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281" r:id="rId4"/>
    <p:sldId id="279" r:id="rId6"/>
    <p:sldId id="278" r:id="rId7"/>
    <p:sldId id="282" r:id="rId8"/>
    <p:sldId id="283" r:id="rId9"/>
    <p:sldId id="280" r:id="rId10"/>
    <p:sldId id="284" r:id="rId11"/>
    <p:sldId id="275" r:id="rId12"/>
    <p:sldId id="270" r:id="rId13"/>
    <p:sldId id="273" r:id="rId14"/>
    <p:sldId id="274" r:id="rId15"/>
    <p:sldId id="276" r:id="rId16"/>
    <p:sldId id="269" r:id="rId17"/>
    <p:sldId id="271" r:id="rId18"/>
    <p:sldId id="289" r:id="rId19"/>
    <p:sldId id="263" r:id="rId20"/>
    <p:sldId id="264" r:id="rId21"/>
    <p:sldId id="265" r:id="rId22"/>
    <p:sldId id="266" r:id="rId23"/>
    <p:sldId id="267" r:id="rId24"/>
    <p:sldId id="268" r:id="rId25"/>
    <p:sldId id="285" r:id="rId26"/>
    <p:sldId id="286" r:id="rId27"/>
    <p:sldId id="287" r:id="rId28"/>
    <p:sldId id="288" r:id="rId29"/>
  </p:sldIdLst>
  <p:sldSz cx="9144000" cy="6858000" type="screen4x3"/>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ch z" initials="t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4" autoAdjust="0"/>
    <p:restoredTop sz="90658" autoAdjust="0"/>
  </p:normalViewPr>
  <p:slideViewPr>
    <p:cSldViewPr snapToGrid="0" showGuides="1">
      <p:cViewPr varScale="1">
        <p:scale>
          <a:sx n="153" d="100"/>
          <a:sy n="153" d="100"/>
        </p:scale>
        <p:origin x="1792"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gs" Target="tags/tag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C42CA-8298-468B-A1ED-40D10503D0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2AD08-2B4E-4CA9-B414-A2E41A7B82C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Review what we learned in class. This is the hierarchical structure of memory we have been familiar with in  theoretical class.  In this experiment class we look to the RAM and ROM in the pyramid.</a:t>
            </a:r>
            <a:endParaRPr lang="zh-CN" altLang="en-US" dirty="0"/>
          </a:p>
        </p:txBody>
      </p:sp>
      <p:sp>
        <p:nvSpPr>
          <p:cNvPr id="4" name="灯片编号占位符 3"/>
          <p:cNvSpPr>
            <a:spLocks noGrp="1"/>
          </p:cNvSpPr>
          <p:nvPr>
            <p:ph type="sldNum" sz="quarter" idx="10"/>
          </p:nvPr>
        </p:nvSpPr>
        <p:spPr/>
        <p:txBody>
          <a:bodyPr/>
          <a:lstStyle/>
          <a:p>
            <a:fld id="{7B76A3C4-FB82-4B3C-84E4-84F0DA4A7E1E}"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RAM allows reading and writing, on which the experiment is based. </a:t>
            </a:r>
            <a:endParaRPr lang="en-US" altLang="zh-CN" dirty="0"/>
          </a:p>
          <a:p>
            <a:r>
              <a:rPr lang="en-US" altLang="zh-CN" dirty="0"/>
              <a:t>There are two types, we use the DRAM. </a:t>
            </a:r>
            <a:endParaRPr lang="zh-CN" altLang="en-US" dirty="0"/>
          </a:p>
        </p:txBody>
      </p:sp>
      <p:sp>
        <p:nvSpPr>
          <p:cNvPr id="4" name="灯片编号占位符 3"/>
          <p:cNvSpPr>
            <a:spLocks noGrp="1"/>
          </p:cNvSpPr>
          <p:nvPr>
            <p:ph type="sldNum" sz="quarter" idx="10"/>
          </p:nvPr>
        </p:nvSpPr>
        <p:spPr/>
        <p:txBody>
          <a:bodyPr/>
          <a:lstStyle/>
          <a:p>
            <a:fld id="{2912AD08-2B4E-4CA9-B414-A2E41A7B82C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Totally we use 3 functional terminals to operate with RAM.(1 sentence 1 slide)</a:t>
            </a:r>
            <a:endParaRPr lang="zh-CN" altLang="en-US" dirty="0"/>
          </a:p>
        </p:txBody>
      </p:sp>
      <p:sp>
        <p:nvSpPr>
          <p:cNvPr id="4" name="灯片编号占位符 3"/>
          <p:cNvSpPr>
            <a:spLocks noGrp="1"/>
          </p:cNvSpPr>
          <p:nvPr>
            <p:ph type="sldNum" sz="quarter" idx="10"/>
          </p:nvPr>
        </p:nvSpPr>
        <p:spPr/>
        <p:txBody>
          <a:bodyPr/>
          <a:lstStyle/>
          <a:p>
            <a:fld id="{2912AD08-2B4E-4CA9-B414-A2E41A7B82C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Speak of ROM,  unlike RAM, it only support reading function in our experiment.</a:t>
            </a:r>
            <a:endParaRPr lang="zh-CN" altLang="en-US" dirty="0"/>
          </a:p>
        </p:txBody>
      </p:sp>
      <p:sp>
        <p:nvSpPr>
          <p:cNvPr id="4" name="灯片编号占位符 3"/>
          <p:cNvSpPr>
            <a:spLocks noGrp="1"/>
          </p:cNvSpPr>
          <p:nvPr>
            <p:ph type="sldNum" sz="quarter" idx="10"/>
          </p:nvPr>
        </p:nvSpPr>
        <p:spPr/>
        <p:txBody>
          <a:bodyPr/>
          <a:lstStyle/>
          <a:p>
            <a:fld id="{2912AD08-2B4E-4CA9-B414-A2E41A7B82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there are also 2 types of ROM, EPROM EEPROM, we use the EEPROM.</a:t>
            </a:r>
            <a:endParaRPr lang="zh-CN" altLang="en-US" dirty="0"/>
          </a:p>
        </p:txBody>
      </p:sp>
      <p:sp>
        <p:nvSpPr>
          <p:cNvPr id="4" name="灯片编号占位符 3"/>
          <p:cNvSpPr>
            <a:spLocks noGrp="1"/>
          </p:cNvSpPr>
          <p:nvPr>
            <p:ph type="sldNum" sz="quarter" idx="10"/>
          </p:nvPr>
        </p:nvSpPr>
        <p:spPr/>
        <p:txBody>
          <a:bodyPr/>
          <a:lstStyle/>
          <a:p>
            <a:fld id="{2912AD08-2B4E-4CA9-B414-A2E41A7B82C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E2A89B-038C-46A5-8AC6-D87E56F016F1}" type="slidenum">
              <a:rPr lang="en-US" altLang="zh-CN"/>
            </a:fld>
            <a:endParaRPr lang="en-US" altLang="zh-CN"/>
          </a:p>
        </p:txBody>
      </p:sp>
      <p:sp>
        <p:nvSpPr>
          <p:cNvPr id="153602" name="Rectangle 2"/>
          <p:cNvSpPr>
            <a:spLocks noGrp="1" noRot="1" noChangeAspect="1" noChangeArrowheads="1" noTextEdit="1"/>
          </p:cNvSpPr>
          <p:nvPr>
            <p:ph type="sldImg"/>
          </p:nvPr>
        </p:nvSpPr>
        <p:spPr/>
      </p:sp>
      <p:sp>
        <p:nvSpPr>
          <p:cNvPr id="153603" name="Rectangle 3"/>
          <p:cNvSpPr>
            <a:spLocks noGrp="1" noChangeArrowheads="1"/>
          </p:cNvSpPr>
          <p:nvPr>
            <p:ph type="body" idx="1"/>
          </p:nvPr>
        </p:nvSpPr>
        <p:spPr>
          <a:xfrm>
            <a:off x="914401" y="4343400"/>
            <a:ext cx="5029200" cy="4114800"/>
          </a:xfrm>
        </p:spPr>
        <p:txBody>
          <a:bodyPr/>
          <a:lstStyle/>
          <a:p>
            <a:r>
              <a:rPr lang="en-GB" dirty="0"/>
              <a:t>Of course there is another </a:t>
            </a:r>
            <a:r>
              <a:rPr lang="en-US" altLang="zh-CN" sz="1200" b="1" i="0" kern="1200" dirty="0" err="1">
                <a:solidFill>
                  <a:schemeClr val="tx1"/>
                </a:solidFill>
                <a:effectLst/>
                <a:latin typeface="+mn-lt"/>
                <a:ea typeface="+mn-ea"/>
                <a:cs typeface="+mn-cs"/>
              </a:rPr>
              <a:t>indispensabie</a:t>
            </a:r>
            <a:r>
              <a:rPr lang="en-US" altLang="zh-CN" sz="1200" b="1" i="0" kern="1200" dirty="0">
                <a:solidFill>
                  <a:schemeClr val="tx1"/>
                </a:solidFill>
                <a:effectLst/>
                <a:latin typeface="+mn-lt"/>
                <a:ea typeface="+mn-ea"/>
                <a:cs typeface="+mn-cs"/>
              </a:rPr>
              <a:t> role – BUS, BUS like blood vessels transports important bit to various devices.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2AD08-2B4E-4CA9-B414-A2E41A7B82C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RAM &amp; ROM </a:t>
            </a:r>
            <a:endParaRPr lang="en-US" altLang="zh-CN" dirty="0"/>
          </a:p>
          <a:p>
            <a:r>
              <a:rPr lang="en-US" altLang="zh-CN" dirty="0"/>
              <a:t>address register</a:t>
            </a:r>
            <a:endParaRPr lang="en-US" altLang="zh-CN" dirty="0"/>
          </a:p>
          <a:p>
            <a:r>
              <a:rPr lang="en-US" altLang="zh-CN" dirty="0"/>
              <a:t>led light</a:t>
            </a:r>
            <a:endParaRPr lang="en-US" altLang="zh-CN" dirty="0"/>
          </a:p>
          <a:p>
            <a:r>
              <a:rPr lang="en-US" altLang="zh-CN" dirty="0"/>
              <a:t>Head 3 bits select storage. </a:t>
            </a:r>
            <a:endParaRPr lang="zh-CN" altLang="en-US" dirty="0"/>
          </a:p>
        </p:txBody>
      </p:sp>
      <p:sp>
        <p:nvSpPr>
          <p:cNvPr id="4" name="灯片编号占位符 3"/>
          <p:cNvSpPr>
            <a:spLocks noGrp="1"/>
          </p:cNvSpPr>
          <p:nvPr>
            <p:ph type="sldNum" sz="quarter" idx="10"/>
          </p:nvPr>
        </p:nvSpPr>
        <p:spPr/>
        <p:txBody>
          <a:bodyPr/>
          <a:lstStyle/>
          <a:p>
            <a:fld id="{2912AD08-2B4E-4CA9-B414-A2E41A7B82C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2AD08-2B4E-4CA9-B414-A2E41A7B82C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4" name="Text Placeholder 3"/>
          <p:cNvSpPr>
            <a:spLocks noGrp="1"/>
          </p:cNvSpPr>
          <p:nvPr>
            <p:ph type="body" sz="half" idx="2" hasCustomPrompt="1"/>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7FCA14D-C730-4762-9355-3740A9ABEFAC}" type="slidenum">
              <a:rPr lang="zh-CN" altLang="en-US" smtClean="0"/>
            </a:fld>
            <a:endParaRPr lang="zh-CN" alt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8" name="Text Placeholder 3"/>
          <p:cNvSpPr>
            <a:spLocks noGrp="1"/>
          </p:cNvSpPr>
          <p:nvPr>
            <p:ph type="body" sz="half" idx="15" hasCustomPrompt="1"/>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9" name="Text Placeholder 4"/>
          <p:cNvSpPr>
            <a:spLocks noGrp="1"/>
          </p:cNvSpPr>
          <p:nvPr>
            <p:ph type="body" sz="quarter" idx="3" hasCustomPrompt="1"/>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 name="Text Placeholder 3"/>
          <p:cNvSpPr>
            <a:spLocks noGrp="1"/>
          </p:cNvSpPr>
          <p:nvPr>
            <p:ph type="body" sz="half" idx="16" hasCustomPrompt="1"/>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11" name="Text Placeholder 4"/>
          <p:cNvSpPr>
            <a:spLocks noGrp="1"/>
          </p:cNvSpPr>
          <p:nvPr>
            <p:ph type="body" sz="quarter" idx="13" hasCustomPrompt="1"/>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2" name="Text Placeholder 3"/>
          <p:cNvSpPr>
            <a:spLocks noGrp="1"/>
          </p:cNvSpPr>
          <p:nvPr>
            <p:ph type="body" sz="half" idx="17" hasCustomPrompt="1"/>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2" name="Text Placeholder 4"/>
          <p:cNvSpPr>
            <a:spLocks noGrp="1"/>
          </p:cNvSpPr>
          <p:nvPr>
            <p:ph type="body" sz="quarter" idx="3" hasCustomPrompt="1"/>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5" name="Text Placeholder 4"/>
          <p:cNvSpPr>
            <a:spLocks noGrp="1"/>
          </p:cNvSpPr>
          <p:nvPr>
            <p:ph type="body" sz="quarter" idx="13" hasCustomPrompt="1"/>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85347" y="609600"/>
            <a:ext cx="5937654" cy="5181601"/>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85347" y="1732449"/>
            <a:ext cx="3795373" cy="4058750"/>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52169" y="1732450"/>
            <a:ext cx="3798499" cy="4058751"/>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641725" y="609600"/>
            <a:ext cx="4808943" cy="5181600"/>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60F00FC4-544A-4193-A4E7-FDEF5C28407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7FCA14D-C730-4762-9355-3740A9ABEFA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0F00FC4-544A-4193-A4E7-FDEF5C284071}" type="datetimeFigureOut">
              <a:rPr lang="zh-CN" altLang="en-US" smtClean="0"/>
            </a:fld>
            <a:endParaRPr lang="zh-CN" alt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FCA14D-C730-4762-9355-3740A9ABEFA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hyperlink" Target="http://www.google.com.hk/imgres?imgurl=http://4.bp.blogspot.com/_qG1xzk0pOxw/S-drxkNcyCI/AAAAAAAAALc/nOvaeR8BY9g/s1600/1.jpg&amp;imgrefurl=http://powerhows.blogspot.com/2010/06/how-to-change-boot-order-sequence-in.html&amp;usg=__gB3hjE0c4K0tNSLFSmOmALGZFzI=&amp;h=433&amp;w=577&amp;sz=55&amp;hl=zh-CN&amp;start=11&amp;zoom=1&amp;tbnid=Jdx3Hr6-Veu4lM:&amp;tbnh=101&amp;tbnw=134&amp;ei=b8pFUZWYOuXUigfj24DoAQ&amp;prev=/search?q=computer+Bios&amp;hl=zh-CN&amp;newwindow=1&amp;safe=strict&amp;gbv=2&amp;tbm=isch&amp;itbs=1&amp;sa=X&amp;ved=0CD0QrQMwCg" TargetMode="External"/><Relationship Id="rId2" Type="http://schemas.openxmlformats.org/officeDocument/2006/relationships/image" Target="../media/image7.jpe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3287450"/>
            <a:ext cx="9144000" cy="2387600"/>
          </a:xfrm>
        </p:spPr>
        <p:txBody>
          <a:bodyPr>
            <a:normAutofit fontScale="90000"/>
          </a:bodyPr>
          <a:lstStyle/>
          <a:p>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br>
            <a:r>
              <a:rPr lang="en-US" altLang="zh-CN" sz="4000" dirty="0">
                <a:latin typeface="微软雅黑" panose="020B0503020204020204" pitchFamily="34" charset="-122"/>
                <a:ea typeface="微软雅黑" panose="020B0503020204020204" pitchFamily="34" charset="-122"/>
                <a:sym typeface="微软雅黑" panose="020B0503020204020204" pitchFamily="34" charset="-122"/>
              </a:rPr>
              <a:t>Computer Organization and Architecture</a:t>
            </a:r>
            <a:br>
              <a:rPr lang="en-US" altLang="zh-CN" dirty="0">
                <a:latin typeface="微软雅黑" panose="020B0503020204020204" pitchFamily="34" charset="-122"/>
                <a:ea typeface="微软雅黑" panose="020B0503020204020204" pitchFamily="34" charset="-122"/>
                <a:sym typeface="微软雅黑" panose="020B0503020204020204" pitchFamily="34" charset="-122"/>
              </a:rPr>
            </a:br>
            <a:br>
              <a:rPr lang="en-US" altLang="zh-CN" dirty="0">
                <a:latin typeface="微软雅黑" panose="020B0503020204020204" pitchFamily="34" charset="-122"/>
                <a:ea typeface="微软雅黑" panose="020B0503020204020204" pitchFamily="34" charset="-122"/>
                <a:sym typeface="微软雅黑" panose="020B0503020204020204" pitchFamily="34" charset="-122"/>
              </a:rPr>
            </a:b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Exp</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4  </a:t>
            </a:r>
            <a:br>
              <a:rPr lang="en-US" altLang="zh-CN" sz="8000" b="1" dirty="0"/>
            </a:br>
            <a:r>
              <a:rPr lang="en-US" altLang="zh-CN" dirty="0">
                <a:latin typeface="微软雅黑" panose="020B0503020204020204" pitchFamily="34" charset="-122"/>
                <a:ea typeface="微软雅黑" panose="020B0503020204020204" pitchFamily="34" charset="-122"/>
              </a:rPr>
              <a:t>RAM &amp; ROM</a:t>
            </a:r>
            <a:br>
              <a:rPr lang="en-US" altLang="zh-CN" b="1"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pSp>
        <p:nvGrpSpPr>
          <p:cNvPr id="23" name="组合 22"/>
          <p:cNvGrpSpPr/>
          <p:nvPr/>
        </p:nvGrpSpPr>
        <p:grpSpPr>
          <a:xfrm>
            <a:off x="105388" y="106879"/>
            <a:ext cx="9023819" cy="6792687"/>
            <a:chOff x="216578" y="541029"/>
            <a:chExt cx="7540670" cy="5844375"/>
          </a:xfrm>
        </p:grpSpPr>
        <p:pic>
          <p:nvPicPr>
            <p:cNvPr id="4" name="图片 3"/>
            <p:cNvPicPr>
              <a:picLocks noChangeAspect="1"/>
            </p:cNvPicPr>
            <p:nvPr/>
          </p:nvPicPr>
          <p:blipFill>
            <a:blip r:embed="rId1"/>
            <a:stretch>
              <a:fillRect/>
            </a:stretch>
          </p:blipFill>
          <p:spPr>
            <a:xfrm>
              <a:off x="216578" y="541029"/>
              <a:ext cx="7540670" cy="5844375"/>
            </a:xfrm>
            <a:prstGeom prst="rect">
              <a:avLst/>
            </a:prstGeom>
          </p:spPr>
        </p:pic>
        <p:sp>
          <p:nvSpPr>
            <p:cNvPr id="5" name="文本框 4"/>
            <p:cNvSpPr txBox="1"/>
            <p:nvPr/>
          </p:nvSpPr>
          <p:spPr>
            <a:xfrm>
              <a:off x="1760220" y="4564380"/>
              <a:ext cx="830580" cy="556098"/>
            </a:xfrm>
            <a:prstGeom prst="rect">
              <a:avLst/>
            </a:prstGeom>
            <a:noFill/>
          </p:spPr>
          <p:txBody>
            <a:bodyPr wrap="square" rtlCol="0">
              <a:spAutoFit/>
            </a:bodyPr>
            <a:lstStyle/>
            <a:p>
              <a:r>
                <a:rPr lang="en-US" altLang="zh-CN" dirty="0"/>
                <a:t>Address</a:t>
              </a:r>
              <a:endParaRPr lang="en-US" altLang="zh-CN" dirty="0"/>
            </a:p>
            <a:p>
              <a:r>
                <a:rPr lang="en-US" altLang="zh-CN" dirty="0"/>
                <a:t>register</a:t>
              </a:r>
              <a:endParaRPr lang="zh-CN" altLang="en-US" dirty="0"/>
            </a:p>
          </p:txBody>
        </p:sp>
        <p:cxnSp>
          <p:nvCxnSpPr>
            <p:cNvPr id="8" name="直接箭头连接符 7"/>
            <p:cNvCxnSpPr>
              <a:endCxn id="5" idx="1"/>
            </p:cNvCxnSpPr>
            <p:nvPr/>
          </p:nvCxnSpPr>
          <p:spPr>
            <a:xfrm>
              <a:off x="1546860" y="4825990"/>
              <a:ext cx="213360" cy="16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430780" y="4825990"/>
              <a:ext cx="28956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2430780" y="4907280"/>
              <a:ext cx="1752600" cy="177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2430780" y="4740905"/>
              <a:ext cx="39395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16578" y="2263363"/>
              <a:ext cx="1043876" cy="307777"/>
            </a:xfrm>
            <a:prstGeom prst="rect">
              <a:avLst/>
            </a:prstGeom>
            <a:noFill/>
          </p:spPr>
          <p:txBody>
            <a:bodyPr wrap="none" rtlCol="0">
              <a:spAutoFit/>
            </a:bodyPr>
            <a:lstStyle/>
            <a:p>
              <a:r>
                <a:rPr lang="en-US" altLang="zh-CN" sz="1400" dirty="0"/>
                <a:t>3-8 selector</a:t>
              </a:r>
              <a:endParaRPr lang="zh-CN" altLang="en-US" sz="1400" dirty="0"/>
            </a:p>
          </p:txBody>
        </p:sp>
        <p:cxnSp>
          <p:nvCxnSpPr>
            <p:cNvPr id="20" name="直接箭头连接符 19"/>
            <p:cNvCxnSpPr/>
            <p:nvPr/>
          </p:nvCxnSpPr>
          <p:spPr>
            <a:xfrm flipH="1" flipV="1">
              <a:off x="434340" y="2567940"/>
              <a:ext cx="251006" cy="5562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105388" y="56918"/>
            <a:ext cx="3074692" cy="707886"/>
          </a:xfrm>
          <a:prstGeom prst="rect">
            <a:avLst/>
          </a:prstGeom>
          <a:noFill/>
        </p:spPr>
        <p:txBody>
          <a:bodyPr wrap="square" rtlCol="0">
            <a:spAutoFit/>
          </a:bodyPr>
          <a:lstStyle/>
          <a:p>
            <a:r>
              <a:rPr lang="en-US" altLang="zh-CN" sz="2000" dirty="0"/>
              <a:t>The logical circuit is used </a:t>
            </a:r>
            <a:endParaRPr lang="en-US" altLang="zh-CN" sz="2000" dirty="0"/>
          </a:p>
          <a:p>
            <a:r>
              <a:rPr lang="en-US" altLang="zh-CN" sz="2000" dirty="0"/>
              <a:t>to select RAM or ROM.</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41661" y="232100"/>
            <a:ext cx="8310933" cy="5143500"/>
            <a:chOff x="653629" y="446703"/>
            <a:chExt cx="8310933" cy="5143500"/>
          </a:xfrm>
        </p:grpSpPr>
        <p:grpSp>
          <p:nvGrpSpPr>
            <p:cNvPr id="4" name="Group 2"/>
            <p:cNvGrpSpPr/>
            <p:nvPr/>
          </p:nvGrpSpPr>
          <p:grpSpPr bwMode="auto">
            <a:xfrm>
              <a:off x="653629" y="446703"/>
              <a:ext cx="4248150" cy="5143500"/>
              <a:chOff x="512" y="534"/>
              <a:chExt cx="4908" cy="2536"/>
            </a:xfrm>
          </p:grpSpPr>
          <p:sp>
            <p:nvSpPr>
              <p:cNvPr id="5" name="Text Box 3"/>
              <p:cNvSpPr txBox="1">
                <a:spLocks noChangeArrowheads="1"/>
              </p:cNvSpPr>
              <p:nvPr/>
            </p:nvSpPr>
            <p:spPr bwMode="auto">
              <a:xfrm>
                <a:off x="521" y="618"/>
                <a:ext cx="4899" cy="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dirty="0">
                    <a:solidFill>
                      <a:srgbClr val="130104"/>
                    </a:solidFill>
                  </a:rPr>
                  <a:t>A11  A10   A9  A8     A7  A6  ….   A1     A0</a:t>
                </a:r>
                <a:endParaRPr lang="en-US" altLang="zh-CN" sz="1800" dirty="0">
                  <a:solidFill>
                    <a:srgbClr val="130104"/>
                  </a:solidFill>
                </a:endParaRPr>
              </a:p>
              <a:p>
                <a:pPr eaLnBrk="1" hangingPunct="1">
                  <a:spcBef>
                    <a:spcPct val="50000"/>
                  </a:spcBef>
                </a:pPr>
                <a:r>
                  <a:rPr lang="en-US" altLang="zh-CN" sz="1800" dirty="0">
                    <a:solidFill>
                      <a:srgbClr val="130104"/>
                    </a:solidFill>
                  </a:rPr>
                  <a:t>   0      0      0     0        0     0   ….    0       0     </a:t>
                </a:r>
                <a:r>
                  <a:rPr lang="en-US" altLang="zh-CN" sz="1800" dirty="0">
                    <a:solidFill>
                      <a:srgbClr val="F60E35"/>
                    </a:solidFill>
                  </a:rPr>
                  <a:t> </a:t>
                </a:r>
                <a:endParaRPr lang="en-US" altLang="zh-CN" sz="1800" dirty="0">
                  <a:solidFill>
                    <a:srgbClr val="F60E35"/>
                  </a:solidFill>
                </a:endParaRPr>
              </a:p>
              <a:p>
                <a:pPr eaLnBrk="1" hangingPunct="1">
                  <a:spcBef>
                    <a:spcPct val="50000"/>
                  </a:spcBef>
                </a:pPr>
                <a:r>
                  <a:rPr lang="en-US" altLang="zh-CN" sz="1800" dirty="0">
                    <a:solidFill>
                      <a:srgbClr val="130104"/>
                    </a:solidFill>
                  </a:rPr>
                  <a:t>   0      0      0     0        0     0   ….    0       1</a:t>
                </a:r>
                <a:endParaRPr lang="en-US" altLang="zh-CN" sz="1800" dirty="0">
                  <a:solidFill>
                    <a:srgbClr val="130104"/>
                  </a:solidFill>
                </a:endParaRPr>
              </a:p>
              <a:p>
                <a:pPr eaLnBrk="1" hangingPunct="1">
                  <a:spcBef>
                    <a:spcPct val="50000"/>
                  </a:spcBef>
                </a:pPr>
                <a:r>
                  <a:rPr lang="en-US" altLang="zh-CN" sz="1800" dirty="0">
                    <a:solidFill>
                      <a:srgbClr val="130104"/>
                    </a:solidFill>
                  </a:rPr>
                  <a:t>                 …. …. …. …. …. ….      </a:t>
                </a:r>
                <a:endParaRPr lang="en-US" altLang="zh-CN" sz="1800" dirty="0">
                  <a:solidFill>
                    <a:srgbClr val="F60E35"/>
                  </a:solidFill>
                </a:endParaRPr>
              </a:p>
              <a:p>
                <a:pPr eaLnBrk="1" hangingPunct="1">
                  <a:spcBef>
                    <a:spcPct val="50000"/>
                  </a:spcBef>
                </a:pPr>
                <a:r>
                  <a:rPr lang="en-US" altLang="zh-CN" sz="1800" dirty="0">
                    <a:solidFill>
                      <a:srgbClr val="130104"/>
                    </a:solidFill>
                  </a:rPr>
                  <a:t>  0      0      0     1         1     1   ….    1       0  </a:t>
                </a:r>
                <a:endParaRPr lang="en-US" altLang="zh-CN" sz="1800" dirty="0">
                  <a:solidFill>
                    <a:srgbClr val="130104"/>
                  </a:solidFill>
                </a:endParaRPr>
              </a:p>
              <a:p>
                <a:pPr eaLnBrk="1" hangingPunct="1">
                  <a:spcBef>
                    <a:spcPct val="50000"/>
                  </a:spcBef>
                </a:pPr>
                <a:r>
                  <a:rPr lang="en-US" altLang="zh-CN" sz="1800" dirty="0">
                    <a:solidFill>
                      <a:srgbClr val="130104"/>
                    </a:solidFill>
                  </a:rPr>
                  <a:t>  0      0      0     1         1     1   ….    1       1  </a:t>
                </a:r>
                <a:endParaRPr lang="en-US" altLang="zh-CN" sz="1800" dirty="0">
                  <a:solidFill>
                    <a:srgbClr val="130104"/>
                  </a:solidFill>
                </a:endParaRPr>
              </a:p>
              <a:p>
                <a:pPr eaLnBrk="1" hangingPunct="1">
                  <a:spcBef>
                    <a:spcPct val="50000"/>
                  </a:spcBef>
                </a:pPr>
                <a:r>
                  <a:rPr lang="en-US" altLang="zh-CN" sz="1800" dirty="0">
                    <a:solidFill>
                      <a:srgbClr val="130104"/>
                    </a:solidFill>
                  </a:rPr>
                  <a:t>     …. …. …. …. …. …. …. …. …. ….          </a:t>
                </a:r>
                <a:endParaRPr lang="en-US" altLang="zh-CN" sz="1800" dirty="0">
                  <a:solidFill>
                    <a:srgbClr val="130104"/>
                  </a:solidFill>
                </a:endParaRPr>
              </a:p>
              <a:p>
                <a:pPr eaLnBrk="1" hangingPunct="1">
                  <a:spcBef>
                    <a:spcPct val="50000"/>
                  </a:spcBef>
                </a:pPr>
                <a:r>
                  <a:rPr lang="en-US" altLang="zh-CN" sz="1800" dirty="0">
                    <a:solidFill>
                      <a:srgbClr val="130104"/>
                    </a:solidFill>
                  </a:rPr>
                  <a:t>   1      1      1     1        1     0   ….    0       0 </a:t>
                </a:r>
                <a:endParaRPr lang="en-US" altLang="zh-CN" sz="1800" dirty="0">
                  <a:solidFill>
                    <a:srgbClr val="130104"/>
                  </a:solidFill>
                </a:endParaRPr>
              </a:p>
              <a:p>
                <a:pPr eaLnBrk="1" hangingPunct="1">
                  <a:spcBef>
                    <a:spcPct val="50000"/>
                  </a:spcBef>
                </a:pPr>
                <a:r>
                  <a:rPr lang="en-US" altLang="zh-CN" sz="1800" dirty="0">
                    <a:solidFill>
                      <a:srgbClr val="130104"/>
                    </a:solidFill>
                  </a:rPr>
                  <a:t>   1      1      1     1        1     0   ….    0       1       </a:t>
                </a:r>
                <a:endParaRPr lang="en-US" altLang="zh-CN" sz="1800" dirty="0">
                  <a:solidFill>
                    <a:srgbClr val="130104"/>
                  </a:solidFill>
                </a:endParaRPr>
              </a:p>
              <a:p>
                <a:pPr eaLnBrk="1" hangingPunct="1">
                  <a:spcBef>
                    <a:spcPct val="50000"/>
                  </a:spcBef>
                </a:pPr>
                <a:r>
                  <a:rPr lang="en-US" altLang="zh-CN" sz="1800" dirty="0">
                    <a:solidFill>
                      <a:srgbClr val="130104"/>
                    </a:solidFill>
                  </a:rPr>
                  <a:t>                 …. …. …. …. …. ….                     </a:t>
                </a:r>
                <a:endParaRPr lang="en-US" altLang="zh-CN" sz="1800" dirty="0">
                  <a:solidFill>
                    <a:srgbClr val="F60E35"/>
                  </a:solidFill>
                </a:endParaRPr>
              </a:p>
              <a:p>
                <a:pPr eaLnBrk="1" hangingPunct="1">
                  <a:spcBef>
                    <a:spcPct val="50000"/>
                  </a:spcBef>
                </a:pPr>
                <a:r>
                  <a:rPr lang="en-US" altLang="zh-CN" sz="1800" dirty="0">
                    <a:solidFill>
                      <a:srgbClr val="130104"/>
                    </a:solidFill>
                  </a:rPr>
                  <a:t>   1      1      1     1        1     1   ….    1       0 </a:t>
                </a:r>
                <a:endParaRPr lang="en-US" altLang="zh-CN" sz="1800" dirty="0">
                  <a:solidFill>
                    <a:srgbClr val="130104"/>
                  </a:solidFill>
                </a:endParaRPr>
              </a:p>
              <a:p>
                <a:pPr eaLnBrk="1" hangingPunct="1">
                  <a:spcBef>
                    <a:spcPct val="50000"/>
                  </a:spcBef>
                </a:pPr>
                <a:r>
                  <a:rPr lang="en-US" altLang="zh-CN" sz="1800" dirty="0">
                    <a:solidFill>
                      <a:srgbClr val="130104"/>
                    </a:solidFill>
                  </a:rPr>
                  <a:t>   1      1      1     1        1     1   ….    1       1 </a:t>
                </a:r>
                <a:endParaRPr lang="zh-CN" altLang="en-US" sz="1800" dirty="0">
                  <a:solidFill>
                    <a:srgbClr val="130104"/>
                  </a:solidFill>
                </a:endParaRPr>
              </a:p>
            </p:txBody>
          </p:sp>
          <p:sp>
            <p:nvSpPr>
              <p:cNvPr id="6" name="Line 4"/>
              <p:cNvSpPr>
                <a:spLocks noChangeShapeType="1"/>
              </p:cNvSpPr>
              <p:nvPr/>
            </p:nvSpPr>
            <p:spPr bwMode="auto">
              <a:xfrm flipH="1">
                <a:off x="2697" y="534"/>
                <a:ext cx="0" cy="2478"/>
              </a:xfrm>
              <a:prstGeom prst="line">
                <a:avLst/>
              </a:prstGeom>
              <a:noFill/>
              <a:ln w="127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551" y="816"/>
                <a:ext cx="4816" cy="0"/>
              </a:xfrm>
              <a:prstGeom prst="line">
                <a:avLst/>
              </a:prstGeom>
              <a:noFill/>
              <a:ln w="1270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a:off x="512" y="3051"/>
                <a:ext cx="4869" cy="0"/>
              </a:xfrm>
              <a:prstGeom prst="line">
                <a:avLst/>
              </a:prstGeom>
              <a:noFill/>
              <a:ln w="12700">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 name="右大括号 13"/>
            <p:cNvSpPr/>
            <p:nvPr/>
          </p:nvSpPr>
          <p:spPr bwMode="auto">
            <a:xfrm>
              <a:off x="5060400" y="1102260"/>
              <a:ext cx="285750" cy="1857375"/>
            </a:xfrm>
            <a:prstGeom prst="rightBrace">
              <a:avLst>
                <a:gd name="adj1" fmla="val 8336"/>
                <a:gd name="adj2" fmla="val 50000"/>
              </a:avLst>
            </a:prstGeom>
            <a:noFill/>
            <a:ln w="28575" algn="ctr">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Rectangle 2"/>
            <p:cNvSpPr txBox="1">
              <a:spLocks noChangeArrowheads="1"/>
            </p:cNvSpPr>
            <p:nvPr/>
          </p:nvSpPr>
          <p:spPr bwMode="auto">
            <a:xfrm>
              <a:off x="5346150" y="1586496"/>
              <a:ext cx="1285875" cy="1175365"/>
            </a:xfrm>
            <a:prstGeom prst="rect">
              <a:avLst/>
            </a:prstGeom>
            <a:noFill/>
            <a:ln w="9525">
              <a:noFill/>
              <a:miter lim="800000"/>
            </a:ln>
            <a:effectLst/>
          </p:spPr>
          <p:txBody>
            <a:bodyPr anchor="ctr"/>
            <a:lstStyle/>
            <a:p>
              <a:pPr algn="ctr">
                <a:defRPr/>
              </a:pPr>
              <a:endParaRPr lang="en-US" altLang="zh-CN" sz="2000" b="1" kern="0" dirty="0">
                <a:solidFill>
                  <a:srgbClr val="6600CC"/>
                </a:solidFill>
                <a:effectLst>
                  <a:outerShdw blurRad="38100" dist="38100" dir="2700000" algn="tl">
                    <a:srgbClr val="C0C0C0"/>
                  </a:outerShdw>
                </a:effectLst>
                <a:latin typeface="+mj-lt"/>
                <a:ea typeface="+mj-ea"/>
                <a:cs typeface="+mj-cs"/>
              </a:endParaRPr>
            </a:p>
            <a:p>
              <a:pPr algn="ctr">
                <a:defRPr/>
              </a:pPr>
              <a:endParaRPr lang="en-US" altLang="zh-CN" sz="2000" b="1" kern="0" dirty="0">
                <a:solidFill>
                  <a:srgbClr val="6600CC"/>
                </a:solidFill>
                <a:effectLst>
                  <a:outerShdw blurRad="38100" dist="38100" dir="2700000" algn="tl">
                    <a:srgbClr val="C0C0C0"/>
                  </a:outerShdw>
                </a:effectLst>
                <a:latin typeface="+mj-lt"/>
                <a:ea typeface="+mj-ea"/>
                <a:cs typeface="+mj-cs"/>
              </a:endParaRPr>
            </a:p>
            <a:p>
              <a:pPr algn="ctr">
                <a:defRPr/>
              </a:pPr>
              <a:r>
                <a:rPr lang="en-US" altLang="zh-CN" sz="2000" b="1" kern="0" dirty="0">
                  <a:solidFill>
                    <a:srgbClr val="6600CC"/>
                  </a:solidFill>
                  <a:effectLst>
                    <a:outerShdw blurRad="38100" dist="38100" dir="2700000" algn="tl">
                      <a:srgbClr val="C0C0C0"/>
                    </a:outerShdw>
                  </a:effectLst>
                  <a:latin typeface="+mj-lt"/>
                  <a:ea typeface="+mj-ea"/>
                  <a:cs typeface="+mj-cs"/>
                </a:rPr>
                <a:t>512B</a:t>
              </a:r>
              <a:endParaRPr lang="en-US" altLang="zh-CN" sz="2000" b="1" kern="0" dirty="0">
                <a:solidFill>
                  <a:srgbClr val="6600CC"/>
                </a:solidFill>
                <a:effectLst>
                  <a:outerShdw blurRad="38100" dist="38100" dir="2700000" algn="tl">
                    <a:srgbClr val="C0C0C0"/>
                  </a:outerShdw>
                </a:effectLst>
                <a:latin typeface="+mj-lt"/>
                <a:ea typeface="+mj-ea"/>
                <a:cs typeface="+mj-cs"/>
              </a:endParaRPr>
            </a:p>
            <a:p>
              <a:pPr algn="ctr">
                <a:defRPr/>
              </a:pPr>
              <a:r>
                <a:rPr lang="en-US" altLang="zh-CN" sz="2000" b="1" kern="0" dirty="0">
                  <a:solidFill>
                    <a:srgbClr val="6600CC"/>
                  </a:solidFill>
                  <a:effectLst>
                    <a:outerShdw blurRad="38100" dist="38100" dir="2700000" algn="tl">
                      <a:srgbClr val="C0C0C0"/>
                    </a:outerShdw>
                  </a:effectLst>
                  <a:latin typeface="+mj-lt"/>
                  <a:ea typeface="+mj-ea"/>
                  <a:cs typeface="+mj-cs"/>
                </a:rPr>
                <a:t>(ROM)</a:t>
              </a:r>
              <a:endParaRPr lang="en-US" altLang="zh-CN" sz="2000" b="1" kern="0" dirty="0">
                <a:solidFill>
                  <a:srgbClr val="6600CC"/>
                </a:solidFill>
                <a:effectLst>
                  <a:outerShdw blurRad="38100" dist="38100" dir="2700000" algn="tl">
                    <a:srgbClr val="C0C0C0"/>
                  </a:outerShdw>
                </a:effectLst>
                <a:latin typeface="+mj-lt"/>
                <a:ea typeface="+mj-ea"/>
                <a:cs typeface="+mj-cs"/>
              </a:endParaRPr>
            </a:p>
            <a:p>
              <a:pPr algn="ctr">
                <a:defRPr/>
              </a:pPr>
              <a:r>
                <a:rPr lang="zh-CN" altLang="en-US" sz="2800" b="1" kern="0" dirty="0">
                  <a:solidFill>
                    <a:srgbClr val="6600CC"/>
                  </a:solidFill>
                  <a:effectLst>
                    <a:outerShdw blurRad="38100" dist="38100" dir="2700000" algn="tl">
                      <a:srgbClr val="C0C0C0"/>
                    </a:outerShdw>
                  </a:effectLst>
                  <a:latin typeface="+mj-lt"/>
                  <a:ea typeface="+mj-ea"/>
                  <a:cs typeface="+mj-cs"/>
                </a:rPr>
                <a:t>      </a:t>
              </a:r>
              <a:br>
                <a:rPr lang="en-US" altLang="zh-CN" sz="2800" b="1" kern="0" dirty="0">
                  <a:solidFill>
                    <a:srgbClr val="6600CC"/>
                  </a:solidFill>
                  <a:effectLst>
                    <a:outerShdw blurRad="38100" dist="38100" dir="2700000" algn="tl">
                      <a:srgbClr val="C0C0C0"/>
                    </a:outerShdw>
                  </a:effectLst>
                  <a:latin typeface="+mj-lt"/>
                  <a:ea typeface="+mj-ea"/>
                  <a:cs typeface="+mj-cs"/>
                </a:rPr>
              </a:br>
              <a:endParaRPr lang="zh-CN" altLang="en-US" sz="2800" b="1" kern="0" dirty="0">
                <a:solidFill>
                  <a:srgbClr val="6600CC"/>
                </a:solidFill>
                <a:effectLst>
                  <a:outerShdw blurRad="38100" dist="38100" dir="2700000" algn="tl">
                    <a:srgbClr val="C0C0C0"/>
                  </a:outerShdw>
                </a:effectLst>
                <a:latin typeface="+mj-lt"/>
                <a:ea typeface="+mj-ea"/>
                <a:cs typeface="+mj-cs"/>
              </a:endParaRPr>
            </a:p>
          </p:txBody>
        </p:sp>
        <p:pic>
          <p:nvPicPr>
            <p:cNvPr id="13"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92065" y="1940767"/>
              <a:ext cx="2472497" cy="264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14" name="右大括号 13"/>
            <p:cNvSpPr/>
            <p:nvPr/>
          </p:nvSpPr>
          <p:spPr bwMode="auto">
            <a:xfrm>
              <a:off x="5088101" y="3615193"/>
              <a:ext cx="285750" cy="1857375"/>
            </a:xfrm>
            <a:prstGeom prst="rightBrace">
              <a:avLst>
                <a:gd name="adj1" fmla="val 8336"/>
                <a:gd name="adj2" fmla="val 50000"/>
              </a:avLst>
            </a:prstGeom>
            <a:noFill/>
            <a:ln w="28575" algn="ctr">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Rectangle 2"/>
            <p:cNvSpPr txBox="1">
              <a:spLocks noChangeArrowheads="1"/>
            </p:cNvSpPr>
            <p:nvPr/>
          </p:nvSpPr>
          <p:spPr bwMode="auto">
            <a:xfrm>
              <a:off x="5276170" y="4067064"/>
              <a:ext cx="1285875" cy="1175365"/>
            </a:xfrm>
            <a:prstGeom prst="rect">
              <a:avLst/>
            </a:prstGeom>
            <a:noFill/>
            <a:ln w="9525">
              <a:noFill/>
              <a:miter lim="800000"/>
            </a:ln>
            <a:effectLst/>
          </p:spPr>
          <p:txBody>
            <a:bodyPr anchor="ctr"/>
            <a:lstStyle/>
            <a:p>
              <a:pPr algn="ctr">
                <a:defRPr/>
              </a:pPr>
              <a:endParaRPr lang="en-US" altLang="zh-CN" sz="2000" b="1" kern="0" dirty="0">
                <a:solidFill>
                  <a:srgbClr val="6600CC"/>
                </a:solidFill>
                <a:effectLst>
                  <a:outerShdw blurRad="38100" dist="38100" dir="2700000" algn="tl">
                    <a:srgbClr val="C0C0C0"/>
                  </a:outerShdw>
                </a:effectLst>
                <a:latin typeface="+mj-lt"/>
                <a:ea typeface="+mj-ea"/>
                <a:cs typeface="+mj-cs"/>
              </a:endParaRPr>
            </a:p>
            <a:p>
              <a:pPr algn="ctr">
                <a:defRPr/>
              </a:pPr>
              <a:endParaRPr lang="en-US" altLang="zh-CN" sz="2000" b="1" kern="0" dirty="0">
                <a:solidFill>
                  <a:srgbClr val="6600CC"/>
                </a:solidFill>
                <a:effectLst>
                  <a:outerShdw blurRad="38100" dist="38100" dir="2700000" algn="tl">
                    <a:srgbClr val="C0C0C0"/>
                  </a:outerShdw>
                </a:effectLst>
                <a:latin typeface="+mj-lt"/>
                <a:ea typeface="+mj-ea"/>
                <a:cs typeface="+mj-cs"/>
              </a:endParaRPr>
            </a:p>
            <a:p>
              <a:pPr algn="ctr">
                <a:defRPr/>
              </a:pPr>
              <a:r>
                <a:rPr lang="en-US" altLang="zh-CN" sz="2000" b="1" kern="0" dirty="0">
                  <a:solidFill>
                    <a:srgbClr val="6600CC"/>
                  </a:solidFill>
                  <a:effectLst>
                    <a:outerShdw blurRad="38100" dist="38100" dir="2700000" algn="tl">
                      <a:srgbClr val="C0C0C0"/>
                    </a:outerShdw>
                  </a:effectLst>
                  <a:latin typeface="+mj-lt"/>
                  <a:ea typeface="+mj-ea"/>
                  <a:cs typeface="+mj-cs"/>
                </a:rPr>
                <a:t>128B</a:t>
              </a:r>
              <a:endParaRPr lang="en-US" altLang="zh-CN" sz="2000" b="1" kern="0" dirty="0">
                <a:solidFill>
                  <a:srgbClr val="6600CC"/>
                </a:solidFill>
                <a:effectLst>
                  <a:outerShdw blurRad="38100" dist="38100" dir="2700000" algn="tl">
                    <a:srgbClr val="C0C0C0"/>
                  </a:outerShdw>
                </a:effectLst>
                <a:latin typeface="+mj-lt"/>
                <a:ea typeface="+mj-ea"/>
                <a:cs typeface="+mj-cs"/>
              </a:endParaRPr>
            </a:p>
            <a:p>
              <a:pPr algn="ctr">
                <a:defRPr/>
              </a:pPr>
              <a:r>
                <a:rPr lang="en-US" altLang="zh-CN" sz="2000" b="1" kern="0" dirty="0">
                  <a:solidFill>
                    <a:srgbClr val="6600CC"/>
                  </a:solidFill>
                  <a:effectLst>
                    <a:outerShdw blurRad="38100" dist="38100" dir="2700000" algn="tl">
                      <a:srgbClr val="C0C0C0"/>
                    </a:outerShdw>
                  </a:effectLst>
                  <a:latin typeface="+mj-lt"/>
                  <a:ea typeface="+mj-ea"/>
                  <a:cs typeface="+mj-cs"/>
                </a:rPr>
                <a:t>(RAM)</a:t>
              </a:r>
              <a:endParaRPr lang="en-US" altLang="zh-CN" sz="2000" b="1" kern="0" dirty="0">
                <a:solidFill>
                  <a:srgbClr val="6600CC"/>
                </a:solidFill>
                <a:effectLst>
                  <a:outerShdw blurRad="38100" dist="38100" dir="2700000" algn="tl">
                    <a:srgbClr val="C0C0C0"/>
                  </a:outerShdw>
                </a:effectLst>
                <a:latin typeface="+mj-lt"/>
                <a:ea typeface="+mj-ea"/>
                <a:cs typeface="+mj-cs"/>
              </a:endParaRPr>
            </a:p>
            <a:p>
              <a:pPr algn="ctr">
                <a:defRPr/>
              </a:pPr>
              <a:r>
                <a:rPr lang="zh-CN" altLang="en-US" sz="2800" b="1" kern="0" dirty="0">
                  <a:solidFill>
                    <a:srgbClr val="6600CC"/>
                  </a:solidFill>
                  <a:effectLst>
                    <a:outerShdw blurRad="38100" dist="38100" dir="2700000" algn="tl">
                      <a:srgbClr val="C0C0C0"/>
                    </a:outerShdw>
                  </a:effectLst>
                  <a:latin typeface="+mj-lt"/>
                  <a:ea typeface="+mj-ea"/>
                  <a:cs typeface="+mj-cs"/>
                </a:rPr>
                <a:t>      </a:t>
              </a:r>
              <a:br>
                <a:rPr lang="en-US" altLang="zh-CN" sz="2800" b="1" kern="0" dirty="0">
                  <a:solidFill>
                    <a:srgbClr val="6600CC"/>
                  </a:solidFill>
                  <a:effectLst>
                    <a:outerShdw blurRad="38100" dist="38100" dir="2700000" algn="tl">
                      <a:srgbClr val="C0C0C0"/>
                    </a:outerShdw>
                  </a:effectLst>
                  <a:latin typeface="+mj-lt"/>
                  <a:ea typeface="+mj-ea"/>
                  <a:cs typeface="+mj-cs"/>
                </a:rPr>
              </a:br>
              <a:endParaRPr lang="zh-CN" altLang="en-US" sz="2800" b="1" kern="0" dirty="0">
                <a:solidFill>
                  <a:srgbClr val="6600CC"/>
                </a:solidFill>
                <a:effectLst>
                  <a:outerShdw blurRad="38100" dist="38100" dir="2700000" algn="tl">
                    <a:srgbClr val="C0C0C0"/>
                  </a:outerShdw>
                </a:effectLst>
                <a:latin typeface="+mj-lt"/>
                <a:ea typeface="+mj-ea"/>
                <a:cs typeface="+mj-cs"/>
              </a:endParaRPr>
            </a:p>
          </p:txBody>
        </p:sp>
      </p:grpSp>
      <p:sp>
        <p:nvSpPr>
          <p:cNvPr id="23" name="标题 1"/>
          <p:cNvSpPr>
            <a:spLocks noGrp="1"/>
          </p:cNvSpPr>
          <p:nvPr>
            <p:ph type="title"/>
          </p:nvPr>
        </p:nvSpPr>
        <p:spPr>
          <a:xfrm>
            <a:off x="575595" y="5369513"/>
            <a:ext cx="8374678" cy="903620"/>
          </a:xfrm>
        </p:spPr>
        <p:txBody>
          <a:bodyPr>
            <a:noAutofit/>
          </a:bodyPr>
          <a:lstStyle/>
          <a:p>
            <a:pPr algn="l"/>
            <a:r>
              <a:rPr lang="en-US" altLang="zh-CN" sz="2400" dirty="0"/>
              <a:t>In this experiment we use 512B ROM and 128B RAM.</a:t>
            </a: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814" y="255134"/>
            <a:ext cx="9100186" cy="467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345233"/>
            <a:ext cx="3704253" cy="3153747"/>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3814" y="5337110"/>
            <a:ext cx="8450668" cy="1015663"/>
          </a:xfrm>
          <a:prstGeom prst="rect">
            <a:avLst/>
          </a:prstGeom>
          <a:noFill/>
        </p:spPr>
        <p:txBody>
          <a:bodyPr wrap="square" rtlCol="0">
            <a:spAutoFit/>
          </a:bodyPr>
          <a:lstStyle/>
          <a:p>
            <a:r>
              <a:rPr lang="en-US" altLang="zh-CN" sz="2000" dirty="0"/>
              <a:t>The whole diagram. The right part contains the RAM &amp; ROM modules and the attached logical circuit. The left part functions as the controller. Two led groups </a:t>
            </a:r>
            <a:r>
              <a:rPr lang="en-US" altLang="zh-CN" sz="2000" dirty="0" err="1"/>
              <a:t>seperatively</a:t>
            </a:r>
            <a:r>
              <a:rPr lang="en-US" altLang="zh-CN" sz="2000" dirty="0"/>
              <a:t> display the address and data.</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3598605" y="501441"/>
          <a:ext cx="5545395" cy="5344361"/>
        </p:xfrm>
        <a:graphic>
          <a:graphicData uri="http://schemas.openxmlformats.org/drawingml/2006/table">
            <a:tbl>
              <a:tblPr>
                <a:tableStyleId>{5C22544A-7EE6-4342-B048-85BDC9FD1C3A}</a:tableStyleId>
              </a:tblPr>
              <a:tblGrid>
                <a:gridCol w="1380216"/>
                <a:gridCol w="1996062"/>
                <a:gridCol w="2169117"/>
              </a:tblGrid>
              <a:tr h="669191">
                <a:tc>
                  <a:txBody>
                    <a:bodyPr/>
                    <a:lstStyle/>
                    <a:p>
                      <a:pPr algn="l" fontAlgn="ctr"/>
                      <a:r>
                        <a:rPr lang="en-US" sz="1800" u="none" strike="noStrike" dirty="0">
                          <a:effectLst/>
                        </a:rPr>
                        <a:t>signal  </a:t>
                      </a:r>
                      <a:endParaRPr lang="en-US" sz="1800" b="1" i="0" u="none" strike="noStrike" dirty="0">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function</a:t>
                      </a:r>
                      <a:endParaRPr lang="en-US" sz="1800" b="1" i="0" u="none" strike="noStrike" dirty="0">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enabled voltage level</a:t>
                      </a:r>
                      <a:endParaRPr lang="en-US" sz="1800" b="1" i="0" u="none" strike="noStrike" dirty="0">
                        <a:solidFill>
                          <a:srgbClr val="000000"/>
                        </a:solidFill>
                        <a:effectLst/>
                        <a:latin typeface="等线" panose="02010600030101010101" charset="-122"/>
                        <a:ea typeface="等线" panose="02010600030101010101" charset="-122"/>
                      </a:endParaRPr>
                    </a:p>
                  </a:txBody>
                  <a:tcPr marL="7620" marR="7620" marT="7620" marB="0" anchor="ctr"/>
                </a:tc>
              </a:tr>
              <a:tr h="999203">
                <a:tc>
                  <a:txBody>
                    <a:bodyPr/>
                    <a:lstStyle/>
                    <a:p>
                      <a:pPr algn="l" fontAlgn="ctr"/>
                      <a:r>
                        <a:rPr lang="en-US" sz="1800" u="none" strike="noStrike">
                          <a:effectLst/>
                        </a:rPr>
                        <a:t>ROM_CLK </a:t>
                      </a:r>
                      <a:endParaRPr lang="en-US" sz="1800" b="0" i="0" u="none" strike="noStrike">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send address to 2764</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rising-edge voltage(manually switch)</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r>
              <a:tr h="999203">
                <a:tc>
                  <a:txBody>
                    <a:bodyPr/>
                    <a:lstStyle/>
                    <a:p>
                      <a:pPr algn="l" fontAlgn="ctr"/>
                      <a:r>
                        <a:rPr lang="en-US" sz="1800" u="none" strike="noStrike">
                          <a:effectLst/>
                        </a:rPr>
                        <a:t>RAM_CLK </a:t>
                      </a:r>
                      <a:endParaRPr lang="en-US" sz="1800" b="0" i="0" u="none" strike="noStrike">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send address to 6116</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rising-edge voltage(manually switch)</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r>
              <a:tr h="669191">
                <a:tc>
                  <a:txBody>
                    <a:bodyPr/>
                    <a:lstStyle/>
                    <a:p>
                      <a:pPr algn="l" fontAlgn="ctr"/>
                      <a:r>
                        <a:rPr lang="en-US" sz="1800" u="none" strike="noStrike">
                          <a:effectLst/>
                        </a:rPr>
                        <a:t>ROM_OE  </a:t>
                      </a:r>
                      <a:endParaRPr lang="en-US" sz="1800" b="0" i="0" u="none" strike="noStrike">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a:effectLst/>
                        </a:rPr>
                        <a:t>read-only signal for 2764</a:t>
                      </a:r>
                      <a:endParaRPr lang="en-US" sz="1800" b="0" i="0" u="none" strike="noStrike">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low(manually switch)</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r>
              <a:tr h="669191">
                <a:tc>
                  <a:txBody>
                    <a:bodyPr/>
                    <a:lstStyle/>
                    <a:p>
                      <a:pPr algn="l" fontAlgn="ctr"/>
                      <a:r>
                        <a:rPr lang="en-US" sz="1800" u="none" strike="noStrike" dirty="0">
                          <a:effectLst/>
                        </a:rPr>
                        <a:t>RAM_OE</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a:effectLst/>
                        </a:rPr>
                        <a:t>read-only signal for 6116</a:t>
                      </a:r>
                      <a:endParaRPr lang="en-US" sz="1800" b="0" i="0" u="none" strike="noStrike">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low(manually switch)</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r>
              <a:tr h="669191">
                <a:tc>
                  <a:txBody>
                    <a:bodyPr/>
                    <a:lstStyle/>
                    <a:p>
                      <a:pPr algn="l" fontAlgn="ctr"/>
                      <a:r>
                        <a:rPr lang="en-US" sz="1800" u="none" strike="noStrike">
                          <a:effectLst/>
                        </a:rPr>
                        <a:t>RAM_WE  </a:t>
                      </a:r>
                      <a:endParaRPr lang="en-US" sz="1800" b="0" i="0" u="none" strike="noStrike">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write-only signal for 6116</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low(manually switch)</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r>
              <a:tr h="669191">
                <a:tc>
                  <a:txBody>
                    <a:bodyPr/>
                    <a:lstStyle/>
                    <a:p>
                      <a:pPr algn="l" fontAlgn="ctr"/>
                      <a:r>
                        <a:rPr lang="en-US" sz="1800" u="none" strike="noStrike">
                          <a:effectLst/>
                        </a:rPr>
                        <a:t>SW_BUS   </a:t>
                      </a:r>
                      <a:endParaRPr lang="en-US" sz="1800" b="0" i="0" u="none" strike="noStrike">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enable BUS input </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c>
                  <a:txBody>
                    <a:bodyPr/>
                    <a:lstStyle/>
                    <a:p>
                      <a:pPr algn="l" fontAlgn="ctr"/>
                      <a:r>
                        <a:rPr lang="en-US" sz="1800" u="none" strike="noStrike" dirty="0">
                          <a:effectLst/>
                        </a:rPr>
                        <a:t>low(manually switch)</a:t>
                      </a:r>
                      <a:endParaRPr lang="en-US" sz="1800" b="0" i="0" u="none" strike="noStrike" dirty="0">
                        <a:solidFill>
                          <a:srgbClr val="000000"/>
                        </a:solidFill>
                        <a:effectLst/>
                        <a:latin typeface="等线" panose="02010600030101010101" charset="-122"/>
                        <a:ea typeface="等线" panose="02010600030101010101" charset="-122"/>
                      </a:endParaRPr>
                    </a:p>
                  </a:txBody>
                  <a:tcPr marL="7620" marR="7620" marT="7620" marB="0" anchor="ctr"/>
                </a:tc>
              </a:tr>
            </a:tbl>
          </a:graphicData>
        </a:graphic>
      </p:graphicFrame>
      <p:pic>
        <p:nvPicPr>
          <p:cNvPr id="2" name="图片 1"/>
          <p:cNvPicPr>
            <a:picLocks noChangeAspect="1"/>
          </p:cNvPicPr>
          <p:nvPr/>
        </p:nvPicPr>
        <p:blipFill>
          <a:blip r:embed="rId2"/>
          <a:stretch>
            <a:fillRect/>
          </a:stretch>
        </p:blipFill>
        <p:spPr>
          <a:xfrm>
            <a:off x="973455" y="501650"/>
            <a:ext cx="2625090" cy="53441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Experiment Steps.1</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5346" y="1732450"/>
                <a:ext cx="7765322" cy="4621697"/>
              </a:xfrm>
            </p:spPr>
            <p:txBody>
              <a:bodyPr>
                <a:noAutofit/>
              </a:bodyPr>
              <a:lstStyle/>
              <a:p>
                <a:r>
                  <a:rPr lang="en-US" altLang="zh-CN" sz="2400" dirty="0">
                    <a:latin typeface="Times New Roman" panose="02020603050405020304" pitchFamily="18" charset="0"/>
                    <a:cs typeface="Times New Roman" panose="02020603050405020304" pitchFamily="18" charset="0"/>
                  </a:rPr>
                  <a:t>According to the “Appendix: How to batch import data to ROM”, load the hex file from compiled project.asm to storage and check the correctness.</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Before start simulation, make </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a:rPr lang="en-US" altLang="zh-CN" sz="2400" dirty="0">
                            <a:latin typeface="Cambria Math" panose="02040503050406030204"/>
                            <a:cs typeface="Times New Roman" panose="02020603050405020304" pitchFamily="18" charset="0"/>
                          </a:rPr>
                          <m:t>𝑅𝑂𝑀</m:t>
                        </m:r>
                        <m:r>
                          <a:rPr lang="en-US" altLang="zh-CN" sz="2400" dirty="0">
                            <a:latin typeface="Cambria Math" panose="02040503050406030204"/>
                            <a:cs typeface="Times New Roman" panose="02020603050405020304" pitchFamily="18" charset="0"/>
                          </a:rPr>
                          <m:t>_</m:t>
                        </m:r>
                        <m:r>
                          <a:rPr lang="en-US" altLang="zh-CN" sz="2400" dirty="0">
                            <a:latin typeface="Cambria Math" panose="02040503050406030204"/>
                            <a:cs typeface="Times New Roman" panose="02020603050405020304" pitchFamily="18" charset="0"/>
                          </a:rPr>
                          <m:t>𝑂𝐸</m:t>
                        </m:r>
                      </m:e>
                    </m:acc>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a:rPr lang="en-US" altLang="zh-CN" sz="2400" dirty="0">
                            <a:latin typeface="Cambria Math" panose="02040503050406030204"/>
                            <a:cs typeface="Times New Roman" panose="02020603050405020304" pitchFamily="18" charset="0"/>
                          </a:rPr>
                          <m:t>𝑅𝐴𝑀</m:t>
                        </m:r>
                        <m:r>
                          <a:rPr lang="en-US" altLang="zh-CN" sz="2400" dirty="0">
                            <a:latin typeface="Cambria Math" panose="02040503050406030204"/>
                            <a:cs typeface="Times New Roman" panose="02020603050405020304" pitchFamily="18" charset="0"/>
                          </a:rPr>
                          <m:t>_</m:t>
                        </m:r>
                        <m:r>
                          <a:rPr lang="en-US" altLang="zh-CN" sz="2400" dirty="0">
                            <a:latin typeface="Cambria Math" panose="02040503050406030204"/>
                            <a:cs typeface="Times New Roman" panose="02020603050405020304" pitchFamily="18" charset="0"/>
                          </a:rPr>
                          <m:t>𝑂𝐸</m:t>
                        </m:r>
                      </m:e>
                    </m:acc>
                  </m:oMath>
                </a14:m>
                <a:r>
                  <a:rPr lang="en-US" altLang="zh-CN" sz="2400" dirty="0">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a:rPr lang="en-US" altLang="zh-CN" sz="2400" dirty="0">
                            <a:latin typeface="Cambria Math" panose="02040503050406030204"/>
                            <a:cs typeface="Times New Roman" panose="02020603050405020304" pitchFamily="18" charset="0"/>
                          </a:rPr>
                          <m:t>𝑅𝐴𝑀</m:t>
                        </m:r>
                        <m:r>
                          <a:rPr lang="en-US" altLang="zh-CN" sz="2400" dirty="0">
                            <a:latin typeface="Cambria Math" panose="02040503050406030204"/>
                            <a:cs typeface="Times New Roman" panose="02020603050405020304" pitchFamily="18" charset="0"/>
                          </a:rPr>
                          <m:t>_</m:t>
                        </m:r>
                        <m:r>
                          <a:rPr lang="en-US" altLang="zh-CN" sz="2400" dirty="0">
                            <a:latin typeface="Cambria Math" panose="02040503050406030204"/>
                            <a:cs typeface="Times New Roman" panose="02020603050405020304" pitchFamily="18" charset="0"/>
                          </a:rPr>
                          <m:t>𝑊𝐸</m:t>
                        </m:r>
                      </m:e>
                    </m:acc>
                    <m:r>
                      <a:rPr lang="en-US" altLang="zh-CN" sz="2400" dirty="0">
                        <a:latin typeface="Cambria Math" panose="02040503050406030204"/>
                        <a:cs typeface="Times New Roman" panose="02020603050405020304" pitchFamily="18" charset="0"/>
                      </a:rPr>
                      <m:t>=</m:t>
                    </m:r>
                    <m:r>
                      <a:rPr lang="en-US" altLang="zh-CN" sz="2400" dirty="0">
                        <a:latin typeface="Cambria Math" panose="02040503050406030204"/>
                        <a:cs typeface="Times New Roman" panose="02020603050405020304" pitchFamily="18" charset="0"/>
                      </a:rPr>
                      <m:t>1</m:t>
                    </m:r>
                    <m:r>
                      <a:rPr lang="en-US" altLang="zh-CN" sz="2400" dirty="0">
                        <a:latin typeface="Cambria Math" panose="02040503050406030204"/>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When simulation, make </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a:rPr lang="en-US" altLang="zh-CN" sz="2400" dirty="0">
                            <a:latin typeface="Cambria Math" panose="02040503050406030204"/>
                            <a:cs typeface="Times New Roman" panose="02020603050405020304" pitchFamily="18" charset="0"/>
                          </a:rPr>
                          <m:t>𝑆𝑊</m:t>
                        </m:r>
                        <m:r>
                          <a:rPr lang="en-US" altLang="zh-CN" sz="2400" dirty="0">
                            <a:latin typeface="Cambria Math" panose="02040503050406030204"/>
                            <a:cs typeface="Times New Roman" panose="02020603050405020304" pitchFamily="18" charset="0"/>
                          </a:rPr>
                          <m:t>_</m:t>
                        </m:r>
                        <m:r>
                          <a:rPr lang="en-US" altLang="zh-CN" sz="2400" dirty="0">
                            <a:latin typeface="Cambria Math" panose="02040503050406030204"/>
                            <a:cs typeface="Times New Roman" panose="02020603050405020304" pitchFamily="18" charset="0"/>
                          </a:rPr>
                          <m:t>𝐵𝑈𝑆</m:t>
                        </m:r>
                      </m:e>
                    </m:acc>
                    <m:r>
                      <a:rPr lang="en-US" altLang="zh-CN" sz="2400" dirty="0">
                        <a:latin typeface="Cambria Math" panose="02040503050406030204"/>
                        <a:cs typeface="Times New Roman" panose="02020603050405020304" pitchFamily="18" charset="0"/>
                      </a:rPr>
                      <m:t>=</m:t>
                    </m:r>
                    <m:r>
                      <a:rPr lang="en-US" altLang="zh-CN" sz="2400" dirty="0">
                        <a:latin typeface="Cambria Math" panose="02040503050406030204"/>
                        <a:cs typeface="Times New Roman" panose="02020603050405020304" pitchFamily="18" charset="0"/>
                      </a:rPr>
                      <m:t>0</m:t>
                    </m:r>
                  </m:oMath>
                </a14:m>
                <a:r>
                  <a:rPr lang="en-US" altLang="zh-CN" sz="2400" dirty="0">
                    <a:latin typeface="Times New Roman" panose="02020603050405020304" pitchFamily="18" charset="0"/>
                    <a:cs typeface="Times New Roman" panose="02020603050405020304" pitchFamily="18" charset="0"/>
                  </a:rPr>
                  <a:t>, switch the switchers to input 024H to address bus ABUS_[0..11](green led will show the result.).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Make ROM_CLK  jump as 0-&gt;1. Transfer 024H to ROM from ROM_AR; make </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a:rPr lang="en-US" altLang="zh-CN" sz="2400" dirty="0">
                            <a:latin typeface="Cambria Math" panose="02040503050406030204"/>
                            <a:cs typeface="Times New Roman" panose="02020603050405020304" pitchFamily="18" charset="0"/>
                          </a:rPr>
                          <m:t>𝑅𝑂𝑀</m:t>
                        </m:r>
                        <m:r>
                          <a:rPr lang="en-US" altLang="zh-CN" sz="2400" dirty="0">
                            <a:latin typeface="Cambria Math" panose="02040503050406030204"/>
                            <a:cs typeface="Times New Roman" panose="02020603050405020304" pitchFamily="18" charset="0"/>
                          </a:rPr>
                          <m:t>_</m:t>
                        </m:r>
                        <m:r>
                          <a:rPr lang="en-US" altLang="zh-CN" sz="2400" dirty="0">
                            <a:latin typeface="Cambria Math" panose="02040503050406030204"/>
                            <a:cs typeface="Times New Roman" panose="02020603050405020304" pitchFamily="18" charset="0"/>
                          </a:rPr>
                          <m:t>𝑂𝐸</m:t>
                        </m:r>
                      </m:e>
                    </m:acc>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0, and the ROM module 2764 enables read function and will output the 8-bit data to DBUS_[0..7](red led will show the result), observe the result and record it.</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85346" y="1732450"/>
                <a:ext cx="7765322" cy="4621697"/>
              </a:xfrm>
              <a:blipFill rotWithShape="1">
                <a:blip r:embed="rId1"/>
                <a:stretch>
                  <a:fillRect l="-280" t="-471" r="-269" b="-3483"/>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Experiment Steps.2</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lstStyle/>
              <a:p>
                <a:r>
                  <a:rPr lang="en-US" altLang="zh-CN" sz="2400" dirty="0">
                    <a:latin typeface="Times New Roman" panose="02020603050405020304" pitchFamily="18" charset="0"/>
                    <a:cs typeface="Times New Roman" panose="02020603050405020304" pitchFamily="18" charset="0"/>
                  </a:rPr>
                  <a:t>Then input F80H to RAM from RAM_AR; Make </a:t>
                </a:r>
                <a14:m>
                  <m:oMath xmlns:m="http://schemas.openxmlformats.org/officeDocument/2006/math">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𝑅𝐴𝑀</m:t>
                        </m:r>
                        <m:r>
                          <a:rPr lang="en-US" altLang="zh-CN" sz="2400" i="1" dirty="0">
                            <a:latin typeface="Cambria Math" panose="02040503050406030204" pitchFamily="18" charset="0"/>
                          </a:rPr>
                          <m:t>_</m:t>
                        </m:r>
                        <m:r>
                          <a:rPr lang="en-US" altLang="zh-CN" sz="2400" i="1" dirty="0">
                            <a:latin typeface="Cambria Math" panose="02040503050406030204" pitchFamily="18" charset="0"/>
                          </a:rPr>
                          <m:t>𝑊𝐸</m:t>
                        </m:r>
                      </m:e>
                    </m:acc>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=0 , and the RAM module 6116 enables write function, write the RAM memory unit [024H]’s data </a:t>
                </a:r>
                <a:r>
                  <a:rPr lang="en-US" altLang="zh-CN" sz="2400">
                    <a:latin typeface="Times New Roman" panose="02020603050405020304" pitchFamily="18" charset="0"/>
                    <a:cs typeface="Times New Roman" panose="02020603050405020304" pitchFamily="18" charset="0"/>
                  </a:rPr>
                  <a:t>into ROM memory </a:t>
                </a:r>
                <a:r>
                  <a:rPr lang="en-US" altLang="zh-CN" sz="2400" dirty="0">
                    <a:latin typeface="Times New Roman" panose="02020603050405020304" pitchFamily="18" charset="0"/>
                    <a:cs typeface="Times New Roman" panose="02020603050405020304" pitchFamily="18" charset="0"/>
                  </a:rPr>
                  <a:t>unit[F80H].</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Make </a:t>
                </a:r>
                <a14:m>
                  <m:oMath xmlns:m="http://schemas.openxmlformats.org/officeDocument/2006/math">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𝑅</m:t>
                        </m:r>
                        <m:r>
                          <a:rPr lang="en-US" altLang="zh-CN" sz="2400" b="0" i="1" dirty="0" smtClean="0">
                            <a:latin typeface="Cambria Math" panose="02040503050406030204" pitchFamily="18" charset="0"/>
                          </a:rPr>
                          <m:t>𝑂𝑀</m:t>
                        </m:r>
                        <m:r>
                          <a:rPr lang="en-US" altLang="zh-CN" sz="2400" b="0" i="1" dirty="0" smtClean="0">
                            <a:latin typeface="Cambria Math" panose="02040503050406030204" pitchFamily="18" charset="0"/>
                          </a:rPr>
                          <m:t>_</m:t>
                        </m:r>
                        <m:r>
                          <a:rPr lang="en-US" altLang="zh-CN" sz="2400" b="0" i="1" dirty="0" smtClean="0">
                            <a:latin typeface="Cambria Math" panose="02040503050406030204" pitchFamily="18" charset="0"/>
                          </a:rPr>
                          <m:t>𝑂𝐸</m:t>
                        </m:r>
                      </m:e>
                    </m:acc>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1</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a:t>
                </a:r>
                <a14:m>
                  <m:oMath xmlns:m="http://schemas.openxmlformats.org/officeDocument/2006/math">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𝑅</m:t>
                        </m:r>
                        <m:r>
                          <a:rPr lang="en-US" altLang="zh-CN" sz="2400" b="0" i="1" dirty="0" smtClean="0">
                            <a:latin typeface="Cambria Math" panose="02040503050406030204" pitchFamily="18" charset="0"/>
                          </a:rPr>
                          <m:t>𝐴</m:t>
                        </m:r>
                        <m:r>
                          <a:rPr lang="en-US" altLang="zh-CN" sz="2400" i="1" dirty="0">
                            <a:latin typeface="Cambria Math" panose="02040503050406030204" pitchFamily="18" charset="0"/>
                          </a:rPr>
                          <m:t>𝑀</m:t>
                        </m:r>
                        <m:r>
                          <a:rPr lang="en-US" altLang="zh-CN" sz="2400" i="1" dirty="0">
                            <a:latin typeface="Cambria Math" panose="02040503050406030204" pitchFamily="18" charset="0"/>
                          </a:rPr>
                          <m:t>_</m:t>
                        </m:r>
                        <m:r>
                          <a:rPr lang="en-US" altLang="zh-CN" sz="2400" i="1" dirty="0">
                            <a:latin typeface="Cambria Math" panose="02040503050406030204" pitchFamily="18" charset="0"/>
                          </a:rPr>
                          <m:t>𝑂𝐸</m:t>
                        </m:r>
                      </m:e>
                    </m:acc>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0</m:t>
                    </m:r>
                    <m:r>
                      <a:rPr lang="en-US" altLang="zh-CN" sz="2400" b="0" i="1" dirty="0" smtClean="0">
                        <a:latin typeface="Cambria Math" panose="02040503050406030204" pitchFamily="18" charset="0"/>
                      </a:rPr>
                      <m:t>,</m:t>
                    </m:r>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observe the </a:t>
                </a:r>
                <a:r>
                  <a:rPr lang="en-US" altLang="zh-CN" sz="2400" dirty="0" err="1">
                    <a:latin typeface="Times New Roman" panose="02020603050405020304" pitchFamily="18" charset="0"/>
                    <a:cs typeface="Times New Roman" panose="02020603050405020304" pitchFamily="18" charset="0"/>
                  </a:rPr>
                  <a:t>led’s</a:t>
                </a:r>
                <a:r>
                  <a:rPr lang="en-US" altLang="zh-CN" sz="2400" dirty="0">
                    <a:latin typeface="Times New Roman" panose="02020603050405020304" pitchFamily="18" charset="0"/>
                    <a:cs typeface="Times New Roman" panose="02020603050405020304" pitchFamily="18" charset="0"/>
                  </a:rPr>
                  <a:t> result to check the integrity of writing data.</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According the operations above, repeat the experiment with </a:t>
                </a:r>
                <a:r>
                  <a:rPr lang="en-US" altLang="zh-CN" sz="2400" dirty="0" err="1">
                    <a:latin typeface="Times New Roman" panose="02020603050405020304" pitchFamily="18" charset="0"/>
                    <a:cs typeface="Times New Roman" panose="02020603050405020304" pitchFamily="18" charset="0"/>
                  </a:rPr>
                  <a:t>seperatively</a:t>
                </a:r>
                <a:r>
                  <a:rPr lang="en-US" altLang="zh-CN" sz="2400" dirty="0">
                    <a:latin typeface="Times New Roman" panose="02020603050405020304" pitchFamily="18" charset="0"/>
                    <a:cs typeface="Times New Roman" panose="02020603050405020304" pitchFamily="18" charset="0"/>
                  </a:rPr>
                  <a:t> writing the data of ROM memory unit [024H],[028H],[02CH],[030H] to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RAM memory unit [F80H],[F81H],[F82H],[F83H].</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280" t="-536" r="-269" b="-516"/>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Bonus Question</a:t>
            </a:r>
            <a:endParaRPr lang="zh-CN" altLang="en-US" dirty="0"/>
          </a:p>
        </p:txBody>
      </p:sp>
      <p:sp>
        <p:nvSpPr>
          <p:cNvPr id="3" name="内容占位符 2"/>
          <p:cNvSpPr>
            <a:spLocks noGrp="1"/>
          </p:cNvSpPr>
          <p:nvPr>
            <p:ph idx="1"/>
          </p:nvPr>
        </p:nvSpPr>
        <p:spPr/>
        <p:txBody>
          <a:bodyPr>
            <a:normAutofit/>
          </a:bodyPr>
          <a:lstStyle/>
          <a:p>
            <a:r>
              <a:rPr lang="en-US" altLang="zh-CN" dirty="0">
                <a:effectLst/>
              </a:rPr>
              <a:t>Consider changing the ORG statement to "ORG 0224h", could the data segments that ORG defines be accessed? If not, is the error </a:t>
            </a:r>
            <a:r>
              <a:rPr lang="en-US" altLang="zh-CN" dirty="0" err="1">
                <a:effectLst/>
              </a:rPr>
              <a:t>ocurred</a:t>
            </a:r>
            <a:r>
              <a:rPr lang="en-US" altLang="zh-CN" dirty="0">
                <a:effectLst/>
              </a:rPr>
              <a:t> in data batch importing? Please modify the ROM address selection circuit to ensure "ORG 0224h" segment can access to data.</a:t>
            </a:r>
            <a:endParaRPr lang="en-US" altLang="zh-CN" dirty="0"/>
          </a:p>
          <a:p>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346" y="2018523"/>
            <a:ext cx="7765322" cy="1321836"/>
          </a:xfrm>
        </p:spPr>
        <p:txBody>
          <a:bodyPr>
            <a:normAutofit/>
          </a:bodyPr>
          <a:lstStyle/>
          <a:p>
            <a:r>
              <a:rPr lang="en-US" altLang="zh-CN" dirty="0"/>
              <a:t>Appendix:</a:t>
            </a:r>
            <a:br>
              <a:rPr lang="en-US" altLang="zh-CN" dirty="0"/>
            </a:br>
            <a:r>
              <a:rPr lang="en-US" altLang="zh-CN" dirty="0"/>
              <a:t>How to batch import data to ROM</a:t>
            </a:r>
            <a:endParaRPr lang="zh-CN" altLang="en-US" dirty="0"/>
          </a:p>
        </p:txBody>
      </p:sp>
      <p:sp>
        <p:nvSpPr>
          <p:cNvPr id="3" name="内容占位符 2"/>
          <p:cNvSpPr>
            <a:spLocks noGrp="1"/>
          </p:cNvSpPr>
          <p:nvPr>
            <p:ph idx="1"/>
          </p:nvPr>
        </p:nvSpPr>
        <p:spPr>
          <a:xfrm>
            <a:off x="685346" y="3607903"/>
            <a:ext cx="7765322" cy="4058751"/>
          </a:xfrm>
        </p:spPr>
        <p:txBody>
          <a:bodyPr>
            <a:normAutofit/>
          </a:bodyPr>
          <a:lstStyle/>
          <a:p>
            <a:r>
              <a:rPr lang="en-US" altLang="zh-CN" sz="2400" dirty="0">
                <a:latin typeface="Times New Roman" panose="02020603050405020304" pitchFamily="18" charset="0"/>
                <a:cs typeface="Times New Roman" panose="02020603050405020304" pitchFamily="18" charset="0"/>
              </a:rPr>
              <a:t>In this experiment it’s the most important key trick to batch import the data into ROM. We will make ROM the role of program storage or data storage in latter experiments.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We will use 8051 assembly instruction to implement the function of batch importing. </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t="964" r="2807" b="1446"/>
          <a:stretch>
            <a:fillRect/>
          </a:stretch>
        </p:blipFill>
        <p:spPr>
          <a:xfrm>
            <a:off x="5321808" y="1"/>
            <a:ext cx="3822192" cy="6858000"/>
          </a:xfrm>
          <a:prstGeom prst="rect">
            <a:avLst/>
          </a:prstGeom>
        </p:spPr>
      </p:pic>
      <p:pic>
        <p:nvPicPr>
          <p:cNvPr id="6" name="Picture 6"/>
          <p:cNvPicPr>
            <a:picLocks noChangeAspect="1"/>
          </p:cNvPicPr>
          <p:nvPr/>
        </p:nvPicPr>
        <p:blipFill rotWithShape="1">
          <a:blip r:embed="rId2"/>
          <a:srcRect/>
          <a:stretch>
            <a:fillRect/>
          </a:stretch>
        </p:blipFill>
        <p:spPr>
          <a:xfrm>
            <a:off x="5321807" y="970450"/>
            <a:ext cx="3439637" cy="5490796"/>
          </a:xfrm>
          <a:prstGeom prst="rect">
            <a:avLst/>
          </a:prstGeom>
        </p:spPr>
      </p:pic>
      <p:sp>
        <p:nvSpPr>
          <p:cNvPr id="2" name="标题 1"/>
          <p:cNvSpPr>
            <a:spLocks noGrp="1"/>
          </p:cNvSpPr>
          <p:nvPr>
            <p:ph type="title"/>
          </p:nvPr>
        </p:nvSpPr>
        <p:spPr>
          <a:xfrm>
            <a:off x="0" y="1"/>
            <a:ext cx="4325567" cy="970450"/>
          </a:xfrm>
        </p:spPr>
        <p:txBody>
          <a:bodyPr>
            <a:normAutofit/>
          </a:bodyPr>
          <a:lstStyle/>
          <a:p>
            <a:r>
              <a:rPr lang="en-US" altLang="zh-CN" dirty="0"/>
              <a:t>Operation steps</a:t>
            </a:r>
            <a:endParaRPr lang="zh-CN" altLang="en-US" dirty="0"/>
          </a:p>
        </p:txBody>
      </p:sp>
      <p:sp>
        <p:nvSpPr>
          <p:cNvPr id="8" name="Content Placeholder 7"/>
          <p:cNvSpPr>
            <a:spLocks noGrp="1"/>
          </p:cNvSpPr>
          <p:nvPr>
            <p:ph idx="1"/>
          </p:nvPr>
        </p:nvSpPr>
        <p:spPr>
          <a:xfrm>
            <a:off x="0" y="774442"/>
            <a:ext cx="5010913" cy="5971592"/>
          </a:xfrm>
        </p:spPr>
        <p:txBody>
          <a:bodyPr anchor="ctr">
            <a:normAutofit/>
          </a:bodyPr>
          <a:lstStyle/>
          <a:p>
            <a:r>
              <a:rPr lang="en-US" sz="2400" dirty="0">
                <a:latin typeface="Times New Roman" panose="02020603050405020304" pitchFamily="18" charset="0"/>
                <a:cs typeface="Times New Roman" panose="02020603050405020304" pitchFamily="18" charset="0"/>
              </a:rPr>
              <a:t>1.new a txt file,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input the data following the right side’s format(note adding 0 to the head of hexadecimal), save for Program.txt(file name is case sensitive), and then change .txt to .</a:t>
            </a:r>
            <a:r>
              <a:rPr lang="en-US" altLang="zh-CN" sz="2400" dirty="0" err="1">
                <a:latin typeface="Times New Roman" panose="02020603050405020304" pitchFamily="18" charset="0"/>
                <a:cs typeface="Times New Roman" panose="02020603050405020304" pitchFamily="18" charset="0"/>
              </a:rPr>
              <a:t>asm</a:t>
            </a:r>
            <a:r>
              <a:rPr lang="en-US" altLang="zh-CN" sz="2400" dirty="0">
                <a:latin typeface="Times New Roman" panose="02020603050405020304" pitchFamily="18" charset="0"/>
                <a:cs typeface="Times New Roman" panose="02020603050405020304" pitchFamily="18" charset="0"/>
              </a:rPr>
              <a:t>(i.e. Program.asm).</a:t>
            </a:r>
            <a:endParaRPr lang="en-US" altLang="zh-C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2.ORG XXXXH specifies the head address of data array. It ends with END instruction. Before END, you can add multiple ORG segment.</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PS:if</a:t>
            </a:r>
            <a:r>
              <a:rPr lang="en-US" sz="2400" dirty="0">
                <a:latin typeface="Times New Roman" panose="02020603050405020304" pitchFamily="18" charset="0"/>
                <a:cs typeface="Times New Roman" panose="02020603050405020304" pitchFamily="18" charset="0"/>
              </a:rPr>
              <a:t> you need to clear data, you need write an ORG statement of all 000Hs to overwrite.</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686117" y="157565"/>
            <a:ext cx="4335780" cy="9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2" descr="C:\Users\Administrator\AppData\Roaming\Tencent\Users\68046508\QQ\WinTemp\RichOle\9M3}U8}R`PVAK`Y0(L9BH8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007" y="1380186"/>
            <a:ext cx="4572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430" y="3922939"/>
            <a:ext cx="35718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7"/>
          <p:cNvSpPr txBox="1"/>
          <p:nvPr/>
        </p:nvSpPr>
        <p:spPr>
          <a:xfrm>
            <a:off x="0" y="157565"/>
            <a:ext cx="4310743" cy="107407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Open “source code” panel :</a:t>
            </a:r>
            <a:endParaRPr lang="en-US" dirty="0"/>
          </a:p>
        </p:txBody>
      </p:sp>
      <p:sp>
        <p:nvSpPr>
          <p:cNvPr id="8" name="Content Placeholder 7"/>
          <p:cNvSpPr txBox="1"/>
          <p:nvPr/>
        </p:nvSpPr>
        <p:spPr>
          <a:xfrm>
            <a:off x="0" y="3922939"/>
            <a:ext cx="4568007" cy="24389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The tab will show up the *80C51() project, right click “Source Files” and “Add files” to add the .</a:t>
            </a:r>
            <a:r>
              <a:rPr lang="en-US" dirty="0" err="1"/>
              <a:t>asm</a:t>
            </a:r>
            <a:r>
              <a:rPr lang="en-US" dirty="0"/>
              <a:t> file you just edited.</a:t>
            </a:r>
            <a:endParaRPr lang="en-US" dirty="0"/>
          </a:p>
        </p:txBody>
      </p:sp>
      <p:sp>
        <p:nvSpPr>
          <p:cNvPr id="10" name="矩形 9"/>
          <p:cNvSpPr/>
          <p:nvPr/>
        </p:nvSpPr>
        <p:spPr>
          <a:xfrm>
            <a:off x="5990253" y="2444186"/>
            <a:ext cx="177282" cy="150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Content Placeholder 7"/>
          <p:cNvSpPr txBox="1"/>
          <p:nvPr/>
        </p:nvSpPr>
        <p:spPr>
          <a:xfrm>
            <a:off x="0" y="1299929"/>
            <a:ext cx="4568007" cy="24389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Find Source-&gt;Create Project in menu bar:</a:t>
            </a:r>
            <a:endParaRPr lang="en-US" dirty="0"/>
          </a:p>
          <a:p>
            <a:r>
              <a:rPr lang="en-US" dirty="0"/>
              <a:t>In the popup window choose family and controller like right side’s image.</a:t>
            </a:r>
            <a:endParaRPr lang="en-US" dirty="0"/>
          </a:p>
          <a:p>
            <a:r>
              <a:rPr lang="en-US" dirty="0"/>
              <a:t>Make sure not select Create Quick Start Files.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54545" y="216309"/>
            <a:ext cx="8012708" cy="6375603"/>
            <a:chOff x="285719" y="-71462"/>
            <a:chExt cx="8689338" cy="6643710"/>
          </a:xfrm>
        </p:grpSpPr>
        <p:pic>
          <p:nvPicPr>
            <p:cNvPr id="133124" name="Picture 4" descr="Memory Hierarchy"/>
            <p:cNvPicPr>
              <a:picLocks noChangeAspect="1" noChangeArrowheads="1"/>
            </p:cNvPicPr>
            <p:nvPr/>
          </p:nvPicPr>
          <p:blipFill>
            <a:blip r:embed="rId1" cstate="print"/>
            <a:srcRect t="4347" r="3413"/>
            <a:stretch>
              <a:fillRect/>
            </a:stretch>
          </p:blipFill>
          <p:spPr bwMode="auto">
            <a:xfrm>
              <a:off x="428596" y="-71462"/>
              <a:ext cx="8546461" cy="6643710"/>
            </a:xfrm>
            <a:prstGeom prst="rect">
              <a:avLst/>
            </a:prstGeom>
            <a:noFill/>
          </p:spPr>
        </p:pic>
        <p:pic>
          <p:nvPicPr>
            <p:cNvPr id="134146" name="Picture 2" descr="http://static.ddmcdn.com/gif/computer-memory-ch.jpg"/>
            <p:cNvPicPr>
              <a:picLocks noChangeAspect="1" noChangeArrowheads="1"/>
            </p:cNvPicPr>
            <p:nvPr/>
          </p:nvPicPr>
          <p:blipFill>
            <a:blip r:embed="rId2" cstate="print"/>
            <a:srcRect/>
            <a:stretch>
              <a:fillRect/>
            </a:stretch>
          </p:blipFill>
          <p:spPr bwMode="auto">
            <a:xfrm>
              <a:off x="642910" y="1928802"/>
              <a:ext cx="1905000" cy="1905000"/>
            </a:xfrm>
            <a:prstGeom prst="rect">
              <a:avLst/>
            </a:prstGeom>
            <a:noFill/>
          </p:spPr>
        </p:pic>
        <p:sp>
          <p:nvSpPr>
            <p:cNvPr id="7" name="椭圆 6"/>
            <p:cNvSpPr/>
            <p:nvPr/>
          </p:nvSpPr>
          <p:spPr>
            <a:xfrm>
              <a:off x="3500430" y="2928934"/>
              <a:ext cx="1357322" cy="7143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rot="10800000">
              <a:off x="2214546" y="2786058"/>
              <a:ext cx="1214446" cy="57150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714612" y="4143380"/>
              <a:ext cx="928694" cy="6429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4150" name="Picture 6" descr="http://t3.gstatic.com/images?q=tbn:ANd9GcRjwRXBldTbt_VXM4b_oXHwrBvPbc29wtFbq2eQfFacVl-CUTdjHG6qX9g">
              <a:hlinkClick r:id="rId3"/>
            </p:cNvPr>
            <p:cNvPicPr>
              <a:picLocks noChangeAspect="1" noChangeArrowheads="1"/>
            </p:cNvPicPr>
            <p:nvPr/>
          </p:nvPicPr>
          <p:blipFill>
            <a:blip r:embed="rId4" cstate="print"/>
            <a:srcRect/>
            <a:stretch>
              <a:fillRect/>
            </a:stretch>
          </p:blipFill>
          <p:spPr bwMode="auto">
            <a:xfrm>
              <a:off x="285719" y="5072074"/>
              <a:ext cx="1611245" cy="1214446"/>
            </a:xfrm>
            <a:prstGeom prst="rect">
              <a:avLst/>
            </a:prstGeom>
            <a:noFill/>
          </p:spPr>
        </p:pic>
        <p:cxnSp>
          <p:nvCxnSpPr>
            <p:cNvPr id="22" name="直接箭头连接符 21"/>
            <p:cNvCxnSpPr/>
            <p:nvPr/>
          </p:nvCxnSpPr>
          <p:spPr>
            <a:xfrm rot="10800000" flipV="1">
              <a:off x="1857356" y="4786322"/>
              <a:ext cx="1000132" cy="71438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49219" y="183634"/>
              <a:ext cx="3842975" cy="400110"/>
            </a:xfrm>
            <a:prstGeom prst="rect">
              <a:avLst/>
            </a:prstGeom>
          </p:spPr>
          <p:txBody>
            <a:bodyPr wrap="none">
              <a:spAutoFit/>
            </a:bodyPr>
            <a:lstStyle/>
            <a:p>
              <a:r>
                <a:rPr lang="en-GB" altLang="zh-CN" sz="2000" dirty="0"/>
                <a:t>Hierarchical structure of memory</a:t>
              </a:r>
              <a:endParaRPr lang="zh-CN" altLang="en-US" sz="2000" dirty="0"/>
            </a:p>
          </p:txBody>
        </p:sp>
      </p:gr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9" descr="C:\Users\Administrator\AppData\Roaming\Tencent\Users\68046508\QQ\WinTemp\RichOle\U}E@I_UVVZ5JN~BR%A0$8A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8007" y="136460"/>
            <a:ext cx="4268788"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C:\Users\Administrator\AppData\Roaming\Tencent\Users\68046508\QQ\WinTemp\RichOle\0ZP}86LB@5GVECQISIYFK]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80" y="2283084"/>
            <a:ext cx="40005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7"/>
          <p:cNvSpPr txBox="1"/>
          <p:nvPr/>
        </p:nvSpPr>
        <p:spPr>
          <a:xfrm>
            <a:off x="0" y="157565"/>
            <a:ext cx="4310743" cy="203512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Open the </a:t>
            </a:r>
            <a:r>
              <a:rPr lang="en-US" dirty="0" err="1"/>
              <a:t>asm</a:t>
            </a:r>
            <a:r>
              <a:rPr lang="en-US" dirty="0"/>
              <a:t> by double-clicking it. If you want to change the file you can first remove it and then add the file you’d like to change.</a:t>
            </a:r>
            <a:endParaRPr lang="en-US" dirty="0"/>
          </a:p>
        </p:txBody>
      </p:sp>
      <p:sp>
        <p:nvSpPr>
          <p:cNvPr id="7" name="Content Placeholder 7"/>
          <p:cNvSpPr txBox="1"/>
          <p:nvPr/>
        </p:nvSpPr>
        <p:spPr>
          <a:xfrm>
            <a:off x="4526052" y="4291026"/>
            <a:ext cx="4310743" cy="244975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The new </a:t>
            </a:r>
            <a:r>
              <a:rPr lang="en-US" dirty="0" err="1"/>
              <a:t>asm</a:t>
            </a:r>
            <a:r>
              <a:rPr lang="en-US" dirty="0"/>
              <a:t> file need to be compiled, right click it and choose Project Settings, choose 80C51 in the controller option,  </a:t>
            </a:r>
            <a:r>
              <a:rPr lang="en-US" dirty="0">
                <a:solidFill>
                  <a:srgbClr val="FF0000"/>
                </a:solidFill>
              </a:rPr>
              <a:t>Deselect Embed Files</a:t>
            </a:r>
            <a:r>
              <a:rPr lang="en-US" dirty="0"/>
              <a:t>. Click “OK” and right click it again and Build Project.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 name="图片 4" descr="C:\Users\Administrator\AppData\Roaming\Tencent\Users\68046508\QQ\WinTemp\RichOle\9IVNR5W[]F%RJ2PBM4UY_C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744" y="126255"/>
            <a:ext cx="8650526" cy="566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7"/>
          <p:cNvSpPr txBox="1"/>
          <p:nvPr/>
        </p:nvSpPr>
        <p:spPr>
          <a:xfrm>
            <a:off x="0" y="157565"/>
            <a:ext cx="8882743" cy="9061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US" dirty="0"/>
          </a:p>
        </p:txBody>
      </p:sp>
      <p:sp>
        <p:nvSpPr>
          <p:cNvPr id="7" name="Content Placeholder 7"/>
          <p:cNvSpPr txBox="1"/>
          <p:nvPr/>
        </p:nvSpPr>
        <p:spPr>
          <a:xfrm>
            <a:off x="242744" y="5791200"/>
            <a:ext cx="8650526" cy="982823"/>
          </a:xfrm>
          <a:prstGeom prst="rect">
            <a:avLst/>
          </a:prstGeom>
          <a:effectLst>
            <a:outerShdw blurRad="25400" dir="17880000">
              <a:srgbClr val="000000">
                <a:alpha val="46000"/>
              </a:srgbClr>
            </a:outerShdw>
          </a:effectLst>
        </p:spPr>
        <p:txBody>
          <a:bodyPr vert="horz" lIns="91440" tIns="45720" rIns="91440" bIns="45720" rtlCol="0" anchor="ctr">
            <a:normAutofit lnSpcReduction="10000"/>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In the diagram tab, double-click ROM module and choose the .hex(from the compiling) in the Image File.(</a:t>
            </a:r>
            <a:r>
              <a:rPr lang="en-US" dirty="0">
                <a:solidFill>
                  <a:schemeClr val="accent1"/>
                </a:solidFill>
              </a:rPr>
              <a:t>Recommend to change hex file name in case of overwriting by other </a:t>
            </a:r>
            <a:r>
              <a:rPr lang="en-US" dirty="0" err="1">
                <a:solidFill>
                  <a:schemeClr val="accent1"/>
                </a:solidFill>
              </a:rPr>
              <a:t>asm</a:t>
            </a:r>
            <a:r>
              <a:rPr lang="en-US" dirty="0">
                <a:solidFill>
                  <a:schemeClr val="accent1"/>
                </a:solidFill>
              </a:rPr>
              <a:t> file</a:t>
            </a:r>
            <a:r>
              <a:rPr lang="en-US" dirty="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7" descr="C:\Users\Administrator\AppData\Roaming\Tencent\Users\68046508\QQ\WinTemp\RichOle\47%K]%CD81YFLON~2N]%CTQ.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604" y="2123411"/>
            <a:ext cx="3929063"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txBox="1"/>
          <p:nvPr/>
        </p:nvSpPr>
        <p:spPr>
          <a:xfrm>
            <a:off x="0" y="136523"/>
            <a:ext cx="4414349" cy="1916212"/>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Start simulation and then click “pause” button, choose “Debug” in the menu bar and check the memory contents – RAM or ROM. </a:t>
            </a:r>
            <a:endParaRPr lang="en-US" dirty="0"/>
          </a:p>
        </p:txBody>
      </p:sp>
      <p:pic>
        <p:nvPicPr>
          <p:cNvPr id="9" name="图片 8"/>
          <p:cNvPicPr>
            <a:picLocks noChangeAspect="1"/>
          </p:cNvPicPr>
          <p:nvPr/>
        </p:nvPicPr>
        <p:blipFill>
          <a:blip r:embed="rId2"/>
          <a:stretch>
            <a:fillRect/>
          </a:stretch>
        </p:blipFill>
        <p:spPr>
          <a:xfrm>
            <a:off x="4349034" y="65314"/>
            <a:ext cx="4729651" cy="5343554"/>
          </a:xfrm>
          <a:prstGeom prst="rect">
            <a:avLst/>
          </a:prstGeom>
        </p:spPr>
      </p:pic>
      <p:sp>
        <p:nvSpPr>
          <p:cNvPr id="10" name="Content Placeholder 7"/>
          <p:cNvSpPr txBox="1"/>
          <p:nvPr/>
        </p:nvSpPr>
        <p:spPr>
          <a:xfrm>
            <a:off x="4414349" y="5066196"/>
            <a:ext cx="4414349" cy="1916212"/>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Finally you can find the memory contains the data you just import.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useful tips</a:t>
            </a:r>
            <a:endParaRPr lang="zh-CN" altLang="en-US" dirty="0"/>
          </a:p>
        </p:txBody>
      </p:sp>
      <p:sp>
        <p:nvSpPr>
          <p:cNvPr id="3" name="内容占位符 2"/>
          <p:cNvSpPr>
            <a:spLocks noGrp="1"/>
          </p:cNvSpPr>
          <p:nvPr>
            <p:ph idx="1"/>
          </p:nvPr>
        </p:nvSpPr>
        <p:spPr/>
        <p:txBody>
          <a:bodyPr/>
          <a:lstStyle/>
          <a:p>
            <a:r>
              <a:rPr lang="en-US" altLang="zh-CN" dirty="0"/>
              <a:t>What’s the .hex file?</a:t>
            </a:r>
            <a:endParaRPr lang="en-US" altLang="zh-CN" dirty="0"/>
          </a:p>
          <a:p>
            <a:pPr lvl="1"/>
            <a:r>
              <a:rPr lang="en-US" altLang="zh-CN" dirty="0"/>
              <a:t>.hex file in general saves the machine code and is compiled from .</a:t>
            </a:r>
            <a:r>
              <a:rPr lang="en-US" altLang="zh-CN" dirty="0" err="1"/>
              <a:t>asm</a:t>
            </a:r>
            <a:r>
              <a:rPr lang="en-US" altLang="zh-CN" dirty="0"/>
              <a:t> or other program file.</a:t>
            </a:r>
            <a:endParaRPr lang="en-US" altLang="zh-CN" dirty="0"/>
          </a:p>
          <a:p>
            <a:r>
              <a:rPr lang="en-US" altLang="zh-CN" dirty="0"/>
              <a:t>Differences between RAM &amp; ROM</a:t>
            </a:r>
            <a:endParaRPr lang="en-US" altLang="zh-CN" dirty="0"/>
          </a:p>
          <a:p>
            <a:pPr lvl="1"/>
            <a:r>
              <a:rPr lang="en-US" altLang="zh-CN" dirty="0"/>
              <a:t>RAM can read and write. ROM only support read.</a:t>
            </a:r>
            <a:endParaRPr lang="en-US" altLang="zh-CN" dirty="0"/>
          </a:p>
          <a:p>
            <a:pPr lvl="1"/>
            <a:r>
              <a:rPr lang="en-US" altLang="zh-CN" dirty="0"/>
              <a:t>RAM loses data after simulation. ROM preserves data.</a:t>
            </a:r>
            <a:endParaRPr lang="en-US" altLang="zh-CN" dirty="0"/>
          </a:p>
          <a:p>
            <a:r>
              <a:rPr lang="en-US" altLang="zh-CN" dirty="0"/>
              <a:t>Why do the experiment?</a:t>
            </a:r>
            <a:endParaRPr lang="en-US" altLang="zh-CN" dirty="0"/>
          </a:p>
          <a:p>
            <a:pPr lvl="1"/>
            <a:r>
              <a:rPr lang="en-US" altLang="zh-CN" dirty="0"/>
              <a:t>Not just review the theory. RAM &amp; ROM is important in the microcontroller experiment.</a:t>
            </a:r>
            <a:endParaRPr lang="en-US" altLang="zh-CN" dirty="0"/>
          </a:p>
          <a:p>
            <a:r>
              <a:rPr lang="en-US" altLang="zh-CN" dirty="0"/>
              <a:t>Others?</a:t>
            </a:r>
            <a:endParaRPr lang="en-US" altLang="zh-CN" dirty="0"/>
          </a:p>
          <a:p>
            <a:pPr lvl="1"/>
            <a:endParaRPr lang="en-US" altLang="zh-CN" dirty="0"/>
          </a:p>
          <a:p>
            <a:pPr lvl="1"/>
            <a:endParaRPr lang="en-US" altLang="zh-CN" dirty="0"/>
          </a:p>
          <a:p>
            <a:pPr lvl="1"/>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 Questions</a:t>
            </a:r>
            <a:endParaRPr lang="zh-CN" altLang="en-US" dirty="0"/>
          </a:p>
        </p:txBody>
      </p:sp>
      <p:sp>
        <p:nvSpPr>
          <p:cNvPr id="3" name="内容占位符 2"/>
          <p:cNvSpPr>
            <a:spLocks noGrp="1"/>
          </p:cNvSpPr>
          <p:nvPr>
            <p:ph idx="1"/>
          </p:nvPr>
        </p:nvSpPr>
        <p:spPr>
          <a:xfrm>
            <a:off x="380546" y="1459734"/>
            <a:ext cx="7765322" cy="4058751"/>
          </a:xfrm>
        </p:spPr>
        <p:txBody>
          <a:bodyPr/>
          <a:lstStyle/>
          <a:p>
            <a:r>
              <a:rPr lang="en-US" altLang="zh-CN" dirty="0"/>
              <a:t>The requirement of ROM and RAM’s address.</a:t>
            </a:r>
            <a:endParaRPr lang="en-US" altLang="zh-CN" dirty="0"/>
          </a:p>
          <a:p>
            <a:pPr lvl="1"/>
            <a:r>
              <a:rPr lang="en-US" altLang="zh-CN" dirty="0"/>
              <a:t>the addresses in the experimental steps are mapped to the address in the module. RAM’s address must be set from [F80H] to [FFFH], </a:t>
            </a:r>
            <a:endParaRPr lang="en-US" altLang="zh-CN" dirty="0"/>
          </a:p>
          <a:p>
            <a:pPr lvl="1"/>
            <a:endParaRPr lang="zh-CN" altLang="en-US" dirty="0"/>
          </a:p>
        </p:txBody>
      </p:sp>
      <p:pic>
        <p:nvPicPr>
          <p:cNvPr id="16" name="图片 15"/>
          <p:cNvPicPr>
            <a:picLocks noChangeAspect="1"/>
          </p:cNvPicPr>
          <p:nvPr/>
        </p:nvPicPr>
        <p:blipFill>
          <a:blip r:embed="rId1"/>
          <a:stretch>
            <a:fillRect/>
          </a:stretch>
        </p:blipFill>
        <p:spPr>
          <a:xfrm>
            <a:off x="1150036" y="2595679"/>
            <a:ext cx="2828406" cy="3820829"/>
          </a:xfrm>
          <a:prstGeom prst="rect">
            <a:avLst/>
          </a:prstGeom>
        </p:spPr>
      </p:pic>
      <p:sp>
        <p:nvSpPr>
          <p:cNvPr id="17" name="椭圆 16"/>
          <p:cNvSpPr/>
          <p:nvPr/>
        </p:nvSpPr>
        <p:spPr>
          <a:xfrm>
            <a:off x="2590800" y="4301490"/>
            <a:ext cx="680720" cy="1066800"/>
          </a:xfrm>
          <a:prstGeom prst="ellipse">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150036" y="3001010"/>
            <a:ext cx="1481404" cy="1005840"/>
          </a:xfrm>
          <a:prstGeom prst="rect">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箭头连接符 19"/>
          <p:cNvCxnSpPr>
            <a:stCxn id="18" idx="3"/>
            <a:endCxn id="25" idx="1"/>
          </p:cNvCxnSpPr>
          <p:nvPr/>
        </p:nvCxnSpPr>
        <p:spPr>
          <a:xfrm flipV="1">
            <a:off x="2631440" y="3254646"/>
            <a:ext cx="2116492" cy="249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7" idx="7"/>
            <a:endCxn id="23" idx="1"/>
          </p:cNvCxnSpPr>
          <p:nvPr/>
        </p:nvCxnSpPr>
        <p:spPr>
          <a:xfrm>
            <a:off x="3171831" y="4457719"/>
            <a:ext cx="2223129" cy="423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94960" y="4557878"/>
            <a:ext cx="2569678" cy="646331"/>
          </a:xfrm>
          <a:prstGeom prst="rect">
            <a:avLst/>
          </a:prstGeom>
          <a:noFill/>
          <a:ln w="0">
            <a:solidFill>
              <a:srgbClr val="FF0000"/>
            </a:solidFill>
          </a:ln>
        </p:spPr>
        <p:txBody>
          <a:bodyPr wrap="none" rtlCol="0">
            <a:spAutoFit/>
          </a:bodyPr>
          <a:lstStyle/>
          <a:p>
            <a:r>
              <a:rPr lang="en-US" altLang="zh-CN" dirty="0"/>
              <a:t>the output must be 0 for </a:t>
            </a:r>
            <a:endParaRPr lang="en-US" altLang="zh-CN" dirty="0"/>
          </a:p>
          <a:p>
            <a:r>
              <a:rPr lang="en-US" altLang="zh-CN" dirty="0"/>
              <a:t>enabling the RAM</a:t>
            </a:r>
            <a:endParaRPr lang="zh-CN" altLang="en-US" dirty="0"/>
          </a:p>
        </p:txBody>
      </p:sp>
      <p:sp>
        <p:nvSpPr>
          <p:cNvPr id="25" name="文本框 24"/>
          <p:cNvSpPr txBox="1"/>
          <p:nvPr/>
        </p:nvSpPr>
        <p:spPr>
          <a:xfrm>
            <a:off x="4747932" y="3069980"/>
            <a:ext cx="1287532" cy="369332"/>
          </a:xfrm>
          <a:prstGeom prst="rect">
            <a:avLst/>
          </a:prstGeom>
          <a:noFill/>
          <a:ln w="0">
            <a:solidFill>
              <a:srgbClr val="FF0000"/>
            </a:solidFill>
          </a:ln>
        </p:spPr>
        <p:txBody>
          <a:bodyPr wrap="none" rtlCol="0">
            <a:spAutoFit/>
          </a:bodyPr>
          <a:lstStyle/>
          <a:p>
            <a:r>
              <a:rPr lang="en-US" altLang="zh-CN" dirty="0"/>
              <a:t>3-8 selector</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85346" y="1580050"/>
            <a:ext cx="7902028" cy="4211151"/>
          </a:xfrm>
        </p:spPr>
        <p:txBody>
          <a:bodyPr/>
          <a:lstStyle/>
          <a:p>
            <a:r>
              <a:rPr lang="en-US" altLang="zh-CN" dirty="0"/>
              <a:t>ROM’s address must be set from [000H] to [1FFH]. </a:t>
            </a:r>
            <a:endParaRPr lang="en-US" altLang="zh-CN" dirty="0"/>
          </a:p>
          <a:p>
            <a:pPr marL="36830" indent="0">
              <a:buNone/>
            </a:pPr>
            <a:endParaRPr lang="zh-CN" altLang="en-US" dirty="0"/>
          </a:p>
        </p:txBody>
      </p:sp>
      <p:pic>
        <p:nvPicPr>
          <p:cNvPr id="4" name="图片 3"/>
          <p:cNvPicPr>
            <a:picLocks noChangeAspect="1"/>
          </p:cNvPicPr>
          <p:nvPr/>
        </p:nvPicPr>
        <p:blipFill>
          <a:blip r:embed="rId1"/>
          <a:stretch>
            <a:fillRect/>
          </a:stretch>
        </p:blipFill>
        <p:spPr>
          <a:xfrm>
            <a:off x="1007427" y="2148840"/>
            <a:ext cx="2290797" cy="4432385"/>
          </a:xfrm>
          <a:prstGeom prst="rect">
            <a:avLst/>
          </a:prstGeom>
        </p:spPr>
      </p:pic>
      <p:sp>
        <p:nvSpPr>
          <p:cNvPr id="5" name="矩形 4"/>
          <p:cNvSpPr/>
          <p:nvPr/>
        </p:nvSpPr>
        <p:spPr>
          <a:xfrm>
            <a:off x="1676400" y="2606040"/>
            <a:ext cx="777240" cy="1143000"/>
          </a:xfrm>
          <a:prstGeom prst="rect">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cxnSp>
        <p:nvCxnSpPr>
          <p:cNvPr id="7" name="直接箭头连接符 6"/>
          <p:cNvCxnSpPr>
            <a:endCxn id="8" idx="1"/>
          </p:cNvCxnSpPr>
          <p:nvPr/>
        </p:nvCxnSpPr>
        <p:spPr>
          <a:xfrm flipV="1">
            <a:off x="2468880" y="2682240"/>
            <a:ext cx="1996440" cy="43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465320" y="2497574"/>
            <a:ext cx="2838982" cy="369332"/>
          </a:xfrm>
          <a:prstGeom prst="rect">
            <a:avLst/>
          </a:prstGeom>
          <a:noFill/>
          <a:ln>
            <a:solidFill>
              <a:schemeClr val="accent1">
                <a:shade val="90000"/>
              </a:schemeClr>
            </a:solidFill>
          </a:ln>
        </p:spPr>
        <p:txBody>
          <a:bodyPr wrap="none" rtlCol="0">
            <a:spAutoFit/>
          </a:bodyPr>
          <a:lstStyle/>
          <a:p>
            <a:r>
              <a:rPr lang="en-US" altLang="zh-CN" dirty="0"/>
              <a:t>the and gate must output 0 </a:t>
            </a:r>
            <a:endParaRPr lang="zh-CN" altLang="en-US" dirty="0"/>
          </a:p>
        </p:txBody>
      </p:sp>
      <p:sp>
        <p:nvSpPr>
          <p:cNvPr id="10" name="矩形 9"/>
          <p:cNvSpPr/>
          <p:nvPr/>
        </p:nvSpPr>
        <p:spPr>
          <a:xfrm>
            <a:off x="1879600" y="4876799"/>
            <a:ext cx="457200" cy="1483192"/>
          </a:xfrm>
          <a:prstGeom prst="rect">
            <a:avLst/>
          </a:prstGeom>
          <a:ln w="158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cxnSp>
        <p:nvCxnSpPr>
          <p:cNvPr id="11" name="直接箭头连接符 10"/>
          <p:cNvCxnSpPr>
            <a:endCxn id="12" idx="1"/>
          </p:cNvCxnSpPr>
          <p:nvPr/>
        </p:nvCxnSpPr>
        <p:spPr>
          <a:xfrm flipV="1">
            <a:off x="2468880" y="4895112"/>
            <a:ext cx="2738658" cy="293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207538" y="4571946"/>
            <a:ext cx="1669989" cy="646331"/>
          </a:xfrm>
          <a:prstGeom prst="rect">
            <a:avLst/>
          </a:prstGeom>
          <a:noFill/>
          <a:ln>
            <a:solidFill>
              <a:schemeClr val="accent1">
                <a:shade val="90000"/>
              </a:schemeClr>
            </a:solidFill>
          </a:ln>
        </p:spPr>
        <p:txBody>
          <a:bodyPr wrap="square" rtlCol="0">
            <a:spAutoFit/>
          </a:bodyPr>
          <a:lstStyle/>
          <a:p>
            <a:r>
              <a:rPr lang="en-US" altLang="zh-CN" dirty="0"/>
              <a:t>CBA could be “000” or “001”</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1"/>
          <a:stretch>
            <a:fillRect/>
          </a:stretch>
        </p:blipFill>
        <p:spPr>
          <a:xfrm>
            <a:off x="5113814" y="1580050"/>
            <a:ext cx="2505075" cy="1600200"/>
          </a:xfrm>
          <a:prstGeom prst="rect">
            <a:avLst/>
          </a:prstGeom>
        </p:spPr>
      </p:pic>
      <p:pic>
        <p:nvPicPr>
          <p:cNvPr id="4" name="图片 3"/>
          <p:cNvPicPr>
            <a:picLocks noChangeAspect="1"/>
          </p:cNvPicPr>
          <p:nvPr/>
        </p:nvPicPr>
        <p:blipFill>
          <a:blip r:embed="rId2"/>
          <a:stretch>
            <a:fillRect/>
          </a:stretch>
        </p:blipFill>
        <p:spPr>
          <a:xfrm>
            <a:off x="807266" y="1580050"/>
            <a:ext cx="2809875" cy="1533525"/>
          </a:xfrm>
          <a:prstGeom prst="rect">
            <a:avLst/>
          </a:prstGeom>
        </p:spPr>
      </p:pic>
      <p:sp>
        <p:nvSpPr>
          <p:cNvPr id="6" name="文本框 5"/>
          <p:cNvSpPr txBox="1"/>
          <p:nvPr/>
        </p:nvSpPr>
        <p:spPr>
          <a:xfrm>
            <a:off x="1615440" y="5379720"/>
            <a:ext cx="5484771" cy="400110"/>
          </a:xfrm>
          <a:prstGeom prst="rect">
            <a:avLst/>
          </a:prstGeom>
          <a:noFill/>
          <a:ln>
            <a:solidFill>
              <a:schemeClr val="accent1">
                <a:shade val="90000"/>
              </a:schemeClr>
            </a:solidFill>
          </a:ln>
        </p:spPr>
        <p:txBody>
          <a:bodyPr wrap="none" rtlCol="0">
            <a:spAutoFit/>
          </a:bodyPr>
          <a:lstStyle/>
          <a:p>
            <a:r>
              <a:rPr lang="en-US" altLang="zh-CN" sz="2000" dirty="0"/>
              <a:t>You must check to the mapped address in A0-Ax</a:t>
            </a:r>
            <a:endParaRPr lang="zh-CN" altLang="en-US" sz="2000" dirty="0"/>
          </a:p>
        </p:txBody>
      </p:sp>
      <p:sp>
        <p:nvSpPr>
          <p:cNvPr id="7" name="矩形 6"/>
          <p:cNvSpPr/>
          <p:nvPr/>
        </p:nvSpPr>
        <p:spPr>
          <a:xfrm>
            <a:off x="1615440" y="2550500"/>
            <a:ext cx="1859280" cy="268900"/>
          </a:xfrm>
          <a:prstGeom prst="rec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7"/>
          <p:cNvSpPr/>
          <p:nvPr/>
        </p:nvSpPr>
        <p:spPr>
          <a:xfrm>
            <a:off x="5928360" y="2550500"/>
            <a:ext cx="1554480" cy="271610"/>
          </a:xfrm>
          <a:prstGeom prst="rec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0" name="直接箭头连接符 9"/>
          <p:cNvCxnSpPr>
            <a:stCxn id="7" idx="2"/>
            <a:endCxn id="6" idx="0"/>
          </p:cNvCxnSpPr>
          <p:nvPr/>
        </p:nvCxnSpPr>
        <p:spPr>
          <a:xfrm>
            <a:off x="2545080" y="2819400"/>
            <a:ext cx="1812746" cy="256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2"/>
            <a:endCxn id="6" idx="0"/>
          </p:cNvCxnSpPr>
          <p:nvPr/>
        </p:nvCxnSpPr>
        <p:spPr>
          <a:xfrm flipH="1">
            <a:off x="4357826" y="2822110"/>
            <a:ext cx="2347774" cy="255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500034" y="92058"/>
            <a:ext cx="8229600" cy="908050"/>
          </a:xfrm>
        </p:spPr>
        <p:txBody>
          <a:bodyPr>
            <a:normAutofit/>
          </a:bodyPr>
          <a:lstStyle/>
          <a:p>
            <a:r>
              <a:rPr lang="en-GB" dirty="0"/>
              <a:t>Random Access Memory (RAM)</a:t>
            </a:r>
            <a:endParaRPr lang="en-GB" dirty="0"/>
          </a:p>
        </p:txBody>
      </p:sp>
      <p:sp>
        <p:nvSpPr>
          <p:cNvPr id="5" name="Rectangle 3"/>
          <p:cNvSpPr txBox="1">
            <a:spLocks noChangeArrowheads="1"/>
          </p:cNvSpPr>
          <p:nvPr/>
        </p:nvSpPr>
        <p:spPr>
          <a:xfrm>
            <a:off x="428596" y="1536495"/>
            <a:ext cx="8229600" cy="4464273"/>
          </a:xfrm>
          <a:prstGeom prst="rect">
            <a:avLst/>
          </a:prstGeom>
        </p:spPr>
        <p:txBody>
          <a:bodyPr vert="horz">
            <a:normAutofit/>
          </a:bodyPr>
          <a:lstStyle/>
          <a:p>
            <a:pPr marL="274320" marR="0" lvl="0" indent="-274320" algn="l" defTabSz="914400" rtl="0" eaLnBrk="1" fontAlgn="auto" latinLnBrk="0" hangingPunct="1">
              <a:lnSpc>
                <a:spcPct val="100000"/>
              </a:lnSpc>
              <a:spcBef>
                <a:spcPts val="1200"/>
              </a:spcBef>
              <a:spcAft>
                <a:spcPts val="0"/>
              </a:spcAft>
              <a:buClr>
                <a:schemeClr val="accent1"/>
              </a:buClr>
              <a:buSzPct val="85000"/>
              <a:buFont typeface="Wingdings 2" panose="05020102010507070707"/>
              <a:buChar char=""/>
              <a:defRPr/>
            </a:pPr>
            <a:r>
              <a:rPr kumimoji="0" lang="en-GB" altLang="zh-CN" sz="27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宋体" panose="02010600030101010101" pitchFamily="2" charset="-122"/>
                <a:cs typeface="+mn-cs"/>
              </a:rPr>
              <a:t>RAM allows </a:t>
            </a:r>
            <a:r>
              <a:rPr kumimoji="0" lang="en-GB" altLang="zh-CN" sz="2700" b="0" i="0" u="none" strike="noStrike" kern="1200" cap="none" spc="0" normalizeH="0" baseline="0" noProof="0" dirty="0">
                <a:ln>
                  <a:noFill/>
                </a:ln>
                <a:solidFill>
                  <a:srgbClr val="FF0000"/>
                </a:solidFill>
                <a:effectLst/>
                <a:uLnTx/>
                <a:uFillTx/>
                <a:latin typeface="Berlin Sans FB" panose="020E0602020502020306" pitchFamily="34" charset="0"/>
                <a:ea typeface="宋体" panose="02010600030101010101" pitchFamily="2" charset="-122"/>
                <a:cs typeface="+mn-cs"/>
              </a:rPr>
              <a:t>reading and writing</a:t>
            </a:r>
            <a:r>
              <a:rPr kumimoji="0" lang="en-GB" altLang="zh-CN" sz="27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宋体" panose="02010600030101010101" pitchFamily="2" charset="-122"/>
                <a:cs typeface="+mn-cs"/>
              </a:rPr>
              <a:t> of data through the electrical signals.  </a:t>
            </a:r>
            <a:endParaRPr kumimoji="0" lang="en-US" altLang="zh-CN" sz="27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宋体" panose="02010600030101010101" pitchFamily="2" charset="-122"/>
              <a:cs typeface="+mn-cs"/>
            </a:endParaRPr>
          </a:p>
          <a:p>
            <a:pPr marL="274320" marR="0" lvl="0" indent="-274320" algn="l" defTabSz="914400" rtl="0" eaLnBrk="1" fontAlgn="auto" latinLnBrk="0" hangingPunct="1">
              <a:lnSpc>
                <a:spcPct val="100000"/>
              </a:lnSpc>
              <a:spcBef>
                <a:spcPts val="1200"/>
              </a:spcBef>
              <a:spcAft>
                <a:spcPts val="0"/>
              </a:spcAft>
              <a:buClr>
                <a:schemeClr val="accent1"/>
              </a:buClr>
              <a:buSzPct val="85000"/>
              <a:buFont typeface="Wingdings 2" panose="05020102010507070707"/>
              <a:buChar char=""/>
              <a:defRPr/>
            </a:pPr>
            <a:r>
              <a:rPr kumimoji="0" lang="en-GB" altLang="zh-CN" sz="27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宋体" panose="02010600030101010101" pitchFamily="2" charset="-122"/>
                <a:cs typeface="+mn-cs"/>
              </a:rPr>
              <a:t>Volatile, must be provided with constant power supply.</a:t>
            </a:r>
            <a:endParaRPr kumimoji="0" lang="en-GB" altLang="zh-CN" sz="27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宋体" panose="02010600030101010101" pitchFamily="2" charset="-122"/>
              <a:cs typeface="+mn-cs"/>
            </a:endParaRPr>
          </a:p>
          <a:p>
            <a:pPr marL="274320" marR="0" lvl="0" indent="-274320" algn="l" defTabSz="914400" rtl="0" eaLnBrk="1" fontAlgn="auto" latinLnBrk="0" hangingPunct="1">
              <a:lnSpc>
                <a:spcPct val="100000"/>
              </a:lnSpc>
              <a:spcBef>
                <a:spcPts val="1200"/>
              </a:spcBef>
              <a:spcAft>
                <a:spcPts val="0"/>
              </a:spcAft>
              <a:buClr>
                <a:schemeClr val="accent1"/>
              </a:buClr>
              <a:buSzPct val="85000"/>
              <a:buFont typeface="Wingdings 2" panose="05020102010507070707"/>
              <a:buChar char=""/>
              <a:defRPr/>
            </a:pPr>
            <a:r>
              <a:rPr kumimoji="0" lang="en-GB" altLang="zh-CN" sz="27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宋体" panose="02010600030101010101" pitchFamily="2" charset="-122"/>
                <a:cs typeface="+mn-cs"/>
              </a:rPr>
              <a:t>Two types</a:t>
            </a:r>
            <a:endParaRPr kumimoji="0" lang="en-GB" altLang="zh-CN" sz="27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宋体" panose="02010600030101010101" pitchFamily="2" charset="-122"/>
              <a:cs typeface="+mn-cs"/>
            </a:endParaRPr>
          </a:p>
          <a:p>
            <a:pPr marL="548640" marR="0" lvl="1" indent="-274320" algn="l" defTabSz="914400" rtl="0" eaLnBrk="1" fontAlgn="auto" latinLnBrk="0" hangingPunct="1">
              <a:lnSpc>
                <a:spcPct val="100000"/>
              </a:lnSpc>
              <a:spcBef>
                <a:spcPts val="1200"/>
              </a:spcBef>
              <a:spcAft>
                <a:spcPts val="0"/>
              </a:spcAft>
              <a:buClr>
                <a:schemeClr val="accent2"/>
              </a:buClr>
              <a:buSzPct val="70000"/>
              <a:buFont typeface="Wingdings" panose="05000000000000000000" pitchFamily="2" charset="2"/>
              <a:buChar char="Ø"/>
              <a:defRPr/>
            </a:pPr>
            <a:r>
              <a:rPr kumimoji="0" lang="en-GB" altLang="zh-CN" sz="24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宋体" panose="02010600030101010101" pitchFamily="2" charset="-122"/>
                <a:cs typeface="+mn-cs"/>
              </a:rPr>
              <a:t>Static RAM (SRAM)</a:t>
            </a:r>
            <a:endParaRPr kumimoji="0" lang="en-GB" altLang="zh-CN" sz="24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宋体" panose="02010600030101010101" pitchFamily="2" charset="-122"/>
              <a:cs typeface="+mn-cs"/>
            </a:endParaRPr>
          </a:p>
          <a:p>
            <a:pPr marL="548640" marR="0" lvl="1" indent="-274320" algn="l" defTabSz="914400" rtl="0" eaLnBrk="1" fontAlgn="auto" latinLnBrk="0" hangingPunct="1">
              <a:lnSpc>
                <a:spcPct val="100000"/>
              </a:lnSpc>
              <a:spcBef>
                <a:spcPts val="1200"/>
              </a:spcBef>
              <a:spcAft>
                <a:spcPts val="0"/>
              </a:spcAft>
              <a:buClr>
                <a:schemeClr val="accent2"/>
              </a:buClr>
              <a:buSzPct val="70000"/>
              <a:buFont typeface="Wingdings" panose="05000000000000000000" pitchFamily="2" charset="2"/>
              <a:buChar char="Ø"/>
              <a:defRPr/>
            </a:pPr>
            <a:r>
              <a:rPr kumimoji="0" lang="en-GB" altLang="zh-CN" sz="2400" b="0" i="1"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Dynamic RAM (DRAM) – </a:t>
            </a:r>
            <a:r>
              <a:rPr lang="en-GB" altLang="zh-CN" sz="2400" i="1" dirty="0">
                <a:solidFill>
                  <a:srgbClr val="FF0000"/>
                </a:solidFill>
                <a:latin typeface="Calibri" panose="020F0502020204030204" pitchFamily="34" charset="0"/>
                <a:ea typeface="宋体" panose="02010600030101010101" pitchFamily="2" charset="-122"/>
              </a:rPr>
              <a:t>used in this experiment</a:t>
            </a:r>
            <a:endParaRPr kumimoji="0" lang="en-US" altLang="zh-CN" sz="2400" b="0" i="1"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a:p>
            <a:pPr marL="274320" marR="0" lvl="0" indent="-274320" algn="l" defTabSz="914400" rtl="0" eaLnBrk="1" fontAlgn="auto" latinLnBrk="0" hangingPunct="1">
              <a:lnSpc>
                <a:spcPct val="80000"/>
              </a:lnSpc>
              <a:spcBef>
                <a:spcPct val="20000"/>
              </a:spcBef>
              <a:spcAft>
                <a:spcPts val="0"/>
              </a:spcAft>
              <a:buClr>
                <a:schemeClr val="accent1"/>
              </a:buClr>
              <a:buSzPct val="85000"/>
              <a:buFont typeface="Symbol" panose="05050102010706020507" pitchFamily="18" charset="2"/>
              <a:buNone/>
              <a:defRPr/>
            </a:pPr>
            <a:r>
              <a:rPr kumimoji="0" lang="en-GB" sz="24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Trebuchet MS" panose="020B0603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dissolve">
                                      <p:cBhvr>
                                        <p:cTn id="7" dur="500"/>
                                        <p:tgtEl>
                                          <p:spTgt spid="5">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dissolve">
                                      <p:cBhvr>
                                        <p:cTn id="1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1" cstate="print"/>
          <a:srcRect l="51755" t="22496" r="17503" b="38136"/>
          <a:stretch>
            <a:fillRect/>
          </a:stretch>
        </p:blipFill>
        <p:spPr bwMode="auto">
          <a:xfrm>
            <a:off x="4929190" y="2143116"/>
            <a:ext cx="3714716" cy="3673475"/>
          </a:xfrm>
          <a:prstGeom prst="rect">
            <a:avLst/>
          </a:prstGeom>
          <a:noFill/>
          <a:ln w="9525">
            <a:noFill/>
            <a:miter lim="800000"/>
            <a:headEnd/>
            <a:tailEnd/>
          </a:ln>
          <a:effectLst/>
        </p:spPr>
      </p:pic>
      <p:sp>
        <p:nvSpPr>
          <p:cNvPr id="415746" name="Rectangle 2"/>
          <p:cNvSpPr>
            <a:spLocks noGrp="1" noChangeArrowheads="1"/>
          </p:cNvSpPr>
          <p:nvPr>
            <p:ph type="title"/>
          </p:nvPr>
        </p:nvSpPr>
        <p:spPr/>
        <p:txBody>
          <a:bodyPr/>
          <a:lstStyle/>
          <a:p>
            <a:r>
              <a:rPr lang="en-GB"/>
              <a:t>Memory Cell Operation</a:t>
            </a:r>
            <a:endParaRPr lang="en-GB"/>
          </a:p>
        </p:txBody>
      </p:sp>
      <p:pic>
        <p:nvPicPr>
          <p:cNvPr id="415747" name="Picture 3"/>
          <p:cNvPicPr>
            <a:picLocks noChangeAspect="1" noChangeArrowheads="1"/>
          </p:cNvPicPr>
          <p:nvPr/>
        </p:nvPicPr>
        <p:blipFill>
          <a:blip r:embed="rId1" cstate="print"/>
          <a:srcRect l="16283" t="22496" r="50938" b="38136"/>
          <a:stretch>
            <a:fillRect/>
          </a:stretch>
        </p:blipFill>
        <p:spPr bwMode="auto">
          <a:xfrm>
            <a:off x="611188" y="2133600"/>
            <a:ext cx="3960812" cy="3673475"/>
          </a:xfrm>
          <a:prstGeom prst="rect">
            <a:avLst/>
          </a:prstGeom>
          <a:noFill/>
          <a:ln w="9525">
            <a:noFill/>
            <a:miter lim="800000"/>
            <a:headEnd/>
            <a:tailEnd/>
          </a:ln>
          <a:effectLst/>
        </p:spPr>
      </p:pic>
      <p:sp>
        <p:nvSpPr>
          <p:cNvPr id="415748" name="Text Box 4"/>
          <p:cNvSpPr txBox="1">
            <a:spLocks noChangeArrowheads="1"/>
          </p:cNvSpPr>
          <p:nvPr/>
        </p:nvSpPr>
        <p:spPr bwMode="auto">
          <a:xfrm>
            <a:off x="179388" y="1268760"/>
            <a:ext cx="4104580" cy="523220"/>
          </a:xfrm>
          <a:prstGeom prst="rect">
            <a:avLst/>
          </a:prstGeom>
          <a:noFill/>
          <a:ln w="9525">
            <a:noFill/>
            <a:miter lim="800000"/>
          </a:ln>
          <a:effectLst/>
        </p:spPr>
        <p:txBody>
          <a:bodyPr wrap="square">
            <a:spAutoFit/>
          </a:bodyPr>
          <a:lstStyle/>
          <a:p>
            <a:pPr>
              <a:spcBef>
                <a:spcPct val="50000"/>
              </a:spcBef>
            </a:pPr>
            <a:r>
              <a:rPr lang="en-US" altLang="zh-CN" sz="2800" i="1" dirty="0">
                <a:solidFill>
                  <a:srgbClr val="FF0000"/>
                </a:solidFill>
                <a:latin typeface="Calibri" panose="020F0502020204030204" pitchFamily="34" charset="0"/>
                <a:ea typeface="宋体" panose="02010600030101010101" pitchFamily="2" charset="-122"/>
              </a:rPr>
              <a:t>Three functional terminals</a:t>
            </a:r>
            <a:endParaRPr lang="en-US" altLang="zh-CN" sz="2800" i="1" dirty="0">
              <a:solidFill>
                <a:srgbClr val="FF0000"/>
              </a:solidFill>
              <a:latin typeface="Calibri" panose="020F0502020204030204" pitchFamily="34" charset="0"/>
              <a:ea typeface="宋体" panose="02010600030101010101" pitchFamily="2" charset="-122"/>
            </a:endParaRPr>
          </a:p>
        </p:txBody>
      </p:sp>
      <p:sp>
        <p:nvSpPr>
          <p:cNvPr id="415749" name="Text Box 5"/>
          <p:cNvSpPr txBox="1">
            <a:spLocks noChangeArrowheads="1"/>
          </p:cNvSpPr>
          <p:nvPr/>
        </p:nvSpPr>
        <p:spPr bwMode="auto">
          <a:xfrm>
            <a:off x="250825" y="4725988"/>
            <a:ext cx="1835150" cy="523220"/>
          </a:xfrm>
          <a:prstGeom prst="rect">
            <a:avLst/>
          </a:prstGeom>
          <a:noFill/>
          <a:ln w="9525">
            <a:noFill/>
            <a:miter lim="800000"/>
          </a:ln>
          <a:effectLst/>
        </p:spPr>
        <p:txBody>
          <a:bodyPr>
            <a:spAutoFit/>
          </a:bodyPr>
          <a:lstStyle/>
          <a:p>
            <a:pPr>
              <a:spcBef>
                <a:spcPct val="50000"/>
              </a:spcBef>
            </a:pPr>
            <a:r>
              <a:rPr lang="en-US" altLang="zh-CN" sz="2800" i="1" dirty="0">
                <a:solidFill>
                  <a:srgbClr val="FF0000"/>
                </a:solidFill>
                <a:latin typeface="Calibri" panose="020F0502020204030204" pitchFamily="34" charset="0"/>
                <a:ea typeface="宋体" panose="02010600030101010101" pitchFamily="2" charset="-122"/>
              </a:rPr>
              <a:t>Select cell</a:t>
            </a:r>
            <a:endParaRPr lang="en-US" altLang="zh-CN" sz="2800" i="1" dirty="0">
              <a:solidFill>
                <a:srgbClr val="FF0000"/>
              </a:solidFill>
              <a:latin typeface="Calibri" panose="020F0502020204030204" pitchFamily="34" charset="0"/>
              <a:ea typeface="宋体" panose="02010600030101010101" pitchFamily="2" charset="-122"/>
            </a:endParaRPr>
          </a:p>
        </p:txBody>
      </p:sp>
      <p:sp>
        <p:nvSpPr>
          <p:cNvPr id="415750" name="Text Box 6"/>
          <p:cNvSpPr txBox="1">
            <a:spLocks noChangeArrowheads="1"/>
          </p:cNvSpPr>
          <p:nvPr/>
        </p:nvSpPr>
        <p:spPr bwMode="auto">
          <a:xfrm>
            <a:off x="3132138" y="2205038"/>
            <a:ext cx="3240062" cy="523220"/>
          </a:xfrm>
          <a:prstGeom prst="rect">
            <a:avLst/>
          </a:prstGeom>
          <a:noFill/>
          <a:ln w="9525">
            <a:noFill/>
            <a:miter lim="800000"/>
          </a:ln>
          <a:effectLst/>
        </p:spPr>
        <p:txBody>
          <a:bodyPr wrap="square">
            <a:spAutoFit/>
          </a:bodyPr>
          <a:lstStyle/>
          <a:p>
            <a:pPr>
              <a:spcBef>
                <a:spcPct val="50000"/>
              </a:spcBef>
            </a:pPr>
            <a:r>
              <a:rPr lang="en-US" altLang="zh-CN" sz="2800" i="1" dirty="0">
                <a:solidFill>
                  <a:srgbClr val="FF0000"/>
                </a:solidFill>
                <a:latin typeface="Calibri" panose="020F0502020204030204" pitchFamily="34" charset="0"/>
                <a:ea typeface="宋体" panose="02010600030101010101" pitchFamily="2" charset="-122"/>
              </a:rPr>
              <a:t>Control read or write</a:t>
            </a:r>
            <a:endParaRPr lang="en-US" altLang="zh-CN" sz="2800" i="1" dirty="0">
              <a:solidFill>
                <a:srgbClr val="FF0000"/>
              </a:solidFill>
              <a:latin typeface="Calibri" panose="020F0502020204030204" pitchFamily="34" charset="0"/>
              <a:ea typeface="宋体" panose="02010600030101010101" pitchFamily="2"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28680" y="-24"/>
            <a:ext cx="8229600" cy="908050"/>
          </a:xfrm>
        </p:spPr>
        <p:txBody>
          <a:bodyPr/>
          <a:lstStyle/>
          <a:p>
            <a:r>
              <a:rPr lang="en-GB" dirty="0"/>
              <a:t>Read Only Memory (ROM)</a:t>
            </a:r>
            <a:endParaRPr lang="en-US" altLang="zh-CN" dirty="0">
              <a:ea typeface="宋体" panose="02010600030101010101" pitchFamily="2" charset="-122"/>
            </a:endParaRPr>
          </a:p>
        </p:txBody>
      </p:sp>
      <p:sp>
        <p:nvSpPr>
          <p:cNvPr id="5" name="Rectangle 3"/>
          <p:cNvSpPr txBox="1">
            <a:spLocks noChangeArrowheads="1"/>
          </p:cNvSpPr>
          <p:nvPr/>
        </p:nvSpPr>
        <p:spPr>
          <a:xfrm>
            <a:off x="152400" y="898548"/>
            <a:ext cx="8991600" cy="5334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panose="05020102010507070707"/>
              <a:buChar char=""/>
              <a:defRPr/>
            </a:pPr>
            <a:r>
              <a:rPr kumimoji="0" lang="en-US" altLang="zh-CN" sz="32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mn-ea"/>
                <a:cs typeface="+mn-cs"/>
              </a:rPr>
              <a:t>Permanent storage, can not be changed</a:t>
            </a:r>
            <a:endParaRPr kumimoji="0" lang="en-US" altLang="zh-CN" sz="32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mn-ea"/>
              <a:cs typeface="+mn-cs"/>
            </a:endParaRP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panose="05000000000000000000"/>
              <a:buChar char=""/>
              <a:defRPr/>
            </a:pPr>
            <a:r>
              <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rPr>
              <a:t>Nonvolatile</a:t>
            </a:r>
            <a:r>
              <a:rPr kumimoji="0" lang="en-US" altLang="zh-CN" sz="2800" b="0" i="1" u="none" strike="noStrike" kern="1200" cap="none" spc="0" normalizeH="0" baseline="0" noProof="0">
                <a:ln>
                  <a:noFill/>
                </a:ln>
                <a:solidFill>
                  <a:schemeClr val="tx1">
                    <a:lumMod val="85000"/>
                    <a:lumOff val="15000"/>
                  </a:schemeClr>
                </a:solidFill>
                <a:effectLst/>
                <a:uLnTx/>
                <a:uFillTx/>
                <a:latin typeface="Calibri" panose="020F0502020204030204" pitchFamily="34" charset="0"/>
                <a:ea typeface="+mn-ea"/>
                <a:cs typeface="+mn-cs"/>
              </a:rPr>
              <a:t>, no </a:t>
            </a:r>
            <a:r>
              <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rPr>
              <a:t>power is needed </a:t>
            </a:r>
            <a:endPar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endParaRP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panose="05000000000000000000"/>
              <a:buChar char=""/>
              <a:defRPr/>
            </a:pPr>
            <a:r>
              <a:rPr kumimoji="0" lang="en-US" altLang="zh-CN" sz="2800" b="0" i="1"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read, can not write</a:t>
            </a:r>
            <a:endParaRPr kumimoji="0" lang="en-US" altLang="zh-CN" sz="2800" b="0" i="1"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panose="05020102010507070707"/>
              <a:buChar char=""/>
              <a:defRPr/>
            </a:pPr>
            <a:r>
              <a:rPr kumimoji="0" lang="en-US" altLang="zh-CN" sz="32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mn-ea"/>
                <a:cs typeface="+mn-cs"/>
              </a:rPr>
              <a:t>Important application: </a:t>
            </a:r>
            <a:endParaRPr kumimoji="0" lang="en-US" altLang="zh-CN" sz="32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mn-ea"/>
              <a:cs typeface="+mn-cs"/>
            </a:endParaRP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Symbol" panose="05050102010706020507" pitchFamily="18" charset="2"/>
              <a:buChar char="-"/>
              <a:defRPr/>
            </a:pPr>
            <a:r>
              <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rPr>
              <a:t>Microprogramming (discuss later)</a:t>
            </a:r>
            <a:endPar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endParaRP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Symbol" panose="05050102010706020507" pitchFamily="18" charset="2"/>
              <a:buChar char="-"/>
              <a:defRPr/>
            </a:pPr>
            <a:r>
              <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rPr>
              <a:t>Library subroutines</a:t>
            </a:r>
            <a:endPar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endParaRP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Symbol" panose="05050102010706020507" pitchFamily="18" charset="2"/>
              <a:buChar char="-"/>
              <a:defRPr/>
            </a:pPr>
            <a:r>
              <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rPr>
              <a:t>Systems programs (</a:t>
            </a:r>
            <a:r>
              <a:rPr kumimoji="0" lang="en-US" altLang="zh-CN" sz="2800" b="0" i="1" u="none" strike="noStrike" kern="1200" cap="none" spc="0" normalizeH="0" baseline="0" noProof="0" dirty="0">
                <a:ln>
                  <a:noFill/>
                </a:ln>
                <a:solidFill>
                  <a:srgbClr val="4245D2"/>
                </a:solidFill>
                <a:effectLst/>
                <a:uLnTx/>
                <a:uFillTx/>
                <a:latin typeface="Calibri" panose="020F0502020204030204" pitchFamily="34" charset="0"/>
                <a:ea typeface="+mn-ea"/>
                <a:cs typeface="+mn-cs"/>
              </a:rPr>
              <a:t>BIOS</a:t>
            </a:r>
            <a:r>
              <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rPr>
              <a:t>)</a:t>
            </a:r>
            <a:endPar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endParaRP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Symbol" panose="05050102010706020507" pitchFamily="18" charset="2"/>
              <a:buChar char="-"/>
              <a:defRPr/>
            </a:pPr>
            <a:r>
              <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rPr>
              <a:t>Function tables</a:t>
            </a:r>
            <a:endParaRPr kumimoji="0" lang="en-US" altLang="zh-CN" sz="2800" b="0" i="1" u="none" strike="noStrike" kern="1200" cap="none" spc="0" normalizeH="0" baseline="0" noProof="0" dirty="0">
              <a:ln>
                <a:noFill/>
              </a:ln>
              <a:solidFill>
                <a:schemeClr val="tx1">
                  <a:lumMod val="85000"/>
                  <a:lumOff val="15000"/>
                </a:schemeClr>
              </a:solidFill>
              <a:effectLst/>
              <a:uLnTx/>
              <a:uFillTx/>
              <a:latin typeface="Calibri" panose="020F0502020204030204" pitchFamily="34"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panose="05020102010507070707"/>
              <a:buChar char=""/>
              <a:defRPr/>
            </a:pPr>
            <a:r>
              <a:rPr kumimoji="0" lang="en-US" altLang="zh-CN" sz="32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mn-ea"/>
                <a:cs typeface="+mn-cs"/>
              </a:rPr>
              <a:t>Written during manufacture, very expensive</a:t>
            </a:r>
            <a:endParaRPr kumimoji="0" lang="en-US" altLang="zh-CN" sz="3200" b="0" i="0" u="none" strike="noStrike" kern="1200" cap="none" spc="0" normalizeH="0" baseline="0" noProof="0" dirty="0">
              <a:ln>
                <a:noFill/>
              </a:ln>
              <a:solidFill>
                <a:schemeClr val="tx1">
                  <a:lumMod val="65000"/>
                  <a:lumOff val="35000"/>
                </a:schemeClr>
              </a:solidFill>
              <a:effectLst/>
              <a:uLnTx/>
              <a:uFillTx/>
              <a:latin typeface="Berlin Sans FB" panose="020E0602020502020306" pitchFamily="34"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Symbol" panose="05050102010706020507" pitchFamily="18" charset="2"/>
              <a:buNone/>
              <a:defRPr/>
            </a:pPr>
            <a:endParaRPr kumimoji="0" lang="en-GB" sz="24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dissolve">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685346" y="279400"/>
            <a:ext cx="7765322" cy="970450"/>
          </a:xfrm>
        </p:spPr>
        <p:txBody>
          <a:bodyPr/>
          <a:lstStyle/>
          <a:p>
            <a:r>
              <a:rPr lang="en-US" altLang="zh-CN" dirty="0">
                <a:ea typeface="宋体" panose="02010600030101010101" pitchFamily="2" charset="-122"/>
              </a:rPr>
              <a:t>Types of ROM</a:t>
            </a:r>
            <a:endParaRPr lang="en-US" altLang="zh-CN" dirty="0">
              <a:ea typeface="宋体" panose="02010600030101010101" pitchFamily="2" charset="-122"/>
            </a:endParaRPr>
          </a:p>
        </p:txBody>
      </p:sp>
      <p:sp>
        <p:nvSpPr>
          <p:cNvPr id="423939" name="Rectangle 3"/>
          <p:cNvSpPr>
            <a:spLocks noGrp="1" noChangeArrowheads="1"/>
          </p:cNvSpPr>
          <p:nvPr>
            <p:ph type="body" idx="1"/>
          </p:nvPr>
        </p:nvSpPr>
        <p:spPr>
          <a:xfrm>
            <a:off x="395536" y="1484784"/>
            <a:ext cx="8460432" cy="4824413"/>
          </a:xfrm>
        </p:spPr>
        <p:txBody>
          <a:bodyPr/>
          <a:lstStyle/>
          <a:p>
            <a:pPr>
              <a:lnSpc>
                <a:spcPct val="90000"/>
              </a:lnSpc>
              <a:spcBef>
                <a:spcPts val="1200"/>
              </a:spcBef>
            </a:pPr>
            <a:r>
              <a:rPr lang="en-US" altLang="zh-CN" sz="2800" dirty="0">
                <a:ea typeface="宋体" panose="02010600030101010101" pitchFamily="2" charset="-122"/>
              </a:rPr>
              <a:t>Read “mostly” than write</a:t>
            </a:r>
            <a:endParaRPr lang="en-US" altLang="zh-CN" sz="2800" dirty="0">
              <a:ea typeface="宋体" panose="02010600030101010101" pitchFamily="2" charset="-122"/>
            </a:endParaRPr>
          </a:p>
          <a:p>
            <a:pPr lvl="1">
              <a:lnSpc>
                <a:spcPct val="90000"/>
              </a:lnSpc>
              <a:spcBef>
                <a:spcPts val="1200"/>
              </a:spcBef>
            </a:pPr>
            <a:r>
              <a:rPr lang="en-US" altLang="zh-CN" sz="2800" dirty="0">
                <a:ea typeface="宋体" panose="02010600030101010101" pitchFamily="2" charset="-122"/>
              </a:rPr>
              <a:t>Erasable Programmable ROM (EPROM)</a:t>
            </a:r>
            <a:endParaRPr lang="en-US" altLang="zh-CN" sz="2800" dirty="0">
              <a:ea typeface="宋体" panose="02010600030101010101" pitchFamily="2" charset="-122"/>
            </a:endParaRPr>
          </a:p>
          <a:p>
            <a:pPr lvl="2">
              <a:lnSpc>
                <a:spcPct val="90000"/>
              </a:lnSpc>
              <a:spcBef>
                <a:spcPts val="1200"/>
              </a:spcBef>
            </a:pPr>
            <a:r>
              <a:rPr lang="en-US" altLang="zh-CN" sz="2400" i="1" dirty="0">
                <a:ea typeface="宋体" panose="02010600030101010101" pitchFamily="2" charset="-122"/>
              </a:rPr>
              <a:t>Before write, the </a:t>
            </a:r>
            <a:r>
              <a:rPr lang="en-US" altLang="zh-CN" sz="2400" i="1" dirty="0">
                <a:solidFill>
                  <a:srgbClr val="C00000"/>
                </a:solidFill>
                <a:ea typeface="宋体" panose="02010600030101010101" pitchFamily="2" charset="-122"/>
              </a:rPr>
              <a:t>storage cells must be erased</a:t>
            </a:r>
            <a:endParaRPr lang="en-US" altLang="zh-CN" sz="2400" i="1" dirty="0">
              <a:solidFill>
                <a:srgbClr val="C00000"/>
              </a:solidFill>
              <a:ea typeface="宋体" panose="02010600030101010101" pitchFamily="2" charset="-122"/>
            </a:endParaRPr>
          </a:p>
          <a:p>
            <a:pPr lvl="2">
              <a:lnSpc>
                <a:spcPct val="90000"/>
              </a:lnSpc>
              <a:spcBef>
                <a:spcPts val="1200"/>
              </a:spcBef>
            </a:pPr>
            <a:r>
              <a:rPr lang="en-US" altLang="zh-CN" sz="2400" i="1" dirty="0">
                <a:ea typeface="宋体" panose="02010600030101010101" pitchFamily="2" charset="-122"/>
              </a:rPr>
              <a:t>Erased by UV, and can be repeatedly erased</a:t>
            </a:r>
            <a:endParaRPr lang="en-US" altLang="zh-CN" sz="2400" i="1" dirty="0">
              <a:ea typeface="宋体" panose="02010600030101010101" pitchFamily="2" charset="-122"/>
            </a:endParaRPr>
          </a:p>
          <a:p>
            <a:pPr lvl="1">
              <a:lnSpc>
                <a:spcPct val="90000"/>
              </a:lnSpc>
              <a:spcBef>
                <a:spcPts val="1200"/>
              </a:spcBef>
            </a:pPr>
            <a:r>
              <a:rPr lang="en-US" altLang="zh-CN" sz="2800" dirty="0">
                <a:ea typeface="宋体" panose="02010600030101010101" pitchFamily="2" charset="-122"/>
              </a:rPr>
              <a:t>Electrically Erasable (EEPROM)- </a:t>
            </a:r>
            <a:r>
              <a:rPr lang="en-US" altLang="zh-CN" sz="2800" dirty="0">
                <a:solidFill>
                  <a:srgbClr val="FF0000"/>
                </a:solidFill>
                <a:ea typeface="宋体" panose="02010600030101010101" pitchFamily="2" charset="-122"/>
              </a:rPr>
              <a:t>used in this experiment</a:t>
            </a:r>
            <a:endParaRPr lang="en-US" altLang="zh-CN" sz="2800" dirty="0">
              <a:solidFill>
                <a:srgbClr val="FF0000"/>
              </a:solidFill>
              <a:ea typeface="宋体" panose="02010600030101010101" pitchFamily="2" charset="-122"/>
            </a:endParaRPr>
          </a:p>
          <a:p>
            <a:pPr lvl="2">
              <a:lnSpc>
                <a:spcPct val="90000"/>
              </a:lnSpc>
              <a:spcBef>
                <a:spcPts val="1200"/>
              </a:spcBef>
            </a:pPr>
            <a:r>
              <a:rPr lang="en-US" altLang="zh-CN" sz="2400" i="1" dirty="0">
                <a:ea typeface="宋体" panose="02010600030101010101" pitchFamily="2" charset="-122"/>
              </a:rPr>
              <a:t>Can be written </a:t>
            </a:r>
            <a:r>
              <a:rPr lang="en-US" altLang="zh-CN" sz="2400" i="1" dirty="0">
                <a:solidFill>
                  <a:srgbClr val="C00000"/>
                </a:solidFill>
                <a:ea typeface="宋体" panose="02010600030101010101" pitchFamily="2" charset="-122"/>
              </a:rPr>
              <a:t>without erasing prior content</a:t>
            </a:r>
            <a:endParaRPr lang="en-US" altLang="zh-CN" sz="2400" i="1" dirty="0">
              <a:solidFill>
                <a:srgbClr val="C00000"/>
              </a:solidFill>
              <a:ea typeface="宋体" panose="02010600030101010101" pitchFamily="2" charset="-122"/>
            </a:endParaRPr>
          </a:p>
          <a:p>
            <a:pPr lvl="2">
              <a:lnSpc>
                <a:spcPct val="90000"/>
              </a:lnSpc>
              <a:spcBef>
                <a:spcPts val="1200"/>
              </a:spcBef>
            </a:pPr>
            <a:r>
              <a:rPr lang="en-US" altLang="zh-CN" sz="2400" i="1" dirty="0">
                <a:ea typeface="宋体" panose="02010600030101010101" pitchFamily="2" charset="-122"/>
              </a:rPr>
              <a:t>Takes much longer to write than read</a:t>
            </a:r>
            <a:endParaRPr lang="en-US" altLang="zh-CN" sz="2400" i="1" dirty="0">
              <a:ea typeface="宋体" panose="02010600030101010101" pitchFamily="2" charset="-122"/>
            </a:endParaRPr>
          </a:p>
          <a:p>
            <a:pPr>
              <a:lnSpc>
                <a:spcPct val="90000"/>
              </a:lnSpc>
              <a:buFont typeface="Wingdings" panose="05000000000000000000" pitchFamily="2" charset="2"/>
              <a:buChar char="Ø"/>
            </a:pPr>
            <a:endParaRPr lang="en-US" altLang="zh-CN" sz="2000" dirty="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3939">
                                            <p:txEl>
                                              <p:pRg st="2" end="2"/>
                                            </p:txEl>
                                          </p:spTgt>
                                        </p:tgtEl>
                                        <p:attrNameLst>
                                          <p:attrName>style.visibility</p:attrName>
                                        </p:attrNameLst>
                                      </p:cBhvr>
                                      <p:to>
                                        <p:strVal val="visible"/>
                                      </p:to>
                                    </p:set>
                                    <p:animEffect transition="in" filter="dissolve">
                                      <p:cBhvr>
                                        <p:cTn id="7" dur="500"/>
                                        <p:tgtEl>
                                          <p:spTgt spid="42393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23939">
                                            <p:txEl>
                                              <p:pRg st="3" end="3"/>
                                            </p:txEl>
                                          </p:spTgt>
                                        </p:tgtEl>
                                        <p:attrNameLst>
                                          <p:attrName>style.visibility</p:attrName>
                                        </p:attrNameLst>
                                      </p:cBhvr>
                                      <p:to>
                                        <p:strVal val="visible"/>
                                      </p:to>
                                    </p:set>
                                    <p:animEffect transition="in" filter="dissolve">
                                      <p:cBhvr>
                                        <p:cTn id="10" dur="500"/>
                                        <p:tgtEl>
                                          <p:spTgt spid="42393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23939">
                                            <p:txEl>
                                              <p:pRg st="5" end="5"/>
                                            </p:txEl>
                                          </p:spTgt>
                                        </p:tgtEl>
                                        <p:attrNameLst>
                                          <p:attrName>style.visibility</p:attrName>
                                        </p:attrNameLst>
                                      </p:cBhvr>
                                      <p:to>
                                        <p:strVal val="visible"/>
                                      </p:to>
                                    </p:set>
                                    <p:animEffect transition="in" filter="dissolve">
                                      <p:cBhvr>
                                        <p:cTn id="15" dur="500"/>
                                        <p:tgtEl>
                                          <p:spTgt spid="423939">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23939">
                                            <p:txEl>
                                              <p:pRg st="6" end="6"/>
                                            </p:txEl>
                                          </p:spTgt>
                                        </p:tgtEl>
                                        <p:attrNameLst>
                                          <p:attrName>style.visibility</p:attrName>
                                        </p:attrNameLst>
                                      </p:cBhvr>
                                      <p:to>
                                        <p:strVal val="visible"/>
                                      </p:to>
                                    </p:set>
                                    <p:animEffect transition="in" filter="dissolve">
                                      <p:cBhvr>
                                        <p:cTn id="18" dur="500"/>
                                        <p:tgtEl>
                                          <p:spTgt spid="423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dirty="0">
                <a:ea typeface="宋体" panose="02010600030101010101" pitchFamily="2" charset="-122"/>
              </a:rPr>
              <a:t>Interconnection for memory</a:t>
            </a:r>
            <a:endParaRPr lang="en-US" altLang="zh-CN" dirty="0">
              <a:ea typeface="宋体" panose="02010600030101010101" pitchFamily="2" charset="-122"/>
            </a:endParaRPr>
          </a:p>
        </p:txBody>
      </p:sp>
      <p:pic>
        <p:nvPicPr>
          <p:cNvPr id="152579" name="Picture 3"/>
          <p:cNvPicPr>
            <a:picLocks noChangeAspect="1" noChangeArrowheads="1"/>
          </p:cNvPicPr>
          <p:nvPr/>
        </p:nvPicPr>
        <p:blipFill rotWithShape="1">
          <a:blip r:embed="rId1" cstate="print"/>
          <a:srcRect l="130" b="30487"/>
          <a:stretch>
            <a:fillRect/>
          </a:stretch>
        </p:blipFill>
        <p:spPr bwMode="auto">
          <a:xfrm>
            <a:off x="368300" y="2143116"/>
            <a:ext cx="8577524" cy="3000396"/>
          </a:xfrm>
          <a:prstGeom prst="rect">
            <a:avLst/>
          </a:prstGeom>
          <a:noFill/>
          <a:ln w="9525">
            <a:noFill/>
            <a:miter lim="800000"/>
            <a:headEnd/>
            <a:tailEnd/>
          </a:ln>
          <a:effectLst/>
        </p:spPr>
      </p:pic>
      <p:sp>
        <p:nvSpPr>
          <p:cNvPr id="4" name="椭圆 3"/>
          <p:cNvSpPr/>
          <p:nvPr/>
        </p:nvSpPr>
        <p:spPr>
          <a:xfrm>
            <a:off x="3714744" y="3357562"/>
            <a:ext cx="1143008" cy="571504"/>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714744" y="3929066"/>
            <a:ext cx="1143008" cy="571504"/>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714744" y="4500570"/>
            <a:ext cx="1143008" cy="571504"/>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Experiment Preface</a:t>
            </a:r>
            <a:endParaRPr lang="zh-CN" altLang="en-US" dirty="0"/>
          </a:p>
        </p:txBody>
      </p:sp>
      <p:sp>
        <p:nvSpPr>
          <p:cNvPr id="3" name="内容占位符 2"/>
          <p:cNvSpPr>
            <a:spLocks noGrp="1"/>
          </p:cNvSpPr>
          <p:nvPr>
            <p:ph idx="1"/>
          </p:nvPr>
        </p:nvSpPr>
        <p:spPr>
          <a:xfrm>
            <a:off x="685346" y="1268964"/>
            <a:ext cx="7765322" cy="5365102"/>
          </a:xfrm>
        </p:spPr>
        <p:txBody>
          <a:bodyPr anchor="ctr">
            <a:noAutofit/>
          </a:bodyPr>
          <a:lstStyle/>
          <a:p>
            <a:r>
              <a:rPr lang="en-US" altLang="zh-CN" sz="2800" dirty="0"/>
              <a:t>Experiment Purpose</a:t>
            </a:r>
            <a:endParaRPr lang="en-US" altLang="zh-CN" sz="2800" dirty="0"/>
          </a:p>
          <a:p>
            <a:pPr lvl="1"/>
            <a:r>
              <a:rPr lang="zh-CN" altLang="en-US" sz="2400" dirty="0"/>
              <a:t>(</a:t>
            </a:r>
            <a:r>
              <a:rPr lang="en-US" altLang="zh-CN" sz="2400" dirty="0"/>
              <a:t>1</a:t>
            </a:r>
            <a:r>
              <a:rPr lang="zh-CN" altLang="en-US" sz="2400" dirty="0"/>
              <a:t>) </a:t>
            </a:r>
            <a:r>
              <a:rPr lang="en-US" altLang="zh-CN" sz="2400" dirty="0"/>
              <a:t>Know the read/write operation and feature of RAM and ROM.</a:t>
            </a:r>
            <a:endParaRPr lang="en-US" altLang="zh-CN" sz="2400" dirty="0"/>
          </a:p>
          <a:p>
            <a:pPr lvl="1"/>
            <a:r>
              <a:rPr lang="zh-CN" altLang="en-US" sz="2400" dirty="0"/>
              <a:t>(</a:t>
            </a:r>
            <a:r>
              <a:rPr lang="en-US" altLang="zh-CN" sz="2400" dirty="0"/>
              <a:t>2</a:t>
            </a:r>
            <a:r>
              <a:rPr lang="zh-CN" altLang="en-US" sz="2400" dirty="0"/>
              <a:t>) </a:t>
            </a:r>
            <a:r>
              <a:rPr lang="en-US" altLang="zh-CN" sz="2400" dirty="0"/>
              <a:t>Understand the principle of </a:t>
            </a:r>
            <a:endParaRPr lang="en-US" altLang="zh-CN" sz="2400" dirty="0"/>
          </a:p>
          <a:p>
            <a:pPr marL="810260" lvl="2" indent="0">
              <a:buNone/>
            </a:pPr>
            <a:r>
              <a:rPr lang="zh-CN" altLang="en-US" sz="2200" dirty="0"/>
              <a:t>①</a:t>
            </a:r>
            <a:r>
              <a:rPr lang="en-US" altLang="zh-CN" sz="2200" dirty="0"/>
              <a:t>Connection between storage and bus</a:t>
            </a:r>
            <a:r>
              <a:rPr lang="zh-CN" altLang="en-US" sz="2200" dirty="0"/>
              <a:t>;</a:t>
            </a:r>
            <a:endParaRPr lang="en-US" altLang="zh-CN" sz="2200" dirty="0"/>
          </a:p>
          <a:p>
            <a:pPr marL="810260" lvl="2" indent="0">
              <a:buNone/>
            </a:pPr>
            <a:r>
              <a:rPr lang="zh-CN" altLang="en-US" sz="2200" dirty="0"/>
              <a:t>②</a:t>
            </a:r>
            <a:r>
              <a:rPr lang="en-US" altLang="zh-CN" sz="2200" dirty="0"/>
              <a:t>Address space mapping of memory;</a:t>
            </a:r>
            <a:endParaRPr lang="en-US" altLang="zh-CN" sz="2800" dirty="0"/>
          </a:p>
          <a:p>
            <a:r>
              <a:rPr lang="en-US" altLang="zh-CN" sz="2800" dirty="0"/>
              <a:t>Experiment content</a:t>
            </a:r>
            <a:endParaRPr lang="en-US" altLang="zh-CN" sz="2800" dirty="0"/>
          </a:p>
          <a:p>
            <a:pPr lvl="1"/>
            <a:r>
              <a:rPr lang="en-US" altLang="zh-CN" sz="2400" dirty="0">
                <a:effectLst/>
              </a:rPr>
              <a:t>Design an 8-bit data path to be used in the address-independent ROM and RAM.</a:t>
            </a:r>
            <a:r>
              <a:rPr lang="en-US" altLang="zh-CN" sz="3200" dirty="0"/>
              <a:t> </a:t>
            </a:r>
            <a:r>
              <a:rPr lang="en-US" altLang="zh-CN" sz="2400" dirty="0">
                <a:effectLst/>
              </a:rPr>
              <a:t>Implement the function of memory data read and write operations and batch importing in RAM and ROM.</a:t>
            </a:r>
            <a:endParaRPr lang="zh-CN"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RAM &amp; ROM</a:t>
            </a:r>
            <a:endParaRPr lang="zh-CN" altLang="en-US" dirty="0"/>
          </a:p>
        </p:txBody>
      </p:sp>
      <p:sp>
        <p:nvSpPr>
          <p:cNvPr id="6" name="文本框 5"/>
          <p:cNvSpPr txBox="1"/>
          <p:nvPr/>
        </p:nvSpPr>
        <p:spPr>
          <a:xfrm>
            <a:off x="1853185" y="1573896"/>
            <a:ext cx="1683474" cy="369332"/>
          </a:xfrm>
          <a:prstGeom prst="rect">
            <a:avLst/>
          </a:prstGeom>
          <a:noFill/>
        </p:spPr>
        <p:txBody>
          <a:bodyPr wrap="none" rtlCol="0">
            <a:spAutoFit/>
          </a:bodyPr>
          <a:lstStyle/>
          <a:p>
            <a:r>
              <a:rPr lang="en-US" altLang="zh-CN" dirty="0"/>
              <a:t>RAM</a:t>
            </a:r>
            <a:r>
              <a:rPr lang="zh-CN" altLang="en-US" dirty="0"/>
              <a:t>（</a:t>
            </a:r>
            <a:r>
              <a:rPr lang="en-US" altLang="zh-CN" dirty="0"/>
              <a:t>6116</a:t>
            </a:r>
            <a:r>
              <a:rPr lang="zh-CN" altLang="en-US" dirty="0"/>
              <a:t>）</a:t>
            </a:r>
            <a:endParaRPr lang="zh-CN" altLang="en-US" dirty="0"/>
          </a:p>
        </p:txBody>
      </p:sp>
      <p:sp>
        <p:nvSpPr>
          <p:cNvPr id="7" name="文本框 6"/>
          <p:cNvSpPr txBox="1"/>
          <p:nvPr/>
        </p:nvSpPr>
        <p:spPr>
          <a:xfrm>
            <a:off x="6598448" y="1580050"/>
            <a:ext cx="1365823" cy="369332"/>
          </a:xfrm>
          <a:prstGeom prst="rect">
            <a:avLst/>
          </a:prstGeom>
          <a:noFill/>
        </p:spPr>
        <p:txBody>
          <a:bodyPr wrap="none" rtlCol="0">
            <a:spAutoFit/>
          </a:bodyPr>
          <a:lstStyle/>
          <a:p>
            <a:r>
              <a:rPr lang="en-US" altLang="zh-CN" dirty="0"/>
              <a:t>ROM(2764)</a:t>
            </a:r>
            <a:endParaRPr lang="zh-CN" altLang="en-US" dirty="0"/>
          </a:p>
        </p:txBody>
      </p:sp>
      <p:grpSp>
        <p:nvGrpSpPr>
          <p:cNvPr id="19" name="组合 18"/>
          <p:cNvGrpSpPr/>
          <p:nvPr/>
        </p:nvGrpSpPr>
        <p:grpSpPr>
          <a:xfrm>
            <a:off x="1003028" y="2218444"/>
            <a:ext cx="3287154" cy="3895725"/>
            <a:chOff x="1003028" y="2218444"/>
            <a:chExt cx="3287154" cy="3895725"/>
          </a:xfrm>
        </p:grpSpPr>
        <p:pic>
          <p:nvPicPr>
            <p:cNvPr id="3" name="图片 2"/>
            <p:cNvPicPr>
              <a:picLocks noChangeAspect="1"/>
            </p:cNvPicPr>
            <p:nvPr/>
          </p:nvPicPr>
          <p:blipFill>
            <a:blip r:embed="rId1"/>
            <a:stretch>
              <a:fillRect/>
            </a:stretch>
          </p:blipFill>
          <p:spPr>
            <a:xfrm>
              <a:off x="1003028" y="2218444"/>
              <a:ext cx="3162300" cy="3895725"/>
            </a:xfrm>
            <a:prstGeom prst="rect">
              <a:avLst/>
            </a:prstGeom>
          </p:spPr>
        </p:pic>
        <p:grpSp>
          <p:nvGrpSpPr>
            <p:cNvPr id="18" name="组合 17"/>
            <p:cNvGrpSpPr/>
            <p:nvPr/>
          </p:nvGrpSpPr>
          <p:grpSpPr>
            <a:xfrm>
              <a:off x="2133600" y="5074646"/>
              <a:ext cx="2156582" cy="452374"/>
              <a:chOff x="2133600" y="5074646"/>
              <a:chExt cx="2156582" cy="452374"/>
            </a:xfrm>
          </p:grpSpPr>
          <p:sp>
            <p:nvSpPr>
              <p:cNvPr id="10" name="文本框 9"/>
              <p:cNvSpPr txBox="1"/>
              <p:nvPr/>
            </p:nvSpPr>
            <p:spPr>
              <a:xfrm>
                <a:off x="3308823" y="5265410"/>
                <a:ext cx="981359" cy="261610"/>
              </a:xfrm>
              <a:prstGeom prst="rect">
                <a:avLst/>
              </a:prstGeom>
              <a:noFill/>
            </p:spPr>
            <p:txBody>
              <a:bodyPr wrap="none" rtlCol="0">
                <a:spAutoFit/>
              </a:bodyPr>
              <a:lstStyle/>
              <a:p>
                <a:r>
                  <a:rPr lang="en-US" altLang="zh-CN" sz="1100" dirty="0"/>
                  <a:t>Write Enable</a:t>
                </a:r>
                <a:endParaRPr lang="zh-CN" altLang="en-US" sz="1100" dirty="0"/>
              </a:p>
            </p:txBody>
          </p:sp>
          <p:sp>
            <p:nvSpPr>
              <p:cNvPr id="11" name="文本框 10"/>
              <p:cNvSpPr txBox="1"/>
              <p:nvPr/>
            </p:nvSpPr>
            <p:spPr>
              <a:xfrm>
                <a:off x="3308823" y="5074646"/>
                <a:ext cx="950901" cy="261610"/>
              </a:xfrm>
              <a:prstGeom prst="rect">
                <a:avLst/>
              </a:prstGeom>
              <a:noFill/>
            </p:spPr>
            <p:txBody>
              <a:bodyPr wrap="square" rtlCol="0">
                <a:spAutoFit/>
              </a:bodyPr>
              <a:lstStyle/>
              <a:p>
                <a:r>
                  <a:rPr lang="en-US" altLang="zh-CN" sz="1100" dirty="0"/>
                  <a:t>Read Enable</a:t>
                </a:r>
                <a:endParaRPr lang="zh-CN" altLang="en-US" dirty="0"/>
              </a:p>
            </p:txBody>
          </p:sp>
          <p:cxnSp>
            <p:nvCxnSpPr>
              <p:cNvPr id="13" name="直接箭头连接符 12"/>
              <p:cNvCxnSpPr>
                <a:endCxn id="10" idx="1"/>
              </p:cNvCxnSpPr>
              <p:nvPr/>
            </p:nvCxnSpPr>
            <p:spPr>
              <a:xfrm>
                <a:off x="2133600" y="5396215"/>
                <a:ext cx="1175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1" idx="1"/>
              </p:cNvCxnSpPr>
              <p:nvPr/>
            </p:nvCxnSpPr>
            <p:spPr>
              <a:xfrm>
                <a:off x="2133600" y="5205451"/>
                <a:ext cx="1175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20" name="图片 19"/>
          <p:cNvPicPr>
            <a:picLocks noChangeAspect="1"/>
          </p:cNvPicPr>
          <p:nvPr/>
        </p:nvPicPr>
        <p:blipFill>
          <a:blip r:embed="rId2"/>
          <a:stretch>
            <a:fillRect/>
          </a:stretch>
        </p:blipFill>
        <p:spPr>
          <a:xfrm>
            <a:off x="5612604" y="2145750"/>
            <a:ext cx="3074670" cy="4123675"/>
          </a:xfrm>
          <a:prstGeom prst="rect">
            <a:avLst/>
          </a:prstGeom>
        </p:spPr>
      </p:pic>
      <p:sp>
        <p:nvSpPr>
          <p:cNvPr id="21" name="文本框 20"/>
          <p:cNvSpPr txBox="1"/>
          <p:nvPr/>
        </p:nvSpPr>
        <p:spPr>
          <a:xfrm>
            <a:off x="7149304" y="5134605"/>
            <a:ext cx="947695" cy="261610"/>
          </a:xfrm>
          <a:prstGeom prst="rect">
            <a:avLst/>
          </a:prstGeom>
          <a:noFill/>
        </p:spPr>
        <p:txBody>
          <a:bodyPr wrap="none" rtlCol="0">
            <a:spAutoFit/>
          </a:bodyPr>
          <a:lstStyle/>
          <a:p>
            <a:r>
              <a:rPr lang="en-US" altLang="zh-CN" sz="1100" dirty="0"/>
              <a:t>Read Enable</a:t>
            </a:r>
            <a:endParaRPr lang="zh-CN" altLang="en-US" dirty="0"/>
          </a:p>
        </p:txBody>
      </p:sp>
      <p:cxnSp>
        <p:nvCxnSpPr>
          <p:cNvPr id="22" name="直接箭头连接符 21"/>
          <p:cNvCxnSpPr/>
          <p:nvPr/>
        </p:nvCxnSpPr>
        <p:spPr>
          <a:xfrm>
            <a:off x="6832600" y="5265410"/>
            <a:ext cx="31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07656" y="5316988"/>
            <a:ext cx="1648208" cy="261610"/>
          </a:xfrm>
          <a:prstGeom prst="rect">
            <a:avLst/>
          </a:prstGeom>
          <a:noFill/>
        </p:spPr>
        <p:txBody>
          <a:bodyPr wrap="none" rtlCol="0">
            <a:spAutoFit/>
          </a:bodyPr>
          <a:lstStyle/>
          <a:p>
            <a:r>
              <a:rPr lang="en-US" altLang="zh-CN" sz="1100" dirty="0"/>
              <a:t>Program pulse(not used)</a:t>
            </a:r>
            <a:endParaRPr lang="zh-CN" altLang="en-US" dirty="0"/>
          </a:p>
        </p:txBody>
      </p:sp>
      <p:cxnSp>
        <p:nvCxnSpPr>
          <p:cNvPr id="24" name="直接箭头连接符 23"/>
          <p:cNvCxnSpPr/>
          <p:nvPr/>
        </p:nvCxnSpPr>
        <p:spPr>
          <a:xfrm>
            <a:off x="6990952" y="5447793"/>
            <a:ext cx="316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右大括号 24"/>
          <p:cNvSpPr/>
          <p:nvPr/>
        </p:nvSpPr>
        <p:spPr>
          <a:xfrm rot="10800000">
            <a:off x="1111051" y="2842260"/>
            <a:ext cx="214358" cy="1871070"/>
          </a:xfrm>
          <a:prstGeom prst="rightBrace">
            <a:avLst>
              <a:gd name="adj1" fmla="val 54546"/>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31777" y="3646990"/>
            <a:ext cx="1047082" cy="261610"/>
          </a:xfrm>
          <a:prstGeom prst="rect">
            <a:avLst/>
          </a:prstGeom>
          <a:noFill/>
        </p:spPr>
        <p:txBody>
          <a:bodyPr wrap="none" rtlCol="0">
            <a:spAutoFit/>
          </a:bodyPr>
          <a:lstStyle/>
          <a:p>
            <a:r>
              <a:rPr lang="en-US" altLang="zh-CN" sz="1100" dirty="0"/>
              <a:t>11-bit Address</a:t>
            </a:r>
            <a:endParaRPr lang="zh-CN" altLang="en-US" dirty="0"/>
          </a:p>
        </p:txBody>
      </p:sp>
      <p:sp>
        <p:nvSpPr>
          <p:cNvPr id="30" name="右大括号 29"/>
          <p:cNvSpPr/>
          <p:nvPr/>
        </p:nvSpPr>
        <p:spPr>
          <a:xfrm>
            <a:off x="3649979" y="2842260"/>
            <a:ext cx="205269" cy="1344025"/>
          </a:xfrm>
          <a:prstGeom prst="rightBrace">
            <a:avLst>
              <a:gd name="adj1" fmla="val 54546"/>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3855248" y="3368415"/>
            <a:ext cx="1178528" cy="261610"/>
          </a:xfrm>
          <a:prstGeom prst="rect">
            <a:avLst/>
          </a:prstGeom>
          <a:noFill/>
        </p:spPr>
        <p:txBody>
          <a:bodyPr wrap="none" rtlCol="0">
            <a:spAutoFit/>
          </a:bodyPr>
          <a:lstStyle/>
          <a:p>
            <a:r>
              <a:rPr lang="en-US" altLang="zh-CN" sz="1100" dirty="0"/>
              <a:t>8-bit data output</a:t>
            </a:r>
            <a:endParaRPr lang="zh-CN" altLang="en-US" dirty="0"/>
          </a:p>
        </p:txBody>
      </p:sp>
      <p:sp>
        <p:nvSpPr>
          <p:cNvPr id="38" name="文本框 37"/>
          <p:cNvSpPr txBox="1"/>
          <p:nvPr/>
        </p:nvSpPr>
        <p:spPr>
          <a:xfrm>
            <a:off x="3308823" y="4893258"/>
            <a:ext cx="950901" cy="261610"/>
          </a:xfrm>
          <a:prstGeom prst="rect">
            <a:avLst/>
          </a:prstGeom>
          <a:noFill/>
        </p:spPr>
        <p:txBody>
          <a:bodyPr wrap="square" rtlCol="0">
            <a:spAutoFit/>
          </a:bodyPr>
          <a:lstStyle/>
          <a:p>
            <a:r>
              <a:rPr lang="en-US" altLang="zh-CN" sz="1100" dirty="0"/>
              <a:t>Chip Enable</a:t>
            </a:r>
            <a:endParaRPr lang="zh-CN" altLang="en-US" dirty="0"/>
          </a:p>
        </p:txBody>
      </p:sp>
      <p:cxnSp>
        <p:nvCxnSpPr>
          <p:cNvPr id="39" name="直接箭头连接符 38"/>
          <p:cNvCxnSpPr>
            <a:endCxn id="38" idx="1"/>
          </p:cNvCxnSpPr>
          <p:nvPr/>
        </p:nvCxnSpPr>
        <p:spPr>
          <a:xfrm>
            <a:off x="2133600" y="5024063"/>
            <a:ext cx="1175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UNIT_TABLE_BEAUTIFY" val="smartTable{4e10818f-c7f9-4552-a5f8-15b697c45fa2}"/>
  <p:tag name="KSO_WM_UNIT_PLACING_PICTURE_USER_VIEWPORT" val="{&quot;height&quot;:8416,&quot;width&quot;:8733}"/>
</p:tagLst>
</file>

<file path=ppt/tags/tag2.xml><?xml version="1.0" encoding="utf-8"?>
<p:tagLst xmlns:p="http://schemas.openxmlformats.org/presentationml/2006/main">
  <p:tag name="KSO_WPP_MARK_KEY" val="1590382f-9652-46aa-a064-a9cc70c0a518"/>
  <p:tag name="COMMONDATA" val="eyJoZGlkIjoiMjc4OTI4NmE0ZjQzODJhYThhNjJiM2VkODllZWFhMjkifQ=="/>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spDef>
      <a:spPr>
        <a:ln w="15875">
          <a:solidFill>
            <a:srgbClr val="FF000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0</TotalTime>
  <Words>6773</Words>
  <Application>WPS 演示</Application>
  <PresentationFormat>全屏显示(4:3)</PresentationFormat>
  <Paragraphs>235</Paragraphs>
  <Slides>26</Slides>
  <Notes>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26</vt:i4>
      </vt:variant>
    </vt:vector>
  </HeadingPairs>
  <TitlesOfParts>
    <vt:vector size="46" baseType="lpstr">
      <vt:lpstr>Arial</vt:lpstr>
      <vt:lpstr>宋体</vt:lpstr>
      <vt:lpstr>Wingdings</vt:lpstr>
      <vt:lpstr>Trebuchet MS</vt:lpstr>
      <vt:lpstr>Wingdings 2</vt:lpstr>
      <vt:lpstr>微软雅黑</vt:lpstr>
      <vt:lpstr>Wingdings 2</vt:lpstr>
      <vt:lpstr>Berlin Sans FB</vt:lpstr>
      <vt:lpstr>Calibri</vt:lpstr>
      <vt:lpstr>Symbol</vt:lpstr>
      <vt:lpstr>Trebuchet MS</vt:lpstr>
      <vt:lpstr>Wingdings</vt:lpstr>
      <vt:lpstr>Calisto MT</vt:lpstr>
      <vt:lpstr>Arial Unicode MS</vt:lpstr>
      <vt:lpstr>方正舒体</vt:lpstr>
      <vt:lpstr>等线</vt:lpstr>
      <vt:lpstr>Times New Roman</vt:lpstr>
      <vt:lpstr>Cambria Math</vt:lpstr>
      <vt:lpstr>Cambria Math</vt:lpstr>
      <vt:lpstr>石板</vt:lpstr>
      <vt:lpstr>                  Computer Organization and Architecture  Exp 4   RAM &amp; ROM </vt:lpstr>
      <vt:lpstr>PowerPoint 演示文稿</vt:lpstr>
      <vt:lpstr>Random Access Memory (RAM)</vt:lpstr>
      <vt:lpstr>Memory Cell Operation</vt:lpstr>
      <vt:lpstr>Read Only Memory (ROM)</vt:lpstr>
      <vt:lpstr>Types of ROM</vt:lpstr>
      <vt:lpstr>Interconnection for memory</vt:lpstr>
      <vt:lpstr>Experiment Preface</vt:lpstr>
      <vt:lpstr>RAM &amp; ROM</vt:lpstr>
      <vt:lpstr>PowerPoint 演示文稿</vt:lpstr>
      <vt:lpstr>In this experiment we use 512B ROM and 128B RAM.</vt:lpstr>
      <vt:lpstr>PowerPoint 演示文稿</vt:lpstr>
      <vt:lpstr>PowerPoint 演示文稿</vt:lpstr>
      <vt:lpstr>Experiment Steps.1</vt:lpstr>
      <vt:lpstr>Experiment Steps.2</vt:lpstr>
      <vt:lpstr>Bonus Question</vt:lpstr>
      <vt:lpstr>Appendix: How to batch import data to ROM</vt:lpstr>
      <vt:lpstr>Operation steps</vt:lpstr>
      <vt:lpstr>PowerPoint 演示文稿</vt:lpstr>
      <vt:lpstr>PowerPoint 演示文稿</vt:lpstr>
      <vt:lpstr>PowerPoint 演示文稿</vt:lpstr>
      <vt:lpstr>PowerPoint 演示文稿</vt:lpstr>
      <vt:lpstr>Some useful tips</vt:lpstr>
      <vt:lpstr>Common Questions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  Exp2-3  ALU</dc:title>
  <dc:creator>朱天屹</dc:creator>
  <cp:lastModifiedBy>Charlie . lan</cp:lastModifiedBy>
  <cp:revision>80</cp:revision>
  <dcterms:created xsi:type="dcterms:W3CDTF">2016-11-17T15:03:00Z</dcterms:created>
  <dcterms:modified xsi:type="dcterms:W3CDTF">2023-06-03T08:44:10Z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8017009C84B84D7DAD78F2E0EAE154AD_12</vt:lpwstr>
  </property>
  <property fmtid="{D5CDD505-2E9C-101B-9397-08002B2CF9AE}" pid="3" name="KSOProductBuildVer">
    <vt:lpwstr>2052-11.1.0.14309</vt:lpwstr>
  </property>
</Properties>
</file>