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81" r:id="rId3"/>
    <p:sldId id="282" r:id="rId4"/>
    <p:sldId id="260" r:id="rId5"/>
    <p:sldId id="275" r:id="rId6"/>
    <p:sldId id="278" r:id="rId7"/>
    <p:sldId id="277" r:id="rId8"/>
    <p:sldId id="276" r:id="rId9"/>
    <p:sldId id="280" r:id="rId10"/>
    <p:sldId id="270" r:id="rId11"/>
    <p:sldId id="269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天屹" initials="朱天屹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C42CA-8298-468B-A1ED-40D10503D05D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2AD08-2B4E-4CA9-B414-A2E41A7B8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5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7EC9E-0C7C-4F09-9295-BD9B484BC5F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0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101A8-6897-4B88-B3AB-6E0F357567F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0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pPr marL="0" lvl="1" defTabSz="844083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zh-CN" dirty="0">
                <a:solidFill>
                  <a:schemeClr val="bg2">
                    <a:lumMod val="50000"/>
                  </a:schemeClr>
                </a:solidFill>
              </a:rPr>
              <a:t>State of CPU</a:t>
            </a:r>
            <a:r>
              <a:rPr lang="en-GB" altLang="zh-CN" dirty="0">
                <a:solidFill>
                  <a:schemeClr val="tx1"/>
                </a:solidFill>
              </a:rPr>
              <a:t>:</a:t>
            </a:r>
            <a:r>
              <a:rPr lang="en-GB" altLang="zh-CN" baseline="0" dirty="0">
                <a:solidFill>
                  <a:schemeClr val="tx1"/>
                </a:solidFill>
              </a:rPr>
              <a:t> busy, </a:t>
            </a:r>
            <a:r>
              <a:rPr lang="en-GB" altLang="zh-CN" baseline="0" dirty="0" err="1">
                <a:solidFill>
                  <a:schemeClr val="tx1"/>
                </a:solidFill>
              </a:rPr>
              <a:t>idel</a:t>
            </a:r>
            <a:endParaRPr lang="en-GB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9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2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56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17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9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3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9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07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8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4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F00FC4-544A-4193-A4E7-FDEF5C28407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FCA14D-C730-4762-9355-3740A9ABE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28745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Organization and Architecture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5  </a:t>
            </a:r>
            <a:br>
              <a:rPr lang="en-US" altLang="zh-CN" sz="8000" b="1" dirty="0"/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Sequential System</a:t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61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" y="240477"/>
            <a:ext cx="8998237" cy="592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22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62169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Start simulation, manually press “Start” button, make the traffic lights run as the workflow showing below.</a:t>
            </a:r>
          </a:p>
          <a:p>
            <a:r>
              <a:rPr lang="en-US" altLang="zh-CN" sz="2400" dirty="0"/>
              <a:t>When running, manipulate the </a:t>
            </a:r>
            <a:r>
              <a:rPr lang="en-US" altLang="zh-CN" sz="2400" dirty="0" err="1"/>
              <a:t>DSWx</a:t>
            </a:r>
            <a:r>
              <a:rPr lang="en-US" altLang="zh-CN" sz="2400" dirty="0"/>
              <a:t> switches to set the new initial values. Observe if the traffic lights are interfered? Answer when the change will take effect.   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959893" y="4127118"/>
            <a:ext cx="7216228" cy="1981200"/>
            <a:chOff x="1934158" y="3052698"/>
            <a:chExt cx="4305300" cy="1981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4158" y="3052698"/>
              <a:ext cx="4305300" cy="19812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278380" y="3368351"/>
              <a:ext cx="3878580" cy="3079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[T1] Green lights on, count down t1 seconds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78380" y="3909060"/>
              <a:ext cx="3878580" cy="3276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[T2] Yellow lights on(flash), count down t2  seconds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78380" y="4418077"/>
              <a:ext cx="3878580" cy="3079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[T3] Red lights on, count down t3 seconds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22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 </a:t>
            </a:r>
            <a:r>
              <a:rPr lang="en-US" altLang="zh-CN" dirty="0" err="1"/>
              <a:t>Qustion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I want the red light to be on when pressing the start button, How to modify </a:t>
            </a:r>
            <a:r>
              <a:rPr lang="en-US" altLang="zh-CN"/>
              <a:t>this circuit?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3093" y="1363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7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>
            <a:normAutofit fontScale="90000"/>
          </a:bodyPr>
          <a:lstStyle/>
          <a:p>
            <a:r>
              <a:rPr lang="en-GB"/>
              <a:t>Model of Control Unit</a:t>
            </a:r>
            <a:r>
              <a:rPr lang="en-GB" altLang="zh-CN">
                <a:ea typeface="宋体" pitchFamily="2" charset="-122"/>
              </a:rPr>
              <a:t> (Inputs and Outputs)</a:t>
            </a:r>
            <a:endParaRPr lang="en-GB"/>
          </a:p>
        </p:txBody>
      </p:sp>
      <p:pic>
        <p:nvPicPr>
          <p:cNvPr id="1508355" name="Picture 3"/>
          <p:cNvPicPr>
            <a:picLocks noChangeAspect="1" noChangeArrowheads="1"/>
          </p:cNvPicPr>
          <p:nvPr/>
        </p:nvPicPr>
        <p:blipFill>
          <a:blip r:embed="rId3" cstate="print"/>
          <a:srcRect b="19016"/>
          <a:stretch>
            <a:fillRect/>
          </a:stretch>
        </p:blipFill>
        <p:spPr bwMode="auto">
          <a:xfrm>
            <a:off x="128588" y="1446213"/>
            <a:ext cx="9015412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08356" name="Oval 4"/>
          <p:cNvSpPr>
            <a:spLocks noChangeArrowheads="1"/>
          </p:cNvSpPr>
          <p:nvPr/>
        </p:nvSpPr>
        <p:spPr bwMode="auto">
          <a:xfrm>
            <a:off x="1062038" y="2565400"/>
            <a:ext cx="215900" cy="3240088"/>
          </a:xfrm>
          <a:prstGeom prst="ellips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8357" name="Oval 5"/>
          <p:cNvSpPr>
            <a:spLocks noChangeArrowheads="1"/>
          </p:cNvSpPr>
          <p:nvPr/>
        </p:nvSpPr>
        <p:spPr bwMode="auto">
          <a:xfrm>
            <a:off x="6357950" y="4643447"/>
            <a:ext cx="1571636" cy="1714512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8358" name="Oval 6"/>
          <p:cNvSpPr>
            <a:spLocks noChangeArrowheads="1"/>
          </p:cNvSpPr>
          <p:nvPr/>
        </p:nvSpPr>
        <p:spPr bwMode="auto">
          <a:xfrm>
            <a:off x="3203575" y="2060575"/>
            <a:ext cx="936625" cy="287338"/>
          </a:xfrm>
          <a:prstGeom prst="ellips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71934" y="207167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>
                <a:solidFill>
                  <a:srgbClr val="C00000"/>
                </a:solidFill>
                <a:latin typeface="Berlin Sans FB" pitchFamily="34" charset="0"/>
              </a:rPr>
              <a:t>opcode</a:t>
            </a:r>
            <a:endParaRPr lang="zh-CN" altLang="en-US" sz="2000" i="1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429256" y="2000240"/>
            <a:ext cx="1714512" cy="2025641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3768" y="2000240"/>
            <a:ext cx="200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  <a:latin typeface="Berlin Sans FB" pitchFamily="34" charset="0"/>
              </a:rPr>
              <a:t>move data between registers</a:t>
            </a:r>
            <a:endParaRPr lang="zh-CN" altLang="en-US" sz="2400" i="1" dirty="0">
              <a:solidFill>
                <a:srgbClr val="C000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9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0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0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8356" grpId="0" animBg="1"/>
      <p:bldP spid="1508357" grpId="0" animBg="1"/>
      <p:bldP spid="1508358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Signals</a:t>
            </a:r>
            <a:r>
              <a:rPr lang="en-GB" altLang="zh-CN" dirty="0">
                <a:ea typeface="宋体" pitchFamily="2" charset="-122"/>
              </a:rPr>
              <a:t> - Inputs</a:t>
            </a:r>
            <a:endParaRPr lang="en-GB" dirty="0"/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89119"/>
            <a:ext cx="8534430" cy="47402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Clock</a:t>
            </a:r>
            <a:r>
              <a:rPr lang="en-GB" altLang="zh-CN" sz="2800" dirty="0">
                <a:ea typeface="宋体" pitchFamily="2" charset="-122"/>
              </a:rPr>
              <a:t>: </a:t>
            </a:r>
            <a:r>
              <a:rPr lang="en-GB" altLang="zh-CN" sz="2800" dirty="0">
                <a:solidFill>
                  <a:srgbClr val="C00000"/>
                </a:solidFill>
                <a:ea typeface="宋体" pitchFamily="2" charset="-122"/>
              </a:rPr>
              <a:t>how the control unit keeps time-by sequential system</a:t>
            </a:r>
            <a:endParaRPr lang="en-GB" sz="2800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00000"/>
                </a:solidFill>
              </a:rPr>
              <a:t>One micro-instruction </a:t>
            </a:r>
            <a:r>
              <a:rPr lang="en-GB" dirty="0"/>
              <a:t>(or set of parallel micro-instructions)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per clock cycle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Instruction register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Op-code</a:t>
            </a:r>
            <a:r>
              <a:rPr lang="en-GB" dirty="0">
                <a:solidFill>
                  <a:srgbClr val="FF6600"/>
                </a:solidFill>
              </a:rPr>
              <a:t> </a:t>
            </a:r>
            <a:r>
              <a:rPr lang="en-GB" dirty="0"/>
              <a:t>for current instruction</a:t>
            </a:r>
            <a:r>
              <a:rPr lang="en-US" altLang="zh-CN" dirty="0"/>
              <a:t>, d</a:t>
            </a:r>
            <a:r>
              <a:rPr lang="en-GB" dirty="0" err="1"/>
              <a:t>etermines</a:t>
            </a:r>
            <a:r>
              <a:rPr lang="en-GB" dirty="0"/>
              <a:t> which micro-instructions are performed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Flags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State of CPU: busy, idle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Results</a:t>
            </a:r>
            <a:r>
              <a:rPr lang="en-GB" dirty="0"/>
              <a:t> of previous </a:t>
            </a:r>
            <a:r>
              <a:rPr lang="en-GB" altLang="zh-CN" dirty="0">
                <a:ea typeface="宋体" pitchFamily="2" charset="-122"/>
              </a:rPr>
              <a:t>ALU </a:t>
            </a:r>
            <a:r>
              <a:rPr lang="en-GB" dirty="0"/>
              <a:t>operations</a:t>
            </a:r>
          </a:p>
          <a:p>
            <a:pPr>
              <a:lnSpc>
                <a:spcPct val="90000"/>
              </a:lnSpc>
            </a:pPr>
            <a:r>
              <a:rPr lang="en-GB" altLang="zh-CN" sz="2800" dirty="0">
                <a:ea typeface="宋体" pitchFamily="2" charset="-122"/>
              </a:rPr>
              <a:t>Control signal f</a:t>
            </a:r>
            <a:r>
              <a:rPr lang="en-GB" sz="2800" dirty="0"/>
              <a:t>rom control bus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Interrupts</a:t>
            </a:r>
            <a:r>
              <a:rPr lang="en-GB" altLang="zh-CN" dirty="0">
                <a:solidFill>
                  <a:srgbClr val="FF0000"/>
                </a:solidFill>
                <a:ea typeface="宋体" pitchFamily="2" charset="-122"/>
              </a:rPr>
              <a:t> and a</a:t>
            </a:r>
            <a:r>
              <a:rPr lang="en-GB" dirty="0">
                <a:solidFill>
                  <a:srgbClr val="FF0000"/>
                </a:solidFill>
              </a:rPr>
              <a:t>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33439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0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0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46" y="180392"/>
            <a:ext cx="7765322" cy="9704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240972"/>
            <a:ext cx="7765322" cy="5365102"/>
          </a:xfrm>
        </p:spPr>
        <p:txBody>
          <a:bodyPr anchor="ctr"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Purpose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“state machine”, master how to describe the sequential system based on the idea of “state machine”.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the organization structure and design method of sequential system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content</a:t>
            </a:r>
          </a:p>
          <a:p>
            <a:pPr lvl="1"/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sequential system based on the theory of “state machine”. Make the traffic light on following this rule:</a:t>
            </a:r>
            <a:r>
              <a:rPr lang="zh-C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green-&gt;yellow-&gt;red-&gt;green…</a:t>
            </a:r>
            <a:r>
              <a:rPr lang="zh-C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lightening duration time can be independently set by dial switch. Green and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lights are in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constinuous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light mode, while yellow lights are in flicker mode.  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2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Moore Machine &amp; Mealy Machine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97" y="4540010"/>
            <a:ext cx="6867331" cy="210034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53296" y="1496351"/>
            <a:ext cx="6867331" cy="2431837"/>
            <a:chOff x="853296" y="1449698"/>
            <a:chExt cx="6867331" cy="243183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296" y="1449698"/>
              <a:ext cx="6867331" cy="243183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225144" y="3377683"/>
              <a:ext cx="1806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Moore Machine</a:t>
              </a:r>
              <a:endParaRPr lang="zh-CN" altLang="en-US" b="1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85346" y="3893679"/>
            <a:ext cx="7308358" cy="646331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Moore machine’s output only depends on the present status and have no relation with the inputs, while Mealy machine depends on both of them.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3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56" y="509384"/>
            <a:ext cx="8318177" cy="42796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4144" y="5420412"/>
            <a:ext cx="7564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partial diagram is to set the duration time of light. </a:t>
            </a:r>
          </a:p>
          <a:p>
            <a:r>
              <a:rPr lang="en-US" altLang="zh-CN" sz="2400" dirty="0" err="1"/>
              <a:t>Tx_CNT</a:t>
            </a:r>
            <a:r>
              <a:rPr lang="en-US" altLang="zh-CN" sz="2400" dirty="0"/>
              <a:t> automatically chooses the proper data register 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32925" y="4679312"/>
            <a:ext cx="7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green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69352" y="4672309"/>
            <a:ext cx="86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yellow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78610" y="4672309"/>
            <a:ext cx="7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3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77742"/>
              </p:ext>
            </p:extLst>
          </p:nvPr>
        </p:nvGraphicFramePr>
        <p:xfrm>
          <a:off x="1352940" y="96729"/>
          <a:ext cx="7791061" cy="2804160"/>
        </p:xfrm>
        <a:graphic>
          <a:graphicData uri="http://schemas.openxmlformats.org/drawingml/2006/table">
            <a:tbl>
              <a:tblPr/>
              <a:tblGrid>
                <a:gridCol w="62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MR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#PL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UP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DN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Function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×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×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×</a:t>
                      </a:r>
                      <a:endParaRPr lang="zh-CN" altLang="zh-CN" sz="2000" kern="100" dirty="0"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Clear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0 0 0 0  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↑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×</a:t>
                      </a:r>
                      <a:endParaRPr lang="zh-CN" altLang="zh-CN" sz="2000" kern="100" dirty="0"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Load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=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×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0/1/↓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0/1/↓</a:t>
                      </a:r>
                      <a:endParaRPr lang="zh-CN" altLang="zh-CN" sz="2000" kern="100" dirty="0"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Sustain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l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l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↑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0/1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Counting</a:t>
                      </a:r>
                      <a:r>
                        <a:rPr lang="en-US" altLang="zh-CN" sz="2000" kern="0" baseline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 CW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{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 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 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2 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}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status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+1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0/1</a:t>
                      </a:r>
                      <a:endParaRPr lang="zh-CN" altLang="zh-CN" sz="2000" kern="100" dirty="0"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↑</a:t>
                      </a:r>
                      <a:endParaRPr lang="zh-CN" altLang="zh-CN" sz="2000" kern="100" dirty="0"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</a:rPr>
                        <a:t>Counting</a:t>
                      </a:r>
                      <a:r>
                        <a:rPr lang="en-US" altLang="zh-CN" sz="2000" kern="100" baseline="0" dirty="0">
                          <a:latin typeface="Times New Roman"/>
                          <a:ea typeface="宋体"/>
                        </a:rPr>
                        <a:t> CCW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667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{</a:t>
                      </a:r>
                      <a:r>
                        <a:rPr lang="en-US" altLang="zh-CN" sz="2000" kern="1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Q</a:t>
                      </a:r>
                      <a:r>
                        <a:rPr lang="en-US" altLang="zh-CN" sz="2000" kern="100" baseline="-250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0 </a:t>
                      </a:r>
                      <a:r>
                        <a:rPr lang="en-US" altLang="zh-CN" sz="2000" kern="1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Q</a:t>
                      </a:r>
                      <a:r>
                        <a:rPr lang="en-US" altLang="zh-CN" sz="2000" kern="100" baseline="-250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1 </a:t>
                      </a:r>
                      <a:r>
                        <a:rPr lang="en-US" altLang="zh-CN" sz="2000" kern="1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Q</a:t>
                      </a:r>
                      <a:r>
                        <a:rPr lang="en-US" altLang="zh-CN" sz="2000" kern="100" baseline="-250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2 </a:t>
                      </a:r>
                      <a:r>
                        <a:rPr lang="en-US" altLang="zh-CN" sz="2000" kern="1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Q</a:t>
                      </a:r>
                      <a:r>
                        <a:rPr lang="en-US" altLang="zh-CN" sz="2000" kern="100" baseline="-250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3</a:t>
                      </a: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}</a:t>
                      </a:r>
                      <a:r>
                        <a:rPr lang="zh-CN" altLang="zh-CN" sz="2000" kern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 </a:t>
                      </a:r>
                      <a:r>
                        <a:rPr lang="en-US" altLang="zh-CN" sz="2000" kern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</a:rPr>
                        <a:t>status-1</a:t>
                      </a:r>
                      <a:endParaRPr lang="zh-CN" altLang="zh-CN" sz="2000" kern="100" dirty="0">
                        <a:latin typeface="+mn-lt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1408923" y="50681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kern="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74LS192</a:t>
            </a:r>
          </a:p>
          <a:p>
            <a:pPr algn="ctr">
              <a:defRPr/>
            </a:pPr>
            <a:r>
              <a:rPr lang="en-US" altLang="zh-CN" sz="2000" b="1" kern="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 </a:t>
            </a:r>
          </a:p>
          <a:p>
            <a:pPr algn="ctr">
              <a:defRPr/>
            </a:pPr>
            <a:r>
              <a:rPr lang="en-US" altLang="zh-CN" sz="2000" b="1" kern="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 </a:t>
            </a:r>
          </a:p>
          <a:p>
            <a:pPr algn="ctr">
              <a:defRPr/>
            </a:pPr>
            <a:r>
              <a:rPr lang="en-US" altLang="zh-CN" sz="2000" b="1" kern="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table</a:t>
            </a:r>
            <a:endParaRPr lang="zh-CN" altLang="en-US" sz="2000" b="1" kern="0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24" y="2895600"/>
            <a:ext cx="5753100" cy="3962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1013" y="3531140"/>
            <a:ext cx="2842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function of this partial diagram is to circulate the statuses and send the present status into the sequential system. 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352940" y="2174033"/>
            <a:ext cx="7791061" cy="721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7478" y="5495731"/>
            <a:ext cx="2799183" cy="11010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88838" y="653532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Lights selector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6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99" y="255983"/>
            <a:ext cx="3126680" cy="162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3054299" y="1993707"/>
            <a:ext cx="6641737" cy="4760465"/>
            <a:chOff x="3054299" y="1993707"/>
            <a:chExt cx="6641737" cy="4760465"/>
          </a:xfrm>
        </p:grpSpPr>
        <p:pic>
          <p:nvPicPr>
            <p:cNvPr id="4" name="图片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299" y="1993707"/>
              <a:ext cx="5992844" cy="4760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5929837" y="2156612"/>
              <a:ext cx="376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Sequential system diagram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29837" y="400810"/>
            <a:ext cx="2883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Shift register 74LS194 </a:t>
            </a:r>
          </a:p>
          <a:p>
            <a:pPr algn="ctr"/>
            <a:r>
              <a:rPr lang="en-US" altLang="zh-CN" sz="2400" dirty="0"/>
              <a:t>sequence diagram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884753"/>
            <a:ext cx="3054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key point of designing sequential system is to initialize the shift register: Before CLK enables it, 74LS194 must get initial status such as the outputs will be {T1,T2,T3}={1,0,0}, then switch to rotating right shift mode.</a:t>
            </a:r>
          </a:p>
        </p:txBody>
      </p:sp>
      <p:sp>
        <p:nvSpPr>
          <p:cNvPr id="2" name="矩形 1"/>
          <p:cNvSpPr/>
          <p:nvPr/>
        </p:nvSpPr>
        <p:spPr>
          <a:xfrm>
            <a:off x="3732245" y="1993707"/>
            <a:ext cx="802433" cy="19438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3136" y="1993707"/>
            <a:ext cx="809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flashing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yellow 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light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8259257" y="5186477"/>
            <a:ext cx="225994" cy="445182"/>
          </a:xfrm>
          <a:prstGeom prst="downArrow">
            <a:avLst>
              <a:gd name="adj1" fmla="val 50000"/>
              <a:gd name="adj2" fmla="val 114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59320" y="4924867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Press here!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911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066" y="234544"/>
            <a:ext cx="7765322" cy="4058751"/>
          </a:xfrm>
        </p:spPr>
        <p:txBody>
          <a:bodyPr/>
          <a:lstStyle/>
          <a:p>
            <a:r>
              <a:rPr lang="en-US" altLang="zh-CN" dirty="0"/>
              <a:t>74LS74 – Flip-flop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r>
              <a:rPr lang="en-US" altLang="zh-CN" dirty="0"/>
              <a:t>74LS194 – Bi-directional Shift Register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17" y="628444"/>
            <a:ext cx="3292125" cy="1729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25" y="3100661"/>
            <a:ext cx="6050804" cy="2385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727" y="849443"/>
            <a:ext cx="4008467" cy="12878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17" y="5485928"/>
            <a:ext cx="7475868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02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4004</TotalTime>
  <Words>518</Words>
  <Application>Microsoft Office PowerPoint</Application>
  <PresentationFormat>全屏显示(4:3)</PresentationFormat>
  <Paragraphs>95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方正舒体</vt:lpstr>
      <vt:lpstr>宋体</vt:lpstr>
      <vt:lpstr>微软雅黑</vt:lpstr>
      <vt:lpstr>Berlin Sans FB</vt:lpstr>
      <vt:lpstr>Calisto MT</vt:lpstr>
      <vt:lpstr>Times New Roman</vt:lpstr>
      <vt:lpstr>Trebuchet MS</vt:lpstr>
      <vt:lpstr>Wingdings 2</vt:lpstr>
      <vt:lpstr>石板</vt:lpstr>
      <vt:lpstr>                  Computer Organization and Architecture  Exp 5   Sequential System </vt:lpstr>
      <vt:lpstr>Model of Control Unit (Inputs and Outputs)</vt:lpstr>
      <vt:lpstr>Control Signals - Inputs</vt:lpstr>
      <vt:lpstr>Preface</vt:lpstr>
      <vt:lpstr>Moore Machine &amp; Mealy Machine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Experiment Steps</vt:lpstr>
      <vt:lpstr>Bonus Qustion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  Exp2-3  ALU</dc:title>
  <dc:creator>朱天屹</dc:creator>
  <cp:lastModifiedBy>z tech</cp:lastModifiedBy>
  <cp:revision>85</cp:revision>
  <dcterms:created xsi:type="dcterms:W3CDTF">2016-11-17T15:03:58Z</dcterms:created>
  <dcterms:modified xsi:type="dcterms:W3CDTF">2018-05-18T01:50:52Z</dcterms:modified>
</cp:coreProperties>
</file>