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8" r:id="rId3"/>
    <p:sldId id="260" r:id="rId4"/>
    <p:sldId id="281" r:id="rId5"/>
    <p:sldId id="280" r:id="rId6"/>
    <p:sldId id="272" r:id="rId7"/>
    <p:sldId id="278" r:id="rId8"/>
    <p:sldId id="283" r:id="rId9"/>
    <p:sldId id="289" r:id="rId10"/>
    <p:sldId id="279" r:id="rId11"/>
    <p:sldId id="288" r:id="rId12"/>
    <p:sldId id="286" r:id="rId13"/>
    <p:sldId id="284" r:id="rId14"/>
    <p:sldId id="287" r:id="rId15"/>
    <p:sldId id="282" r:id="rId16"/>
    <p:sldId id="285" r:id="rId17"/>
    <p:sldId id="269" r:id="rId18"/>
    <p:sldId id="273" r:id="rId19"/>
    <p:sldId id="274" r:id="rId20"/>
    <p:sldId id="276" r:id="rId21"/>
    <p:sldId id="275" r:id="rId22"/>
    <p:sldId id="277" r:id="rId23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ch z" initials="t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74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gs" Target="tags/tag2.xml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C42CA-8298-468B-A1ED-40D10503D0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2AD08-2B4E-4CA9-B414-A2E41A7B82C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0FC4-544A-4193-A4E7-FDEF5C2840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A14D-C730-4762-9355-3740A9ABEF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0FC4-544A-4193-A4E7-FDEF5C2840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A14D-C730-4762-9355-3740A9ABEF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0FC4-544A-4193-A4E7-FDEF5C2840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A14D-C730-4762-9355-3740A9ABEF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0FC4-544A-4193-A4E7-FDEF5C2840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A14D-C730-4762-9355-3740A9ABEFAC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0FC4-544A-4193-A4E7-FDEF5C2840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A14D-C730-4762-9355-3740A9ABEF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0FC4-544A-4193-A4E7-FDEF5C2840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A14D-C730-4762-9355-3740A9ABEF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0FC4-544A-4193-A4E7-FDEF5C2840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A14D-C730-4762-9355-3740A9ABEF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0FC4-544A-4193-A4E7-FDEF5C2840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A14D-C730-4762-9355-3740A9ABEF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0FC4-544A-4193-A4E7-FDEF5C2840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A14D-C730-4762-9355-3740A9ABEF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0FC4-544A-4193-A4E7-FDEF5C2840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A14D-C730-4762-9355-3740A9ABEF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0FC4-544A-4193-A4E7-FDEF5C2840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A14D-C730-4762-9355-3740A9ABEF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0FC4-544A-4193-A4E7-FDEF5C2840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A14D-C730-4762-9355-3740A9ABEF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0FC4-544A-4193-A4E7-FDEF5C2840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A14D-C730-4762-9355-3740A9ABEF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0FC4-544A-4193-A4E7-FDEF5C2840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A14D-C730-4762-9355-3740A9ABEF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0FC4-544A-4193-A4E7-FDEF5C2840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A14D-C730-4762-9355-3740A9ABEF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0FC4-544A-4193-A4E7-FDEF5C2840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A14D-C730-4762-9355-3740A9ABEF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0FC4-544A-4193-A4E7-FDEF5C2840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A14D-C730-4762-9355-3740A9ABEF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0F00FC4-544A-4193-A4E7-FDEF5C2840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7FCA14D-C730-4762-9355-3740A9ABEFA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 panose="020B0603020202020204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90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160" indent="-215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205" indent="-215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3860" indent="-215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85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57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8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4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3287450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b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b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b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b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b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b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b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b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b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b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b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b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b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b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b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b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b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Computer Organization and Architecture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Exp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6  </a:t>
            </a:r>
            <a:br>
              <a:rPr lang="en-US" altLang="zh-CN" sz="8000" b="1" dirty="0"/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Micro-Controller</a:t>
            </a:r>
            <a:br>
              <a:rPr lang="en-US" altLang="zh-CN" b="1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37"/>
          <p:cNvGraphicFramePr>
            <a:graphicFrameLocks noGrp="1"/>
          </p:cNvGraphicFramePr>
          <p:nvPr/>
        </p:nvGraphicFramePr>
        <p:xfrm>
          <a:off x="5258675" y="571209"/>
          <a:ext cx="3429000" cy="428625"/>
        </p:xfrm>
        <a:graphic>
          <a:graphicData uri="http://schemas.openxmlformats.org/drawingml/2006/table">
            <a:tbl>
              <a:tblPr/>
              <a:tblGrid>
                <a:gridCol w="3429000"/>
              </a:tblGrid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【</a:t>
                      </a: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T1</a:t>
                      </a:r>
                      <a:r>
                        <a:rPr kumimoji="1" lang="zh-CN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】</a:t>
                      </a: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ROM</a:t>
                      </a: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  <a:sym typeface="Wingdings" panose="05000000000000000000"/>
                        </a:rPr>
                        <a:t></a:t>
                      </a: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BUS</a:t>
                      </a:r>
                      <a:endParaRPr kumimoji="1" lang="en-US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Group 37"/>
          <p:cNvGraphicFramePr>
            <a:graphicFrameLocks noGrp="1"/>
          </p:cNvGraphicFramePr>
          <p:nvPr/>
        </p:nvGraphicFramePr>
        <p:xfrm>
          <a:off x="5258675" y="1285584"/>
          <a:ext cx="3429000" cy="396240"/>
        </p:xfrm>
        <a:graphic>
          <a:graphicData uri="http://schemas.openxmlformats.org/drawingml/2006/table">
            <a:tbl>
              <a:tblPr/>
              <a:tblGrid>
                <a:gridCol w="3429000"/>
              </a:tblGrid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【</a:t>
                      </a: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T2</a:t>
                      </a:r>
                      <a:r>
                        <a:rPr kumimoji="1" lang="zh-CN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】</a:t>
                      </a:r>
                      <a:r>
                        <a:rPr kumimoji="1" lang="en-US" altLang="zh-CN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BUS</a:t>
                      </a:r>
                      <a:r>
                        <a:rPr kumimoji="1" lang="en-US" altLang="zh-CN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  <a:sym typeface="Wingdings" panose="05000000000000000000"/>
                        </a:rPr>
                        <a:t></a:t>
                      </a:r>
                      <a:r>
                        <a:rPr kumimoji="1" lang="en-US" altLang="zh-CN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target</a:t>
                      </a: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(PC|IR)</a:t>
                      </a:r>
                      <a:endParaRPr kumimoji="1" lang="en-US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Group 37"/>
          <p:cNvGraphicFramePr>
            <a:graphicFrameLocks noGrp="1"/>
          </p:cNvGraphicFramePr>
          <p:nvPr/>
        </p:nvGraphicFramePr>
        <p:xfrm>
          <a:off x="5258675" y="1999959"/>
          <a:ext cx="3429000" cy="428625"/>
        </p:xfrm>
        <a:graphic>
          <a:graphicData uri="http://schemas.openxmlformats.org/drawingml/2006/table">
            <a:tbl>
              <a:tblPr/>
              <a:tblGrid>
                <a:gridCol w="3429000"/>
              </a:tblGrid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【</a:t>
                      </a: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T3</a:t>
                      </a:r>
                      <a:r>
                        <a:rPr kumimoji="1" lang="zh-CN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】</a:t>
                      </a: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Fetch micro-address</a:t>
                      </a:r>
                      <a:endParaRPr kumimoji="1" lang="en-US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973175" y="999834"/>
            <a:ext cx="0" cy="285750"/>
          </a:xfrm>
          <a:prstGeom prst="line">
            <a:avLst/>
          </a:prstGeom>
          <a:noFill/>
          <a:ln w="28575" cap="sq">
            <a:solidFill>
              <a:srgbClr val="0033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6973175" y="1714209"/>
            <a:ext cx="0" cy="285750"/>
          </a:xfrm>
          <a:prstGeom prst="line">
            <a:avLst/>
          </a:prstGeom>
          <a:noFill/>
          <a:ln w="28575" cap="sq">
            <a:solidFill>
              <a:srgbClr val="0033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6973175" y="285459"/>
            <a:ext cx="0" cy="285750"/>
          </a:xfrm>
          <a:prstGeom prst="line">
            <a:avLst/>
          </a:prstGeom>
          <a:noFill/>
          <a:ln w="28575" cap="sq">
            <a:solidFill>
              <a:srgbClr val="0033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" name="Line 30"/>
          <p:cNvSpPr>
            <a:spLocks noChangeShapeType="1"/>
          </p:cNvSpPr>
          <p:nvPr/>
        </p:nvSpPr>
        <p:spPr bwMode="auto">
          <a:xfrm flipH="1">
            <a:off x="4758612" y="285459"/>
            <a:ext cx="2214563" cy="0"/>
          </a:xfrm>
          <a:prstGeom prst="line">
            <a:avLst/>
          </a:prstGeom>
          <a:noFill/>
          <a:ln w="28575" cap="sq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" name="Line 30"/>
          <p:cNvSpPr>
            <a:spLocks noChangeShapeType="1"/>
          </p:cNvSpPr>
          <p:nvPr/>
        </p:nvSpPr>
        <p:spPr bwMode="auto">
          <a:xfrm flipH="1" flipV="1">
            <a:off x="4758609" y="3588397"/>
            <a:ext cx="2214564" cy="13949"/>
          </a:xfrm>
          <a:prstGeom prst="line">
            <a:avLst/>
          </a:prstGeom>
          <a:noFill/>
          <a:ln w="28575" cap="sq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2" name="Line 30"/>
          <p:cNvSpPr>
            <a:spLocks noChangeShapeType="1"/>
          </p:cNvSpPr>
          <p:nvPr/>
        </p:nvSpPr>
        <p:spPr bwMode="auto">
          <a:xfrm flipV="1">
            <a:off x="4758611" y="285456"/>
            <a:ext cx="9526" cy="3283243"/>
          </a:xfrm>
          <a:prstGeom prst="line">
            <a:avLst/>
          </a:prstGeom>
          <a:noFill/>
          <a:ln w="28575" cap="sq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3" name="Line 30"/>
          <p:cNvSpPr>
            <a:spLocks noChangeShapeType="1"/>
          </p:cNvSpPr>
          <p:nvPr/>
        </p:nvSpPr>
        <p:spPr bwMode="auto">
          <a:xfrm flipV="1">
            <a:off x="6973173" y="3282949"/>
            <a:ext cx="0" cy="285750"/>
          </a:xfrm>
          <a:prstGeom prst="line">
            <a:avLst/>
          </a:prstGeom>
          <a:noFill/>
          <a:ln w="28575" cap="sq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14" name="Group 37"/>
          <p:cNvGraphicFramePr>
            <a:graphicFrameLocks noGrp="1"/>
          </p:cNvGraphicFramePr>
          <p:nvPr/>
        </p:nvGraphicFramePr>
        <p:xfrm>
          <a:off x="5258672" y="2698698"/>
          <a:ext cx="3429000" cy="701040"/>
        </p:xfrm>
        <a:graphic>
          <a:graphicData uri="http://schemas.openxmlformats.org/drawingml/2006/table">
            <a:tbl>
              <a:tblPr/>
              <a:tblGrid>
                <a:gridCol w="3429000"/>
              </a:tblGrid>
              <a:tr h="701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【</a:t>
                      </a: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T4</a:t>
                      </a:r>
                      <a:r>
                        <a:rPr kumimoji="1" lang="zh-CN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】</a:t>
                      </a: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 P1=1,jump to next micro-address </a:t>
                      </a:r>
                      <a:endParaRPr kumimoji="1" lang="en-US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6973175" y="2428584"/>
            <a:ext cx="0" cy="285750"/>
          </a:xfrm>
          <a:prstGeom prst="line">
            <a:avLst/>
          </a:prstGeom>
          <a:noFill/>
          <a:ln w="28575" cap="sq">
            <a:solidFill>
              <a:srgbClr val="0033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3349217" y="783822"/>
            <a:ext cx="141892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rgbClr val="990099"/>
                </a:solidFill>
              </a:rPr>
              <a:t>State machine of micro-instruction</a:t>
            </a:r>
            <a:endParaRPr lang="zh-CN" altLang="en-US" sz="2000" b="1" dirty="0">
              <a:solidFill>
                <a:srgbClr val="990099"/>
              </a:solidFill>
            </a:endParaRPr>
          </a:p>
        </p:txBody>
      </p:sp>
      <p:grpSp>
        <p:nvGrpSpPr>
          <p:cNvPr id="17" name="组合 33"/>
          <p:cNvGrpSpPr/>
          <p:nvPr/>
        </p:nvGrpSpPr>
        <p:grpSpPr bwMode="auto">
          <a:xfrm>
            <a:off x="105943" y="252379"/>
            <a:ext cx="3638437" cy="3528437"/>
            <a:chOff x="347926" y="340655"/>
            <a:chExt cx="3638464" cy="3528310"/>
          </a:xfrm>
        </p:grpSpPr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642910" y="3254376"/>
              <a:ext cx="1347492" cy="6145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dirty="0"/>
                <a:t>micro</a:t>
              </a:r>
              <a:endParaRPr lang="en-US" altLang="zh-CN" sz="2000" b="1" dirty="0"/>
            </a:p>
            <a:p>
              <a:pPr algn="ctr" eaLnBrk="1" hangingPunct="1"/>
              <a:r>
                <a:rPr lang="en-US" altLang="zh-CN" sz="2000" b="1" dirty="0"/>
                <a:t>command</a:t>
              </a:r>
              <a:endParaRPr lang="zh-CN" altLang="en-US" sz="2000" b="1" dirty="0"/>
            </a:p>
          </p:txBody>
        </p:sp>
        <p:sp>
          <p:nvSpPr>
            <p:cNvPr id="19" name="Rectangle 10"/>
            <p:cNvSpPr>
              <a:spLocks noChangeArrowheads="1"/>
            </p:cNvSpPr>
            <p:nvPr/>
          </p:nvSpPr>
          <p:spPr bwMode="auto">
            <a:xfrm>
              <a:off x="642910" y="2360708"/>
              <a:ext cx="1347492" cy="59788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dirty="0"/>
                <a:t>Micro </a:t>
              </a:r>
              <a:endParaRPr lang="en-US" altLang="zh-CN" sz="2000" b="1" dirty="0"/>
            </a:p>
            <a:p>
              <a:pPr algn="ctr" eaLnBrk="1" hangingPunct="1"/>
              <a:r>
                <a:rPr lang="en-US" altLang="zh-CN" sz="2000" b="1" dirty="0"/>
                <a:t>instruction</a:t>
              </a:r>
              <a:endParaRPr lang="zh-CN" altLang="en-US" sz="2000" b="1" dirty="0"/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642910" y="1428736"/>
              <a:ext cx="1347492" cy="6594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dirty="0"/>
                <a:t>Micro</a:t>
              </a:r>
              <a:endParaRPr lang="en-US" altLang="zh-CN" sz="2000" b="1" dirty="0"/>
            </a:p>
            <a:p>
              <a:pPr algn="ctr" eaLnBrk="1" hangingPunct="1"/>
              <a:r>
                <a:rPr lang="en-US" altLang="zh-CN" sz="2000" b="1" dirty="0"/>
                <a:t>program</a:t>
              </a:r>
              <a:endParaRPr lang="zh-CN" altLang="en-US" sz="2000" b="1" dirty="0"/>
            </a:p>
          </p:txBody>
        </p:sp>
        <p:sp>
          <p:nvSpPr>
            <p:cNvPr id="21" name="Rectangle 10"/>
            <p:cNvSpPr>
              <a:spLocks noChangeArrowheads="1"/>
            </p:cNvSpPr>
            <p:nvPr/>
          </p:nvSpPr>
          <p:spPr bwMode="auto">
            <a:xfrm>
              <a:off x="642910" y="828714"/>
              <a:ext cx="1347492" cy="60002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dirty="0"/>
                <a:t>CPU</a:t>
              </a:r>
              <a:r>
                <a:rPr lang="zh-CN" altLang="en-US" sz="2000" b="1" dirty="0"/>
                <a:t> </a:t>
              </a:r>
              <a:endParaRPr lang="en-US" altLang="zh-CN" sz="2000" b="1" dirty="0"/>
            </a:p>
            <a:p>
              <a:pPr algn="ctr" eaLnBrk="1" hangingPunct="1"/>
              <a:r>
                <a:rPr lang="en-US" altLang="zh-CN" sz="2000" b="1" dirty="0"/>
                <a:t>instruction</a:t>
              </a:r>
              <a:endParaRPr lang="zh-CN" altLang="en-US" sz="2000" b="1" dirty="0"/>
            </a:p>
          </p:txBody>
        </p:sp>
        <p:sp>
          <p:nvSpPr>
            <p:cNvPr id="22" name="Line 9"/>
            <p:cNvSpPr>
              <a:spLocks noChangeShapeType="1"/>
            </p:cNvSpPr>
            <p:nvPr/>
          </p:nvSpPr>
          <p:spPr bwMode="auto">
            <a:xfrm rot="10800000">
              <a:off x="1285852" y="2003520"/>
              <a:ext cx="0" cy="357188"/>
            </a:xfrm>
            <a:prstGeom prst="line">
              <a:avLst/>
            </a:prstGeom>
            <a:noFill/>
            <a:ln w="28575" cap="sq">
              <a:solidFill>
                <a:srgbClr val="0033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Line 9"/>
            <p:cNvSpPr>
              <a:spLocks noChangeShapeType="1"/>
            </p:cNvSpPr>
            <p:nvPr/>
          </p:nvSpPr>
          <p:spPr bwMode="auto">
            <a:xfrm rot="10800000">
              <a:off x="1285852" y="2909709"/>
              <a:ext cx="0" cy="357188"/>
            </a:xfrm>
            <a:prstGeom prst="line">
              <a:avLst/>
            </a:prstGeom>
            <a:noFill/>
            <a:ln w="28575" cap="sq">
              <a:solidFill>
                <a:srgbClr val="0033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1928795" y="2151837"/>
              <a:ext cx="2057595" cy="1015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solidFill>
                    <a:srgbClr val="3316C6"/>
                  </a:solidFill>
                </a:rPr>
                <a:t>Micro-instruction cycle</a:t>
              </a:r>
              <a:endParaRPr lang="en-US" altLang="zh-CN" sz="2000" b="1" dirty="0">
                <a:solidFill>
                  <a:srgbClr val="3316C6"/>
                </a:solidFill>
              </a:endParaRPr>
            </a:p>
            <a:p>
              <a:pPr eaLnBrk="1" hangingPunct="1"/>
              <a:r>
                <a:rPr lang="en-US" altLang="zh-CN" sz="2000" b="1" dirty="0">
                  <a:solidFill>
                    <a:srgbClr val="3316C6"/>
                  </a:solidFill>
                </a:rPr>
                <a:t> (machine cycle)</a:t>
              </a:r>
              <a:endParaRPr lang="zh-CN" altLang="en-US" sz="2000" b="1" dirty="0">
                <a:solidFill>
                  <a:srgbClr val="3316C6"/>
                </a:solidFill>
              </a:endParaRPr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2000232" y="1214422"/>
              <a:ext cx="1399574" cy="70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solidFill>
                    <a:srgbClr val="3316C6"/>
                  </a:solidFill>
                </a:rPr>
                <a:t>Instruction cycle</a:t>
              </a:r>
              <a:endParaRPr lang="zh-CN" altLang="en-US" sz="2000" b="1" dirty="0">
                <a:solidFill>
                  <a:srgbClr val="3316C6"/>
                </a:solidFill>
              </a:endParaRPr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1954196" y="3353841"/>
              <a:ext cx="1943904" cy="40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solidFill>
                    <a:srgbClr val="3316C6"/>
                  </a:solidFill>
                </a:rPr>
                <a:t>Clock(</a:t>
              </a:r>
              <a:r>
                <a:rPr lang="en-US" altLang="zh-CN" sz="2000" b="1" dirty="0" err="1">
                  <a:solidFill>
                    <a:srgbClr val="3316C6"/>
                  </a:solidFill>
                </a:rPr>
                <a:t>Tx</a:t>
              </a:r>
              <a:r>
                <a:rPr lang="en-US" altLang="zh-CN" sz="2000" b="1" dirty="0">
                  <a:solidFill>
                    <a:srgbClr val="3316C6"/>
                  </a:solidFill>
                </a:rPr>
                <a:t>) cycle</a:t>
              </a:r>
              <a:endParaRPr lang="zh-CN" altLang="en-US" sz="2000" b="1" dirty="0">
                <a:solidFill>
                  <a:srgbClr val="3316C6"/>
                </a:solidFill>
              </a:endParaRPr>
            </a:p>
          </p:txBody>
        </p:sp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347926" y="340655"/>
              <a:ext cx="3438258" cy="40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solidFill>
                    <a:srgbClr val="990099"/>
                  </a:solidFill>
                </a:rPr>
                <a:t>Principle of micro-program</a:t>
              </a:r>
              <a:endParaRPr lang="zh-CN" altLang="en-US" sz="2000" b="1" dirty="0">
                <a:solidFill>
                  <a:srgbClr val="990099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85750" y="3929063"/>
            <a:ext cx="8578850" cy="2614612"/>
            <a:chOff x="285750" y="3929063"/>
            <a:chExt cx="8578850" cy="2614612"/>
          </a:xfrm>
        </p:grpSpPr>
        <p:pic>
          <p:nvPicPr>
            <p:cNvPr id="28" name="Picture 4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750" y="3929063"/>
              <a:ext cx="8578850" cy="2614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矩形 29"/>
            <p:cNvSpPr/>
            <p:nvPr/>
          </p:nvSpPr>
          <p:spPr>
            <a:xfrm>
              <a:off x="2413309" y="5695835"/>
              <a:ext cx="1404480" cy="37338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3413760" y="4902980"/>
              <a:ext cx="1925797" cy="1640695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Machine cycle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(Execution)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zh-CN" altLang="en-US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6283930" y="4902979"/>
              <a:ext cx="1412270" cy="1640695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 1"/>
            <p:cNvSpPr/>
            <p:nvPr/>
          </p:nvSpPr>
          <p:spPr>
            <a:xfrm>
              <a:off x="891540" y="4901091"/>
              <a:ext cx="1935479" cy="1445693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dirty="0">
                  <a:solidFill>
                    <a:schemeClr val="tx1"/>
                  </a:solidFill>
                </a:rPr>
                <a:t>Machine cycle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r>
                <a:rPr lang="en-US" altLang="zh-CN" dirty="0">
                  <a:solidFill>
                    <a:schemeClr val="tx1"/>
                  </a:solidFill>
                </a:rPr>
                <a:t>(Fetch instruction)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6010274" y="4902979"/>
            <a:ext cx="1925797" cy="1640695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Machine cycle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(Execution)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1909110" y="5594887"/>
            <a:ext cx="2149567" cy="371785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Instruction cycle 1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3189990" y="6107496"/>
            <a:ext cx="2149567" cy="371785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Instruction cycle 2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1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23" y="975519"/>
            <a:ext cx="8305168" cy="533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73844" y="243681"/>
            <a:ext cx="8572500" cy="731838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altLang="zh-CN" sz="4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 panose="020B0603020202020204"/>
              </a:rPr>
              <a:t>Address jump logical circuit</a:t>
            </a:r>
            <a:endParaRPr lang="zh-CN" altLang="en-US" sz="4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  <a:cs typeface="Trebuchet MS" panose="020B0603020202020204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5820" y="4376057"/>
            <a:ext cx="7333862" cy="1110343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stCxn id="6" idx="2"/>
          </p:cNvCxnSpPr>
          <p:nvPr/>
        </p:nvCxnSpPr>
        <p:spPr>
          <a:xfrm flipH="1">
            <a:off x="3750906" y="5486400"/>
            <a:ext cx="531845" cy="905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891887" y="6357484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MROMx</a:t>
            </a:r>
            <a:r>
              <a:rPr lang="en-US" altLang="zh-CN" dirty="0"/>
              <a:t> store the micro-instruction code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520890" y="2920482"/>
            <a:ext cx="5775649" cy="933432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 flipH="1" flipV="1">
            <a:off x="3442996" y="2191240"/>
            <a:ext cx="942393" cy="71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380687" y="1114022"/>
            <a:ext cx="25288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When in T1 cycle, </a:t>
            </a:r>
            <a:r>
              <a:rPr lang="en-US" altLang="zh-CN" sz="1600" dirty="0" err="1"/>
              <a:t>MARx</a:t>
            </a:r>
            <a:r>
              <a:rPr lang="en-US" altLang="zh-CN" sz="1600" dirty="0"/>
              <a:t> fetch the micro-instruction code and keep the output in subsequent </a:t>
            </a:r>
            <a:r>
              <a:rPr lang="en-US" altLang="zh-CN" sz="1600" dirty="0" err="1"/>
              <a:t>Tx</a:t>
            </a:r>
            <a:r>
              <a:rPr lang="en-US" altLang="zh-CN" sz="1600" dirty="0"/>
              <a:t> cycles.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70"/>
          <p:cNvGrpSpPr/>
          <p:nvPr/>
        </p:nvGrpSpPr>
        <p:grpSpPr bwMode="auto">
          <a:xfrm>
            <a:off x="356402" y="452827"/>
            <a:ext cx="8572500" cy="2198932"/>
            <a:chOff x="357156" y="1142990"/>
            <a:chExt cx="8572622" cy="2198950"/>
          </a:xfrm>
        </p:grpSpPr>
        <p:sp>
          <p:nvSpPr>
            <p:cNvPr id="5" name="Text Box 106"/>
            <p:cNvSpPr txBox="1">
              <a:spLocks noChangeArrowheads="1"/>
            </p:cNvSpPr>
            <p:nvPr/>
          </p:nvSpPr>
          <p:spPr bwMode="auto">
            <a:xfrm>
              <a:off x="2686995" y="3000382"/>
              <a:ext cx="4110891" cy="34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/>
                <a:t>Horizontal micro-instruction format</a:t>
              </a:r>
              <a:endParaRPr lang="zh-CN" altLang="en-US" sz="2000" b="1" dirty="0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57188" y="2071901"/>
              <a:ext cx="8501092" cy="285529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 b="1"/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502435" y="2043906"/>
              <a:ext cx="7891141" cy="371922"/>
              <a:chOff x="0" y="0"/>
              <a:chExt cx="5970" cy="260"/>
            </a:xfrm>
          </p:grpSpPr>
          <p:sp>
            <p:nvSpPr>
              <p:cNvPr id="71" name="Text Box 7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110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 b="1"/>
                  <a:t>·</a:t>
                </a:r>
                <a:endParaRPr lang="zh-CN" altLang="en-US" sz="1400" b="1"/>
              </a:p>
            </p:txBody>
          </p:sp>
          <p:sp>
            <p:nvSpPr>
              <p:cNvPr id="72" name="Text Box 8"/>
              <p:cNvSpPr txBox="1">
                <a:spLocks noChangeArrowheads="1"/>
              </p:cNvSpPr>
              <p:nvPr/>
            </p:nvSpPr>
            <p:spPr bwMode="auto">
              <a:xfrm>
                <a:off x="270" y="0"/>
                <a:ext cx="110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 b="1"/>
                  <a:t>·</a:t>
                </a:r>
                <a:endParaRPr lang="zh-CN" altLang="en-US" sz="1400" b="1"/>
              </a:p>
            </p:txBody>
          </p:sp>
          <p:sp>
            <p:nvSpPr>
              <p:cNvPr id="73" name="Text Box 9"/>
              <p:cNvSpPr txBox="1">
                <a:spLocks noChangeArrowheads="1"/>
              </p:cNvSpPr>
              <p:nvPr/>
            </p:nvSpPr>
            <p:spPr bwMode="auto">
              <a:xfrm>
                <a:off x="530" y="0"/>
                <a:ext cx="110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 b="1"/>
                  <a:t>·</a:t>
                </a:r>
                <a:endParaRPr lang="zh-CN" altLang="en-US" sz="1400" b="1"/>
              </a:p>
            </p:txBody>
          </p:sp>
          <p:sp>
            <p:nvSpPr>
              <p:cNvPr id="74" name="Text Box 10"/>
              <p:cNvSpPr txBox="1">
                <a:spLocks noChangeArrowheads="1"/>
              </p:cNvSpPr>
              <p:nvPr/>
            </p:nvSpPr>
            <p:spPr bwMode="auto">
              <a:xfrm>
                <a:off x="800" y="0"/>
                <a:ext cx="110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 b="1"/>
                  <a:t>·</a:t>
                </a:r>
                <a:endParaRPr lang="zh-CN" altLang="en-US" sz="1400" b="1"/>
              </a:p>
            </p:txBody>
          </p:sp>
          <p:sp>
            <p:nvSpPr>
              <p:cNvPr id="75" name="Text Box 11"/>
              <p:cNvSpPr txBox="1">
                <a:spLocks noChangeArrowheads="1"/>
              </p:cNvSpPr>
              <p:nvPr/>
            </p:nvSpPr>
            <p:spPr bwMode="auto">
              <a:xfrm>
                <a:off x="1070" y="0"/>
                <a:ext cx="110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 b="1"/>
                  <a:t>·</a:t>
                </a:r>
                <a:endParaRPr lang="zh-CN" altLang="en-US" sz="1400" b="1"/>
              </a:p>
            </p:txBody>
          </p:sp>
          <p:sp>
            <p:nvSpPr>
              <p:cNvPr id="76" name="Text Box 12"/>
              <p:cNvSpPr txBox="1">
                <a:spLocks noChangeArrowheads="1"/>
              </p:cNvSpPr>
              <p:nvPr/>
            </p:nvSpPr>
            <p:spPr bwMode="auto">
              <a:xfrm>
                <a:off x="1340" y="0"/>
                <a:ext cx="110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 b="1"/>
                  <a:t>·</a:t>
                </a:r>
                <a:endParaRPr lang="zh-CN" altLang="en-US" sz="1400" b="1"/>
              </a:p>
            </p:txBody>
          </p:sp>
          <p:sp>
            <p:nvSpPr>
              <p:cNvPr id="77" name="Text Box 13"/>
              <p:cNvSpPr txBox="1">
                <a:spLocks noChangeArrowheads="1"/>
              </p:cNvSpPr>
              <p:nvPr/>
            </p:nvSpPr>
            <p:spPr bwMode="auto">
              <a:xfrm>
                <a:off x="1600" y="0"/>
                <a:ext cx="110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 b="1"/>
                  <a:t>·</a:t>
                </a:r>
                <a:endParaRPr lang="zh-CN" altLang="en-US" sz="1400" b="1"/>
              </a:p>
            </p:txBody>
          </p:sp>
          <p:sp>
            <p:nvSpPr>
              <p:cNvPr id="78" name="Text Box 14"/>
              <p:cNvSpPr txBox="1">
                <a:spLocks noChangeArrowheads="1"/>
              </p:cNvSpPr>
              <p:nvPr/>
            </p:nvSpPr>
            <p:spPr bwMode="auto">
              <a:xfrm>
                <a:off x="1870" y="0"/>
                <a:ext cx="110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 b="1"/>
                  <a:t>·</a:t>
                </a:r>
                <a:endParaRPr lang="zh-CN" altLang="en-US" sz="1400" b="1"/>
              </a:p>
            </p:txBody>
          </p:sp>
          <p:sp>
            <p:nvSpPr>
              <p:cNvPr id="79" name="Text Box 15"/>
              <p:cNvSpPr txBox="1">
                <a:spLocks noChangeArrowheads="1"/>
              </p:cNvSpPr>
              <p:nvPr/>
            </p:nvSpPr>
            <p:spPr bwMode="auto">
              <a:xfrm>
                <a:off x="2120" y="0"/>
                <a:ext cx="110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 b="1"/>
                  <a:t>·</a:t>
                </a:r>
                <a:endParaRPr lang="zh-CN" altLang="en-US" sz="1400" b="1"/>
              </a:p>
            </p:txBody>
          </p:sp>
          <p:sp>
            <p:nvSpPr>
              <p:cNvPr id="80" name="Text Box 16"/>
              <p:cNvSpPr txBox="1">
                <a:spLocks noChangeArrowheads="1"/>
              </p:cNvSpPr>
              <p:nvPr/>
            </p:nvSpPr>
            <p:spPr bwMode="auto">
              <a:xfrm>
                <a:off x="2390" y="0"/>
                <a:ext cx="110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 b="1"/>
                  <a:t>·</a:t>
                </a:r>
                <a:endParaRPr lang="zh-CN" altLang="en-US" sz="1400" b="1"/>
              </a:p>
            </p:txBody>
          </p:sp>
          <p:sp>
            <p:nvSpPr>
              <p:cNvPr id="81" name="Text Box 17"/>
              <p:cNvSpPr txBox="1">
                <a:spLocks noChangeArrowheads="1"/>
              </p:cNvSpPr>
              <p:nvPr/>
            </p:nvSpPr>
            <p:spPr bwMode="auto">
              <a:xfrm>
                <a:off x="2650" y="0"/>
                <a:ext cx="110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 b="1"/>
                  <a:t>·</a:t>
                </a:r>
                <a:endParaRPr lang="zh-CN" altLang="en-US" sz="1400" b="1"/>
              </a:p>
            </p:txBody>
          </p:sp>
          <p:sp>
            <p:nvSpPr>
              <p:cNvPr id="82" name="Text Box 18"/>
              <p:cNvSpPr txBox="1">
                <a:spLocks noChangeArrowheads="1"/>
              </p:cNvSpPr>
              <p:nvPr/>
            </p:nvSpPr>
            <p:spPr bwMode="auto">
              <a:xfrm>
                <a:off x="2920" y="0"/>
                <a:ext cx="110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 b="1"/>
                  <a:t>·</a:t>
                </a:r>
                <a:endParaRPr lang="zh-CN" altLang="en-US" sz="1400" b="1"/>
              </a:p>
            </p:txBody>
          </p:sp>
          <p:sp>
            <p:nvSpPr>
              <p:cNvPr id="83" name="Text Box 19"/>
              <p:cNvSpPr txBox="1">
                <a:spLocks noChangeArrowheads="1"/>
              </p:cNvSpPr>
              <p:nvPr/>
            </p:nvSpPr>
            <p:spPr bwMode="auto">
              <a:xfrm>
                <a:off x="3190" y="0"/>
                <a:ext cx="110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 b="1"/>
                  <a:t>·</a:t>
                </a:r>
                <a:endParaRPr lang="zh-CN" altLang="en-US" sz="1400" b="1"/>
              </a:p>
            </p:txBody>
          </p:sp>
          <p:sp>
            <p:nvSpPr>
              <p:cNvPr id="84" name="Text Box 20"/>
              <p:cNvSpPr txBox="1">
                <a:spLocks noChangeArrowheads="1"/>
              </p:cNvSpPr>
              <p:nvPr/>
            </p:nvSpPr>
            <p:spPr bwMode="auto">
              <a:xfrm>
                <a:off x="3460" y="0"/>
                <a:ext cx="110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 b="1"/>
                  <a:t>·</a:t>
                </a:r>
                <a:endParaRPr lang="zh-CN" altLang="en-US" sz="1400" b="1"/>
              </a:p>
            </p:txBody>
          </p:sp>
          <p:sp>
            <p:nvSpPr>
              <p:cNvPr id="85" name="Text Box 21"/>
              <p:cNvSpPr txBox="1">
                <a:spLocks noChangeArrowheads="1"/>
              </p:cNvSpPr>
              <p:nvPr/>
            </p:nvSpPr>
            <p:spPr bwMode="auto">
              <a:xfrm>
                <a:off x="3720" y="0"/>
                <a:ext cx="110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 b="1"/>
                  <a:t>·</a:t>
                </a:r>
                <a:endParaRPr lang="zh-CN" altLang="en-US" sz="1400" b="1"/>
              </a:p>
            </p:txBody>
          </p:sp>
          <p:sp>
            <p:nvSpPr>
              <p:cNvPr id="86" name="Text Box 22"/>
              <p:cNvSpPr txBox="1">
                <a:spLocks noChangeArrowheads="1"/>
              </p:cNvSpPr>
              <p:nvPr/>
            </p:nvSpPr>
            <p:spPr bwMode="auto">
              <a:xfrm>
                <a:off x="3990" y="0"/>
                <a:ext cx="110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 b="1"/>
                  <a:t>·</a:t>
                </a:r>
                <a:endParaRPr lang="zh-CN" altLang="en-US" sz="1400" b="1"/>
              </a:p>
            </p:txBody>
          </p:sp>
          <p:sp>
            <p:nvSpPr>
              <p:cNvPr id="87" name="Text Box 23"/>
              <p:cNvSpPr txBox="1">
                <a:spLocks noChangeArrowheads="1"/>
              </p:cNvSpPr>
              <p:nvPr/>
            </p:nvSpPr>
            <p:spPr bwMode="auto">
              <a:xfrm>
                <a:off x="4260" y="0"/>
                <a:ext cx="110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 b="1"/>
                  <a:t>·</a:t>
                </a:r>
                <a:endParaRPr lang="zh-CN" altLang="en-US" sz="1400" b="1"/>
              </a:p>
            </p:txBody>
          </p:sp>
          <p:sp>
            <p:nvSpPr>
              <p:cNvPr id="88" name="Text Box 24"/>
              <p:cNvSpPr txBox="1">
                <a:spLocks noChangeArrowheads="1"/>
              </p:cNvSpPr>
              <p:nvPr/>
            </p:nvSpPr>
            <p:spPr bwMode="auto">
              <a:xfrm>
                <a:off x="4530" y="0"/>
                <a:ext cx="110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 b="1"/>
                  <a:t>·</a:t>
                </a:r>
                <a:endParaRPr lang="zh-CN" altLang="en-US" sz="1400" b="1"/>
              </a:p>
            </p:txBody>
          </p:sp>
          <p:sp>
            <p:nvSpPr>
              <p:cNvPr id="89" name="Text Box 25"/>
              <p:cNvSpPr txBox="1">
                <a:spLocks noChangeArrowheads="1"/>
              </p:cNvSpPr>
              <p:nvPr/>
            </p:nvSpPr>
            <p:spPr bwMode="auto">
              <a:xfrm>
                <a:off x="4790" y="0"/>
                <a:ext cx="110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 b="1"/>
                  <a:t>·</a:t>
                </a:r>
                <a:endParaRPr lang="zh-CN" altLang="en-US" sz="1400" b="1"/>
              </a:p>
            </p:txBody>
          </p:sp>
          <p:sp>
            <p:nvSpPr>
              <p:cNvPr id="90" name="Text Box 26"/>
              <p:cNvSpPr txBox="1">
                <a:spLocks noChangeArrowheads="1"/>
              </p:cNvSpPr>
              <p:nvPr/>
            </p:nvSpPr>
            <p:spPr bwMode="auto">
              <a:xfrm>
                <a:off x="5060" y="0"/>
                <a:ext cx="110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 b="1"/>
                  <a:t>·</a:t>
                </a:r>
                <a:endParaRPr lang="zh-CN" altLang="en-US" sz="1400" b="1"/>
              </a:p>
            </p:txBody>
          </p:sp>
          <p:sp>
            <p:nvSpPr>
              <p:cNvPr id="91" name="Text Box 27"/>
              <p:cNvSpPr txBox="1">
                <a:spLocks noChangeArrowheads="1"/>
              </p:cNvSpPr>
              <p:nvPr/>
            </p:nvSpPr>
            <p:spPr bwMode="auto">
              <a:xfrm>
                <a:off x="5330" y="0"/>
                <a:ext cx="110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 b="1"/>
                  <a:t>·</a:t>
                </a:r>
                <a:endParaRPr lang="zh-CN" altLang="en-US" sz="1400" b="1"/>
              </a:p>
            </p:txBody>
          </p:sp>
          <p:sp>
            <p:nvSpPr>
              <p:cNvPr id="92" name="Text Box 28"/>
              <p:cNvSpPr txBox="1">
                <a:spLocks noChangeArrowheads="1"/>
              </p:cNvSpPr>
              <p:nvPr/>
            </p:nvSpPr>
            <p:spPr bwMode="auto">
              <a:xfrm>
                <a:off x="5600" y="0"/>
                <a:ext cx="110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 b="1"/>
                  <a:t>·</a:t>
                </a:r>
                <a:endParaRPr lang="zh-CN" altLang="en-US" sz="1400" b="1"/>
              </a:p>
            </p:txBody>
          </p:sp>
          <p:sp>
            <p:nvSpPr>
              <p:cNvPr id="93" name="Text Box 29"/>
              <p:cNvSpPr txBox="1">
                <a:spLocks noChangeArrowheads="1"/>
              </p:cNvSpPr>
              <p:nvPr/>
            </p:nvSpPr>
            <p:spPr bwMode="auto">
              <a:xfrm>
                <a:off x="5860" y="0"/>
                <a:ext cx="110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 b="1"/>
                  <a:t>·</a:t>
                </a:r>
                <a:endParaRPr lang="zh-CN" altLang="en-US" sz="1400" b="1"/>
              </a:p>
            </p:txBody>
          </p:sp>
        </p:grpSp>
        <p:sp>
          <p:nvSpPr>
            <p:cNvPr id="8" name="Line 30"/>
            <p:cNvSpPr>
              <a:spLocks noChangeShapeType="1"/>
            </p:cNvSpPr>
            <p:nvPr/>
          </p:nvSpPr>
          <p:spPr bwMode="auto">
            <a:xfrm flipV="1">
              <a:off x="594363" y="1400041"/>
              <a:ext cx="0" cy="6718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31"/>
            <p:cNvSpPr>
              <a:spLocks noChangeShapeType="1"/>
            </p:cNvSpPr>
            <p:nvPr/>
          </p:nvSpPr>
          <p:spPr bwMode="auto">
            <a:xfrm flipV="1">
              <a:off x="1281989" y="1400041"/>
              <a:ext cx="0" cy="6718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32"/>
            <p:cNvSpPr>
              <a:spLocks noChangeShapeType="1"/>
            </p:cNvSpPr>
            <p:nvPr/>
          </p:nvSpPr>
          <p:spPr bwMode="auto">
            <a:xfrm flipV="1">
              <a:off x="938176" y="1761966"/>
              <a:ext cx="0" cy="3139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33"/>
            <p:cNvSpPr>
              <a:spLocks noChangeShapeType="1"/>
            </p:cNvSpPr>
            <p:nvPr/>
          </p:nvSpPr>
          <p:spPr bwMode="auto">
            <a:xfrm flipV="1">
              <a:off x="1982484" y="1400041"/>
              <a:ext cx="0" cy="6718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34"/>
            <p:cNvSpPr>
              <a:spLocks noChangeShapeType="1"/>
            </p:cNvSpPr>
            <p:nvPr/>
          </p:nvSpPr>
          <p:spPr bwMode="auto">
            <a:xfrm flipV="1">
              <a:off x="1638671" y="1761966"/>
              <a:ext cx="0" cy="3139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35"/>
            <p:cNvSpPr>
              <a:spLocks noChangeShapeType="1"/>
            </p:cNvSpPr>
            <p:nvPr/>
          </p:nvSpPr>
          <p:spPr bwMode="auto">
            <a:xfrm flipV="1">
              <a:off x="2695849" y="1400041"/>
              <a:ext cx="0" cy="6718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36"/>
            <p:cNvSpPr>
              <a:spLocks noChangeShapeType="1"/>
            </p:cNvSpPr>
            <p:nvPr/>
          </p:nvSpPr>
          <p:spPr bwMode="auto">
            <a:xfrm flipV="1">
              <a:off x="2352036" y="1761966"/>
              <a:ext cx="0" cy="3139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37"/>
            <p:cNvSpPr>
              <a:spLocks noChangeShapeType="1"/>
            </p:cNvSpPr>
            <p:nvPr/>
          </p:nvSpPr>
          <p:spPr bwMode="auto">
            <a:xfrm flipV="1">
              <a:off x="3396344" y="1386044"/>
              <a:ext cx="0" cy="6718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38"/>
            <p:cNvSpPr>
              <a:spLocks noChangeShapeType="1"/>
            </p:cNvSpPr>
            <p:nvPr/>
          </p:nvSpPr>
          <p:spPr bwMode="auto">
            <a:xfrm flipV="1">
              <a:off x="3052531" y="1747968"/>
              <a:ext cx="0" cy="3139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39"/>
            <p:cNvSpPr>
              <a:spLocks noChangeShapeType="1"/>
            </p:cNvSpPr>
            <p:nvPr/>
          </p:nvSpPr>
          <p:spPr bwMode="auto">
            <a:xfrm flipH="1" flipV="1">
              <a:off x="4071983" y="1428742"/>
              <a:ext cx="1" cy="7143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40"/>
            <p:cNvSpPr>
              <a:spLocks noChangeShapeType="1"/>
            </p:cNvSpPr>
            <p:nvPr/>
          </p:nvSpPr>
          <p:spPr bwMode="auto">
            <a:xfrm flipV="1">
              <a:off x="3740156" y="1761966"/>
              <a:ext cx="0" cy="3139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41"/>
            <p:cNvSpPr>
              <a:spLocks noChangeShapeType="1"/>
            </p:cNvSpPr>
            <p:nvPr/>
          </p:nvSpPr>
          <p:spPr bwMode="auto">
            <a:xfrm flipV="1">
              <a:off x="4784464" y="1400041"/>
              <a:ext cx="0" cy="6718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42"/>
            <p:cNvSpPr>
              <a:spLocks noChangeShapeType="1"/>
            </p:cNvSpPr>
            <p:nvPr/>
          </p:nvSpPr>
          <p:spPr bwMode="auto">
            <a:xfrm flipV="1">
              <a:off x="4440651" y="1761966"/>
              <a:ext cx="0" cy="3139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43"/>
            <p:cNvSpPr>
              <a:spLocks noChangeShapeType="1"/>
            </p:cNvSpPr>
            <p:nvPr/>
          </p:nvSpPr>
          <p:spPr bwMode="auto">
            <a:xfrm flipV="1">
              <a:off x="5497829" y="1400041"/>
              <a:ext cx="0" cy="6718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44"/>
            <p:cNvSpPr>
              <a:spLocks noChangeShapeType="1"/>
            </p:cNvSpPr>
            <p:nvPr/>
          </p:nvSpPr>
          <p:spPr bwMode="auto">
            <a:xfrm flipV="1">
              <a:off x="5154016" y="1761966"/>
              <a:ext cx="0" cy="3139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45"/>
            <p:cNvSpPr>
              <a:spLocks noChangeShapeType="1"/>
            </p:cNvSpPr>
            <p:nvPr/>
          </p:nvSpPr>
          <p:spPr bwMode="auto">
            <a:xfrm flipV="1">
              <a:off x="6198324" y="1400041"/>
              <a:ext cx="0" cy="6718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46"/>
            <p:cNvSpPr>
              <a:spLocks noChangeShapeType="1"/>
            </p:cNvSpPr>
            <p:nvPr/>
          </p:nvSpPr>
          <p:spPr bwMode="auto">
            <a:xfrm flipV="1">
              <a:off x="5854511" y="1761966"/>
              <a:ext cx="0" cy="3139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47"/>
            <p:cNvSpPr>
              <a:spLocks noChangeShapeType="1"/>
            </p:cNvSpPr>
            <p:nvPr/>
          </p:nvSpPr>
          <p:spPr bwMode="auto">
            <a:xfrm flipV="1">
              <a:off x="6582585" y="1747968"/>
              <a:ext cx="0" cy="3139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48"/>
            <p:cNvSpPr>
              <a:spLocks noChangeShapeType="1"/>
            </p:cNvSpPr>
            <p:nvPr/>
          </p:nvSpPr>
          <p:spPr bwMode="auto">
            <a:xfrm flipV="1">
              <a:off x="6898819" y="1761966"/>
              <a:ext cx="0" cy="3139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49"/>
            <p:cNvSpPr>
              <a:spLocks noChangeShapeType="1"/>
            </p:cNvSpPr>
            <p:nvPr/>
          </p:nvSpPr>
          <p:spPr bwMode="auto">
            <a:xfrm flipV="1">
              <a:off x="7255501" y="1747968"/>
              <a:ext cx="0" cy="3139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50"/>
            <p:cNvSpPr>
              <a:spLocks noChangeShapeType="1"/>
            </p:cNvSpPr>
            <p:nvPr/>
          </p:nvSpPr>
          <p:spPr bwMode="auto">
            <a:xfrm flipV="1">
              <a:off x="7643936" y="1785937"/>
              <a:ext cx="0" cy="3139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51"/>
            <p:cNvSpPr>
              <a:spLocks noChangeShapeType="1"/>
            </p:cNvSpPr>
            <p:nvPr/>
          </p:nvSpPr>
          <p:spPr bwMode="auto">
            <a:xfrm flipV="1">
              <a:off x="8001131" y="1785937"/>
              <a:ext cx="0" cy="3139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52"/>
            <p:cNvSpPr>
              <a:spLocks noChangeShapeType="1"/>
            </p:cNvSpPr>
            <p:nvPr/>
          </p:nvSpPr>
          <p:spPr bwMode="auto">
            <a:xfrm flipV="1">
              <a:off x="8358326" y="1785937"/>
              <a:ext cx="0" cy="3139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53"/>
            <p:cNvSpPr>
              <a:spLocks noChangeShapeType="1"/>
            </p:cNvSpPr>
            <p:nvPr/>
          </p:nvSpPr>
          <p:spPr bwMode="auto">
            <a:xfrm>
              <a:off x="7110254" y="2075900"/>
              <a:ext cx="0" cy="329931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54"/>
            <p:cNvSpPr>
              <a:spLocks noChangeShapeType="1"/>
            </p:cNvSpPr>
            <p:nvPr/>
          </p:nvSpPr>
          <p:spPr bwMode="auto">
            <a:xfrm>
              <a:off x="7072346" y="2071669"/>
              <a:ext cx="77" cy="8572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55"/>
            <p:cNvSpPr>
              <a:spLocks noChangeShapeType="1"/>
            </p:cNvSpPr>
            <p:nvPr/>
          </p:nvSpPr>
          <p:spPr bwMode="auto">
            <a:xfrm flipH="1">
              <a:off x="357156" y="2357445"/>
              <a:ext cx="31" cy="5715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Text Box 56"/>
            <p:cNvSpPr txBox="1">
              <a:spLocks noChangeArrowheads="1"/>
            </p:cNvSpPr>
            <p:nvPr/>
          </p:nvSpPr>
          <p:spPr bwMode="auto">
            <a:xfrm>
              <a:off x="500004" y="2343844"/>
              <a:ext cx="214315" cy="371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1"/>
                <a:t>24</a:t>
              </a:r>
              <a:endParaRPr lang="zh-CN" altLang="en-US" sz="1400" b="1"/>
            </a:p>
          </p:txBody>
        </p:sp>
        <p:sp>
          <p:nvSpPr>
            <p:cNvPr id="35" name="Text Box 57"/>
            <p:cNvSpPr txBox="1">
              <a:spLocks noChangeArrowheads="1"/>
            </p:cNvSpPr>
            <p:nvPr/>
          </p:nvSpPr>
          <p:spPr bwMode="auto">
            <a:xfrm>
              <a:off x="857197" y="2343844"/>
              <a:ext cx="214316" cy="371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 b="1"/>
                <a:t>2</a:t>
              </a:r>
              <a:r>
                <a:rPr lang="en-US" altLang="zh-CN" sz="1400" b="1"/>
                <a:t>3</a:t>
              </a:r>
              <a:endParaRPr lang="zh-CN" altLang="en-US" sz="1400" b="1"/>
            </a:p>
          </p:txBody>
        </p:sp>
        <p:sp>
          <p:nvSpPr>
            <p:cNvPr id="36" name="Text Box 58"/>
            <p:cNvSpPr txBox="1">
              <a:spLocks noChangeArrowheads="1"/>
            </p:cNvSpPr>
            <p:nvPr/>
          </p:nvSpPr>
          <p:spPr bwMode="auto">
            <a:xfrm>
              <a:off x="1142951" y="2343844"/>
              <a:ext cx="285754" cy="371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1"/>
                <a:t> 22</a:t>
              </a:r>
              <a:endParaRPr lang="zh-CN" altLang="en-US" sz="1400" b="1"/>
            </a:p>
          </p:txBody>
        </p:sp>
        <p:sp>
          <p:nvSpPr>
            <p:cNvPr id="37" name="Text Box 59"/>
            <p:cNvSpPr txBox="1">
              <a:spLocks noChangeArrowheads="1"/>
            </p:cNvSpPr>
            <p:nvPr/>
          </p:nvSpPr>
          <p:spPr bwMode="auto">
            <a:xfrm>
              <a:off x="1500143" y="2343844"/>
              <a:ext cx="285753" cy="371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1"/>
                <a:t> 21</a:t>
              </a:r>
              <a:endParaRPr lang="zh-CN" altLang="en-US" sz="1400" b="1"/>
            </a:p>
          </p:txBody>
        </p:sp>
        <p:sp>
          <p:nvSpPr>
            <p:cNvPr id="38" name="Text Box 60"/>
            <p:cNvSpPr txBox="1">
              <a:spLocks noChangeArrowheads="1"/>
            </p:cNvSpPr>
            <p:nvPr/>
          </p:nvSpPr>
          <p:spPr bwMode="auto">
            <a:xfrm>
              <a:off x="1857336" y="2343844"/>
              <a:ext cx="285753" cy="371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 b="1"/>
                <a:t> </a:t>
              </a:r>
              <a:r>
                <a:rPr lang="en-US" altLang="zh-CN" sz="1400" b="1"/>
                <a:t>20</a:t>
              </a:r>
              <a:endParaRPr lang="zh-CN" altLang="en-US" sz="1400" b="1"/>
            </a:p>
          </p:txBody>
        </p:sp>
        <p:sp>
          <p:nvSpPr>
            <p:cNvPr id="39" name="Text Box 61"/>
            <p:cNvSpPr txBox="1">
              <a:spLocks noChangeArrowheads="1"/>
            </p:cNvSpPr>
            <p:nvPr/>
          </p:nvSpPr>
          <p:spPr bwMode="auto">
            <a:xfrm>
              <a:off x="2214528" y="2343844"/>
              <a:ext cx="285754" cy="371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1"/>
                <a:t> 19</a:t>
              </a:r>
              <a:endParaRPr lang="zh-CN" altLang="en-US" sz="1400" b="1"/>
            </a:p>
          </p:txBody>
        </p:sp>
        <p:sp>
          <p:nvSpPr>
            <p:cNvPr id="40" name="Text Box 62"/>
            <p:cNvSpPr txBox="1">
              <a:spLocks noChangeArrowheads="1"/>
            </p:cNvSpPr>
            <p:nvPr/>
          </p:nvSpPr>
          <p:spPr bwMode="auto">
            <a:xfrm>
              <a:off x="2571721" y="2343844"/>
              <a:ext cx="285753" cy="371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1"/>
                <a:t> 18</a:t>
              </a:r>
              <a:endParaRPr lang="zh-CN" altLang="en-US" sz="1400" b="1"/>
            </a:p>
          </p:txBody>
        </p:sp>
        <p:sp>
          <p:nvSpPr>
            <p:cNvPr id="41" name="Text Box 63"/>
            <p:cNvSpPr txBox="1">
              <a:spLocks noChangeArrowheads="1"/>
            </p:cNvSpPr>
            <p:nvPr/>
          </p:nvSpPr>
          <p:spPr bwMode="auto">
            <a:xfrm>
              <a:off x="2928913" y="2343844"/>
              <a:ext cx="285754" cy="371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1"/>
                <a:t> 17</a:t>
              </a:r>
              <a:endParaRPr lang="zh-CN" altLang="en-US" sz="1400" b="1"/>
            </a:p>
          </p:txBody>
        </p:sp>
        <p:sp>
          <p:nvSpPr>
            <p:cNvPr id="42" name="Text Box 64"/>
            <p:cNvSpPr txBox="1">
              <a:spLocks noChangeArrowheads="1"/>
            </p:cNvSpPr>
            <p:nvPr/>
          </p:nvSpPr>
          <p:spPr bwMode="auto">
            <a:xfrm>
              <a:off x="3286106" y="2343844"/>
              <a:ext cx="214315" cy="371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1"/>
                <a:t>16</a:t>
              </a:r>
              <a:endParaRPr lang="zh-CN" altLang="en-US" sz="1400" b="1"/>
            </a:p>
          </p:txBody>
        </p:sp>
        <p:sp>
          <p:nvSpPr>
            <p:cNvPr id="43" name="Text Box 65"/>
            <p:cNvSpPr txBox="1">
              <a:spLocks noChangeArrowheads="1"/>
            </p:cNvSpPr>
            <p:nvPr/>
          </p:nvSpPr>
          <p:spPr bwMode="auto">
            <a:xfrm>
              <a:off x="3686838" y="2343844"/>
              <a:ext cx="224305" cy="371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 b="1"/>
                <a:t>1</a:t>
              </a:r>
              <a:r>
                <a:rPr lang="en-US" altLang="zh-CN" sz="1400" b="1"/>
                <a:t>5</a:t>
              </a:r>
              <a:endParaRPr lang="zh-CN" altLang="en-US" sz="1400" b="1"/>
            </a:p>
          </p:txBody>
        </p:sp>
        <p:sp>
          <p:nvSpPr>
            <p:cNvPr id="44" name="Text Box 66"/>
            <p:cNvSpPr txBox="1">
              <a:spLocks noChangeArrowheads="1"/>
            </p:cNvSpPr>
            <p:nvPr/>
          </p:nvSpPr>
          <p:spPr bwMode="auto">
            <a:xfrm>
              <a:off x="4030650" y="2343844"/>
              <a:ext cx="237175" cy="371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 b="1"/>
                <a:t>1</a:t>
              </a:r>
              <a:r>
                <a:rPr lang="en-US" altLang="zh-CN" sz="1400" b="1"/>
                <a:t>4</a:t>
              </a:r>
              <a:endParaRPr lang="zh-CN" altLang="en-US" sz="1400" b="1"/>
            </a:p>
          </p:txBody>
        </p:sp>
        <p:sp>
          <p:nvSpPr>
            <p:cNvPr id="45" name="Text Box 67"/>
            <p:cNvSpPr txBox="1">
              <a:spLocks noChangeArrowheads="1"/>
            </p:cNvSpPr>
            <p:nvPr/>
          </p:nvSpPr>
          <p:spPr bwMode="auto">
            <a:xfrm>
              <a:off x="4387333" y="2343844"/>
              <a:ext cx="277624" cy="371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 b="1"/>
                <a:t>1</a:t>
              </a:r>
              <a:r>
                <a:rPr lang="en-US" altLang="zh-CN" sz="1400" b="1"/>
                <a:t>3</a:t>
              </a:r>
              <a:endParaRPr lang="zh-CN" altLang="en-US" sz="1400" b="1"/>
            </a:p>
          </p:txBody>
        </p:sp>
        <p:sp>
          <p:nvSpPr>
            <p:cNvPr id="46" name="Text Box 68"/>
            <p:cNvSpPr txBox="1">
              <a:spLocks noChangeArrowheads="1"/>
            </p:cNvSpPr>
            <p:nvPr/>
          </p:nvSpPr>
          <p:spPr bwMode="auto">
            <a:xfrm>
              <a:off x="4744015" y="2343844"/>
              <a:ext cx="290494" cy="371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 b="1"/>
                <a:t>1</a:t>
              </a:r>
              <a:r>
                <a:rPr lang="en-US" altLang="zh-CN" sz="1400" b="1"/>
                <a:t>2</a:t>
              </a:r>
              <a:endParaRPr lang="zh-CN" altLang="en-US" sz="1400" b="1"/>
            </a:p>
          </p:txBody>
        </p:sp>
        <p:sp>
          <p:nvSpPr>
            <p:cNvPr id="47" name="Text Box 69"/>
            <p:cNvSpPr txBox="1">
              <a:spLocks noChangeArrowheads="1"/>
            </p:cNvSpPr>
            <p:nvPr/>
          </p:nvSpPr>
          <p:spPr bwMode="auto">
            <a:xfrm>
              <a:off x="5100698" y="2343844"/>
              <a:ext cx="277624" cy="371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 b="1"/>
                <a:t>1</a:t>
              </a:r>
              <a:r>
                <a:rPr lang="en-US" altLang="zh-CN" sz="1400" b="1"/>
                <a:t>1</a:t>
              </a:r>
              <a:endParaRPr lang="zh-CN" altLang="en-US" sz="1400" b="1"/>
            </a:p>
          </p:txBody>
        </p:sp>
        <p:sp>
          <p:nvSpPr>
            <p:cNvPr id="48" name="Text Box 70"/>
            <p:cNvSpPr txBox="1">
              <a:spLocks noChangeArrowheads="1"/>
            </p:cNvSpPr>
            <p:nvPr/>
          </p:nvSpPr>
          <p:spPr bwMode="auto">
            <a:xfrm>
              <a:off x="5444510" y="2343844"/>
              <a:ext cx="305203" cy="371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 b="1"/>
                <a:t>1</a:t>
              </a:r>
              <a:r>
                <a:rPr lang="en-US" altLang="zh-CN" sz="1400" b="1"/>
                <a:t>0</a:t>
              </a:r>
              <a:endParaRPr lang="zh-CN" altLang="en-US" sz="1400" b="1"/>
            </a:p>
          </p:txBody>
        </p:sp>
        <p:sp>
          <p:nvSpPr>
            <p:cNvPr id="49" name="Text Box 71"/>
            <p:cNvSpPr txBox="1">
              <a:spLocks noChangeArrowheads="1"/>
            </p:cNvSpPr>
            <p:nvPr/>
          </p:nvSpPr>
          <p:spPr bwMode="auto">
            <a:xfrm>
              <a:off x="5801193" y="2343844"/>
              <a:ext cx="264754" cy="371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1"/>
                <a:t>9</a:t>
              </a:r>
              <a:endParaRPr lang="zh-CN" altLang="en-US" sz="1400" b="1"/>
            </a:p>
          </p:txBody>
        </p:sp>
        <p:sp>
          <p:nvSpPr>
            <p:cNvPr id="50" name="Text Box 72"/>
            <p:cNvSpPr txBox="1">
              <a:spLocks noChangeArrowheads="1"/>
            </p:cNvSpPr>
            <p:nvPr/>
          </p:nvSpPr>
          <p:spPr bwMode="auto">
            <a:xfrm>
              <a:off x="6157875" y="2343844"/>
              <a:ext cx="239014" cy="371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1"/>
                <a:t>8</a:t>
              </a:r>
              <a:endParaRPr lang="zh-CN" altLang="en-US" sz="1400" b="1"/>
            </a:p>
          </p:txBody>
        </p:sp>
        <p:sp>
          <p:nvSpPr>
            <p:cNvPr id="51" name="Text Box 73"/>
            <p:cNvSpPr txBox="1">
              <a:spLocks noChangeArrowheads="1"/>
            </p:cNvSpPr>
            <p:nvPr/>
          </p:nvSpPr>
          <p:spPr bwMode="auto">
            <a:xfrm>
              <a:off x="6446531" y="2343844"/>
              <a:ext cx="283140" cy="371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1"/>
                <a:t>  7</a:t>
              </a:r>
              <a:endParaRPr lang="zh-CN" altLang="en-US" sz="1400" b="1"/>
            </a:p>
          </p:txBody>
        </p:sp>
        <p:sp>
          <p:nvSpPr>
            <p:cNvPr id="52" name="Text Box 74"/>
            <p:cNvSpPr txBox="1">
              <a:spLocks noChangeArrowheads="1"/>
            </p:cNvSpPr>
            <p:nvPr/>
          </p:nvSpPr>
          <p:spPr bwMode="auto">
            <a:xfrm>
              <a:off x="6799536" y="2343844"/>
              <a:ext cx="211436" cy="371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1"/>
                <a:t> 6</a:t>
              </a:r>
              <a:endParaRPr lang="zh-CN" altLang="en-US" sz="1400" b="1"/>
            </a:p>
          </p:txBody>
        </p:sp>
        <p:sp>
          <p:nvSpPr>
            <p:cNvPr id="53" name="Text Box 75"/>
            <p:cNvSpPr txBox="1">
              <a:spLocks noChangeArrowheads="1"/>
            </p:cNvSpPr>
            <p:nvPr/>
          </p:nvSpPr>
          <p:spPr bwMode="auto">
            <a:xfrm>
              <a:off x="7216891" y="2343844"/>
              <a:ext cx="290494" cy="371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1"/>
                <a:t>5</a:t>
              </a:r>
              <a:endParaRPr lang="zh-CN" altLang="en-US" sz="1400" b="1"/>
            </a:p>
          </p:txBody>
        </p:sp>
        <p:sp>
          <p:nvSpPr>
            <p:cNvPr id="54" name="Text Box 76"/>
            <p:cNvSpPr txBox="1">
              <a:spLocks noChangeArrowheads="1"/>
            </p:cNvSpPr>
            <p:nvPr/>
          </p:nvSpPr>
          <p:spPr bwMode="auto">
            <a:xfrm>
              <a:off x="7500979" y="2343844"/>
              <a:ext cx="309770" cy="371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1"/>
                <a:t> 4</a:t>
              </a:r>
              <a:endParaRPr lang="zh-CN" altLang="en-US" sz="1400" b="1"/>
            </a:p>
          </p:txBody>
        </p:sp>
        <p:sp>
          <p:nvSpPr>
            <p:cNvPr id="55" name="Text Box 77"/>
            <p:cNvSpPr txBox="1">
              <a:spLocks noChangeArrowheads="1"/>
            </p:cNvSpPr>
            <p:nvPr/>
          </p:nvSpPr>
          <p:spPr bwMode="auto">
            <a:xfrm>
              <a:off x="7858172" y="2343844"/>
              <a:ext cx="353387" cy="371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1" dirty="0"/>
                <a:t> 3</a:t>
              </a:r>
              <a:endParaRPr lang="zh-CN" altLang="en-US" sz="1400" b="1" dirty="0"/>
            </a:p>
          </p:txBody>
        </p:sp>
        <p:sp>
          <p:nvSpPr>
            <p:cNvPr id="56" name="Text Box 78"/>
            <p:cNvSpPr txBox="1">
              <a:spLocks noChangeArrowheads="1"/>
            </p:cNvSpPr>
            <p:nvPr/>
          </p:nvSpPr>
          <p:spPr bwMode="auto">
            <a:xfrm>
              <a:off x="8274069" y="2343844"/>
              <a:ext cx="237175" cy="371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 b="1"/>
                <a:t>2</a:t>
              </a:r>
              <a:endParaRPr lang="zh-CN" altLang="en-US" sz="1400" b="1"/>
            </a:p>
          </p:txBody>
        </p:sp>
        <p:sp>
          <p:nvSpPr>
            <p:cNvPr id="57" name="Text Box 84"/>
            <p:cNvSpPr txBox="1">
              <a:spLocks noChangeArrowheads="1"/>
            </p:cNvSpPr>
            <p:nvPr/>
          </p:nvSpPr>
          <p:spPr bwMode="auto">
            <a:xfrm>
              <a:off x="2786083" y="1285867"/>
              <a:ext cx="514800" cy="371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1"/>
                <a:t>  LDAR</a:t>
              </a:r>
              <a:endParaRPr lang="en-US" altLang="zh-CN" sz="1400" b="1"/>
            </a:p>
          </p:txBody>
        </p:sp>
        <p:sp>
          <p:nvSpPr>
            <p:cNvPr id="58" name="Text Box 87"/>
            <p:cNvSpPr txBox="1">
              <a:spLocks noChangeArrowheads="1"/>
            </p:cNvSpPr>
            <p:nvPr/>
          </p:nvSpPr>
          <p:spPr bwMode="auto">
            <a:xfrm>
              <a:off x="3786206" y="1142990"/>
              <a:ext cx="652692" cy="214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1"/>
                <a:t>PC_INC</a:t>
              </a:r>
              <a:endParaRPr lang="en-US" altLang="zh-CN" sz="1400" b="1"/>
            </a:p>
          </p:txBody>
        </p:sp>
        <p:sp>
          <p:nvSpPr>
            <p:cNvPr id="59" name="Text Box 91"/>
            <p:cNvSpPr txBox="1">
              <a:spLocks noChangeArrowheads="1"/>
            </p:cNvSpPr>
            <p:nvPr/>
          </p:nvSpPr>
          <p:spPr bwMode="auto">
            <a:xfrm>
              <a:off x="4929254" y="1500183"/>
              <a:ext cx="428646" cy="2857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1"/>
                <a:t>  OE</a:t>
              </a:r>
              <a:endParaRPr lang="en-US" altLang="zh-CN" sz="1400" b="1"/>
            </a:p>
          </p:txBody>
        </p:sp>
        <p:sp>
          <p:nvSpPr>
            <p:cNvPr id="60" name="Text Box 93"/>
            <p:cNvSpPr txBox="1">
              <a:spLocks noChangeArrowheads="1"/>
            </p:cNvSpPr>
            <p:nvPr/>
          </p:nvSpPr>
          <p:spPr bwMode="auto">
            <a:xfrm>
              <a:off x="5572205" y="1500183"/>
              <a:ext cx="593858" cy="371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1"/>
                <a:t>LDIR</a:t>
              </a:r>
              <a:endParaRPr lang="en-US" altLang="zh-CN" sz="1400" b="1"/>
            </a:p>
          </p:txBody>
        </p:sp>
        <p:sp>
          <p:nvSpPr>
            <p:cNvPr id="61" name="Text Box 95"/>
            <p:cNvSpPr txBox="1">
              <a:spLocks noChangeArrowheads="1"/>
            </p:cNvSpPr>
            <p:nvPr/>
          </p:nvSpPr>
          <p:spPr bwMode="auto">
            <a:xfrm>
              <a:off x="6429473" y="1500183"/>
              <a:ext cx="285774" cy="2857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1"/>
                <a:t> P1</a:t>
              </a:r>
              <a:endParaRPr lang="en-US" altLang="zh-CN" sz="1400" b="1" baseline="-25000"/>
            </a:p>
          </p:txBody>
        </p:sp>
        <p:sp>
          <p:nvSpPr>
            <p:cNvPr id="62" name="Text Box 98"/>
            <p:cNvSpPr txBox="1">
              <a:spLocks noChangeArrowheads="1"/>
            </p:cNvSpPr>
            <p:nvPr/>
          </p:nvSpPr>
          <p:spPr bwMode="auto">
            <a:xfrm>
              <a:off x="7072377" y="1500182"/>
              <a:ext cx="1857401" cy="214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1"/>
                <a:t>uA4  uA3 uA2 uA1 uA0</a:t>
              </a:r>
              <a:endParaRPr lang="zh-CN" altLang="en-US" sz="1400" b="1"/>
            </a:p>
          </p:txBody>
        </p:sp>
        <p:sp>
          <p:nvSpPr>
            <p:cNvPr id="63" name="Text Box 99"/>
            <p:cNvSpPr txBox="1">
              <a:spLocks noChangeArrowheads="1"/>
            </p:cNvSpPr>
            <p:nvPr/>
          </p:nvSpPr>
          <p:spPr bwMode="auto">
            <a:xfrm>
              <a:off x="3077572" y="2643497"/>
              <a:ext cx="2143686" cy="371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1" dirty="0"/>
                <a:t>Micro-command segment</a:t>
              </a:r>
              <a:endParaRPr lang="zh-CN" altLang="en-US" sz="1400" b="1" dirty="0"/>
            </a:p>
          </p:txBody>
        </p:sp>
        <p:sp>
          <p:nvSpPr>
            <p:cNvPr id="64" name="Text Box 100"/>
            <p:cNvSpPr txBox="1">
              <a:spLocks noChangeArrowheads="1"/>
            </p:cNvSpPr>
            <p:nvPr/>
          </p:nvSpPr>
          <p:spPr bwMode="auto">
            <a:xfrm>
              <a:off x="7572497" y="2571760"/>
              <a:ext cx="899061" cy="371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1" dirty="0"/>
                <a:t>U-address</a:t>
              </a:r>
              <a:endParaRPr lang="zh-CN" altLang="en-US" sz="1400" b="1" dirty="0"/>
            </a:p>
          </p:txBody>
        </p:sp>
        <p:sp>
          <p:nvSpPr>
            <p:cNvPr id="65" name="Line 101"/>
            <p:cNvSpPr>
              <a:spLocks noChangeShapeType="1"/>
            </p:cNvSpPr>
            <p:nvPr/>
          </p:nvSpPr>
          <p:spPr bwMode="auto">
            <a:xfrm>
              <a:off x="8858279" y="2357429"/>
              <a:ext cx="119" cy="5000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104"/>
            <p:cNvSpPr>
              <a:spLocks noChangeShapeType="1"/>
            </p:cNvSpPr>
            <p:nvPr/>
          </p:nvSpPr>
          <p:spPr bwMode="auto">
            <a:xfrm flipH="1">
              <a:off x="7072347" y="2714615"/>
              <a:ext cx="428637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105"/>
            <p:cNvSpPr>
              <a:spLocks noChangeShapeType="1"/>
            </p:cNvSpPr>
            <p:nvPr/>
          </p:nvSpPr>
          <p:spPr bwMode="auto">
            <a:xfrm flipH="1" flipV="1">
              <a:off x="8429709" y="2714636"/>
              <a:ext cx="394225" cy="5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Text Box 78"/>
            <p:cNvSpPr txBox="1">
              <a:spLocks noChangeArrowheads="1"/>
            </p:cNvSpPr>
            <p:nvPr/>
          </p:nvSpPr>
          <p:spPr bwMode="auto">
            <a:xfrm>
              <a:off x="8572528" y="2357430"/>
              <a:ext cx="237175" cy="371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1"/>
                <a:t> 1</a:t>
              </a:r>
              <a:endParaRPr lang="zh-CN" altLang="en-US" sz="1400" b="1"/>
            </a:p>
          </p:txBody>
        </p:sp>
        <p:sp>
          <p:nvSpPr>
            <p:cNvPr id="69" name="Line 52"/>
            <p:cNvSpPr>
              <a:spLocks noChangeShapeType="1"/>
            </p:cNvSpPr>
            <p:nvPr/>
          </p:nvSpPr>
          <p:spPr bwMode="auto">
            <a:xfrm flipV="1">
              <a:off x="8715521" y="1785937"/>
              <a:ext cx="0" cy="3139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Text Box 85"/>
            <p:cNvSpPr txBox="1">
              <a:spLocks noChangeArrowheads="1"/>
            </p:cNvSpPr>
            <p:nvPr/>
          </p:nvSpPr>
          <p:spPr bwMode="auto">
            <a:xfrm>
              <a:off x="3143259" y="1142990"/>
              <a:ext cx="571498" cy="285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1"/>
                <a:t>LDPC</a:t>
              </a:r>
              <a:endParaRPr lang="en-US" altLang="zh-CN" sz="1400" b="1"/>
            </a:p>
          </p:txBody>
        </p:sp>
      </p:grpSp>
      <p:sp>
        <p:nvSpPr>
          <p:cNvPr id="94" name="Text Box 106"/>
          <p:cNvSpPr txBox="1">
            <a:spLocks noChangeArrowheads="1"/>
          </p:cNvSpPr>
          <p:nvPr/>
        </p:nvSpPr>
        <p:spPr bwMode="auto">
          <a:xfrm>
            <a:off x="213470" y="4140663"/>
            <a:ext cx="835818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/>
              <a:t>Micro-instruction code table</a:t>
            </a:r>
            <a:endParaRPr lang="zh-CN" altLang="en-US" sz="2000" b="1" dirty="0"/>
          </a:p>
        </p:txBody>
      </p:sp>
      <p:graphicFrame>
        <p:nvGraphicFramePr>
          <p:cNvPr id="95" name="表格 94"/>
          <p:cNvGraphicFramePr>
            <a:graphicFrameLocks noGrp="1"/>
          </p:cNvGraphicFramePr>
          <p:nvPr/>
        </p:nvGraphicFramePr>
        <p:xfrm>
          <a:off x="356468" y="4739951"/>
          <a:ext cx="8358180" cy="1428752"/>
        </p:xfrm>
        <a:graphic>
          <a:graphicData uri="http://schemas.openxmlformats.org/drawingml/2006/table">
            <a:tbl>
              <a:tblPr/>
              <a:tblGrid>
                <a:gridCol w="732693"/>
                <a:gridCol w="366346"/>
                <a:gridCol w="366346"/>
                <a:gridCol w="366346"/>
                <a:gridCol w="366346"/>
                <a:gridCol w="366346"/>
                <a:gridCol w="366346"/>
                <a:gridCol w="366346"/>
                <a:gridCol w="353994"/>
                <a:gridCol w="353661"/>
                <a:gridCol w="391384"/>
                <a:gridCol w="366346"/>
                <a:gridCol w="366346"/>
                <a:gridCol w="366346"/>
                <a:gridCol w="403672"/>
                <a:gridCol w="382101"/>
                <a:gridCol w="236964"/>
                <a:gridCol w="212541"/>
                <a:gridCol w="212541"/>
                <a:gridCol w="272171"/>
                <a:gridCol w="214312"/>
                <a:gridCol w="214312"/>
                <a:gridCol w="214312"/>
                <a:gridCol w="285750"/>
                <a:gridCol w="214312"/>
              </a:tblGrid>
              <a:tr h="2804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spc="30" dirty="0" err="1">
                          <a:latin typeface="Times New Roman" panose="02020603050405020304"/>
                          <a:ea typeface="宋体" panose="02010600030101010101" pitchFamily="2" charset="-122"/>
                        </a:rPr>
                        <a:t>Add</a:t>
                      </a:r>
                      <a:r>
                        <a:rPr lang="en-US" sz="1600" kern="0" spc="15" dirty="0" err="1">
                          <a:latin typeface="Times New Roman" panose="02020603050405020304"/>
                          <a:ea typeface="宋体" panose="02010600030101010101" pitchFamily="2" charset="-122"/>
                        </a:rPr>
                        <a:t>r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5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24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5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23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50">
                          <a:latin typeface="Times New Roman" panose="02020603050405020304"/>
                          <a:ea typeface="宋体" panose="02010600030101010101" pitchFamily="2" charset="-122"/>
                        </a:rPr>
                        <a:t>22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5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21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50">
                          <a:latin typeface="Times New Roman" panose="02020603050405020304"/>
                          <a:ea typeface="宋体" panose="02010600030101010101" pitchFamily="2" charset="-122"/>
                        </a:rPr>
                        <a:t>20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50">
                          <a:latin typeface="Times New Roman" panose="02020603050405020304"/>
                          <a:ea typeface="宋体" panose="02010600030101010101" pitchFamily="2" charset="-122"/>
                        </a:rPr>
                        <a:t>19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50">
                          <a:latin typeface="Times New Roman" panose="02020603050405020304"/>
                          <a:ea typeface="宋体" panose="02010600030101010101" pitchFamily="2" charset="-122"/>
                        </a:rPr>
                        <a:t>18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5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17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50">
                          <a:latin typeface="Times New Roman" panose="02020603050405020304"/>
                          <a:ea typeface="宋体" panose="02010600030101010101" pitchFamily="2" charset="-122"/>
                        </a:rPr>
                        <a:t>16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5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15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50">
                          <a:latin typeface="Times New Roman" panose="02020603050405020304"/>
                          <a:ea typeface="宋体" panose="02010600030101010101" pitchFamily="2" charset="-122"/>
                        </a:rPr>
                        <a:t>14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5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13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50">
                          <a:latin typeface="Times New Roman" panose="02020603050405020304"/>
                          <a:ea typeface="宋体" panose="02010600030101010101" pitchFamily="2" charset="-122"/>
                        </a:rPr>
                        <a:t>12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5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11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5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10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5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9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5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8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spc="-50">
                          <a:solidFill>
                            <a:srgbClr val="7030A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7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spc="-50">
                          <a:solidFill>
                            <a:srgbClr val="7030A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6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spc="-50">
                          <a:solidFill>
                            <a:srgbClr val="C0504D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5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spc="-50">
                          <a:solidFill>
                            <a:srgbClr val="C0504D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4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spc="-50">
                          <a:solidFill>
                            <a:srgbClr val="C0504D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3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spc="-50" dirty="0">
                          <a:solidFill>
                            <a:srgbClr val="C0504D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2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spc="-50">
                          <a:solidFill>
                            <a:srgbClr val="C0504D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0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spc="3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0000</a:t>
                      </a:r>
                      <a:r>
                        <a:rPr lang="en-US" sz="1600" kern="0" spc="5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5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5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5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5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5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5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5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5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5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5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5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5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5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5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5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5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5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spc="-50">
                          <a:solidFill>
                            <a:srgbClr val="7030A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spc="-50">
                          <a:solidFill>
                            <a:srgbClr val="7030A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spc="-50">
                          <a:solidFill>
                            <a:srgbClr val="C0504D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spc="-50">
                          <a:solidFill>
                            <a:srgbClr val="C0504D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spc="-50">
                          <a:solidFill>
                            <a:srgbClr val="C0504D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spc="-50" dirty="0">
                          <a:solidFill>
                            <a:srgbClr val="C0504D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spc="-50" dirty="0">
                          <a:solidFill>
                            <a:srgbClr val="C0504D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spc="3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0000</a:t>
                      </a:r>
                      <a:r>
                        <a:rPr lang="en-US" sz="1600" kern="0" spc="5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5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5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5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5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5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5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5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5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5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5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5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5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5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5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5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5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5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spc="-50">
                          <a:solidFill>
                            <a:srgbClr val="7030A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spc="-50">
                          <a:solidFill>
                            <a:srgbClr val="7030A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spc="-50">
                          <a:solidFill>
                            <a:srgbClr val="C0504D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spc="-50">
                          <a:solidFill>
                            <a:srgbClr val="C0504D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spc="-50">
                          <a:solidFill>
                            <a:srgbClr val="C0504D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spc="-50">
                          <a:solidFill>
                            <a:srgbClr val="C0504D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spc="-50">
                          <a:solidFill>
                            <a:srgbClr val="C0504D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spc="3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0001</a:t>
                      </a:r>
                      <a:r>
                        <a:rPr lang="en-US" sz="1600" kern="0" spc="5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5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5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5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5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5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5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5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5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5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5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5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5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5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5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5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5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5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spc="-50" dirty="0">
                          <a:solidFill>
                            <a:srgbClr val="7030A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spc="-50" dirty="0">
                          <a:solidFill>
                            <a:srgbClr val="7030A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spc="-50" dirty="0">
                          <a:solidFill>
                            <a:srgbClr val="C0504D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spc="-50">
                          <a:solidFill>
                            <a:srgbClr val="C0504D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spc="-50">
                          <a:solidFill>
                            <a:srgbClr val="C0504D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spc="-50">
                          <a:solidFill>
                            <a:srgbClr val="C0504D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spc="-50">
                          <a:solidFill>
                            <a:srgbClr val="C0504D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spc="3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0011</a:t>
                      </a:r>
                      <a:r>
                        <a:rPr lang="en-US" sz="1600" kern="0" spc="5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5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5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5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5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5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5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5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5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5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5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5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5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5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5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5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5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5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spc="-50">
                          <a:solidFill>
                            <a:srgbClr val="7030A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spc="-50">
                          <a:solidFill>
                            <a:srgbClr val="7030A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spc="-50">
                          <a:solidFill>
                            <a:srgbClr val="C0504D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spc="-50" dirty="0">
                          <a:solidFill>
                            <a:srgbClr val="C0504D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spc="-50" dirty="0">
                          <a:solidFill>
                            <a:srgbClr val="C0504D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spc="-50" dirty="0">
                          <a:solidFill>
                            <a:srgbClr val="C0504D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spc="-50" dirty="0">
                          <a:solidFill>
                            <a:srgbClr val="C0504D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6" name="Rectangle 3"/>
          <p:cNvSpPr>
            <a:spLocks noChangeArrowheads="1"/>
          </p:cNvSpPr>
          <p:nvPr/>
        </p:nvSpPr>
        <p:spPr bwMode="auto">
          <a:xfrm>
            <a:off x="714786" y="2996811"/>
            <a:ext cx="753252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/>
              <a:t>Every bit of micro-command is micro-operation signal, some is defined like LDPC, LDAR, etc. Set “1” to enable, “0” to block. </a:t>
            </a:r>
            <a:endParaRPr lang="zh-CN" altLang="en-US" sz="2000" b="1" dirty="0"/>
          </a:p>
          <a:p>
            <a:pPr eaLnBrk="1" hangingPunct="1"/>
            <a:endParaRPr lang="zh-CN" altLang="en-US" sz="20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346" y="104952"/>
            <a:ext cx="7765322" cy="97045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Address jump logical circuit.2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2" descr="C:\Users\Administrator\AppData\Roaming\Tencent\Users\68046508\QQ\WinTemp\RichOle\O28QX5R`9%AVQOTPZ]IKX9J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7" y="1075402"/>
            <a:ext cx="8572500" cy="5708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034073" y="3890865"/>
            <a:ext cx="4273421" cy="205273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5" idx="3"/>
          </p:cNvCxnSpPr>
          <p:nvPr/>
        </p:nvCxnSpPr>
        <p:spPr>
          <a:xfrm flipV="1">
            <a:off x="6307494" y="4795935"/>
            <a:ext cx="830424" cy="121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112664" y="4013748"/>
            <a:ext cx="18754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When P1=1,(which means fetching the instruction from IR)</a:t>
            </a:r>
            <a:endParaRPr lang="en-US" altLang="zh-CN" dirty="0"/>
          </a:p>
          <a:p>
            <a:r>
              <a:rPr lang="en-US" altLang="zh-CN" dirty="0"/>
              <a:t>load the next IR to Max in T4 cycle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38539" y="1732450"/>
            <a:ext cx="8415718" cy="175719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endCxn id="11" idx="2"/>
          </p:cNvCxnSpPr>
          <p:nvPr/>
        </p:nvCxnSpPr>
        <p:spPr>
          <a:xfrm flipV="1">
            <a:off x="4627985" y="1076778"/>
            <a:ext cx="487498" cy="655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159819" y="707446"/>
            <a:ext cx="3911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Send next </a:t>
            </a:r>
            <a:r>
              <a:rPr lang="en-US" altLang="zh-CN" dirty="0" err="1"/>
              <a:t>IRx</a:t>
            </a:r>
            <a:r>
              <a:rPr lang="en-US" altLang="zh-CN" dirty="0"/>
              <a:t> to MROM when in T3.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8992131" y="962657"/>
            <a:ext cx="4381500" cy="3026180"/>
            <a:chOff x="8992131" y="962657"/>
            <a:chExt cx="4381500" cy="3026180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92131" y="978937"/>
              <a:ext cx="4381500" cy="3009900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9663706" y="978937"/>
              <a:ext cx="713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Input</a:t>
              </a:r>
              <a:endParaRPr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2083239" y="962657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Output</a:t>
              </a:r>
              <a:endParaRPr lang="zh-CN" altLang="en-US" dirty="0"/>
            </a:p>
          </p:txBody>
        </p:sp>
      </p:grpSp>
      <p:cxnSp>
        <p:nvCxnSpPr>
          <p:cNvPr id="18" name="直接箭头连接符 17"/>
          <p:cNvCxnSpPr>
            <a:endCxn id="13" idx="1"/>
          </p:cNvCxnSpPr>
          <p:nvPr/>
        </p:nvCxnSpPr>
        <p:spPr>
          <a:xfrm flipV="1">
            <a:off x="8165432" y="2483887"/>
            <a:ext cx="826699" cy="668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48298" y="51071"/>
            <a:ext cx="768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4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 panose="020B0603020202020204"/>
              </a:rPr>
              <a:t>Micro-program workflow</a:t>
            </a:r>
            <a:endParaRPr lang="zh-CN" altLang="en-US" sz="4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  <a:cs typeface="Trebuchet MS" panose="020B0603020202020204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765649" y="677759"/>
            <a:ext cx="1810140" cy="2248544"/>
            <a:chOff x="541175" y="1041985"/>
            <a:chExt cx="1810140" cy="2248544"/>
          </a:xfrm>
        </p:grpSpPr>
        <p:sp>
          <p:nvSpPr>
            <p:cNvPr id="4" name="椭圆 3"/>
            <p:cNvSpPr/>
            <p:nvPr/>
          </p:nvSpPr>
          <p:spPr>
            <a:xfrm>
              <a:off x="541176" y="1041985"/>
              <a:ext cx="1810139" cy="98275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Fetch instruction</a:t>
              </a:r>
              <a:endParaRPr lang="zh-CN" altLang="en-US" dirty="0"/>
            </a:p>
          </p:txBody>
        </p:sp>
        <p:sp>
          <p:nvSpPr>
            <p:cNvPr id="5" name="椭圆 4"/>
            <p:cNvSpPr/>
            <p:nvPr/>
          </p:nvSpPr>
          <p:spPr>
            <a:xfrm>
              <a:off x="541175" y="2307771"/>
              <a:ext cx="1810139" cy="98275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Execute</a:t>
              </a:r>
              <a:endParaRPr lang="en-US" altLang="zh-CN" dirty="0"/>
            </a:p>
            <a:p>
              <a:pPr algn="ctr"/>
              <a:r>
                <a:rPr lang="en-US" altLang="zh-CN" dirty="0"/>
                <a:t>instruction</a:t>
              </a:r>
              <a:endParaRPr lang="zh-CN" altLang="en-US" dirty="0"/>
            </a:p>
          </p:txBody>
        </p:sp>
        <p:cxnSp>
          <p:nvCxnSpPr>
            <p:cNvPr id="14" name="连接符: 曲线 13"/>
            <p:cNvCxnSpPr>
              <a:stCxn id="5" idx="6"/>
              <a:endCxn id="4" idx="6"/>
            </p:cNvCxnSpPr>
            <p:nvPr/>
          </p:nvCxnSpPr>
          <p:spPr>
            <a:xfrm flipV="1">
              <a:off x="2351314" y="1533364"/>
              <a:ext cx="1" cy="1265786"/>
            </a:xfrm>
            <a:prstGeom prst="curvedConnector3">
              <a:avLst>
                <a:gd name="adj1" fmla="val 2286010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连接符: 曲线 15"/>
            <p:cNvCxnSpPr>
              <a:stCxn id="4" idx="2"/>
              <a:endCxn id="5" idx="2"/>
            </p:cNvCxnSpPr>
            <p:nvPr/>
          </p:nvCxnSpPr>
          <p:spPr>
            <a:xfrm rot="10800000" flipV="1">
              <a:off x="541176" y="1533364"/>
              <a:ext cx="1" cy="1265786"/>
            </a:xfrm>
            <a:prstGeom prst="curvedConnector3">
              <a:avLst>
                <a:gd name="adj1" fmla="val 2286010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36"/>
          <p:cNvGrpSpPr/>
          <p:nvPr/>
        </p:nvGrpSpPr>
        <p:grpSpPr bwMode="auto">
          <a:xfrm>
            <a:off x="398039" y="2971439"/>
            <a:ext cx="3262313" cy="3414712"/>
            <a:chOff x="428596" y="2786058"/>
            <a:chExt cx="3262339" cy="3414736"/>
          </a:xfrm>
        </p:grpSpPr>
        <p:sp>
          <p:nvSpPr>
            <p:cNvPr id="20" name="AutoShape 10"/>
            <p:cNvSpPr>
              <a:spLocks noChangeArrowheads="1"/>
            </p:cNvSpPr>
            <p:nvPr/>
          </p:nvSpPr>
          <p:spPr bwMode="auto">
            <a:xfrm>
              <a:off x="428596" y="3840165"/>
              <a:ext cx="3143272" cy="500063"/>
            </a:xfrm>
            <a:prstGeom prst="flowChartDecision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</a:ln>
          </p:spPr>
          <p:txBody>
            <a:bodyPr t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1600" b="1"/>
                <a:t>P1 ( 0 0 I</a:t>
              </a:r>
              <a:r>
                <a:rPr kumimoji="0" lang="en-US" altLang="zh-CN" sz="1600" b="1" baseline="-25000"/>
                <a:t>7</a:t>
              </a:r>
              <a:r>
                <a:rPr kumimoji="0" lang="en-US" altLang="zh-CN" sz="1600" b="1"/>
                <a:t> I</a:t>
              </a:r>
              <a:r>
                <a:rPr kumimoji="0" lang="en-US" altLang="zh-CN" sz="1600" b="1" baseline="-25000"/>
                <a:t>6</a:t>
              </a:r>
              <a:r>
                <a:rPr kumimoji="0" lang="en-US" altLang="zh-CN" sz="1600" b="1"/>
                <a:t> I</a:t>
              </a:r>
              <a:r>
                <a:rPr kumimoji="0" lang="en-US" altLang="zh-CN" sz="1600" b="1" baseline="-25000"/>
                <a:t>5 </a:t>
              </a:r>
              <a:r>
                <a:rPr kumimoji="0" lang="en-US" altLang="zh-CN" sz="1600" b="1"/>
                <a:t>)</a:t>
              </a:r>
              <a:endParaRPr kumimoji="0" lang="en-US" altLang="zh-CN" sz="1600" b="1"/>
            </a:p>
          </p:txBody>
        </p:sp>
        <p:sp>
          <p:nvSpPr>
            <p:cNvPr id="21" name="AutoShape 9"/>
            <p:cNvSpPr>
              <a:spLocks noChangeArrowheads="1"/>
            </p:cNvSpPr>
            <p:nvPr/>
          </p:nvSpPr>
          <p:spPr bwMode="auto">
            <a:xfrm>
              <a:off x="428596" y="3125785"/>
              <a:ext cx="3036887" cy="504838"/>
            </a:xfrm>
            <a:prstGeom prst="flowChartProcess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t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1600" dirty="0"/>
                <a:t>【</a:t>
              </a:r>
              <a:r>
                <a:rPr lang="en-US" altLang="zh-CN" sz="1600" dirty="0"/>
                <a:t>T1</a:t>
              </a:r>
              <a:r>
                <a:rPr lang="zh-CN" altLang="zh-CN" sz="1600" dirty="0"/>
                <a:t>】</a:t>
              </a:r>
              <a:r>
                <a:rPr lang="en-US" altLang="zh-CN" sz="1600" dirty="0"/>
                <a:t>PC</a:t>
              </a:r>
              <a:r>
                <a:rPr lang="en-US" altLang="zh-CN" sz="1600" dirty="0">
                  <a:sym typeface="Wingdings" panose="05000000000000000000" pitchFamily="2" charset="2"/>
                </a:rPr>
                <a:t></a:t>
              </a:r>
              <a:r>
                <a:rPr lang="en-US" altLang="zh-CN" sz="1600" dirty="0"/>
                <a:t>AR,ROM</a:t>
              </a:r>
              <a:r>
                <a:rPr lang="en-US" altLang="zh-CN" sz="1600" dirty="0">
                  <a:sym typeface="Wingdings" panose="05000000000000000000" pitchFamily="2" charset="2"/>
                </a:rPr>
                <a:t></a:t>
              </a:r>
              <a:r>
                <a:rPr lang="en-US" altLang="zh-CN" sz="1600" dirty="0"/>
                <a:t>BUS</a:t>
              </a:r>
              <a:endParaRPr lang="zh-CN" altLang="zh-CN" sz="1600" dirty="0"/>
            </a:p>
            <a:p>
              <a:pPr eaLnBrk="1" hangingPunct="1"/>
              <a:r>
                <a:rPr lang="zh-CN" altLang="zh-CN" sz="1600" dirty="0"/>
                <a:t>【</a:t>
              </a:r>
              <a:r>
                <a:rPr lang="en-US" altLang="zh-CN" sz="1600" dirty="0"/>
                <a:t>T2</a:t>
              </a:r>
              <a:r>
                <a:rPr lang="zh-CN" altLang="zh-CN" sz="1600" dirty="0"/>
                <a:t>】</a:t>
              </a:r>
              <a:r>
                <a:rPr lang="en-US" altLang="zh-CN" sz="1600" dirty="0"/>
                <a:t>BUS</a:t>
              </a:r>
              <a:r>
                <a:rPr lang="en-US" altLang="zh-CN" sz="1600" dirty="0">
                  <a:sym typeface="Wingdings" panose="05000000000000000000" pitchFamily="2" charset="2"/>
                </a:rPr>
                <a:t></a:t>
              </a:r>
              <a:r>
                <a:rPr lang="en-US" altLang="zh-CN" sz="1600" dirty="0"/>
                <a:t>IR, PC+1</a:t>
              </a:r>
              <a:endParaRPr kumimoji="0" lang="en-US" altLang="zh-CN" sz="1600" b="1" dirty="0"/>
            </a:p>
            <a:p>
              <a:pPr algn="ctr"/>
              <a:endParaRPr kumimoji="0" lang="en-US" altLang="zh-CN" sz="1400" b="1" dirty="0"/>
            </a:p>
          </p:txBody>
        </p:sp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428596" y="2911471"/>
              <a:ext cx="835025" cy="233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400" b="1"/>
                <a:t>00000</a:t>
              </a:r>
              <a:endParaRPr kumimoji="0" lang="en-US" altLang="zh-CN" sz="1400" b="1"/>
            </a:p>
          </p:txBody>
        </p:sp>
        <p:sp>
          <p:nvSpPr>
            <p:cNvPr id="23" name="Text Box 29"/>
            <p:cNvSpPr txBox="1">
              <a:spLocks noChangeArrowheads="1"/>
            </p:cNvSpPr>
            <p:nvPr/>
          </p:nvSpPr>
          <p:spPr bwMode="auto">
            <a:xfrm>
              <a:off x="2857488" y="3625851"/>
              <a:ext cx="833437" cy="233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400" b="1"/>
                <a:t>   00000</a:t>
              </a:r>
              <a:endParaRPr kumimoji="0" lang="en-US" altLang="zh-CN" sz="1400" b="1"/>
            </a:p>
          </p:txBody>
        </p:sp>
        <p:sp>
          <p:nvSpPr>
            <p:cNvPr id="24" name="Text Box 30"/>
            <p:cNvSpPr txBox="1">
              <a:spLocks noChangeArrowheads="1"/>
            </p:cNvSpPr>
            <p:nvPr/>
          </p:nvSpPr>
          <p:spPr bwMode="auto">
            <a:xfrm>
              <a:off x="2786051" y="5054618"/>
              <a:ext cx="835025" cy="233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400" b="1"/>
                <a:t>     00001</a:t>
              </a:r>
              <a:endParaRPr kumimoji="0" lang="en-US" altLang="zh-CN" sz="1400" b="1"/>
            </a:p>
          </p:txBody>
        </p:sp>
        <p:sp>
          <p:nvSpPr>
            <p:cNvPr id="25" name="Text Box 31"/>
            <p:cNvSpPr txBox="1">
              <a:spLocks noChangeArrowheads="1"/>
            </p:cNvSpPr>
            <p:nvPr/>
          </p:nvSpPr>
          <p:spPr bwMode="auto">
            <a:xfrm>
              <a:off x="428596" y="4340231"/>
              <a:ext cx="835025" cy="233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400" b="1"/>
                <a:t>00010</a:t>
              </a:r>
              <a:endParaRPr kumimoji="0" lang="en-US" altLang="zh-CN" sz="1400" b="1"/>
            </a:p>
          </p:txBody>
        </p:sp>
        <p:sp>
          <p:nvSpPr>
            <p:cNvPr id="26" name="Text Box 31"/>
            <p:cNvSpPr txBox="1">
              <a:spLocks noChangeArrowheads="1"/>
            </p:cNvSpPr>
            <p:nvPr/>
          </p:nvSpPr>
          <p:spPr bwMode="auto">
            <a:xfrm>
              <a:off x="428596" y="5126049"/>
              <a:ext cx="835025" cy="233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400" b="1"/>
                <a:t>00001</a:t>
              </a:r>
              <a:endParaRPr kumimoji="0" lang="en-US" altLang="zh-CN" sz="1400" b="1"/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2857498" y="5857926"/>
              <a:ext cx="833437" cy="233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400" b="1"/>
                <a:t>   00000</a:t>
              </a:r>
              <a:endParaRPr kumimoji="0" lang="en-US" altLang="zh-CN" sz="1400" b="1"/>
            </a:p>
          </p:txBody>
        </p:sp>
        <p:sp>
          <p:nvSpPr>
            <p:cNvPr id="28" name="Line 18"/>
            <p:cNvSpPr>
              <a:spLocks noChangeShapeType="1"/>
            </p:cNvSpPr>
            <p:nvPr/>
          </p:nvSpPr>
          <p:spPr bwMode="auto">
            <a:xfrm>
              <a:off x="1643042" y="2840033"/>
              <a:ext cx="763588" cy="0"/>
            </a:xfrm>
            <a:prstGeom prst="line">
              <a:avLst/>
            </a:prstGeom>
            <a:noFill/>
            <a:ln w="28575" cap="sq">
              <a:solidFill>
                <a:srgbClr val="00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Line 19"/>
            <p:cNvSpPr>
              <a:spLocks noChangeShapeType="1"/>
            </p:cNvSpPr>
            <p:nvPr/>
          </p:nvSpPr>
          <p:spPr bwMode="auto">
            <a:xfrm flipV="1">
              <a:off x="1457305" y="2843208"/>
              <a:ext cx="185737" cy="53975"/>
            </a:xfrm>
            <a:prstGeom prst="line">
              <a:avLst/>
            </a:prstGeom>
            <a:noFill/>
            <a:ln w="28575" cap="sq">
              <a:solidFill>
                <a:srgbClr val="00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Line 20"/>
            <p:cNvSpPr>
              <a:spLocks noChangeShapeType="1"/>
            </p:cNvSpPr>
            <p:nvPr/>
          </p:nvSpPr>
          <p:spPr bwMode="auto">
            <a:xfrm flipV="1">
              <a:off x="2382817" y="2786058"/>
              <a:ext cx="187325" cy="53975"/>
            </a:xfrm>
            <a:prstGeom prst="line">
              <a:avLst/>
            </a:prstGeom>
            <a:noFill/>
            <a:ln w="28575" cap="sq">
              <a:solidFill>
                <a:srgbClr val="00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1" name="Line 16"/>
            <p:cNvSpPr>
              <a:spLocks noChangeShapeType="1"/>
            </p:cNvSpPr>
            <p:nvPr/>
          </p:nvSpPr>
          <p:spPr bwMode="auto">
            <a:xfrm>
              <a:off x="2000232" y="2840033"/>
              <a:ext cx="0" cy="304800"/>
            </a:xfrm>
            <a:prstGeom prst="line">
              <a:avLst/>
            </a:prstGeom>
            <a:noFill/>
            <a:ln w="28575" cap="sq">
              <a:solidFill>
                <a:srgbClr val="0033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" name="Line 16"/>
            <p:cNvSpPr>
              <a:spLocks noChangeShapeType="1"/>
            </p:cNvSpPr>
            <p:nvPr/>
          </p:nvSpPr>
          <p:spPr bwMode="auto">
            <a:xfrm flipH="1">
              <a:off x="2000232" y="3625851"/>
              <a:ext cx="1588" cy="233360"/>
            </a:xfrm>
            <a:prstGeom prst="line">
              <a:avLst/>
            </a:prstGeom>
            <a:noFill/>
            <a:ln w="28575" cap="sq">
              <a:solidFill>
                <a:srgbClr val="0033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" name="Line 16"/>
            <p:cNvSpPr>
              <a:spLocks noChangeShapeType="1"/>
            </p:cNvSpPr>
            <p:nvPr/>
          </p:nvSpPr>
          <p:spPr bwMode="auto">
            <a:xfrm flipH="1">
              <a:off x="2000232" y="4340231"/>
              <a:ext cx="1588" cy="233360"/>
            </a:xfrm>
            <a:prstGeom prst="line">
              <a:avLst/>
            </a:prstGeom>
            <a:noFill/>
            <a:ln w="28575" cap="sq">
              <a:solidFill>
                <a:srgbClr val="0033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Line 18"/>
            <p:cNvSpPr>
              <a:spLocks noChangeShapeType="1"/>
            </p:cNvSpPr>
            <p:nvPr/>
          </p:nvSpPr>
          <p:spPr bwMode="auto">
            <a:xfrm>
              <a:off x="1643042" y="6143644"/>
              <a:ext cx="763588" cy="0"/>
            </a:xfrm>
            <a:prstGeom prst="line">
              <a:avLst/>
            </a:prstGeom>
            <a:noFill/>
            <a:ln w="28575" cap="sq">
              <a:solidFill>
                <a:srgbClr val="00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5" name="Line 19"/>
            <p:cNvSpPr>
              <a:spLocks noChangeShapeType="1"/>
            </p:cNvSpPr>
            <p:nvPr/>
          </p:nvSpPr>
          <p:spPr bwMode="auto">
            <a:xfrm flipV="1">
              <a:off x="1457305" y="6146819"/>
              <a:ext cx="185737" cy="53975"/>
            </a:xfrm>
            <a:prstGeom prst="line">
              <a:avLst/>
            </a:prstGeom>
            <a:noFill/>
            <a:ln w="28575" cap="sq">
              <a:solidFill>
                <a:srgbClr val="00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6" name="Line 20"/>
            <p:cNvSpPr>
              <a:spLocks noChangeShapeType="1"/>
            </p:cNvSpPr>
            <p:nvPr/>
          </p:nvSpPr>
          <p:spPr bwMode="auto">
            <a:xfrm flipV="1">
              <a:off x="2382817" y="6089669"/>
              <a:ext cx="187325" cy="53975"/>
            </a:xfrm>
            <a:prstGeom prst="line">
              <a:avLst/>
            </a:prstGeom>
            <a:noFill/>
            <a:ln w="28575" cap="sq">
              <a:solidFill>
                <a:srgbClr val="00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AutoShape 11"/>
            <p:cNvSpPr>
              <a:spLocks noChangeArrowheads="1"/>
            </p:cNvSpPr>
            <p:nvPr/>
          </p:nvSpPr>
          <p:spPr bwMode="auto">
            <a:xfrm>
              <a:off x="428596" y="4554545"/>
              <a:ext cx="3036888" cy="500086"/>
            </a:xfrm>
            <a:prstGeom prst="flowChartProcess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t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1600"/>
                <a:t>【</a:t>
              </a:r>
              <a:r>
                <a:rPr lang="en-US" altLang="zh-CN" sz="1600"/>
                <a:t>T1</a:t>
              </a:r>
              <a:r>
                <a:rPr lang="zh-CN" altLang="zh-CN" sz="1600"/>
                <a:t>】</a:t>
              </a:r>
              <a:r>
                <a:rPr lang="en-US" altLang="zh-CN" sz="1600"/>
                <a:t>PC</a:t>
              </a:r>
              <a:r>
                <a:rPr lang="en-US" altLang="zh-CN" sz="1600">
                  <a:sym typeface="Wingdings" panose="05000000000000000000" pitchFamily="2" charset="2"/>
                </a:rPr>
                <a:t></a:t>
              </a:r>
              <a:r>
                <a:rPr lang="en-US" altLang="zh-CN" sz="1600"/>
                <a:t>AR,ROM</a:t>
              </a:r>
              <a:r>
                <a:rPr lang="en-US" altLang="zh-CN" sz="1600">
                  <a:sym typeface="Wingdings" panose="05000000000000000000" pitchFamily="2" charset="2"/>
                </a:rPr>
                <a:t></a:t>
              </a:r>
              <a:r>
                <a:rPr lang="en-US" altLang="zh-CN" sz="1600"/>
                <a:t>BUS</a:t>
              </a:r>
              <a:endParaRPr lang="zh-CN" altLang="zh-CN" sz="1600"/>
            </a:p>
            <a:p>
              <a:pPr eaLnBrk="1" hangingPunct="1"/>
              <a:r>
                <a:rPr lang="zh-CN" altLang="zh-CN" sz="1600"/>
                <a:t>【</a:t>
              </a:r>
              <a:r>
                <a:rPr lang="en-US" altLang="zh-CN" sz="1600"/>
                <a:t>T2</a:t>
              </a:r>
              <a:r>
                <a:rPr lang="zh-CN" altLang="zh-CN" sz="1600"/>
                <a:t>】</a:t>
              </a:r>
              <a:r>
                <a:rPr lang="en-US" altLang="zh-CN" sz="1600"/>
                <a:t>BUS</a:t>
              </a:r>
              <a:r>
                <a:rPr lang="en-US" altLang="zh-CN" sz="1600">
                  <a:sym typeface="Wingdings" panose="05000000000000000000" pitchFamily="2" charset="2"/>
                </a:rPr>
                <a:t></a:t>
              </a:r>
              <a:r>
                <a:rPr lang="en-US" altLang="zh-CN" sz="1600"/>
                <a:t>PC</a:t>
              </a:r>
              <a:endParaRPr lang="zh-CN" altLang="zh-CN" sz="1600"/>
            </a:p>
          </p:txBody>
        </p:sp>
        <p:sp>
          <p:nvSpPr>
            <p:cNvPr id="38" name="AutoShape 11"/>
            <p:cNvSpPr>
              <a:spLocks noChangeArrowheads="1"/>
            </p:cNvSpPr>
            <p:nvPr/>
          </p:nvSpPr>
          <p:spPr bwMode="auto">
            <a:xfrm>
              <a:off x="428596" y="5340363"/>
              <a:ext cx="3036888" cy="500086"/>
            </a:xfrm>
            <a:prstGeom prst="flowChartProcess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t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1600"/>
                <a:t>【</a:t>
              </a:r>
              <a:r>
                <a:rPr lang="en-US" altLang="zh-CN" sz="1600"/>
                <a:t>T1</a:t>
              </a:r>
              <a:r>
                <a:rPr lang="zh-CN" altLang="zh-CN" sz="1600"/>
                <a:t>】</a:t>
              </a:r>
              <a:r>
                <a:rPr lang="en-US" altLang="zh-CN" sz="1600"/>
                <a:t>PC</a:t>
              </a:r>
              <a:r>
                <a:rPr lang="en-US" altLang="zh-CN" sz="1600">
                  <a:sym typeface="Wingdings" panose="05000000000000000000" pitchFamily="2" charset="2"/>
                </a:rPr>
                <a:t></a:t>
              </a:r>
              <a:r>
                <a:rPr lang="en-US" altLang="zh-CN" sz="1600"/>
                <a:t>AR,ROM</a:t>
              </a:r>
              <a:r>
                <a:rPr lang="en-US" altLang="zh-CN" sz="1600">
                  <a:sym typeface="Wingdings" panose="05000000000000000000" pitchFamily="2" charset="2"/>
                </a:rPr>
                <a:t></a:t>
              </a:r>
              <a:r>
                <a:rPr lang="en-US" altLang="zh-CN" sz="1600"/>
                <a:t>BUS</a:t>
              </a:r>
              <a:endParaRPr lang="zh-CN" altLang="zh-CN" sz="1600"/>
            </a:p>
            <a:p>
              <a:pPr eaLnBrk="1" hangingPunct="1"/>
              <a:r>
                <a:rPr lang="zh-CN" altLang="zh-CN" sz="1600"/>
                <a:t>【</a:t>
              </a:r>
              <a:r>
                <a:rPr lang="en-US" altLang="zh-CN" sz="1600"/>
                <a:t>T2</a:t>
              </a:r>
              <a:r>
                <a:rPr lang="zh-CN" altLang="zh-CN" sz="1600"/>
                <a:t>】</a:t>
              </a:r>
              <a:r>
                <a:rPr lang="en-US" altLang="zh-CN" sz="1600"/>
                <a:t>BUS</a:t>
              </a:r>
              <a:r>
                <a:rPr lang="en-US" altLang="zh-CN" sz="1600">
                  <a:sym typeface="Wingdings" panose="05000000000000000000" pitchFamily="2" charset="2"/>
                </a:rPr>
                <a:t></a:t>
              </a:r>
              <a:r>
                <a:rPr lang="en-US" altLang="zh-CN" sz="1600"/>
                <a:t>PC</a:t>
              </a:r>
              <a:endParaRPr lang="zh-CN" altLang="zh-CN" sz="1600"/>
            </a:p>
          </p:txBody>
        </p:sp>
        <p:sp>
          <p:nvSpPr>
            <p:cNvPr id="39" name="Line 16"/>
            <p:cNvSpPr>
              <a:spLocks noChangeShapeType="1"/>
            </p:cNvSpPr>
            <p:nvPr/>
          </p:nvSpPr>
          <p:spPr bwMode="auto">
            <a:xfrm>
              <a:off x="2000232" y="5054611"/>
              <a:ext cx="0" cy="304800"/>
            </a:xfrm>
            <a:prstGeom prst="line">
              <a:avLst/>
            </a:prstGeom>
            <a:noFill/>
            <a:ln w="28575" cap="sq">
              <a:solidFill>
                <a:srgbClr val="0033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" name="Line 16"/>
            <p:cNvSpPr>
              <a:spLocks noChangeShapeType="1"/>
            </p:cNvSpPr>
            <p:nvPr/>
          </p:nvSpPr>
          <p:spPr bwMode="auto">
            <a:xfrm>
              <a:off x="2000232" y="5857892"/>
              <a:ext cx="0" cy="304800"/>
            </a:xfrm>
            <a:prstGeom prst="line">
              <a:avLst/>
            </a:prstGeom>
            <a:noFill/>
            <a:ln w="28575" cap="sq">
              <a:solidFill>
                <a:srgbClr val="0033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1" name="组合 112"/>
          <p:cNvGrpSpPr/>
          <p:nvPr/>
        </p:nvGrpSpPr>
        <p:grpSpPr bwMode="auto">
          <a:xfrm>
            <a:off x="4603718" y="786252"/>
            <a:ext cx="3644900" cy="2309813"/>
            <a:chOff x="4213223" y="374629"/>
            <a:chExt cx="3644925" cy="2309838"/>
          </a:xfrm>
        </p:grpSpPr>
        <p:sp>
          <p:nvSpPr>
            <p:cNvPr id="42" name="Line 30"/>
            <p:cNvSpPr>
              <a:spLocks noChangeShapeType="1"/>
            </p:cNvSpPr>
            <p:nvPr/>
          </p:nvSpPr>
          <p:spPr bwMode="auto">
            <a:xfrm flipV="1">
              <a:off x="7858148" y="642918"/>
              <a:ext cx="0" cy="1285884"/>
            </a:xfrm>
            <a:prstGeom prst="line">
              <a:avLst/>
            </a:prstGeom>
            <a:noFill/>
            <a:ln w="28575" cap="sq">
              <a:solidFill>
                <a:srgbClr val="00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3" name="AutoShape 10"/>
            <p:cNvSpPr>
              <a:spLocks noChangeArrowheads="1"/>
            </p:cNvSpPr>
            <p:nvPr/>
          </p:nvSpPr>
          <p:spPr bwMode="auto">
            <a:xfrm>
              <a:off x="4213223" y="1636699"/>
              <a:ext cx="3290887" cy="582611"/>
            </a:xfrm>
            <a:prstGeom prst="flowChartDecision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</a:ln>
          </p:spPr>
          <p:txBody>
            <a:bodyPr t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1600" b="1"/>
                <a:t>P1( 0 0 I</a:t>
              </a:r>
              <a:r>
                <a:rPr kumimoji="0" lang="en-US" altLang="zh-CN" sz="1600" b="1" baseline="-25000"/>
                <a:t>7</a:t>
              </a:r>
              <a:r>
                <a:rPr kumimoji="0" lang="en-US" altLang="zh-CN" sz="1600" b="1"/>
                <a:t> I</a:t>
              </a:r>
              <a:r>
                <a:rPr kumimoji="0" lang="en-US" altLang="zh-CN" sz="1600" b="1" baseline="-25000"/>
                <a:t>6</a:t>
              </a:r>
              <a:r>
                <a:rPr kumimoji="0" lang="en-US" altLang="zh-CN" sz="1600" b="1"/>
                <a:t> I</a:t>
              </a:r>
              <a:r>
                <a:rPr kumimoji="0" lang="en-US" altLang="zh-CN" sz="1600" b="1" baseline="-25000"/>
                <a:t>5 </a:t>
              </a:r>
              <a:r>
                <a:rPr kumimoji="0" lang="en-US" altLang="zh-CN" sz="1600" b="1"/>
                <a:t>)</a:t>
              </a:r>
              <a:endParaRPr kumimoji="0" lang="en-US" altLang="zh-CN" sz="1600" b="1"/>
            </a:p>
          </p:txBody>
        </p:sp>
        <p:sp>
          <p:nvSpPr>
            <p:cNvPr id="44" name="AutoShape 9"/>
            <p:cNvSpPr>
              <a:spLocks noChangeArrowheads="1"/>
            </p:cNvSpPr>
            <p:nvPr/>
          </p:nvSpPr>
          <p:spPr bwMode="auto">
            <a:xfrm>
              <a:off x="4286248" y="857232"/>
              <a:ext cx="3036887" cy="504831"/>
            </a:xfrm>
            <a:prstGeom prst="flowChartProcess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t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1600"/>
                <a:t>【</a:t>
              </a:r>
              <a:r>
                <a:rPr lang="en-US" altLang="zh-CN" sz="1600"/>
                <a:t>T1</a:t>
              </a:r>
              <a:r>
                <a:rPr lang="zh-CN" altLang="zh-CN" sz="1600"/>
                <a:t>】</a:t>
              </a:r>
              <a:r>
                <a:rPr lang="en-US" altLang="zh-CN" sz="1600"/>
                <a:t>PC</a:t>
              </a:r>
              <a:r>
                <a:rPr lang="en-US" altLang="zh-CN" sz="1600">
                  <a:sym typeface="Wingdings" panose="05000000000000000000" pitchFamily="2" charset="2"/>
                </a:rPr>
                <a:t></a:t>
              </a:r>
              <a:r>
                <a:rPr lang="en-US" altLang="zh-CN" sz="1600"/>
                <a:t>AR,ROM</a:t>
              </a:r>
              <a:r>
                <a:rPr lang="en-US" altLang="zh-CN" sz="1600">
                  <a:sym typeface="Wingdings" panose="05000000000000000000" pitchFamily="2" charset="2"/>
                </a:rPr>
                <a:t></a:t>
              </a:r>
              <a:r>
                <a:rPr lang="en-US" altLang="zh-CN" sz="1600"/>
                <a:t>BUS</a:t>
              </a:r>
              <a:endParaRPr lang="zh-CN" altLang="zh-CN" sz="1600"/>
            </a:p>
            <a:p>
              <a:pPr eaLnBrk="1" hangingPunct="1"/>
              <a:r>
                <a:rPr lang="zh-CN" altLang="zh-CN" sz="1600"/>
                <a:t>【</a:t>
              </a:r>
              <a:r>
                <a:rPr lang="en-US" altLang="zh-CN" sz="1600"/>
                <a:t>T2</a:t>
              </a:r>
              <a:r>
                <a:rPr lang="zh-CN" altLang="zh-CN" sz="1600"/>
                <a:t>】</a:t>
              </a:r>
              <a:r>
                <a:rPr lang="en-US" altLang="zh-CN" sz="1600"/>
                <a:t>BUS</a:t>
              </a:r>
              <a:r>
                <a:rPr lang="en-US" altLang="zh-CN" sz="1600">
                  <a:sym typeface="Wingdings" panose="05000000000000000000" pitchFamily="2" charset="2"/>
                </a:rPr>
                <a:t></a:t>
              </a:r>
              <a:r>
                <a:rPr lang="en-US" altLang="zh-CN" sz="1600"/>
                <a:t>IR, PC+1</a:t>
              </a:r>
              <a:endParaRPr kumimoji="0" lang="en-US" altLang="zh-CN" sz="1600"/>
            </a:p>
          </p:txBody>
        </p:sp>
        <p:sp>
          <p:nvSpPr>
            <p:cNvPr id="45" name="AutoShape 11"/>
            <p:cNvSpPr>
              <a:spLocks noChangeArrowheads="1"/>
            </p:cNvSpPr>
            <p:nvPr/>
          </p:nvSpPr>
          <p:spPr bwMode="auto">
            <a:xfrm>
              <a:off x="4286255" y="2428868"/>
              <a:ext cx="3036888" cy="255599"/>
            </a:xfrm>
            <a:prstGeom prst="flowChartProcess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t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1600" b="1" dirty="0"/>
                <a:t>HALT</a:t>
              </a:r>
              <a:endParaRPr kumimoji="0" lang="en-US" altLang="zh-CN" sz="1600" b="1" dirty="0"/>
            </a:p>
          </p:txBody>
        </p:sp>
        <p:sp>
          <p:nvSpPr>
            <p:cNvPr id="46" name="Line 16"/>
            <p:cNvSpPr>
              <a:spLocks noChangeShapeType="1"/>
            </p:cNvSpPr>
            <p:nvPr/>
          </p:nvSpPr>
          <p:spPr bwMode="auto">
            <a:xfrm>
              <a:off x="5881685" y="1398575"/>
              <a:ext cx="0" cy="233362"/>
            </a:xfrm>
            <a:prstGeom prst="line">
              <a:avLst/>
            </a:prstGeom>
            <a:noFill/>
            <a:ln w="28575" cap="sq">
              <a:solidFill>
                <a:srgbClr val="0033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7" name="Text Box 24"/>
            <p:cNvSpPr txBox="1">
              <a:spLocks noChangeArrowheads="1"/>
            </p:cNvSpPr>
            <p:nvPr/>
          </p:nvSpPr>
          <p:spPr bwMode="auto">
            <a:xfrm>
              <a:off x="4286255" y="642918"/>
              <a:ext cx="835025" cy="233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400" b="1"/>
                <a:t>00000</a:t>
              </a:r>
              <a:endParaRPr kumimoji="0" lang="en-US" altLang="zh-CN" sz="1400" b="1"/>
            </a:p>
          </p:txBody>
        </p:sp>
        <p:sp>
          <p:nvSpPr>
            <p:cNvPr id="48" name="Text Box 29"/>
            <p:cNvSpPr txBox="1">
              <a:spLocks noChangeArrowheads="1"/>
            </p:cNvSpPr>
            <p:nvPr/>
          </p:nvSpPr>
          <p:spPr bwMode="auto">
            <a:xfrm>
              <a:off x="6715123" y="1357300"/>
              <a:ext cx="833437" cy="233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400" b="1"/>
                <a:t>   00000</a:t>
              </a:r>
              <a:endParaRPr kumimoji="0" lang="en-US" altLang="zh-CN" sz="1400" b="1"/>
            </a:p>
          </p:txBody>
        </p:sp>
        <p:sp>
          <p:nvSpPr>
            <p:cNvPr id="49" name="Text Box 31"/>
            <p:cNvSpPr txBox="1">
              <a:spLocks noChangeArrowheads="1"/>
            </p:cNvSpPr>
            <p:nvPr/>
          </p:nvSpPr>
          <p:spPr bwMode="auto">
            <a:xfrm>
              <a:off x="4286255" y="2214554"/>
              <a:ext cx="835025" cy="233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400" b="1"/>
                <a:t>00111</a:t>
              </a:r>
              <a:endParaRPr kumimoji="0" lang="en-US" altLang="zh-CN" sz="1400" b="1"/>
            </a:p>
          </p:txBody>
        </p:sp>
        <p:sp>
          <p:nvSpPr>
            <p:cNvPr id="50" name="Line 16"/>
            <p:cNvSpPr>
              <a:spLocks noChangeShapeType="1"/>
            </p:cNvSpPr>
            <p:nvPr/>
          </p:nvSpPr>
          <p:spPr bwMode="auto">
            <a:xfrm>
              <a:off x="5857891" y="2214554"/>
              <a:ext cx="0" cy="233362"/>
            </a:xfrm>
            <a:prstGeom prst="line">
              <a:avLst/>
            </a:prstGeom>
            <a:noFill/>
            <a:ln w="28575" cap="sq">
              <a:solidFill>
                <a:srgbClr val="0033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1" name="Line 18"/>
            <p:cNvSpPr>
              <a:spLocks noChangeShapeType="1"/>
            </p:cNvSpPr>
            <p:nvPr/>
          </p:nvSpPr>
          <p:spPr bwMode="auto">
            <a:xfrm>
              <a:off x="5500694" y="428604"/>
              <a:ext cx="763588" cy="0"/>
            </a:xfrm>
            <a:prstGeom prst="line">
              <a:avLst/>
            </a:prstGeom>
            <a:noFill/>
            <a:ln w="28575" cap="sq">
              <a:solidFill>
                <a:srgbClr val="00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2" name="Line 19"/>
            <p:cNvSpPr>
              <a:spLocks noChangeShapeType="1"/>
            </p:cNvSpPr>
            <p:nvPr/>
          </p:nvSpPr>
          <p:spPr bwMode="auto">
            <a:xfrm flipV="1">
              <a:off x="5314957" y="431779"/>
              <a:ext cx="185737" cy="53975"/>
            </a:xfrm>
            <a:prstGeom prst="line">
              <a:avLst/>
            </a:prstGeom>
            <a:noFill/>
            <a:ln w="28575" cap="sq">
              <a:solidFill>
                <a:srgbClr val="00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Line 20"/>
            <p:cNvSpPr>
              <a:spLocks noChangeShapeType="1"/>
            </p:cNvSpPr>
            <p:nvPr/>
          </p:nvSpPr>
          <p:spPr bwMode="auto">
            <a:xfrm flipV="1">
              <a:off x="6240469" y="374629"/>
              <a:ext cx="187325" cy="53975"/>
            </a:xfrm>
            <a:prstGeom prst="line">
              <a:avLst/>
            </a:prstGeom>
            <a:noFill/>
            <a:ln w="28575" cap="sq">
              <a:solidFill>
                <a:srgbClr val="00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4" name="Line 30"/>
            <p:cNvSpPr>
              <a:spLocks noChangeShapeType="1"/>
            </p:cNvSpPr>
            <p:nvPr/>
          </p:nvSpPr>
          <p:spPr bwMode="auto">
            <a:xfrm flipH="1" flipV="1">
              <a:off x="7500958" y="1928802"/>
              <a:ext cx="357190" cy="0"/>
            </a:xfrm>
            <a:prstGeom prst="line">
              <a:avLst/>
            </a:prstGeom>
            <a:noFill/>
            <a:ln w="28575" cap="sq">
              <a:solidFill>
                <a:srgbClr val="00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" name="Line 16"/>
            <p:cNvSpPr>
              <a:spLocks noChangeShapeType="1"/>
            </p:cNvSpPr>
            <p:nvPr/>
          </p:nvSpPr>
          <p:spPr bwMode="auto">
            <a:xfrm>
              <a:off x="5857884" y="428604"/>
              <a:ext cx="0" cy="447676"/>
            </a:xfrm>
            <a:prstGeom prst="line">
              <a:avLst/>
            </a:prstGeom>
            <a:noFill/>
            <a:ln w="28575" cap="sq">
              <a:solidFill>
                <a:srgbClr val="0033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6" name="Line 17"/>
            <p:cNvSpPr>
              <a:spLocks noChangeShapeType="1"/>
            </p:cNvSpPr>
            <p:nvPr/>
          </p:nvSpPr>
          <p:spPr bwMode="auto">
            <a:xfrm flipH="1">
              <a:off x="5857884" y="642918"/>
              <a:ext cx="2000264" cy="0"/>
            </a:xfrm>
            <a:prstGeom prst="line">
              <a:avLst/>
            </a:prstGeom>
            <a:noFill/>
            <a:ln w="28575" cap="sq">
              <a:solidFill>
                <a:srgbClr val="0033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7" name="组合 138"/>
          <p:cNvGrpSpPr/>
          <p:nvPr/>
        </p:nvGrpSpPr>
        <p:grpSpPr bwMode="auto">
          <a:xfrm>
            <a:off x="4631100" y="3649301"/>
            <a:ext cx="3335337" cy="2736850"/>
            <a:chOff x="4713289" y="3446463"/>
            <a:chExt cx="3335337" cy="2736867"/>
          </a:xfrm>
        </p:grpSpPr>
        <p:sp>
          <p:nvSpPr>
            <p:cNvPr id="58" name="Line 18"/>
            <p:cNvSpPr>
              <a:spLocks noChangeShapeType="1"/>
            </p:cNvSpPr>
            <p:nvPr/>
          </p:nvSpPr>
          <p:spPr bwMode="auto">
            <a:xfrm>
              <a:off x="5929322" y="6126180"/>
              <a:ext cx="763588" cy="0"/>
            </a:xfrm>
            <a:prstGeom prst="line">
              <a:avLst/>
            </a:prstGeom>
            <a:noFill/>
            <a:ln w="28575" cap="sq">
              <a:solidFill>
                <a:srgbClr val="00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9" name="Line 19"/>
            <p:cNvSpPr>
              <a:spLocks noChangeShapeType="1"/>
            </p:cNvSpPr>
            <p:nvPr/>
          </p:nvSpPr>
          <p:spPr bwMode="auto">
            <a:xfrm flipV="1">
              <a:off x="5743585" y="6129355"/>
              <a:ext cx="185737" cy="53975"/>
            </a:xfrm>
            <a:prstGeom prst="line">
              <a:avLst/>
            </a:prstGeom>
            <a:noFill/>
            <a:ln w="28575" cap="sq">
              <a:solidFill>
                <a:srgbClr val="00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0" name="Line 20"/>
            <p:cNvSpPr>
              <a:spLocks noChangeShapeType="1"/>
            </p:cNvSpPr>
            <p:nvPr/>
          </p:nvSpPr>
          <p:spPr bwMode="auto">
            <a:xfrm flipV="1">
              <a:off x="6669097" y="6072205"/>
              <a:ext cx="187325" cy="53975"/>
            </a:xfrm>
            <a:prstGeom prst="line">
              <a:avLst/>
            </a:prstGeom>
            <a:noFill/>
            <a:ln w="28575" cap="sq">
              <a:solidFill>
                <a:srgbClr val="00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1" name="AutoShape 10"/>
            <p:cNvSpPr>
              <a:spLocks noChangeArrowheads="1"/>
            </p:cNvSpPr>
            <p:nvPr/>
          </p:nvSpPr>
          <p:spPr bwMode="auto">
            <a:xfrm>
              <a:off x="4713289" y="4500569"/>
              <a:ext cx="3290887" cy="582607"/>
            </a:xfrm>
            <a:prstGeom prst="flowChartDecision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</a:ln>
          </p:spPr>
          <p:txBody>
            <a:bodyPr t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1600" b="1"/>
                <a:t>P1 ( 0 0 I</a:t>
              </a:r>
              <a:r>
                <a:rPr kumimoji="0" lang="en-US" altLang="zh-CN" sz="1600" b="1" baseline="-25000"/>
                <a:t>7</a:t>
              </a:r>
              <a:r>
                <a:rPr kumimoji="0" lang="en-US" altLang="zh-CN" sz="1600" b="1"/>
                <a:t> I</a:t>
              </a:r>
              <a:r>
                <a:rPr kumimoji="0" lang="en-US" altLang="zh-CN" sz="1600" b="1" baseline="-25000"/>
                <a:t>6</a:t>
              </a:r>
              <a:r>
                <a:rPr kumimoji="0" lang="en-US" altLang="zh-CN" sz="1600" b="1"/>
                <a:t> I</a:t>
              </a:r>
              <a:r>
                <a:rPr kumimoji="0" lang="en-US" altLang="zh-CN" sz="1600" b="1" baseline="-25000"/>
                <a:t>5 </a:t>
              </a:r>
              <a:r>
                <a:rPr kumimoji="0" lang="en-US" altLang="zh-CN" sz="1600" b="1"/>
                <a:t>)</a:t>
              </a:r>
              <a:endParaRPr kumimoji="0" lang="en-US" altLang="zh-CN" sz="1600" b="1"/>
            </a:p>
          </p:txBody>
        </p:sp>
        <p:sp>
          <p:nvSpPr>
            <p:cNvPr id="62" name="AutoShape 9"/>
            <p:cNvSpPr>
              <a:spLocks noChangeArrowheads="1"/>
            </p:cNvSpPr>
            <p:nvPr/>
          </p:nvSpPr>
          <p:spPr bwMode="auto">
            <a:xfrm>
              <a:off x="4786314" y="3786190"/>
              <a:ext cx="3036887" cy="504847"/>
            </a:xfrm>
            <a:prstGeom prst="flowChartProcess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t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1600" dirty="0"/>
                <a:t>【</a:t>
              </a:r>
              <a:r>
                <a:rPr lang="en-US" altLang="zh-CN" sz="1600" dirty="0"/>
                <a:t>T1</a:t>
              </a:r>
              <a:r>
                <a:rPr lang="zh-CN" altLang="zh-CN" sz="1600" dirty="0"/>
                <a:t>】</a:t>
              </a:r>
              <a:r>
                <a:rPr lang="en-US" altLang="zh-CN" sz="1600" dirty="0"/>
                <a:t>PC</a:t>
              </a:r>
              <a:r>
                <a:rPr lang="en-US" altLang="zh-CN" sz="1600" dirty="0">
                  <a:sym typeface="Wingdings" panose="05000000000000000000" pitchFamily="2" charset="2"/>
                </a:rPr>
                <a:t></a:t>
              </a:r>
              <a:r>
                <a:rPr lang="en-US" altLang="zh-CN" sz="1600" dirty="0"/>
                <a:t>AR,ROM</a:t>
              </a:r>
              <a:r>
                <a:rPr lang="en-US" altLang="zh-CN" sz="1600" dirty="0">
                  <a:sym typeface="Wingdings" panose="05000000000000000000" pitchFamily="2" charset="2"/>
                </a:rPr>
                <a:t></a:t>
              </a:r>
              <a:r>
                <a:rPr lang="en-US" altLang="zh-CN" sz="1600" dirty="0"/>
                <a:t>BUS</a:t>
              </a:r>
              <a:endParaRPr lang="zh-CN" altLang="zh-CN" sz="1600" dirty="0"/>
            </a:p>
            <a:p>
              <a:pPr eaLnBrk="1" hangingPunct="1"/>
              <a:r>
                <a:rPr lang="zh-CN" altLang="zh-CN" sz="1600" dirty="0"/>
                <a:t>【</a:t>
              </a:r>
              <a:r>
                <a:rPr lang="en-US" altLang="zh-CN" sz="1600" dirty="0"/>
                <a:t>T2</a:t>
              </a:r>
              <a:r>
                <a:rPr lang="zh-CN" altLang="zh-CN" sz="1600" dirty="0"/>
                <a:t>】</a:t>
              </a:r>
              <a:r>
                <a:rPr lang="en-US" altLang="zh-CN" sz="1600" dirty="0"/>
                <a:t>BUS</a:t>
              </a:r>
              <a:r>
                <a:rPr lang="en-US" altLang="zh-CN" sz="1600" dirty="0">
                  <a:sym typeface="Wingdings" panose="05000000000000000000" pitchFamily="2" charset="2"/>
                </a:rPr>
                <a:t></a:t>
              </a:r>
              <a:r>
                <a:rPr lang="en-US" altLang="zh-CN" sz="1600" dirty="0"/>
                <a:t>IR, PC+1</a:t>
              </a:r>
              <a:endParaRPr kumimoji="0" lang="en-US" altLang="zh-CN" sz="1600" b="1" dirty="0"/>
            </a:p>
          </p:txBody>
        </p:sp>
        <p:sp>
          <p:nvSpPr>
            <p:cNvPr id="63" name="AutoShape 11"/>
            <p:cNvSpPr>
              <a:spLocks noChangeArrowheads="1"/>
            </p:cNvSpPr>
            <p:nvPr/>
          </p:nvSpPr>
          <p:spPr bwMode="auto">
            <a:xfrm>
              <a:off x="4784727" y="5286387"/>
              <a:ext cx="3036888" cy="500086"/>
            </a:xfrm>
            <a:prstGeom prst="flowChartProcess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t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1600"/>
                <a:t>【</a:t>
              </a:r>
              <a:r>
                <a:rPr lang="en-US" altLang="zh-CN" sz="1600"/>
                <a:t>T1</a:t>
              </a:r>
              <a:r>
                <a:rPr lang="zh-CN" altLang="zh-CN" sz="1600"/>
                <a:t>】</a:t>
              </a:r>
              <a:r>
                <a:rPr lang="en-US" altLang="zh-CN" sz="1600"/>
                <a:t>PC</a:t>
              </a:r>
              <a:r>
                <a:rPr lang="en-US" altLang="zh-CN" sz="1600">
                  <a:sym typeface="Wingdings" panose="05000000000000000000" pitchFamily="2" charset="2"/>
                </a:rPr>
                <a:t></a:t>
              </a:r>
              <a:r>
                <a:rPr lang="en-US" altLang="zh-CN" sz="1600"/>
                <a:t>AR,ROM</a:t>
              </a:r>
              <a:r>
                <a:rPr lang="en-US" altLang="zh-CN" sz="1600">
                  <a:sym typeface="Wingdings" panose="05000000000000000000" pitchFamily="2" charset="2"/>
                </a:rPr>
                <a:t></a:t>
              </a:r>
              <a:r>
                <a:rPr lang="en-US" altLang="zh-CN" sz="1600"/>
                <a:t>BUS</a:t>
              </a:r>
              <a:endParaRPr lang="zh-CN" altLang="zh-CN" sz="1600"/>
            </a:p>
            <a:p>
              <a:pPr eaLnBrk="1" hangingPunct="1"/>
              <a:r>
                <a:rPr lang="zh-CN" altLang="zh-CN" sz="1600"/>
                <a:t>【</a:t>
              </a:r>
              <a:r>
                <a:rPr lang="en-US" altLang="zh-CN" sz="1600"/>
                <a:t>T2</a:t>
              </a:r>
              <a:r>
                <a:rPr lang="zh-CN" altLang="zh-CN" sz="1600"/>
                <a:t>】</a:t>
              </a:r>
              <a:r>
                <a:rPr lang="en-US" altLang="zh-CN" sz="1600"/>
                <a:t>BUS</a:t>
              </a:r>
              <a:r>
                <a:rPr lang="en-US" altLang="zh-CN" sz="1600">
                  <a:sym typeface="Wingdings" panose="05000000000000000000" pitchFamily="2" charset="2"/>
                </a:rPr>
                <a:t></a:t>
              </a:r>
              <a:r>
                <a:rPr lang="en-US" altLang="zh-CN" sz="1600"/>
                <a:t>PC</a:t>
              </a:r>
              <a:endParaRPr lang="zh-CN" altLang="zh-CN" sz="1600"/>
            </a:p>
          </p:txBody>
        </p:sp>
        <p:sp>
          <p:nvSpPr>
            <p:cNvPr id="64" name="Text Box 24"/>
            <p:cNvSpPr txBox="1">
              <a:spLocks noChangeArrowheads="1"/>
            </p:cNvSpPr>
            <p:nvPr/>
          </p:nvSpPr>
          <p:spPr bwMode="auto">
            <a:xfrm>
              <a:off x="4786315" y="3571877"/>
              <a:ext cx="835025" cy="233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400" b="1"/>
                <a:t>00000</a:t>
              </a:r>
              <a:endParaRPr kumimoji="0" lang="en-US" altLang="zh-CN" sz="1400" b="1"/>
            </a:p>
          </p:txBody>
        </p:sp>
        <p:sp>
          <p:nvSpPr>
            <p:cNvPr id="65" name="Text Box 29"/>
            <p:cNvSpPr txBox="1">
              <a:spLocks noChangeArrowheads="1"/>
            </p:cNvSpPr>
            <p:nvPr/>
          </p:nvSpPr>
          <p:spPr bwMode="auto">
            <a:xfrm>
              <a:off x="7215189" y="4286273"/>
              <a:ext cx="833437" cy="233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400" b="1"/>
                <a:t>   00000</a:t>
              </a:r>
              <a:endParaRPr kumimoji="0" lang="en-US" altLang="zh-CN" sz="1400" b="1"/>
            </a:p>
          </p:txBody>
        </p:sp>
        <p:sp>
          <p:nvSpPr>
            <p:cNvPr id="66" name="Text Box 30"/>
            <p:cNvSpPr txBox="1">
              <a:spLocks noChangeArrowheads="1"/>
            </p:cNvSpPr>
            <p:nvPr/>
          </p:nvSpPr>
          <p:spPr bwMode="auto">
            <a:xfrm>
              <a:off x="7000892" y="5786454"/>
              <a:ext cx="835025" cy="233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400" b="1"/>
                <a:t>       00000</a:t>
              </a:r>
              <a:endParaRPr kumimoji="0" lang="en-US" altLang="zh-CN" sz="1400" b="1"/>
            </a:p>
          </p:txBody>
        </p:sp>
        <p:sp>
          <p:nvSpPr>
            <p:cNvPr id="67" name="Text Box 31"/>
            <p:cNvSpPr txBox="1">
              <a:spLocks noChangeArrowheads="1"/>
            </p:cNvSpPr>
            <p:nvPr/>
          </p:nvSpPr>
          <p:spPr bwMode="auto">
            <a:xfrm>
              <a:off x="4784727" y="5072073"/>
              <a:ext cx="835025" cy="233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400" b="1"/>
                <a:t>00001</a:t>
              </a:r>
              <a:endParaRPr kumimoji="0" lang="en-US" altLang="zh-CN" sz="1400" b="1"/>
            </a:p>
          </p:txBody>
        </p:sp>
        <p:sp>
          <p:nvSpPr>
            <p:cNvPr id="68" name="Line 16"/>
            <p:cNvSpPr>
              <a:spLocks noChangeShapeType="1"/>
            </p:cNvSpPr>
            <p:nvPr/>
          </p:nvSpPr>
          <p:spPr bwMode="auto">
            <a:xfrm flipH="1">
              <a:off x="6356361" y="4286256"/>
              <a:ext cx="1588" cy="233360"/>
            </a:xfrm>
            <a:prstGeom prst="line">
              <a:avLst/>
            </a:prstGeom>
            <a:noFill/>
            <a:ln w="28575" cap="sq">
              <a:solidFill>
                <a:srgbClr val="0033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9" name="Line 16"/>
            <p:cNvSpPr>
              <a:spLocks noChangeShapeType="1"/>
            </p:cNvSpPr>
            <p:nvPr/>
          </p:nvSpPr>
          <p:spPr bwMode="auto">
            <a:xfrm>
              <a:off x="6356363" y="5072073"/>
              <a:ext cx="0" cy="233362"/>
            </a:xfrm>
            <a:prstGeom prst="line">
              <a:avLst/>
            </a:prstGeom>
            <a:noFill/>
            <a:ln w="28575" cap="sq">
              <a:solidFill>
                <a:srgbClr val="0033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0" name="Line 18"/>
            <p:cNvSpPr>
              <a:spLocks noChangeShapeType="1"/>
            </p:cNvSpPr>
            <p:nvPr/>
          </p:nvSpPr>
          <p:spPr bwMode="auto">
            <a:xfrm>
              <a:off x="6000760" y="3500438"/>
              <a:ext cx="763588" cy="0"/>
            </a:xfrm>
            <a:prstGeom prst="line">
              <a:avLst/>
            </a:prstGeom>
            <a:noFill/>
            <a:ln w="28575" cap="sq">
              <a:solidFill>
                <a:srgbClr val="00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1" name="Line 19"/>
            <p:cNvSpPr>
              <a:spLocks noChangeShapeType="1"/>
            </p:cNvSpPr>
            <p:nvPr/>
          </p:nvSpPr>
          <p:spPr bwMode="auto">
            <a:xfrm flipV="1">
              <a:off x="5815023" y="3503613"/>
              <a:ext cx="185737" cy="53975"/>
            </a:xfrm>
            <a:prstGeom prst="line">
              <a:avLst/>
            </a:prstGeom>
            <a:noFill/>
            <a:ln w="28575" cap="sq">
              <a:solidFill>
                <a:srgbClr val="00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2" name="Line 20"/>
            <p:cNvSpPr>
              <a:spLocks noChangeShapeType="1"/>
            </p:cNvSpPr>
            <p:nvPr/>
          </p:nvSpPr>
          <p:spPr bwMode="auto">
            <a:xfrm flipV="1">
              <a:off x="6740535" y="3446463"/>
              <a:ext cx="187325" cy="53975"/>
            </a:xfrm>
            <a:prstGeom prst="line">
              <a:avLst/>
            </a:prstGeom>
            <a:noFill/>
            <a:ln w="28575" cap="sq">
              <a:solidFill>
                <a:srgbClr val="00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3" name="Line 16"/>
            <p:cNvSpPr>
              <a:spLocks noChangeShapeType="1"/>
            </p:cNvSpPr>
            <p:nvPr/>
          </p:nvSpPr>
          <p:spPr bwMode="auto">
            <a:xfrm>
              <a:off x="6357950" y="3500438"/>
              <a:ext cx="0" cy="304800"/>
            </a:xfrm>
            <a:prstGeom prst="line">
              <a:avLst/>
            </a:prstGeom>
            <a:noFill/>
            <a:ln w="28575" cap="sq">
              <a:solidFill>
                <a:srgbClr val="0033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4" name="Line 16"/>
            <p:cNvSpPr>
              <a:spLocks noChangeShapeType="1"/>
            </p:cNvSpPr>
            <p:nvPr/>
          </p:nvSpPr>
          <p:spPr bwMode="auto">
            <a:xfrm>
              <a:off x="6357950" y="5786454"/>
              <a:ext cx="0" cy="304800"/>
            </a:xfrm>
            <a:prstGeom prst="line">
              <a:avLst/>
            </a:prstGeom>
            <a:noFill/>
            <a:ln w="28575" cap="sq">
              <a:solidFill>
                <a:srgbClr val="0033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5" name="矩形 74"/>
          <p:cNvSpPr/>
          <p:nvPr/>
        </p:nvSpPr>
        <p:spPr>
          <a:xfrm>
            <a:off x="4796357" y="3139721"/>
            <a:ext cx="34569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宋体" panose="02010600030101010101" pitchFamily="2" charset="-122"/>
              </a:rPr>
              <a:t>NOP/HLT(</a:t>
            </a:r>
            <a:r>
              <a:rPr lang="en-US" altLang="zh-CN" b="1" dirty="0"/>
              <a:t>I</a:t>
            </a:r>
            <a:r>
              <a:rPr lang="en-US" altLang="zh-CN" b="1" baseline="-25000" dirty="0"/>
              <a:t>7</a:t>
            </a:r>
            <a:r>
              <a:rPr lang="en-US" altLang="zh-CN" b="1" dirty="0"/>
              <a:t>I</a:t>
            </a:r>
            <a:r>
              <a:rPr lang="en-US" altLang="zh-CN" b="1" baseline="-25000" dirty="0"/>
              <a:t>6</a:t>
            </a:r>
            <a:r>
              <a:rPr lang="en-US" altLang="zh-CN" b="1" dirty="0"/>
              <a:t>I</a:t>
            </a:r>
            <a:r>
              <a:rPr lang="en-US" altLang="zh-CN" b="1" baseline="-25000" dirty="0"/>
              <a:t>5 </a:t>
            </a:r>
            <a:r>
              <a:rPr lang="en-US" altLang="zh-CN" b="1" dirty="0">
                <a:latin typeface="宋体" panose="02010600030101010101" pitchFamily="2" charset="-122"/>
              </a:rPr>
              <a:t>=</a:t>
            </a:r>
            <a:r>
              <a:rPr lang="en-US" altLang="zh-CN" b="1" dirty="0"/>
              <a:t>000/111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endParaRPr lang="zh-CN" altLang="en-US" dirty="0"/>
          </a:p>
        </p:txBody>
      </p:sp>
      <p:sp>
        <p:nvSpPr>
          <p:cNvPr id="76" name="Text Box 34"/>
          <p:cNvSpPr txBox="1">
            <a:spLocks noChangeArrowheads="1"/>
          </p:cNvSpPr>
          <p:nvPr/>
        </p:nvSpPr>
        <p:spPr bwMode="auto">
          <a:xfrm>
            <a:off x="4670992" y="6478383"/>
            <a:ext cx="30718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0" lang="en-US" altLang="zh-CN" sz="1800" b="1" dirty="0">
                <a:latin typeface="宋体" panose="02010600030101010101" pitchFamily="2" charset="-122"/>
              </a:rPr>
              <a:t>JMP1(</a:t>
            </a:r>
            <a:r>
              <a:rPr kumimoji="0" lang="en-US" altLang="zh-CN" sz="1800" b="1" dirty="0"/>
              <a:t>I</a:t>
            </a:r>
            <a:r>
              <a:rPr kumimoji="0" lang="en-US" altLang="zh-CN" sz="1800" b="1" baseline="-25000" dirty="0"/>
              <a:t>7</a:t>
            </a:r>
            <a:r>
              <a:rPr kumimoji="0" lang="en-US" altLang="zh-CN" sz="1800" b="1" dirty="0"/>
              <a:t>I</a:t>
            </a:r>
            <a:r>
              <a:rPr kumimoji="0" lang="en-US" altLang="zh-CN" sz="1800" b="1" baseline="-25000" dirty="0"/>
              <a:t>6</a:t>
            </a:r>
            <a:r>
              <a:rPr kumimoji="0" lang="en-US" altLang="zh-CN" sz="1800" b="1" dirty="0"/>
              <a:t>I</a:t>
            </a:r>
            <a:r>
              <a:rPr kumimoji="0" lang="en-US" altLang="zh-CN" sz="1800" b="1" baseline="-25000" dirty="0"/>
              <a:t>5 </a:t>
            </a:r>
            <a:r>
              <a:rPr kumimoji="0" lang="en-US" altLang="zh-CN" sz="1800" b="1" dirty="0">
                <a:latin typeface="宋体" panose="02010600030101010101" pitchFamily="2" charset="-122"/>
              </a:rPr>
              <a:t>=</a:t>
            </a:r>
            <a:r>
              <a:rPr kumimoji="0" lang="en-US" altLang="zh-CN" sz="1800" b="1" dirty="0"/>
              <a:t>001</a:t>
            </a:r>
            <a:r>
              <a:rPr kumimoji="0" lang="en-US" altLang="zh-CN" sz="1800" b="1" dirty="0">
                <a:latin typeface="宋体" panose="02010600030101010101" pitchFamily="2" charset="-122"/>
              </a:rPr>
              <a:t>) </a:t>
            </a:r>
            <a:r>
              <a:rPr kumimoji="0" lang="zh-CN" altLang="en-US" sz="1800" b="1" dirty="0">
                <a:latin typeface="宋体" panose="02010600030101010101" pitchFamily="2" charset="-122"/>
              </a:rPr>
              <a:t>　</a:t>
            </a:r>
            <a:endParaRPr kumimoji="0" lang="zh-CN" altLang="en-US" sz="1800" b="1" dirty="0">
              <a:latin typeface="宋体" panose="02010600030101010101" pitchFamily="2" charset="-122"/>
            </a:endParaRPr>
          </a:p>
        </p:txBody>
      </p:sp>
      <p:sp>
        <p:nvSpPr>
          <p:cNvPr id="78" name="Text Box 34"/>
          <p:cNvSpPr txBox="1">
            <a:spLocks noChangeArrowheads="1"/>
          </p:cNvSpPr>
          <p:nvPr/>
        </p:nvSpPr>
        <p:spPr bwMode="auto">
          <a:xfrm>
            <a:off x="363089" y="6389325"/>
            <a:ext cx="30718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0" lang="en-US" altLang="zh-CN" sz="1800" b="1" dirty="0">
                <a:latin typeface="宋体" panose="02010600030101010101" pitchFamily="2" charset="-122"/>
              </a:rPr>
              <a:t>JMP2(</a:t>
            </a:r>
            <a:r>
              <a:rPr kumimoji="0" lang="en-US" altLang="zh-CN" sz="1800" b="1" dirty="0"/>
              <a:t>I</a:t>
            </a:r>
            <a:r>
              <a:rPr kumimoji="0" lang="en-US" altLang="zh-CN" sz="1800" b="1" baseline="-25000" dirty="0"/>
              <a:t>7</a:t>
            </a:r>
            <a:r>
              <a:rPr kumimoji="0" lang="en-US" altLang="zh-CN" sz="1800" b="1" dirty="0"/>
              <a:t>I</a:t>
            </a:r>
            <a:r>
              <a:rPr kumimoji="0" lang="en-US" altLang="zh-CN" sz="1800" b="1" baseline="-25000" dirty="0"/>
              <a:t>6</a:t>
            </a:r>
            <a:r>
              <a:rPr kumimoji="0" lang="en-US" altLang="zh-CN" sz="1800" b="1" dirty="0"/>
              <a:t>I</a:t>
            </a:r>
            <a:r>
              <a:rPr kumimoji="0" lang="en-US" altLang="zh-CN" sz="1800" b="1" baseline="-25000" dirty="0"/>
              <a:t>5 </a:t>
            </a:r>
            <a:r>
              <a:rPr kumimoji="0" lang="en-US" altLang="zh-CN" sz="1800" b="1" dirty="0">
                <a:latin typeface="宋体" panose="02010600030101010101" pitchFamily="2" charset="-122"/>
              </a:rPr>
              <a:t>=</a:t>
            </a:r>
            <a:r>
              <a:rPr kumimoji="0" lang="en-US" altLang="zh-CN" sz="1800" b="1" dirty="0"/>
              <a:t>010</a:t>
            </a:r>
            <a:r>
              <a:rPr kumimoji="0" lang="en-US" altLang="zh-CN" sz="1800" b="1" dirty="0">
                <a:latin typeface="宋体" panose="02010600030101010101" pitchFamily="2" charset="-122"/>
              </a:rPr>
              <a:t>) </a:t>
            </a:r>
            <a:r>
              <a:rPr kumimoji="0" lang="zh-CN" altLang="en-US" sz="1800" b="1" dirty="0">
                <a:latin typeface="宋体" panose="02010600030101010101" pitchFamily="2" charset="-122"/>
              </a:rPr>
              <a:t>　</a:t>
            </a:r>
            <a:endParaRPr kumimoji="0" lang="zh-CN" altLang="en-US" sz="1800" b="1" dirty="0">
              <a:latin typeface="宋体" panose="02010600030101010101" pitchFamily="2" charset="-122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651760" y="2727960"/>
            <a:ext cx="1005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start</a:t>
            </a:r>
            <a:endParaRPr lang="zh-CN" altLang="en-US" sz="2400" dirty="0"/>
          </a:p>
        </p:txBody>
      </p:sp>
      <p:sp>
        <p:nvSpPr>
          <p:cNvPr id="80" name="TextBox 79"/>
          <p:cNvSpPr txBox="1"/>
          <p:nvPr/>
        </p:nvSpPr>
        <p:spPr>
          <a:xfrm>
            <a:off x="2834640" y="6381095"/>
            <a:ext cx="1005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end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9"/>
          <p:cNvGrpSpPr/>
          <p:nvPr/>
        </p:nvGrpSpPr>
        <p:grpSpPr bwMode="auto">
          <a:xfrm>
            <a:off x="307326" y="1233100"/>
            <a:ext cx="8358188" cy="4929187"/>
            <a:chOff x="1143000" y="1214422"/>
            <a:chExt cx="7429500" cy="4456128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5521021" y="4370851"/>
              <a:ext cx="3051479" cy="48792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 b="1"/>
            </a:p>
          </p:txBody>
        </p:sp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5521021" y="2337102"/>
              <a:ext cx="1233943" cy="13817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</a:ln>
          </p:spPr>
          <p:txBody>
            <a:bodyPr tIns="216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400" b="1" dirty="0"/>
            </a:p>
            <a:p>
              <a:pPr algn="ctr" eaLnBrk="1" hangingPunct="1"/>
              <a:r>
                <a:rPr lang="en-US" altLang="zh-CN" sz="1800" b="1" dirty="0"/>
                <a:t>Address jump</a:t>
              </a:r>
              <a:endParaRPr lang="en-US" altLang="zh-CN" sz="1800" b="1" dirty="0"/>
            </a:p>
            <a:p>
              <a:pPr algn="ctr" eaLnBrk="1" hangingPunct="1"/>
              <a:r>
                <a:rPr lang="en-US" altLang="zh-CN" sz="1800" b="1" dirty="0"/>
                <a:t>Logical circuit</a:t>
              </a:r>
              <a:endParaRPr lang="zh-CN" altLang="en-US" sz="1800" b="1" dirty="0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3357554" y="1214422"/>
              <a:ext cx="1300701" cy="50006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dirty="0"/>
                <a:t>OP code</a:t>
              </a:r>
              <a:endParaRPr lang="en-US" altLang="zh-CN" sz="2000" b="1" dirty="0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3053135" y="2801280"/>
              <a:ext cx="1765852" cy="479291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 dirty="0"/>
                <a:t>Address register</a:t>
              </a:r>
              <a:endParaRPr lang="zh-CN" altLang="en-US" sz="1800" b="1" dirty="0"/>
            </a:p>
          </p:txBody>
        </p:sp>
        <p:grpSp>
          <p:nvGrpSpPr>
            <p:cNvPr id="9" name="Group 7"/>
            <p:cNvGrpSpPr/>
            <p:nvPr/>
          </p:nvGrpSpPr>
          <p:grpSpPr bwMode="auto">
            <a:xfrm>
              <a:off x="1143000" y="2775373"/>
              <a:ext cx="1511742" cy="1660247"/>
              <a:chOff x="0" y="0"/>
              <a:chExt cx="1140" cy="1020"/>
            </a:xfrm>
          </p:grpSpPr>
          <p:sp>
            <p:nvSpPr>
              <p:cNvPr id="34" name="Freeform 8"/>
              <p:cNvSpPr/>
              <p:nvPr/>
            </p:nvSpPr>
            <p:spPr bwMode="auto">
              <a:xfrm>
                <a:off x="0" y="0"/>
                <a:ext cx="1140" cy="250"/>
              </a:xfrm>
              <a:custGeom>
                <a:avLst/>
                <a:gdLst>
                  <a:gd name="T0" fmla="*/ 160 w 1140"/>
                  <a:gd name="T1" fmla="*/ 0 h 250"/>
                  <a:gd name="T2" fmla="*/ 970 w 1140"/>
                  <a:gd name="T3" fmla="*/ 0 h 250"/>
                  <a:gd name="T4" fmla="*/ 1140 w 1140"/>
                  <a:gd name="T5" fmla="*/ 250 h 250"/>
                  <a:gd name="T6" fmla="*/ 0 w 1140"/>
                  <a:gd name="T7" fmla="*/ 248 h 250"/>
                  <a:gd name="T8" fmla="*/ 160 w 1140"/>
                  <a:gd name="T9" fmla="*/ 0 h 2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40"/>
                  <a:gd name="T16" fmla="*/ 0 h 250"/>
                  <a:gd name="T17" fmla="*/ 1140 w 1140"/>
                  <a:gd name="T18" fmla="*/ 250 h 2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40" h="250">
                    <a:moveTo>
                      <a:pt x="160" y="0"/>
                    </a:moveTo>
                    <a:lnTo>
                      <a:pt x="970" y="0"/>
                    </a:lnTo>
                    <a:lnTo>
                      <a:pt x="1140" y="250"/>
                    </a:lnTo>
                    <a:lnTo>
                      <a:pt x="0" y="248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Text Box 9"/>
              <p:cNvSpPr txBox="1">
                <a:spLocks noChangeArrowheads="1"/>
              </p:cNvSpPr>
              <p:nvPr/>
            </p:nvSpPr>
            <p:spPr bwMode="auto">
              <a:xfrm>
                <a:off x="0" y="250"/>
                <a:ext cx="1140" cy="77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400" b="1"/>
              </a:p>
            </p:txBody>
          </p:sp>
          <p:sp>
            <p:nvSpPr>
              <p:cNvPr id="36" name="Text Box 10"/>
              <p:cNvSpPr txBox="1">
                <a:spLocks noChangeArrowheads="1"/>
              </p:cNvSpPr>
              <p:nvPr/>
            </p:nvSpPr>
            <p:spPr bwMode="auto">
              <a:xfrm>
                <a:off x="170" y="6"/>
                <a:ext cx="800" cy="20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 b="1" dirty="0"/>
                  <a:t>Address decode</a:t>
                </a:r>
                <a:endParaRPr lang="zh-CN" altLang="en-US" sz="1600" b="1" dirty="0"/>
              </a:p>
            </p:txBody>
          </p:sp>
          <p:sp>
            <p:nvSpPr>
              <p:cNvPr id="37" name="Text Box 11"/>
              <p:cNvSpPr txBox="1">
                <a:spLocks noChangeArrowheads="1"/>
              </p:cNvSpPr>
              <p:nvPr/>
            </p:nvSpPr>
            <p:spPr bwMode="auto">
              <a:xfrm>
                <a:off x="224" y="424"/>
                <a:ext cx="902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b="1" dirty="0"/>
                  <a:t>Control ROM</a:t>
                </a:r>
                <a:endParaRPr lang="en-US" altLang="zh-CN" sz="1800" b="1" dirty="0"/>
              </a:p>
              <a:p>
                <a:pPr eaLnBrk="1" hangingPunct="1"/>
                <a:r>
                  <a:rPr lang="en-US" altLang="zh-CN" sz="1800" b="1" dirty="0"/>
                  <a:t>(</a:t>
                </a:r>
                <a:r>
                  <a:rPr lang="en-US" altLang="zh-CN" sz="1800" b="1" dirty="0" err="1"/>
                  <a:t>MROMx</a:t>
                </a:r>
                <a:r>
                  <a:rPr lang="en-US" altLang="zh-CN" sz="1800" b="1" dirty="0"/>
                  <a:t>)</a:t>
                </a:r>
                <a:endParaRPr lang="zh-CN" altLang="en-US" sz="1800" b="1" dirty="0"/>
              </a:p>
            </p:txBody>
          </p:sp>
        </p:grpSp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5654537" y="4483117"/>
              <a:ext cx="1020749" cy="341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 dirty="0"/>
                <a:t>P1, P2</a:t>
              </a:r>
              <a:endParaRPr lang="zh-CN" altLang="en-US" sz="1800" b="1" dirty="0"/>
            </a:p>
          </p:txBody>
        </p:sp>
        <p:sp>
          <p:nvSpPr>
            <p:cNvPr id="11" name="AutoShape 13"/>
            <p:cNvSpPr>
              <a:spLocks noChangeArrowheads="1"/>
            </p:cNvSpPr>
            <p:nvPr/>
          </p:nvSpPr>
          <p:spPr bwMode="auto">
            <a:xfrm>
              <a:off x="4803913" y="2907070"/>
              <a:ext cx="717108" cy="233169"/>
            </a:xfrm>
            <a:prstGeom prst="leftArrow">
              <a:avLst>
                <a:gd name="adj1" fmla="val 50000"/>
                <a:gd name="adj2" fmla="val 77086"/>
              </a:avLst>
            </a:prstGeom>
            <a:solidFill>
              <a:schemeClr val="accent4"/>
            </a:solidFill>
            <a:ln w="12700" cmpd="dbl">
              <a:solidFill>
                <a:srgbClr val="000000"/>
              </a:solidFill>
              <a:miter lim="800000"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 b="1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6754964" y="4385963"/>
              <a:ext cx="0" cy="4728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Text Box 22"/>
            <p:cNvSpPr txBox="1">
              <a:spLocks noChangeArrowheads="1"/>
            </p:cNvSpPr>
            <p:nvPr/>
          </p:nvSpPr>
          <p:spPr bwMode="auto">
            <a:xfrm>
              <a:off x="6917910" y="4384152"/>
              <a:ext cx="1578499" cy="341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 dirty="0"/>
                <a:t>Micro-command segment</a:t>
              </a:r>
              <a:endParaRPr lang="zh-CN" altLang="en-US" sz="1800" b="1" dirty="0"/>
            </a:p>
          </p:txBody>
        </p:sp>
        <p:sp>
          <p:nvSpPr>
            <p:cNvPr id="14" name="Text Box 23"/>
            <p:cNvSpPr txBox="1">
              <a:spLocks noChangeArrowheads="1"/>
            </p:cNvSpPr>
            <p:nvPr/>
          </p:nvSpPr>
          <p:spPr bwMode="auto">
            <a:xfrm>
              <a:off x="7643834" y="3997349"/>
              <a:ext cx="571504" cy="341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 b="1"/>
                <a:t>……</a:t>
              </a:r>
              <a:endParaRPr lang="zh-CN" altLang="en-US" sz="1400" b="1"/>
            </a:p>
          </p:txBody>
        </p:sp>
        <p:grpSp>
          <p:nvGrpSpPr>
            <p:cNvPr id="15" name="组合 38"/>
            <p:cNvGrpSpPr/>
            <p:nvPr/>
          </p:nvGrpSpPr>
          <p:grpSpPr bwMode="auto">
            <a:xfrm>
              <a:off x="6145530" y="3140239"/>
              <a:ext cx="2398973" cy="1211181"/>
              <a:chOff x="6145530" y="3140239"/>
              <a:chExt cx="2398973" cy="1211181"/>
            </a:xfrm>
          </p:grpSpPr>
          <p:grpSp>
            <p:nvGrpSpPr>
              <p:cNvPr id="26" name="Group 15"/>
              <p:cNvGrpSpPr/>
              <p:nvPr/>
            </p:nvGrpSpPr>
            <p:grpSpPr bwMode="auto">
              <a:xfrm>
                <a:off x="6145530" y="3716683"/>
                <a:ext cx="2175013" cy="634737"/>
                <a:chOff x="0" y="0"/>
                <a:chExt cx="1640" cy="520"/>
              </a:xfrm>
            </p:grpSpPr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650" y="10"/>
                  <a:ext cx="0" cy="51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stealth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800" y="10"/>
                  <a:ext cx="0" cy="51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stealth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950" y="10"/>
                  <a:ext cx="0" cy="51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stealth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1100" y="10"/>
                  <a:ext cx="0" cy="51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stealth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1640" y="10"/>
                  <a:ext cx="0" cy="51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stealth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0" y="0"/>
                  <a:ext cx="0" cy="51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stealth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7" name="Text Box 24"/>
              <p:cNvSpPr txBox="1">
                <a:spLocks noChangeArrowheads="1"/>
              </p:cNvSpPr>
              <p:nvPr/>
            </p:nvSpPr>
            <p:spPr bwMode="auto">
              <a:xfrm>
                <a:off x="6869815" y="3140239"/>
                <a:ext cx="1674688" cy="3238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800" b="1" dirty="0"/>
                  <a:t>Micro-Operation signal</a:t>
                </a:r>
                <a:endParaRPr lang="zh-CN" altLang="en-US" sz="1800" b="1" dirty="0"/>
              </a:p>
            </p:txBody>
          </p:sp>
        </p:grpSp>
        <p:sp>
          <p:nvSpPr>
            <p:cNvPr id="16" name="Text Box 25"/>
            <p:cNvSpPr txBox="1">
              <a:spLocks noChangeArrowheads="1"/>
            </p:cNvSpPr>
            <p:nvPr/>
          </p:nvSpPr>
          <p:spPr bwMode="auto">
            <a:xfrm>
              <a:off x="2213733" y="1290666"/>
              <a:ext cx="1649109" cy="341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 dirty="0"/>
                <a:t>IR</a:t>
              </a:r>
              <a:endParaRPr lang="zh-CN" altLang="en-US" sz="1800" b="1" dirty="0"/>
            </a:p>
          </p:txBody>
        </p:sp>
        <p:sp>
          <p:nvSpPr>
            <p:cNvPr id="17" name="Line 27"/>
            <p:cNvSpPr>
              <a:spLocks noChangeShapeType="1"/>
            </p:cNvSpPr>
            <p:nvPr/>
          </p:nvSpPr>
          <p:spPr bwMode="auto">
            <a:xfrm>
              <a:off x="6012014" y="1719637"/>
              <a:ext cx="0" cy="6001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8"/>
            <p:cNvSpPr>
              <a:spLocks noChangeShapeType="1"/>
            </p:cNvSpPr>
            <p:nvPr/>
          </p:nvSpPr>
          <p:spPr bwMode="auto">
            <a:xfrm>
              <a:off x="6197213" y="1719637"/>
              <a:ext cx="0" cy="6001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9"/>
            <p:cNvSpPr>
              <a:spLocks noChangeShapeType="1"/>
            </p:cNvSpPr>
            <p:nvPr/>
          </p:nvSpPr>
          <p:spPr bwMode="auto">
            <a:xfrm>
              <a:off x="6662365" y="1704524"/>
              <a:ext cx="0" cy="6001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Text Box 30"/>
            <p:cNvSpPr txBox="1">
              <a:spLocks noChangeArrowheads="1"/>
            </p:cNvSpPr>
            <p:nvPr/>
          </p:nvSpPr>
          <p:spPr bwMode="auto">
            <a:xfrm>
              <a:off x="6343650" y="1849175"/>
              <a:ext cx="277799" cy="341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 b="1"/>
                <a:t>…</a:t>
              </a:r>
              <a:endParaRPr lang="zh-CN" altLang="en-US" sz="1400" b="1"/>
            </a:p>
          </p:txBody>
        </p:sp>
        <p:sp>
          <p:nvSpPr>
            <p:cNvPr id="21" name="Text Box 31"/>
            <p:cNvSpPr txBox="1">
              <a:spLocks noChangeArrowheads="1"/>
            </p:cNvSpPr>
            <p:nvPr/>
          </p:nvSpPr>
          <p:spPr bwMode="auto">
            <a:xfrm>
              <a:off x="5813637" y="1278127"/>
              <a:ext cx="1060026" cy="306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 dirty="0"/>
                <a:t>State condition</a:t>
              </a:r>
              <a:endParaRPr lang="zh-CN" altLang="en-US" sz="1600" b="1" dirty="0"/>
            </a:p>
          </p:txBody>
        </p:sp>
        <p:sp>
          <p:nvSpPr>
            <p:cNvPr id="22" name="Text Box 32"/>
            <p:cNvSpPr txBox="1">
              <a:spLocks noChangeArrowheads="1"/>
            </p:cNvSpPr>
            <p:nvPr/>
          </p:nvSpPr>
          <p:spPr bwMode="auto">
            <a:xfrm>
              <a:off x="4369838" y="4357694"/>
              <a:ext cx="1044546" cy="480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600" b="1" dirty="0"/>
                <a:t>Micro-instruction register</a:t>
              </a:r>
              <a:endParaRPr lang="zh-CN" altLang="en-US" sz="1600" b="1" dirty="0"/>
            </a:p>
          </p:txBody>
        </p:sp>
        <p:sp>
          <p:nvSpPr>
            <p:cNvPr id="23" name="AutoShape 34"/>
            <p:cNvSpPr>
              <a:spLocks noChangeArrowheads="1"/>
            </p:cNvSpPr>
            <p:nvPr/>
          </p:nvSpPr>
          <p:spPr bwMode="auto">
            <a:xfrm flipV="1">
              <a:off x="4672551" y="1441130"/>
              <a:ext cx="1180106" cy="8787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8681 h 21600"/>
                <a:gd name="T20" fmla="*/ 20181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8797" y="0"/>
                  </a:moveTo>
                  <a:lnTo>
                    <a:pt x="15993" y="3920"/>
                  </a:lnTo>
                  <a:lnTo>
                    <a:pt x="17425" y="3920"/>
                  </a:lnTo>
                  <a:lnTo>
                    <a:pt x="17425" y="18662"/>
                  </a:lnTo>
                  <a:lnTo>
                    <a:pt x="0" y="18662"/>
                  </a:lnTo>
                  <a:lnTo>
                    <a:pt x="0" y="21600"/>
                  </a:lnTo>
                  <a:lnTo>
                    <a:pt x="20168" y="21600"/>
                  </a:lnTo>
                  <a:lnTo>
                    <a:pt x="20168" y="3920"/>
                  </a:lnTo>
                  <a:lnTo>
                    <a:pt x="21600" y="3920"/>
                  </a:lnTo>
                  <a:lnTo>
                    <a:pt x="18797" y="0"/>
                  </a:lnTo>
                  <a:close/>
                </a:path>
              </a:pathLst>
            </a:custGeom>
            <a:solidFill>
              <a:schemeClr val="accent4"/>
            </a:solidFill>
            <a:ln w="12700" cmpd="dbl">
              <a:solidFill>
                <a:srgbClr val="000000"/>
              </a:solidFill>
              <a:miter lim="800000"/>
            </a:ln>
          </p:spPr>
          <p:txBody>
            <a:bodyPr rot="10800000"/>
            <a:lstStyle/>
            <a:p>
              <a:endParaRPr lang="zh-CN" altLang="en-US"/>
            </a:p>
          </p:txBody>
        </p:sp>
        <p:sp>
          <p:nvSpPr>
            <p:cNvPr id="24" name="Freeform 35"/>
            <p:cNvSpPr/>
            <p:nvPr/>
          </p:nvSpPr>
          <p:spPr bwMode="auto">
            <a:xfrm>
              <a:off x="1767509" y="2175179"/>
              <a:ext cx="2187934" cy="617465"/>
            </a:xfrm>
            <a:custGeom>
              <a:avLst/>
              <a:gdLst>
                <a:gd name="T0" fmla="*/ 2147483647 w 1650"/>
                <a:gd name="T1" fmla="*/ 2147483647 h 380"/>
                <a:gd name="T2" fmla="*/ 2147483647 w 1650"/>
                <a:gd name="T3" fmla="*/ 2147483647 h 380"/>
                <a:gd name="T4" fmla="*/ 2147483647 w 1650"/>
                <a:gd name="T5" fmla="*/ 2147483647 h 380"/>
                <a:gd name="T6" fmla="*/ 2147483647 w 1650"/>
                <a:gd name="T7" fmla="*/ 2147483647 h 380"/>
                <a:gd name="T8" fmla="*/ 2147483647 w 1650"/>
                <a:gd name="T9" fmla="*/ 2147483647 h 380"/>
                <a:gd name="T10" fmla="*/ 2147483647 w 1650"/>
                <a:gd name="T11" fmla="*/ 2147483647 h 380"/>
                <a:gd name="T12" fmla="*/ 0 w 1650"/>
                <a:gd name="T13" fmla="*/ 2147483647 h 380"/>
                <a:gd name="T14" fmla="*/ 2147483647 w 1650"/>
                <a:gd name="T15" fmla="*/ 2147483647 h 380"/>
                <a:gd name="T16" fmla="*/ 2147483647 w 1650"/>
                <a:gd name="T17" fmla="*/ 0 h 380"/>
                <a:gd name="T18" fmla="*/ 2147483647 w 1650"/>
                <a:gd name="T19" fmla="*/ 0 h 380"/>
                <a:gd name="T20" fmla="*/ 2147483647 w 1650"/>
                <a:gd name="T21" fmla="*/ 2147483647 h 380"/>
                <a:gd name="T22" fmla="*/ 2147483647 w 1650"/>
                <a:gd name="T23" fmla="*/ 2147483647 h 38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650"/>
                <a:gd name="T37" fmla="*/ 0 h 380"/>
                <a:gd name="T38" fmla="*/ 1650 w 1650"/>
                <a:gd name="T39" fmla="*/ 380 h 38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650" h="380">
                  <a:moveTo>
                    <a:pt x="1570" y="380"/>
                  </a:moveTo>
                  <a:lnTo>
                    <a:pt x="1570" y="80"/>
                  </a:lnTo>
                  <a:lnTo>
                    <a:pt x="160" y="80"/>
                  </a:lnTo>
                  <a:lnTo>
                    <a:pt x="160" y="290"/>
                  </a:lnTo>
                  <a:lnTo>
                    <a:pt x="230" y="290"/>
                  </a:lnTo>
                  <a:lnTo>
                    <a:pt x="120" y="360"/>
                  </a:lnTo>
                  <a:lnTo>
                    <a:pt x="0" y="290"/>
                  </a:lnTo>
                  <a:lnTo>
                    <a:pt x="80" y="290"/>
                  </a:lnTo>
                  <a:lnTo>
                    <a:pt x="80" y="0"/>
                  </a:lnTo>
                  <a:lnTo>
                    <a:pt x="1650" y="0"/>
                  </a:lnTo>
                  <a:lnTo>
                    <a:pt x="1650" y="380"/>
                  </a:lnTo>
                  <a:lnTo>
                    <a:pt x="1570" y="380"/>
                  </a:lnTo>
                  <a:close/>
                </a:path>
              </a:pathLst>
            </a:custGeom>
            <a:solidFill>
              <a:schemeClr val="accent4"/>
            </a:solidFill>
            <a:ln w="12700" cmpd="dbl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36"/>
            <p:cNvSpPr/>
            <p:nvPr/>
          </p:nvSpPr>
          <p:spPr bwMode="auto">
            <a:xfrm>
              <a:off x="1847187" y="3280571"/>
              <a:ext cx="5995283" cy="2389979"/>
            </a:xfrm>
            <a:custGeom>
              <a:avLst/>
              <a:gdLst>
                <a:gd name="T0" fmla="*/ 2147483647 w 4520"/>
                <a:gd name="T1" fmla="*/ 2147483647 h 1470"/>
                <a:gd name="T2" fmla="*/ 2147483647 w 4520"/>
                <a:gd name="T3" fmla="*/ 2147483647 h 1470"/>
                <a:gd name="T4" fmla="*/ 2147483647 w 4520"/>
                <a:gd name="T5" fmla="*/ 2147483647 h 1470"/>
                <a:gd name="T6" fmla="*/ 2147483647 w 4520"/>
                <a:gd name="T7" fmla="*/ 2147483647 h 1470"/>
                <a:gd name="T8" fmla="*/ 2147483647 w 4520"/>
                <a:gd name="T9" fmla="*/ 2147483647 h 1470"/>
                <a:gd name="T10" fmla="*/ 2147483647 w 4520"/>
                <a:gd name="T11" fmla="*/ 0 h 1470"/>
                <a:gd name="T12" fmla="*/ 2147483647 w 4520"/>
                <a:gd name="T13" fmla="*/ 2147483647 h 1470"/>
                <a:gd name="T14" fmla="*/ 2147483647 w 4520"/>
                <a:gd name="T15" fmla="*/ 2147483647 h 1470"/>
                <a:gd name="T16" fmla="*/ 2147483647 w 4520"/>
                <a:gd name="T17" fmla="*/ 2147483647 h 1470"/>
                <a:gd name="T18" fmla="*/ 2147483647 w 4520"/>
                <a:gd name="T19" fmla="*/ 2147483647 h 1470"/>
                <a:gd name="T20" fmla="*/ 2147483647 w 4520"/>
                <a:gd name="T21" fmla="*/ 2147483647 h 1470"/>
                <a:gd name="T22" fmla="*/ 2147483647 w 4520"/>
                <a:gd name="T23" fmla="*/ 2147483647 h 1470"/>
                <a:gd name="T24" fmla="*/ 2147483647 w 4520"/>
                <a:gd name="T25" fmla="*/ 2147483647 h 1470"/>
                <a:gd name="T26" fmla="*/ 2147483647 w 4520"/>
                <a:gd name="T27" fmla="*/ 2147483647 h 1470"/>
                <a:gd name="T28" fmla="*/ 2147483647 w 4520"/>
                <a:gd name="T29" fmla="*/ 2147483647 h 1470"/>
                <a:gd name="T30" fmla="*/ 2147483647 w 4520"/>
                <a:gd name="T31" fmla="*/ 2147483647 h 1470"/>
                <a:gd name="T32" fmla="*/ 2147483647 w 4520"/>
                <a:gd name="T33" fmla="*/ 2147483647 h 1470"/>
                <a:gd name="T34" fmla="*/ 2147483647 w 4520"/>
                <a:gd name="T35" fmla="*/ 2147483647 h 1470"/>
                <a:gd name="T36" fmla="*/ 2147483647 w 4520"/>
                <a:gd name="T37" fmla="*/ 2147483647 h 1470"/>
                <a:gd name="T38" fmla="*/ 2147483647 w 4520"/>
                <a:gd name="T39" fmla="*/ 2147483647 h 1470"/>
                <a:gd name="T40" fmla="*/ 2147483647 w 4520"/>
                <a:gd name="T41" fmla="*/ 2147483647 h 1470"/>
                <a:gd name="T42" fmla="*/ 2147483647 w 4520"/>
                <a:gd name="T43" fmla="*/ 2147483647 h 1470"/>
                <a:gd name="T44" fmla="*/ 2147483647 w 4520"/>
                <a:gd name="T45" fmla="*/ 2147483647 h 1470"/>
                <a:gd name="T46" fmla="*/ 0 w 4520"/>
                <a:gd name="T47" fmla="*/ 2147483647 h 1470"/>
                <a:gd name="T48" fmla="*/ 0 w 4520"/>
                <a:gd name="T49" fmla="*/ 2147483647 h 1470"/>
                <a:gd name="T50" fmla="*/ 2147483647 w 4520"/>
                <a:gd name="T51" fmla="*/ 2147483647 h 147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520"/>
                <a:gd name="T79" fmla="*/ 0 h 1470"/>
                <a:gd name="T80" fmla="*/ 4520 w 4520"/>
                <a:gd name="T81" fmla="*/ 1470 h 147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520" h="1470">
                  <a:moveTo>
                    <a:pt x="90" y="710"/>
                  </a:moveTo>
                  <a:lnTo>
                    <a:pt x="90" y="1380"/>
                  </a:lnTo>
                  <a:lnTo>
                    <a:pt x="1470" y="1380"/>
                  </a:lnTo>
                  <a:lnTo>
                    <a:pt x="1470" y="120"/>
                  </a:lnTo>
                  <a:lnTo>
                    <a:pt x="1390" y="120"/>
                  </a:lnTo>
                  <a:lnTo>
                    <a:pt x="1510" y="0"/>
                  </a:lnTo>
                  <a:lnTo>
                    <a:pt x="1640" y="130"/>
                  </a:lnTo>
                  <a:lnTo>
                    <a:pt x="1550" y="130"/>
                  </a:lnTo>
                  <a:lnTo>
                    <a:pt x="1550" y="1380"/>
                  </a:lnTo>
                  <a:lnTo>
                    <a:pt x="3210" y="1380"/>
                  </a:lnTo>
                  <a:lnTo>
                    <a:pt x="3210" y="1100"/>
                  </a:lnTo>
                  <a:lnTo>
                    <a:pt x="3130" y="1100"/>
                  </a:lnTo>
                  <a:lnTo>
                    <a:pt x="3250" y="980"/>
                  </a:lnTo>
                  <a:lnTo>
                    <a:pt x="3370" y="1100"/>
                  </a:lnTo>
                  <a:lnTo>
                    <a:pt x="3290" y="1100"/>
                  </a:lnTo>
                  <a:lnTo>
                    <a:pt x="3290" y="1380"/>
                  </a:lnTo>
                  <a:lnTo>
                    <a:pt x="4360" y="1380"/>
                  </a:lnTo>
                  <a:lnTo>
                    <a:pt x="4356" y="1120"/>
                  </a:lnTo>
                  <a:lnTo>
                    <a:pt x="4280" y="1120"/>
                  </a:lnTo>
                  <a:lnTo>
                    <a:pt x="4400" y="1000"/>
                  </a:lnTo>
                  <a:lnTo>
                    <a:pt x="4520" y="1120"/>
                  </a:lnTo>
                  <a:lnTo>
                    <a:pt x="4430" y="1120"/>
                  </a:lnTo>
                  <a:lnTo>
                    <a:pt x="4430" y="1470"/>
                  </a:lnTo>
                  <a:lnTo>
                    <a:pt x="0" y="1470"/>
                  </a:lnTo>
                  <a:lnTo>
                    <a:pt x="0" y="710"/>
                  </a:lnTo>
                  <a:lnTo>
                    <a:pt x="90" y="710"/>
                  </a:lnTo>
                  <a:close/>
                </a:path>
              </a:pathLst>
            </a:custGeom>
            <a:solidFill>
              <a:schemeClr val="accent4"/>
            </a:solidFill>
            <a:ln w="12700" cmpd="dbl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1741525" y="439040"/>
            <a:ext cx="55671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 panose="020B0603020202020204"/>
              </a:rPr>
              <a:t>Micro-program structure</a:t>
            </a:r>
            <a:endParaRPr lang="zh-CN" altLang="en-US" sz="4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 Steps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4621697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Exp1: JMP1 and JMP2</a:t>
            </a:r>
            <a:endParaRPr lang="en-US" altLang="zh-CN" sz="2400" dirty="0"/>
          </a:p>
          <a:p>
            <a:pPr lvl="1"/>
            <a:r>
              <a:rPr lang="en-US" altLang="zh-CN" sz="2200" dirty="0"/>
              <a:t>According to the code below, compile and make the hex files and burn them into EPROM1</a:t>
            </a:r>
            <a:r>
              <a:rPr lang="zh-CN" altLang="en-US" sz="2200" dirty="0"/>
              <a:t>、</a:t>
            </a:r>
            <a:r>
              <a:rPr lang="en-US" altLang="zh-CN" sz="2200" dirty="0"/>
              <a:t>EPROM2</a:t>
            </a:r>
            <a:r>
              <a:rPr lang="zh-CN" altLang="en-US" sz="2200" dirty="0"/>
              <a:t>、</a:t>
            </a:r>
            <a:r>
              <a:rPr lang="en-US" altLang="zh-CN" sz="2200" dirty="0"/>
              <a:t>EPROM3 </a:t>
            </a:r>
            <a:r>
              <a:rPr lang="en-US" altLang="zh-CN" sz="2200" dirty="0" err="1"/>
              <a:t>seperatively</a:t>
            </a:r>
            <a:r>
              <a:rPr lang="en-US" altLang="zh-CN" sz="2200" dirty="0"/>
              <a:t>(WARNING: DO NOT MESS IT).</a:t>
            </a:r>
            <a:endParaRPr lang="en-US" altLang="zh-CN" sz="2200" dirty="0"/>
          </a:p>
          <a:p>
            <a:pPr lvl="1"/>
            <a:endParaRPr lang="en-US" altLang="zh-CN" sz="2200" dirty="0"/>
          </a:p>
          <a:p>
            <a:pPr lvl="1"/>
            <a:endParaRPr lang="en-US" altLang="zh-CN" sz="2200" dirty="0"/>
          </a:p>
          <a:p>
            <a:pPr lvl="1"/>
            <a:endParaRPr lang="en-US" altLang="zh-CN" sz="2200" dirty="0"/>
          </a:p>
          <a:p>
            <a:pPr lvl="1"/>
            <a:endParaRPr lang="en-US" altLang="zh-CN" sz="2200" dirty="0"/>
          </a:p>
          <a:p>
            <a:pPr marL="450215" lvl="1" indent="0">
              <a:buNone/>
            </a:pPr>
            <a:r>
              <a:rPr lang="en-US" altLang="zh-CN" sz="2200" dirty="0"/>
              <a:t> </a:t>
            </a:r>
            <a:endParaRPr lang="en-US" altLang="zh-CN" sz="2200" dirty="0"/>
          </a:p>
          <a:p>
            <a:pPr lvl="1"/>
            <a:endParaRPr lang="en-US" altLang="zh-CN" sz="2200" dirty="0"/>
          </a:p>
          <a:p>
            <a:pPr lvl="1"/>
            <a:endParaRPr lang="en-US" altLang="zh-CN" sz="2200" dirty="0"/>
          </a:p>
          <a:p>
            <a:pPr lvl="1"/>
            <a:endParaRPr lang="en-US" altLang="zh-CN" sz="2200" dirty="0"/>
          </a:p>
          <a:p>
            <a:pPr lvl="1"/>
            <a:endParaRPr lang="en-US" altLang="zh-CN" sz="2200" dirty="0"/>
          </a:p>
          <a:p>
            <a:pPr lvl="1"/>
            <a:endParaRPr lang="en-US" altLang="zh-CN" sz="2200" dirty="0"/>
          </a:p>
          <a:p>
            <a:pPr lvl="1"/>
            <a:endParaRPr lang="en-US" altLang="zh-CN" sz="2200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436914" y="3424335"/>
          <a:ext cx="6783355" cy="2697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13817"/>
                <a:gridCol w="2184769"/>
                <a:gridCol w="2184769"/>
              </a:tblGrid>
              <a:tr h="2514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EPROM1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EPROM2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EPROM3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244602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ORG   0000H                      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  DB   00000001B 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  DB   00000001B 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  DB   00000001B 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  DB   00000000B 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  DB   00000000B 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  DB   00000000B 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  DB   00000000B 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  DB   00000000B 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END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ORG  0000H                      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  DB   00100101B 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  DB   10100100B 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  DB   10100100B 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  DB   00000000B 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  DB   00000000B 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  DB   00000000B 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  DB   00000000B 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  DB   00000000B 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END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ORG  0000H                      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  DB   01000000B 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  DB   00000000B 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  DB   00000001B 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  DB   00000000B 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  DB   00000000B 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  DB   00000000B 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  DB   00000000B 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  DB   00000000B 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END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685347" y="6215605"/>
            <a:ext cx="7535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Question: In the micro-instruction table, [00001] and [00010]’s operation </a:t>
            </a:r>
            <a:endParaRPr lang="en-US" altLang="zh-CN" dirty="0"/>
          </a:p>
          <a:p>
            <a:r>
              <a:rPr lang="en-US" altLang="zh-CN" dirty="0"/>
              <a:t>is completely </a:t>
            </a:r>
            <a:r>
              <a:rPr lang="en-US" altLang="zh-CN" dirty="0" err="1"/>
              <a:t>same.So</a:t>
            </a:r>
            <a:r>
              <a:rPr lang="en-US" altLang="zh-CN" dirty="0"/>
              <a:t>, can we merge these two instructions? If </a:t>
            </a:r>
            <a:r>
              <a:rPr lang="en-US" altLang="zh-CN" dirty="0" err="1"/>
              <a:t>not,why</a:t>
            </a:r>
            <a:r>
              <a:rPr lang="en-US" altLang="zh-CN" dirty="0"/>
              <a:t>?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637" y="345233"/>
            <a:ext cx="4376057" cy="6419461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Compile the code below and burn it into PROGRAM module.</a:t>
            </a:r>
            <a:endParaRPr lang="en-US" altLang="zh-CN" dirty="0"/>
          </a:p>
          <a:p>
            <a:pPr marL="36830" indent="0">
              <a:buNone/>
            </a:pPr>
            <a:r>
              <a:rPr lang="en-US" altLang="zh-CN" dirty="0"/>
              <a:t>ORG  0000H </a:t>
            </a:r>
            <a:endParaRPr lang="en-US" altLang="zh-CN" dirty="0"/>
          </a:p>
          <a:p>
            <a:pPr marL="36830" indent="0">
              <a:buNone/>
            </a:pPr>
            <a:r>
              <a:rPr lang="en-US" altLang="zh-CN" dirty="0"/>
              <a:t>	DB  00100000B;  JMP1, 06H    </a:t>
            </a:r>
            <a:endParaRPr lang="en-US" altLang="zh-CN" dirty="0"/>
          </a:p>
          <a:p>
            <a:pPr marL="36830" indent="0">
              <a:buNone/>
            </a:pPr>
            <a:r>
              <a:rPr lang="en-US" altLang="zh-CN" dirty="0"/>
              <a:t>       DB   00000110B                                   </a:t>
            </a:r>
            <a:endParaRPr lang="en-US" altLang="zh-CN" dirty="0"/>
          </a:p>
          <a:p>
            <a:pPr marL="36830" indent="0">
              <a:buNone/>
            </a:pPr>
            <a:r>
              <a:rPr lang="en-US" altLang="zh-CN" dirty="0"/>
              <a:t>       DB   11101010B;  HLT     </a:t>
            </a:r>
            <a:endParaRPr lang="en-US" altLang="zh-CN" dirty="0"/>
          </a:p>
          <a:p>
            <a:pPr marL="36830" indent="0">
              <a:buNone/>
            </a:pPr>
            <a:r>
              <a:rPr lang="en-US" altLang="zh-CN" dirty="0"/>
              <a:t>	DB  00001010B; NOP/</a:t>
            </a:r>
            <a:r>
              <a:rPr lang="en-US" altLang="zh-CN" dirty="0" err="1"/>
              <a:t>Addr</a:t>
            </a:r>
            <a:r>
              <a:rPr lang="en-US" altLang="zh-CN" dirty="0"/>
              <a:t>   </a:t>
            </a:r>
            <a:endParaRPr lang="en-US" altLang="zh-CN" dirty="0"/>
          </a:p>
          <a:p>
            <a:pPr marL="36830" indent="0">
              <a:buNone/>
            </a:pPr>
            <a:r>
              <a:rPr lang="en-US" altLang="zh-CN" dirty="0"/>
              <a:t>                                                                      </a:t>
            </a:r>
            <a:endParaRPr lang="en-US" altLang="zh-CN" dirty="0"/>
          </a:p>
          <a:p>
            <a:pPr marL="36830" indent="0">
              <a:buNone/>
            </a:pPr>
            <a:r>
              <a:rPr lang="en-US" altLang="zh-CN" dirty="0"/>
              <a:t>       DB  00000000B         </a:t>
            </a:r>
            <a:endParaRPr lang="en-US" altLang="zh-CN" dirty="0"/>
          </a:p>
          <a:p>
            <a:pPr marL="36830" indent="0">
              <a:buNone/>
            </a:pPr>
            <a:r>
              <a:rPr lang="en-US" altLang="zh-CN" dirty="0"/>
              <a:t>	DB   00000000B                    </a:t>
            </a:r>
            <a:endParaRPr lang="en-US" altLang="zh-CN" dirty="0"/>
          </a:p>
          <a:p>
            <a:pPr marL="36830" indent="0">
              <a:buNone/>
            </a:pPr>
            <a:r>
              <a:rPr lang="en-US" altLang="zh-CN" dirty="0"/>
              <a:t>  	DB   00000010B;  NOP/</a:t>
            </a:r>
            <a:r>
              <a:rPr lang="en-US" altLang="zh-CN" dirty="0" err="1"/>
              <a:t>Addr</a:t>
            </a:r>
            <a:r>
              <a:rPr lang="en-US" altLang="zh-CN" dirty="0"/>
              <a:t>     </a:t>
            </a:r>
            <a:endParaRPr lang="en-US" altLang="zh-CN" dirty="0"/>
          </a:p>
          <a:p>
            <a:pPr marL="36830" indent="0">
              <a:buNone/>
            </a:pPr>
            <a:r>
              <a:rPr lang="en-US" altLang="zh-CN" dirty="0"/>
              <a:t>  	DB   11100001B;  HLT     </a:t>
            </a:r>
            <a:endParaRPr lang="en-US" altLang="zh-CN" dirty="0"/>
          </a:p>
          <a:p>
            <a:pPr marL="36830" indent="0">
              <a:buNone/>
            </a:pPr>
            <a:r>
              <a:rPr lang="en-US" altLang="zh-CN" dirty="0"/>
              <a:t>                                                                                                 </a:t>
            </a:r>
            <a:endParaRPr lang="en-US" altLang="zh-CN" dirty="0"/>
          </a:p>
          <a:p>
            <a:pPr marL="36830" indent="0">
              <a:buNone/>
            </a:pPr>
            <a:r>
              <a:rPr lang="en-US" altLang="zh-CN" dirty="0"/>
              <a:t>  	DB  01000000B;  JMP2, [06H]         </a:t>
            </a:r>
            <a:endParaRPr lang="en-US" altLang="zh-CN" dirty="0"/>
          </a:p>
          <a:p>
            <a:pPr marL="36830" indent="0">
              <a:buNone/>
            </a:pPr>
            <a:r>
              <a:rPr lang="en-US" altLang="zh-CN" dirty="0"/>
              <a:t>  	DB   00000110B</a:t>
            </a:r>
            <a:endParaRPr lang="en-US" altLang="zh-CN" dirty="0"/>
          </a:p>
          <a:p>
            <a:pPr marL="36830" indent="0">
              <a:buNone/>
            </a:pPr>
            <a:r>
              <a:rPr lang="en-US" altLang="zh-CN" dirty="0"/>
              <a:t>END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38800" y="961053"/>
            <a:ext cx="4916941" cy="4924036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6597270" y="1539551"/>
            <a:ext cx="1567016" cy="867747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346" y="476250"/>
            <a:ext cx="7765322" cy="4776634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Before start, </a:t>
            </a:r>
            <a:r>
              <a:rPr lang="en-US" altLang="zh-CN" sz="2400" dirty="0" err="1"/>
              <a:t>swtich</a:t>
            </a:r>
            <a:r>
              <a:rPr lang="en-US" altLang="zh-CN" sz="2400" dirty="0"/>
              <a:t> CLK to MANUAL_CLK; Start simulation, make RESET=1, manually press MANUAL_CLK to make CLK  rising-edge transit. Initial {T1,T2,T3,T4}={1,0,0,0}; MAKE RESET=0 and the initial process complete.</a:t>
            </a:r>
            <a:endParaRPr lang="en-US" altLang="zh-CN" sz="2400" dirty="0"/>
          </a:p>
          <a:p>
            <a:r>
              <a:rPr lang="en-US" altLang="zh-CN" sz="2400" dirty="0"/>
              <a:t>Press MANUAL_CLK and make CLK pulse as</a:t>
            </a:r>
            <a:r>
              <a:rPr lang="zh-CN" altLang="en-US" sz="2400" dirty="0"/>
              <a:t>“</a:t>
            </a:r>
            <a:r>
              <a:rPr lang="en-US" altLang="zh-CN" sz="2400" dirty="0"/>
              <a:t>	   </a:t>
            </a:r>
            <a:r>
              <a:rPr lang="zh-CN" altLang="en-US" sz="2400" dirty="0"/>
              <a:t>”</a:t>
            </a:r>
            <a:r>
              <a:rPr lang="en-US" altLang="zh-CN" sz="2400" dirty="0"/>
              <a:t>, step over the above program. In the instruction cycle of JMP1 and JMP2, compare to workflow of _ ,observe the function of micro-instruction and the stepping result( data of AR,IR,PC,BUS).</a:t>
            </a:r>
            <a:endParaRPr lang="en-US" altLang="zh-CN" sz="2400" dirty="0"/>
          </a:p>
          <a:p>
            <a:r>
              <a:rPr lang="en-US" altLang="zh-CN" sz="2400" dirty="0"/>
              <a:t>Switch CLK to AUTO_CLK(10hz)</a:t>
            </a:r>
            <a:r>
              <a:rPr lang="zh-CN" altLang="en-US" sz="2400" dirty="0"/>
              <a:t>，</a:t>
            </a:r>
            <a:r>
              <a:rPr lang="en-US" altLang="zh-CN" sz="2400" dirty="0"/>
              <a:t>the program will run to HLT break point and pause. Look into the number of micro-instruction cycles in break point and the result data of AR,IR,PC,BUS. Then enable RESET as “0-&gt;1-&gt;0”, jump out break point and run the next instruction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90923" y="2597867"/>
            <a:ext cx="272917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Exp2: JMP3</a:t>
            </a:r>
            <a:endParaRPr lang="en-US" altLang="zh-CN" dirty="0"/>
          </a:p>
          <a:p>
            <a:pPr lvl="1"/>
            <a:r>
              <a:rPr lang="en-US" altLang="zh-CN" dirty="0"/>
              <a:t>Add a new jump instruction JMP3 as below. Supply the micro-program workflow and micro-instruction code table. Implement the function of JMP3.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graphicFrame>
        <p:nvGraphicFramePr>
          <p:cNvPr id="4" name="内容占位符 3"/>
          <p:cNvGraphicFramePr/>
          <p:nvPr/>
        </p:nvGraphicFramePr>
        <p:xfrm>
          <a:off x="605447" y="3642361"/>
          <a:ext cx="8088264" cy="2148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7150"/>
                <a:gridCol w="732402"/>
                <a:gridCol w="2260893"/>
                <a:gridCol w="4107819"/>
              </a:tblGrid>
              <a:tr h="6172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instruction 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OP code 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ML program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comment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5316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JMP3 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011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01100000;  JMP3</a:t>
                      </a:r>
                      <a:br>
                        <a:rPr lang="en-US" sz="2000" u="none" strike="noStrike" dirty="0">
                          <a:effectLst/>
                        </a:rPr>
                      </a:br>
                      <a:r>
                        <a:rPr lang="en-US" sz="2000" u="none" strike="noStrike" dirty="0" err="1">
                          <a:effectLst/>
                        </a:rPr>
                        <a:t>xxxxxxxx</a:t>
                      </a:r>
                      <a:r>
                        <a:rPr lang="en-US" sz="2000" u="none" strike="noStrike" dirty="0">
                          <a:effectLst/>
                        </a:rPr>
                        <a:t>;  addr1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Secondary indirect</a:t>
                      </a:r>
                      <a:r>
                        <a:rPr lang="en-US" sz="2000" u="none" strike="noStrike" baseline="0" dirty="0">
                          <a:effectLst/>
                        </a:rPr>
                        <a:t> addressing</a:t>
                      </a:r>
                      <a:r>
                        <a:rPr lang="en-US" sz="2000" u="none" strike="noStrike" dirty="0">
                          <a:effectLst/>
                        </a:rPr>
                        <a:t>: program jump 3 times to addr3 to </a:t>
                      </a:r>
                      <a:r>
                        <a:rPr lang="en-US" sz="2000" u="none" strike="noStrike" dirty="0" err="1">
                          <a:effectLst/>
                        </a:rPr>
                        <a:t>excute</a:t>
                      </a:r>
                      <a:br>
                        <a:rPr lang="en-US" sz="2000" u="none" strike="noStrike" dirty="0">
                          <a:effectLst/>
                        </a:rPr>
                      </a:br>
                      <a:r>
                        <a:rPr lang="en-US" sz="2000" u="none" strike="noStrike" dirty="0">
                          <a:effectLst/>
                        </a:rPr>
                        <a:t>[addr1] =addr2,  [addr2]= addr3,  addr3→PC;  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346" y="180392"/>
            <a:ext cx="7765322" cy="9704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Preface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346" y="1240972"/>
            <a:ext cx="7765322" cy="5365102"/>
          </a:xfrm>
        </p:spPr>
        <p:txBody>
          <a:bodyPr anchor="ctr">
            <a:no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Purpose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concept of “micro-program”, know the “instruction-microinstruction-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microcommand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style of micro-program structure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the organization structure and design method of micro-controller.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06070">
              <a:buFont typeface="Wingdings 2" panose="05020102010507070707" charset="2"/>
              <a:buChar char="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content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 a minimum prototype of CPU: generate the schemed  CPU time sequence with sequence generator, and use the </a:t>
            </a:r>
            <a:r>
              <a:rPr lang="en-US" altLang="zh-CN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autocontrol</a:t>
            </a:r>
            <a:r>
              <a:rPr lang="en-US" altLang="zh-C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micro-controller to achieve the particular CPU function ——Program Jumping.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65427" y="289367"/>
            <a:ext cx="7765322" cy="5640730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Compile the code to hex file and burn it to PROGRAM.</a:t>
            </a:r>
            <a:endParaRPr lang="en-US" altLang="zh-CN" sz="2400" dirty="0"/>
          </a:p>
          <a:p>
            <a:pPr marL="36830" indent="0">
              <a:buNone/>
            </a:pPr>
            <a:r>
              <a:rPr lang="en-US" altLang="zh-CN" sz="1600" dirty="0"/>
              <a:t>ORG  0000H </a:t>
            </a:r>
            <a:endParaRPr lang="en-US" altLang="zh-CN" sz="1600" dirty="0"/>
          </a:p>
          <a:p>
            <a:pPr marL="36830" indent="0">
              <a:buNone/>
            </a:pPr>
            <a:r>
              <a:rPr lang="en-US" altLang="zh-CN" sz="1600" dirty="0"/>
              <a:t>  DB  00100000B;  JMP1, 06H    </a:t>
            </a:r>
            <a:endParaRPr lang="en-US" altLang="zh-CN" sz="1600" dirty="0"/>
          </a:p>
          <a:p>
            <a:pPr marL="36830" indent="0">
              <a:buNone/>
            </a:pPr>
            <a:r>
              <a:rPr lang="en-US" altLang="zh-CN" sz="1600" dirty="0"/>
              <a:t>  DB   00000110B             </a:t>
            </a:r>
            <a:endParaRPr lang="en-US" altLang="zh-CN" sz="1600" dirty="0"/>
          </a:p>
          <a:p>
            <a:pPr marL="36830" indent="0">
              <a:buNone/>
            </a:pPr>
            <a:r>
              <a:rPr lang="en-US" altLang="zh-CN" sz="1600" dirty="0"/>
              <a:t>  DB   11101010B;  HLT     </a:t>
            </a:r>
            <a:endParaRPr lang="en-US" altLang="zh-CN" sz="1600" dirty="0"/>
          </a:p>
          <a:p>
            <a:pPr marL="36830" indent="0">
              <a:buNone/>
            </a:pPr>
            <a:r>
              <a:rPr lang="en-US" altLang="zh-CN" sz="1600" dirty="0"/>
              <a:t>  DB  00001010B;  NOP/</a:t>
            </a:r>
            <a:r>
              <a:rPr lang="en-US" altLang="zh-CN" sz="1600" dirty="0" err="1"/>
              <a:t>Addr</a:t>
            </a:r>
            <a:r>
              <a:rPr lang="en-US" altLang="zh-CN" sz="1600" dirty="0"/>
              <a:t> </a:t>
            </a:r>
            <a:endParaRPr lang="en-US" altLang="zh-CN" sz="1600" dirty="0"/>
          </a:p>
          <a:p>
            <a:pPr marL="36830" indent="0">
              <a:buNone/>
            </a:pPr>
            <a:r>
              <a:rPr lang="en-US" altLang="zh-CN" sz="1600" dirty="0"/>
              <a:t>     </a:t>
            </a:r>
            <a:endParaRPr lang="en-US" altLang="zh-CN" sz="1600" dirty="0"/>
          </a:p>
          <a:p>
            <a:pPr marL="36830" indent="0">
              <a:buNone/>
            </a:pPr>
            <a:r>
              <a:rPr lang="en-US" altLang="zh-CN" sz="1600" dirty="0"/>
              <a:t>  DB  01100000B;  JMP3, [[0BH]]         </a:t>
            </a:r>
            <a:endParaRPr lang="en-US" altLang="zh-CN" sz="1600" dirty="0"/>
          </a:p>
          <a:p>
            <a:pPr marL="36830" indent="0">
              <a:buNone/>
            </a:pPr>
            <a:r>
              <a:rPr lang="en-US" altLang="zh-CN" sz="1600" dirty="0"/>
              <a:t>  DB   00001011B         </a:t>
            </a:r>
            <a:endParaRPr lang="en-US" altLang="zh-CN" sz="1600" dirty="0"/>
          </a:p>
          <a:p>
            <a:pPr marL="36830" indent="0">
              <a:buNone/>
            </a:pPr>
            <a:r>
              <a:rPr lang="en-US" altLang="zh-CN" sz="1600" dirty="0"/>
              <a:t>  DB   00000010B;  NOP/</a:t>
            </a:r>
            <a:r>
              <a:rPr lang="en-US" altLang="zh-CN" sz="1600" dirty="0" err="1"/>
              <a:t>Addr</a:t>
            </a:r>
            <a:r>
              <a:rPr lang="en-US" altLang="zh-CN" sz="1600" dirty="0"/>
              <a:t>     </a:t>
            </a:r>
            <a:endParaRPr lang="en-US" altLang="zh-CN" sz="1600" dirty="0"/>
          </a:p>
          <a:p>
            <a:pPr marL="36830" indent="0">
              <a:buNone/>
            </a:pPr>
            <a:r>
              <a:rPr lang="en-US" altLang="zh-CN" sz="1600" dirty="0"/>
              <a:t>  DB   11100001B ;  HLT     </a:t>
            </a:r>
            <a:endParaRPr lang="en-US" altLang="zh-CN" sz="1600" dirty="0"/>
          </a:p>
          <a:p>
            <a:pPr marL="36830" indent="0">
              <a:buNone/>
            </a:pPr>
            <a:r>
              <a:rPr lang="en-US" altLang="zh-CN" sz="1600" dirty="0"/>
              <a:t> </a:t>
            </a:r>
            <a:endParaRPr lang="en-US" altLang="zh-CN" sz="1600" dirty="0"/>
          </a:p>
          <a:p>
            <a:pPr marL="36830" indent="0">
              <a:buNone/>
            </a:pPr>
            <a:r>
              <a:rPr lang="en-US" altLang="zh-CN" sz="1600" dirty="0"/>
              <a:t>  DB  01000000B;  JMP2, [06H]         </a:t>
            </a:r>
            <a:endParaRPr lang="en-US" altLang="zh-CN" sz="1600" dirty="0"/>
          </a:p>
          <a:p>
            <a:pPr marL="36830" indent="0">
              <a:buNone/>
            </a:pPr>
            <a:r>
              <a:rPr lang="en-US" altLang="zh-CN" sz="1600" dirty="0"/>
              <a:t>  DB   00000110B   </a:t>
            </a:r>
            <a:endParaRPr lang="en-US" altLang="zh-CN" sz="1600" dirty="0"/>
          </a:p>
          <a:p>
            <a:pPr marL="36830" indent="0">
              <a:buNone/>
            </a:pPr>
            <a:r>
              <a:rPr lang="en-US" altLang="zh-CN" sz="1600" dirty="0"/>
              <a:t>  DB  11100000B;  HLT         </a:t>
            </a:r>
            <a:endParaRPr lang="en-US" altLang="zh-CN" sz="1600" dirty="0"/>
          </a:p>
          <a:p>
            <a:pPr marL="36830" indent="0">
              <a:buNone/>
            </a:pPr>
            <a:r>
              <a:rPr lang="en-US" altLang="zh-CN" sz="1600" dirty="0"/>
              <a:t>  DB   00000011B;  NOP/</a:t>
            </a:r>
            <a:r>
              <a:rPr lang="en-US" altLang="zh-CN" sz="1600" dirty="0" err="1"/>
              <a:t>Addr</a:t>
            </a:r>
            <a:r>
              <a:rPr lang="en-US" altLang="zh-CN" sz="1600" dirty="0"/>
              <a:t>     </a:t>
            </a:r>
            <a:endParaRPr lang="en-US" altLang="zh-CN" sz="1600" dirty="0"/>
          </a:p>
          <a:p>
            <a:pPr marL="36830" indent="0">
              <a:buNone/>
            </a:pPr>
            <a:r>
              <a:rPr lang="en-US" altLang="zh-CN" sz="1600" dirty="0"/>
              <a:t>END 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2278" y="762954"/>
            <a:ext cx="7765322" cy="4058751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Refer to the initial process and step over method of exp1, repeat the experiment and observe the result data.</a:t>
            </a:r>
            <a:endParaRPr lang="en-US" altLang="zh-CN" sz="2400" dirty="0"/>
          </a:p>
          <a:p>
            <a:r>
              <a:rPr lang="en-US" altLang="zh-CN" sz="2400" dirty="0"/>
              <a:t>Refer to the method of auto-run and jumping out of break point in exp1, auto run the program, observe the micro-instruction cycles in break point and the data of AR,IR,PC,BUS.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445625" y="3634219"/>
            <a:ext cx="788350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Question: In this experiment’s program, some addresses is annotated as “NOP/[ADDR]”. What’s </a:t>
            </a:r>
            <a:r>
              <a:rPr lang="en-US" altLang="zh-CN" sz="2400"/>
              <a:t>the difference of NOP and NOP/[ADDR]?</a:t>
            </a:r>
            <a:endParaRPr lang="en-US" altLang="zh-CN" sz="2400" dirty="0"/>
          </a:p>
          <a:p>
            <a:r>
              <a:rPr lang="en-US" altLang="zh-CN" sz="2400" dirty="0"/>
              <a:t>Under what situation it will do nothing or jump the program?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Instructions</a:t>
            </a:r>
            <a:endParaRPr lang="zh-CN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85346" y="1732450"/>
            <a:ext cx="9636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/>
              <a:t>NOP</a:t>
            </a:r>
            <a:endParaRPr lang="zh-CN" altLang="en-US" b="1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09283" y="1772137"/>
          <a:ext cx="6119814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938"/>
                <a:gridCol w="2039938"/>
                <a:gridCol w="2039938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XX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XX</a:t>
                      </a:r>
                      <a:endParaRPr lang="zh-CN" altLang="en-US" sz="1800" dirty="0"/>
                    </a:p>
                  </a:txBody>
                  <a:tcPr marT="45798" marB="45798"/>
                </a:tc>
              </a:tr>
            </a:tbl>
          </a:graphicData>
        </a:graphic>
      </p:graphicFrame>
      <p:sp>
        <p:nvSpPr>
          <p:cNvPr id="6" name="TextBox 23"/>
          <p:cNvSpPr txBox="1">
            <a:spLocks noChangeArrowheads="1"/>
          </p:cNvSpPr>
          <p:nvPr/>
        </p:nvSpPr>
        <p:spPr bwMode="auto">
          <a:xfrm>
            <a:off x="685346" y="2518262"/>
            <a:ext cx="952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/>
              <a:t>HLT</a:t>
            </a:r>
            <a:endParaRPr lang="zh-CN" altLang="en-US" b="1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756908" y="2589700"/>
          <a:ext cx="6096000" cy="369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  <a:endParaRPr lang="zh-CN" altLang="en-US" sz="1800" dirty="0"/>
                    </a:p>
                  </a:txBody>
                  <a:tcPr marT="45603" marB="456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XX</a:t>
                      </a:r>
                      <a:endParaRPr lang="zh-CN" altLang="en-US" sz="1800" dirty="0"/>
                    </a:p>
                  </a:txBody>
                  <a:tcPr marT="45603" marB="456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XX</a:t>
                      </a:r>
                      <a:endParaRPr lang="zh-CN" altLang="en-US" sz="1800" dirty="0"/>
                    </a:p>
                  </a:txBody>
                  <a:tcPr marT="45603" marB="45603"/>
                </a:tc>
              </a:tr>
            </a:tbl>
          </a:graphicData>
        </a:graphic>
      </p:graphicFrame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685346" y="3446950"/>
            <a:ext cx="9636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JMP1</a:t>
            </a:r>
            <a:endParaRPr lang="zh-CN" altLang="en-US" b="1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756908" y="3446950"/>
          <a:ext cx="6072189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4063"/>
                <a:gridCol w="2024063"/>
                <a:gridCol w="2024063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001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/>
                        <a:t>XX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XX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</a:tr>
            </a:tbl>
          </a:graphicData>
        </a:graphic>
      </p:graphicFrame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685346" y="4661387"/>
            <a:ext cx="9636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JMP2</a:t>
            </a:r>
            <a:endParaRPr lang="zh-CN" altLang="en-US" b="1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756908" y="3804137"/>
          <a:ext cx="6072188" cy="369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2188"/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addr1</a:t>
                      </a:r>
                      <a:endParaRPr lang="en-US" altLang="zh-CN" sz="1800" dirty="0"/>
                    </a:p>
                  </a:txBody>
                  <a:tcPr marL="91439" marR="91439" marT="45603" marB="45603"/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756908" y="4661387"/>
          <a:ext cx="6072189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4063"/>
                <a:gridCol w="2024063"/>
                <a:gridCol w="2024063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010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/>
                        <a:t>XX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XX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756908" y="5018575"/>
          <a:ext cx="6072188" cy="369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2188"/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addr1</a:t>
                      </a:r>
                      <a:endParaRPr lang="zh-CN" altLang="en-US" sz="1800" dirty="0"/>
                    </a:p>
                  </a:txBody>
                  <a:tcPr marL="91439" marR="91439" marT="45603" marB="45603"/>
                </a:tc>
              </a:tr>
            </a:tbl>
          </a:graphicData>
        </a:graphic>
      </p:graphicFrame>
      <p:sp>
        <p:nvSpPr>
          <p:cNvPr id="14" name="内容占位符 13"/>
          <p:cNvSpPr txBox="1">
            <a:spLocks noGrp="1" noChangeArrowheads="1"/>
          </p:cNvSpPr>
          <p:nvPr>
            <p:ph idx="1"/>
          </p:nvPr>
        </p:nvSpPr>
        <p:spPr bwMode="auto">
          <a:xfrm>
            <a:off x="685346" y="2143612"/>
            <a:ext cx="77653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/>
              <a:t>No operation</a:t>
            </a:r>
            <a:endParaRPr lang="zh-CN" altLang="en-US" b="1" dirty="0"/>
          </a:p>
        </p:txBody>
      </p:sp>
      <p:sp>
        <p:nvSpPr>
          <p:cNvPr id="15" name="TextBox 13"/>
          <p:cNvSpPr txBox="1">
            <a:spLocks noChangeArrowheads="1"/>
          </p:cNvSpPr>
          <p:nvPr/>
        </p:nvSpPr>
        <p:spPr bwMode="auto">
          <a:xfrm>
            <a:off x="690335" y="2991634"/>
            <a:ext cx="7765322" cy="461665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t">
            <a:spAutoFit/>
          </a:bodyPr>
          <a:lstStyle>
            <a:lvl1pPr marL="342900" indent="-306070" algn="l" defTabSz="457200" rtl="0" eaLnBrk="0" latinLnBrk="0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"/>
              <a:defRPr kumimoji="1" sz="2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457200" rtl="0" eaLnBrk="0" latinLnBrk="0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"/>
              <a:defRPr kumimoji="1" sz="2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457200" rtl="0" eaLnBrk="0" latinLnBrk="0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"/>
              <a:defRPr kumimoji="1" sz="2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457200" rtl="0" eaLnBrk="0" latinLnBrk="0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"/>
              <a:defRPr kumimoji="1" sz="2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defTabSz="457200" rtl="0" eaLnBrk="0" latinLnBrk="0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"/>
              <a:defRPr kumimoji="1" sz="2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"/>
              <a:defRPr kumimoji="1" sz="2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"/>
              <a:defRPr kumimoji="1" sz="2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"/>
              <a:defRPr kumimoji="1" sz="2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"/>
              <a:defRPr kumimoji="1" sz="2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b="1" dirty="0"/>
              <a:t>Halt</a:t>
            </a:r>
            <a:endParaRPr lang="zh-CN" altLang="en-US" b="1" dirty="0"/>
          </a:p>
        </p:txBody>
      </p:sp>
      <p:sp>
        <p:nvSpPr>
          <p:cNvPr id="16" name="TextBox 13"/>
          <p:cNvSpPr txBox="1">
            <a:spLocks noChangeArrowheads="1"/>
          </p:cNvSpPr>
          <p:nvPr/>
        </p:nvSpPr>
        <p:spPr bwMode="auto">
          <a:xfrm>
            <a:off x="581478" y="4169263"/>
            <a:ext cx="7765322" cy="461665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t">
            <a:spAutoFit/>
          </a:bodyPr>
          <a:lstStyle>
            <a:lvl1pPr marL="342900" indent="-306070" algn="l" defTabSz="457200" rtl="0" eaLnBrk="0" latinLnBrk="0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"/>
              <a:defRPr kumimoji="1" sz="2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457200" rtl="0" eaLnBrk="0" latinLnBrk="0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"/>
              <a:defRPr kumimoji="1" sz="2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457200" rtl="0" eaLnBrk="0" latinLnBrk="0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"/>
              <a:defRPr kumimoji="1" sz="2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457200" rtl="0" eaLnBrk="0" latinLnBrk="0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"/>
              <a:defRPr kumimoji="1" sz="2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defTabSz="457200" rtl="0" eaLnBrk="0" latinLnBrk="0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"/>
              <a:defRPr kumimoji="1" sz="2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"/>
              <a:defRPr kumimoji="1" sz="2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"/>
              <a:defRPr kumimoji="1" sz="2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"/>
              <a:defRPr kumimoji="1" sz="2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"/>
              <a:defRPr kumimoji="1" sz="2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b="1" dirty="0"/>
              <a:t>Direct addressing: addr1-&gt;PC</a:t>
            </a:r>
            <a:endParaRPr lang="zh-CN" altLang="en-US" b="1" dirty="0"/>
          </a:p>
        </p:txBody>
      </p:sp>
      <p:sp>
        <p:nvSpPr>
          <p:cNvPr id="17" name="TextBox 13"/>
          <p:cNvSpPr txBox="1">
            <a:spLocks noChangeArrowheads="1"/>
          </p:cNvSpPr>
          <p:nvPr/>
        </p:nvSpPr>
        <p:spPr bwMode="auto">
          <a:xfrm>
            <a:off x="581478" y="5428150"/>
            <a:ext cx="7765322" cy="461665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t">
            <a:spAutoFit/>
          </a:bodyPr>
          <a:lstStyle>
            <a:lvl1pPr marL="342900" indent="-306070" algn="l" defTabSz="457200" rtl="0" eaLnBrk="0" latinLnBrk="0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"/>
              <a:defRPr kumimoji="1" sz="2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457200" rtl="0" eaLnBrk="0" latinLnBrk="0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"/>
              <a:defRPr kumimoji="1" sz="2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457200" rtl="0" eaLnBrk="0" latinLnBrk="0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"/>
              <a:defRPr kumimoji="1" sz="2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457200" rtl="0" eaLnBrk="0" latinLnBrk="0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"/>
              <a:defRPr kumimoji="1" sz="2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defTabSz="457200" rtl="0" eaLnBrk="0" latinLnBrk="0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"/>
              <a:defRPr kumimoji="1" sz="2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"/>
              <a:defRPr kumimoji="1" sz="2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"/>
              <a:defRPr kumimoji="1" sz="2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"/>
              <a:defRPr kumimoji="1" sz="2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"/>
              <a:defRPr kumimoji="1" sz="2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b="1" dirty="0"/>
              <a:t>Indirect addressing: addr2=[addr1],addr2-&gt;PC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5428" y="0"/>
            <a:ext cx="7765322" cy="94004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Experiment Program</a:t>
            </a:r>
            <a:br>
              <a:rPr lang="en-US" altLang="zh-CN" dirty="0"/>
            </a:br>
            <a:r>
              <a:rPr lang="en-US" altLang="zh-CN" dirty="0"/>
              <a:t>(Store in PROGRAM module)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Group 364"/>
          <p:cNvGraphicFramePr/>
          <p:nvPr/>
        </p:nvGraphicFramePr>
        <p:xfrm>
          <a:off x="317476" y="940045"/>
          <a:ext cx="8501062" cy="5854047"/>
        </p:xfrm>
        <a:graphic>
          <a:graphicData uri="http://schemas.openxmlformats.org/drawingml/2006/table">
            <a:tbl>
              <a:tblPr/>
              <a:tblGrid>
                <a:gridCol w="1968524"/>
                <a:gridCol w="3847904"/>
                <a:gridCol w="2684634"/>
              </a:tblGrid>
              <a:tr h="64007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Assembly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statement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Comment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(M address: machine instruction)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408773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JMP1, 06H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Jump to 06H to execute the instruction there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 marL="91432" marR="91432"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00H:00100000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505619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01H:00000110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40877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HLT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Halt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 marL="91432" marR="91432"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02H:11101010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40877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NOP/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Addr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No operation/Address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 marL="91432" marR="91432"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03H:00001010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40909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NOP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No operation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 marL="91432" marR="91432"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04H:00000000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40877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NOP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No operation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 marL="91432" marR="91432"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05H:00000000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62030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NOP/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Addr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No operation/Address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 marL="91432" marR="91432"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06H:00000010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40877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HLT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Halt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 marL="91432" marR="91432"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07H:11100001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408773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JMP2, [06H]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Jump to 06H and execute [06H]=02H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 marL="91432" marR="91432"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08H:01000000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408773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09H:00000110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408773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Undefined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 marL="91432" marR="91432"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0AH:11111111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408773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0BH:11111111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5889" y="0"/>
            <a:ext cx="812423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821638" y="352888"/>
            <a:ext cx="7207897" cy="6165905"/>
            <a:chOff x="821638" y="352888"/>
            <a:chExt cx="7207897" cy="616590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521434" y="597159"/>
              <a:ext cx="5879517" cy="5921634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4394718" y="1352939"/>
              <a:ext cx="2080727" cy="923730"/>
            </a:xfrm>
            <a:prstGeom prst="rect">
              <a:avLst/>
            </a:prstGeom>
            <a:noFill/>
            <a:ln w="254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5150498" y="2901820"/>
              <a:ext cx="1324947" cy="746450"/>
            </a:xfrm>
            <a:prstGeom prst="rect">
              <a:avLst/>
            </a:prstGeom>
            <a:noFill/>
            <a:ln w="254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110134" y="4621666"/>
              <a:ext cx="2579915" cy="923730"/>
            </a:xfrm>
            <a:prstGeom prst="rect">
              <a:avLst/>
            </a:prstGeom>
            <a:noFill/>
            <a:ln w="254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239347" y="4736743"/>
              <a:ext cx="1399592" cy="923730"/>
            </a:xfrm>
            <a:prstGeom prst="rect">
              <a:avLst/>
            </a:prstGeom>
            <a:noFill/>
            <a:ln w="254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446245" y="3862872"/>
              <a:ext cx="727788" cy="2472613"/>
            </a:xfrm>
            <a:prstGeom prst="rect">
              <a:avLst/>
            </a:prstGeom>
            <a:noFill/>
            <a:ln w="254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574304" y="1265804"/>
              <a:ext cx="727788" cy="2475772"/>
            </a:xfrm>
            <a:prstGeom prst="rect">
              <a:avLst/>
            </a:prstGeom>
            <a:noFill/>
            <a:ln w="254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797350" y="3893878"/>
              <a:ext cx="727788" cy="2472613"/>
            </a:xfrm>
            <a:prstGeom prst="rect">
              <a:avLst/>
            </a:prstGeom>
            <a:noFill/>
            <a:ln w="254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922106" y="803938"/>
              <a:ext cx="1651518" cy="1789971"/>
            </a:xfrm>
            <a:prstGeom prst="rect">
              <a:avLst/>
            </a:prstGeom>
            <a:noFill/>
            <a:ln w="254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箭头连接符 13"/>
            <p:cNvCxnSpPr>
              <a:stCxn id="11" idx="1"/>
            </p:cNvCxnSpPr>
            <p:nvPr/>
          </p:nvCxnSpPr>
          <p:spPr>
            <a:xfrm flipH="1" flipV="1">
              <a:off x="1017037" y="802433"/>
              <a:ext cx="905069" cy="8964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8" idx="1"/>
            </p:cNvCxnSpPr>
            <p:nvPr/>
          </p:nvCxnSpPr>
          <p:spPr>
            <a:xfrm flipH="1" flipV="1">
              <a:off x="821638" y="5025117"/>
              <a:ext cx="624607" cy="740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9" idx="0"/>
            </p:cNvCxnSpPr>
            <p:nvPr/>
          </p:nvCxnSpPr>
          <p:spPr>
            <a:xfrm flipV="1">
              <a:off x="6938198" y="352888"/>
              <a:ext cx="863425" cy="9129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0" idx="2"/>
            </p:cNvCxnSpPr>
            <p:nvPr/>
          </p:nvCxnSpPr>
          <p:spPr>
            <a:xfrm flipV="1">
              <a:off x="7161244" y="5971592"/>
              <a:ext cx="744104" cy="3948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5" idx="3"/>
            </p:cNvCxnSpPr>
            <p:nvPr/>
          </p:nvCxnSpPr>
          <p:spPr>
            <a:xfrm flipV="1">
              <a:off x="6475445" y="2901820"/>
              <a:ext cx="1326178" cy="3732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6" idx="0"/>
            </p:cNvCxnSpPr>
            <p:nvPr/>
          </p:nvCxnSpPr>
          <p:spPr>
            <a:xfrm flipV="1">
              <a:off x="5400092" y="4273421"/>
              <a:ext cx="2629443" cy="3482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本框 32"/>
          <p:cNvSpPr txBox="1"/>
          <p:nvPr/>
        </p:nvSpPr>
        <p:spPr>
          <a:xfrm>
            <a:off x="2520532" y="45439"/>
            <a:ext cx="388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Program module to store the program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7764845" y="0"/>
            <a:ext cx="1295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AR_CLK  to load to AR(T1)</a:t>
            </a:r>
            <a:endParaRPr lang="zh-CN" altLang="en-US" dirty="0"/>
          </a:p>
        </p:txBody>
      </p:sp>
      <p:cxnSp>
        <p:nvCxnSpPr>
          <p:cNvPr id="36" name="直接箭头连接符 35"/>
          <p:cNvCxnSpPr>
            <a:stCxn id="7" idx="0"/>
          </p:cNvCxnSpPr>
          <p:nvPr/>
        </p:nvCxnSpPr>
        <p:spPr>
          <a:xfrm flipH="1" flipV="1">
            <a:off x="826703" y="2838180"/>
            <a:ext cx="2112440" cy="1898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7860714" y="5707376"/>
            <a:ext cx="1663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PC_CLK to make PC increase(T2) 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7966452" y="4088755"/>
            <a:ext cx="166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PC register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8007443" y="2667414"/>
            <a:ext cx="1663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Address register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28765" y="2395370"/>
            <a:ext cx="1663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Instruction register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19434" y="105987"/>
            <a:ext cx="16635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BUS data LED monitor.</a:t>
            </a:r>
            <a:endParaRPr lang="en-US" altLang="zh-CN" dirty="0"/>
          </a:p>
          <a:p>
            <a:r>
              <a:rPr lang="en-US" altLang="zh-CN" dirty="0"/>
              <a:t>The 8-bits can be data or instruction code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-18660" y="4543688"/>
            <a:ext cx="10642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IR_CLK to load BUS’s data to IR (T2) 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2298770" y="2686773"/>
            <a:ext cx="16604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Data path </a:t>
            </a:r>
            <a:endParaRPr lang="en-US" altLang="zh-CN" sz="2800" b="1" dirty="0"/>
          </a:p>
          <a:p>
            <a:r>
              <a:rPr lang="en-US" altLang="zh-CN" sz="2800" b="1" dirty="0"/>
              <a:t>circuit</a:t>
            </a:r>
            <a:endParaRPr lang="zh-CN" altLang="en-US" sz="2800" b="1" dirty="0"/>
          </a:p>
        </p:txBody>
      </p:sp>
      <p:cxnSp>
        <p:nvCxnSpPr>
          <p:cNvPr id="18" name="直接箭头连接符 17"/>
          <p:cNvCxnSpPr>
            <a:stCxn id="3" idx="0"/>
          </p:cNvCxnSpPr>
          <p:nvPr/>
        </p:nvCxnSpPr>
        <p:spPr>
          <a:xfrm flipH="1" flipV="1">
            <a:off x="4461192" y="450202"/>
            <a:ext cx="973890" cy="902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33375" y="3927669"/>
          <a:ext cx="8429625" cy="2655957"/>
        </p:xfrm>
        <a:graphic>
          <a:graphicData uri="http://schemas.openxmlformats.org/drawingml/2006/table">
            <a:tbl>
              <a:tblPr/>
              <a:tblGrid>
                <a:gridCol w="1490273"/>
                <a:gridCol w="447870"/>
                <a:gridCol w="4145848"/>
                <a:gridCol w="2345634"/>
              </a:tblGrid>
              <a:tr h="339477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kumimoji="1" lang="zh-CN" altLang="zh-CN" sz="1800" kern="1200" dirty="0">
                        <a:solidFill>
                          <a:srgbClr val="0033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Valid micro-operation signal</a:t>
                      </a:r>
                      <a:endParaRPr lang="zh-CN" altLang="zh-CN" sz="1800" b="1" kern="100" dirty="0">
                        <a:solidFill>
                          <a:srgbClr val="0000FF"/>
                        </a:solidFill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endParaRPr lang="zh-CN" altLang="zh-CN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6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Instruction</a:t>
                      </a:r>
                      <a:endParaRPr lang="en-US" altLang="zh-CN" sz="20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CN" sz="20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flow</a:t>
                      </a:r>
                      <a:endParaRPr lang="en-US" altLang="zh-CN" sz="20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CN" sz="20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ROM</a:t>
                      </a:r>
                      <a:r>
                        <a:rPr lang="en-US" altLang="zh-CN" sz="20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/>
                        </a:rPr>
                        <a:t></a:t>
                      </a:r>
                      <a:r>
                        <a:rPr lang="en-US" altLang="zh-CN" sz="20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IR</a:t>
                      </a:r>
                      <a:endParaRPr kumimoji="1" lang="zh-CN" altLang="zh-CN" sz="2000" b="1" kern="1200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T1</a:t>
                      </a:r>
                      <a:endParaRPr lang="zh-CN" altLang="zh-CN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1" lang="en-US" altLang="zh-CN" sz="1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#OE, AR_CLK</a:t>
                      </a:r>
                      <a:r>
                        <a:rPr kumimoji="1" lang="zh-CN" altLang="zh-CN" sz="1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kumimoji="1" lang="en-US" altLang="zh-CN" sz="1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LDAR</a:t>
                      </a:r>
                      <a:r>
                        <a:rPr kumimoji="1" lang="zh-CN" altLang="zh-CN" sz="1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kumimoji="1" lang="zh-CN" altLang="zh-CN" sz="1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1" lang="en-US" altLang="zh-CN" sz="1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PC</a:t>
                      </a:r>
                      <a:r>
                        <a:rPr kumimoji="1" lang="en-US" altLang="zh-CN" sz="1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lt"/>
                          <a:ea typeface="+mn-ea"/>
                          <a:cs typeface="+mn-cs"/>
                          <a:sym typeface="Wingdings" panose="05000000000000000000"/>
                        </a:rPr>
                        <a:t></a:t>
                      </a:r>
                      <a:r>
                        <a:rPr kumimoji="1" lang="en-US" altLang="zh-CN" sz="1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AR, ROM</a:t>
                      </a:r>
                      <a:r>
                        <a:rPr kumimoji="1" lang="en-US" altLang="zh-CN" sz="1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lt"/>
                          <a:ea typeface="+mn-ea"/>
                          <a:cs typeface="+mn-cs"/>
                          <a:sym typeface="Wingdings" panose="05000000000000000000"/>
                        </a:rPr>
                        <a:t></a:t>
                      </a:r>
                      <a:r>
                        <a:rPr kumimoji="1" lang="en-US" altLang="zh-CN" sz="1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BUS</a:t>
                      </a:r>
                      <a:endParaRPr kumimoji="1" lang="zh-CN" altLang="zh-CN" sz="1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0560">
                <a:tc vMerge="1"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T2</a:t>
                      </a:r>
                      <a:endParaRPr lang="zh-CN" altLang="zh-CN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1" lang="en-US" altLang="zh-CN" sz="1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#OE, IR_CLK (LDIR), PC_CLK (PC_INC)</a:t>
                      </a:r>
                      <a:endParaRPr kumimoji="1" lang="zh-CN" altLang="zh-CN" sz="1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1" lang="en-US" altLang="zh-CN" sz="1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BUS</a:t>
                      </a:r>
                      <a:r>
                        <a:rPr kumimoji="1" lang="en-US" altLang="zh-CN" sz="1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lt"/>
                          <a:ea typeface="+mn-ea"/>
                          <a:cs typeface="+mn-cs"/>
                          <a:sym typeface="Wingdings" panose="05000000000000000000"/>
                        </a:rPr>
                        <a:t></a:t>
                      </a:r>
                      <a:r>
                        <a:rPr kumimoji="1" lang="en-US" altLang="zh-CN" sz="1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IR, PC+1</a:t>
                      </a:r>
                      <a:endParaRPr kumimoji="1" lang="zh-CN" altLang="zh-CN" sz="1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6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dataflow</a:t>
                      </a:r>
                      <a:endParaRPr lang="en-US" altLang="zh-CN" sz="2000" b="1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CN" sz="2000" b="1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ROM</a:t>
                      </a:r>
                      <a:r>
                        <a:rPr lang="en-US" altLang="zh-CN" sz="2000" b="1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/>
                        </a:rPr>
                        <a:t></a:t>
                      </a:r>
                      <a:r>
                        <a:rPr lang="en-US" altLang="zh-CN" sz="2000" b="1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PC</a:t>
                      </a:r>
                      <a:endParaRPr kumimoji="1" lang="zh-CN" altLang="zh-CN" sz="2000" b="1" kern="1200" dirty="0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T1</a:t>
                      </a:r>
                      <a:endParaRPr lang="zh-CN" alt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1" lang="en-US" altLang="zh-CN" sz="1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#OE, #LDPC, AR_CLK (LDAR)</a:t>
                      </a:r>
                      <a:endParaRPr kumimoji="1" lang="zh-CN" altLang="zh-CN" sz="1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1" lang="en-US" altLang="zh-CN" sz="1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PC</a:t>
                      </a:r>
                      <a:r>
                        <a:rPr kumimoji="1" lang="en-US" altLang="zh-CN" sz="1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lt"/>
                          <a:ea typeface="+mn-ea"/>
                          <a:cs typeface="+mn-cs"/>
                          <a:sym typeface="Wingdings" panose="05000000000000000000"/>
                        </a:rPr>
                        <a:t></a:t>
                      </a:r>
                      <a:r>
                        <a:rPr kumimoji="1" lang="en-US" altLang="zh-CN" sz="1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AR, ROM</a:t>
                      </a:r>
                      <a:r>
                        <a:rPr kumimoji="1" lang="en-US" altLang="zh-CN" sz="1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lt"/>
                          <a:ea typeface="+mn-ea"/>
                          <a:cs typeface="+mn-cs"/>
                          <a:sym typeface="Wingdings" panose="05000000000000000000"/>
                        </a:rPr>
                        <a:t></a:t>
                      </a:r>
                      <a:r>
                        <a:rPr kumimoji="1" lang="en-US" altLang="zh-CN" sz="1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BUS</a:t>
                      </a:r>
                      <a:endParaRPr kumimoji="1" lang="zh-CN" altLang="zh-CN" sz="1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640">
                <a:tc vMerge="1"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T2</a:t>
                      </a:r>
                      <a:endParaRPr lang="zh-CN" alt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1" lang="en-US" altLang="zh-CN" sz="1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#OE, #LDPC, PC_CLK (PC_INC)</a:t>
                      </a:r>
                      <a:endParaRPr kumimoji="1" lang="zh-CN" altLang="zh-CN" sz="1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1" lang="en-US" altLang="zh-CN" sz="1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BUS</a:t>
                      </a:r>
                      <a:r>
                        <a:rPr kumimoji="1" lang="en-US" altLang="zh-CN" sz="1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lt"/>
                          <a:ea typeface="+mn-ea"/>
                          <a:cs typeface="+mn-cs"/>
                          <a:sym typeface="Wingdings" panose="05000000000000000000"/>
                        </a:rPr>
                        <a:t></a:t>
                      </a:r>
                      <a:r>
                        <a:rPr kumimoji="1" lang="en-US" altLang="zh-CN" sz="1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PC</a:t>
                      </a:r>
                      <a:endParaRPr kumimoji="1" lang="zh-CN" altLang="zh-CN" sz="1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5" name="组合 34"/>
          <p:cNvGrpSpPr/>
          <p:nvPr/>
        </p:nvGrpSpPr>
        <p:grpSpPr>
          <a:xfrm>
            <a:off x="305383" y="472071"/>
            <a:ext cx="8267798" cy="3052981"/>
            <a:chOff x="233265" y="500063"/>
            <a:chExt cx="8267798" cy="3052981"/>
          </a:xfrm>
        </p:grpSpPr>
        <p:grpSp>
          <p:nvGrpSpPr>
            <p:cNvPr id="5" name="组合 19"/>
            <p:cNvGrpSpPr/>
            <p:nvPr/>
          </p:nvGrpSpPr>
          <p:grpSpPr bwMode="auto">
            <a:xfrm>
              <a:off x="7143750" y="1214438"/>
              <a:ext cx="1357313" cy="461962"/>
              <a:chOff x="7072330" y="1428736"/>
              <a:chExt cx="1357322" cy="461665"/>
            </a:xfrm>
          </p:grpSpPr>
          <p:sp>
            <p:nvSpPr>
              <p:cNvPr id="6" name="Rectangle 27"/>
              <p:cNvSpPr>
                <a:spLocks noChangeArrowheads="1"/>
              </p:cNvSpPr>
              <p:nvPr/>
            </p:nvSpPr>
            <p:spPr bwMode="auto">
              <a:xfrm>
                <a:off x="7072330" y="1428736"/>
                <a:ext cx="1357322" cy="461665"/>
              </a:xfrm>
              <a:prstGeom prst="rect">
                <a:avLst/>
              </a:prstGeom>
              <a:solidFill>
                <a:srgbClr val="C00000"/>
              </a:solidFill>
              <a:ln w="9525">
                <a:miter lim="800000"/>
              </a:ln>
              <a:scene3d>
                <a:camera prst="legacyPerspectiv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C00000"/>
                </a:extrusionClr>
                <a:contourClr>
                  <a:srgbClr val="C00000"/>
                </a:contourClr>
              </a:sp3d>
            </p:spPr>
            <p:txBody>
              <a:bodyPr anchor="ctr">
                <a:spAutoFit/>
                <a:flatTx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" name="Text Box 35"/>
              <p:cNvSpPr txBox="1">
                <a:spLocks noChangeArrowheads="1"/>
              </p:cNvSpPr>
              <p:nvPr/>
            </p:nvSpPr>
            <p:spPr bwMode="auto">
              <a:xfrm>
                <a:off x="7072330" y="1467914"/>
                <a:ext cx="135732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800" dirty="0">
                    <a:solidFill>
                      <a:schemeClr val="bg1"/>
                    </a:solidFill>
                    <a:latin typeface="Arial" panose="020B0604020202020204" pitchFamily="34" charset="0"/>
                    <a:ea typeface="楷体_GB2312" pitchFamily="49" charset="-122"/>
                  </a:rPr>
                  <a:t>ROM</a:t>
                </a:r>
                <a:r>
                  <a:rPr lang="en-US" altLang="zh-CN" sz="1800" dirty="0">
                    <a:solidFill>
                      <a:schemeClr val="bg1"/>
                    </a:solidFill>
                    <a:latin typeface="Arial" panose="020B0604020202020204" pitchFamily="34" charset="0"/>
                    <a:ea typeface="楷体_GB2312" pitchFamily="49" charset="-122"/>
                    <a:sym typeface="Wingdings" panose="05000000000000000000" pitchFamily="2" charset="2"/>
                  </a:rPr>
                  <a:t>IR</a:t>
                </a:r>
                <a:endParaRPr lang="zh-CN" altLang="en-US" sz="1800" dirty="0">
                  <a:solidFill>
                    <a:schemeClr val="bg1"/>
                  </a:solidFill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8" name="组合 20"/>
            <p:cNvGrpSpPr/>
            <p:nvPr/>
          </p:nvGrpSpPr>
          <p:grpSpPr bwMode="auto">
            <a:xfrm>
              <a:off x="7143750" y="2143125"/>
              <a:ext cx="1357313" cy="461963"/>
              <a:chOff x="7143768" y="2285992"/>
              <a:chExt cx="1357322" cy="461665"/>
            </a:xfrm>
          </p:grpSpPr>
          <p:sp>
            <p:nvSpPr>
              <p:cNvPr id="9" name="Rectangle 27"/>
              <p:cNvSpPr>
                <a:spLocks noChangeArrowheads="1"/>
              </p:cNvSpPr>
              <p:nvPr/>
            </p:nvSpPr>
            <p:spPr bwMode="auto">
              <a:xfrm>
                <a:off x="7143768" y="2285992"/>
                <a:ext cx="1357322" cy="461665"/>
              </a:xfrm>
              <a:prstGeom prst="rect">
                <a:avLst/>
              </a:prstGeom>
              <a:solidFill>
                <a:srgbClr val="7030A0"/>
              </a:solidFill>
              <a:ln w="9525">
                <a:miter lim="800000"/>
              </a:ln>
              <a:scene3d>
                <a:camera prst="legacyPerspectiv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7030A0"/>
                </a:extrusionClr>
                <a:contourClr>
                  <a:srgbClr val="7030A0"/>
                </a:contourClr>
              </a:sp3d>
            </p:spPr>
            <p:txBody>
              <a:bodyPr anchor="ctr">
                <a:spAutoFit/>
                <a:flatTx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" name="Text Box 35"/>
              <p:cNvSpPr txBox="1">
                <a:spLocks noChangeArrowheads="1"/>
              </p:cNvSpPr>
              <p:nvPr/>
            </p:nvSpPr>
            <p:spPr bwMode="auto">
              <a:xfrm>
                <a:off x="7143768" y="2325170"/>
                <a:ext cx="135732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800">
                    <a:solidFill>
                      <a:schemeClr val="bg1"/>
                    </a:solidFill>
                    <a:latin typeface="Arial" panose="020B0604020202020204" pitchFamily="34" charset="0"/>
                    <a:ea typeface="楷体_GB2312" pitchFamily="49" charset="-122"/>
                  </a:rPr>
                  <a:t>ROM</a:t>
                </a:r>
                <a:r>
                  <a:rPr lang="en-US" altLang="zh-CN" sz="1800">
                    <a:solidFill>
                      <a:schemeClr val="bg1"/>
                    </a:solidFill>
                    <a:latin typeface="Arial" panose="020B0604020202020204" pitchFamily="34" charset="0"/>
                    <a:ea typeface="楷体_GB2312" pitchFamily="49" charset="-122"/>
                    <a:sym typeface="Wingdings" panose="05000000000000000000" pitchFamily="2" charset="2"/>
                  </a:rPr>
                  <a:t>PC</a:t>
                </a:r>
                <a:endParaRPr lang="zh-CN" altLang="en-US" sz="1800">
                  <a:solidFill>
                    <a:schemeClr val="bg1"/>
                  </a:solidFill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11" name="组合 21"/>
            <p:cNvGrpSpPr/>
            <p:nvPr/>
          </p:nvGrpSpPr>
          <p:grpSpPr bwMode="auto">
            <a:xfrm>
              <a:off x="5429250" y="1214438"/>
              <a:ext cx="1357313" cy="461962"/>
              <a:chOff x="7072330" y="1428736"/>
              <a:chExt cx="1357322" cy="461665"/>
            </a:xfrm>
          </p:grpSpPr>
          <p:sp>
            <p:nvSpPr>
              <p:cNvPr id="12" name="Rectangle 27"/>
              <p:cNvSpPr>
                <a:spLocks noChangeArrowheads="1"/>
              </p:cNvSpPr>
              <p:nvPr/>
            </p:nvSpPr>
            <p:spPr bwMode="auto">
              <a:xfrm>
                <a:off x="7072330" y="1428736"/>
                <a:ext cx="1357322" cy="461665"/>
              </a:xfrm>
              <a:prstGeom prst="rect">
                <a:avLst/>
              </a:prstGeom>
              <a:solidFill>
                <a:srgbClr val="C00000"/>
              </a:solidFill>
              <a:ln w="9525">
                <a:miter lim="800000"/>
              </a:ln>
              <a:scene3d>
                <a:camera prst="legacyPerspectiv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C00000"/>
                </a:extrusionClr>
                <a:contourClr>
                  <a:srgbClr val="C00000"/>
                </a:contourClr>
              </a:sp3d>
            </p:spPr>
            <p:txBody>
              <a:bodyPr anchor="ctr">
                <a:spAutoFit/>
                <a:flatTx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" name="Text Box 35"/>
              <p:cNvSpPr txBox="1">
                <a:spLocks noChangeArrowheads="1"/>
              </p:cNvSpPr>
              <p:nvPr/>
            </p:nvSpPr>
            <p:spPr bwMode="auto">
              <a:xfrm>
                <a:off x="7072330" y="1467914"/>
                <a:ext cx="135732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800" dirty="0">
                    <a:solidFill>
                      <a:schemeClr val="bg1"/>
                    </a:solidFill>
                    <a:latin typeface="Arial" panose="020B0604020202020204" pitchFamily="34" charset="0"/>
                    <a:ea typeface="楷体_GB2312" pitchFamily="49" charset="-122"/>
                  </a:rPr>
                  <a:t>ROM</a:t>
                </a:r>
                <a:r>
                  <a:rPr lang="en-US" altLang="zh-CN" sz="1800" dirty="0">
                    <a:solidFill>
                      <a:schemeClr val="bg1"/>
                    </a:solidFill>
                    <a:latin typeface="Arial" panose="020B0604020202020204" pitchFamily="34" charset="0"/>
                    <a:ea typeface="楷体_GB2312" pitchFamily="49" charset="-122"/>
                    <a:sym typeface="Wingdings" panose="05000000000000000000" pitchFamily="2" charset="2"/>
                  </a:rPr>
                  <a:t>IR</a:t>
                </a:r>
                <a:endParaRPr lang="zh-CN" altLang="en-US" sz="1800" dirty="0">
                  <a:solidFill>
                    <a:schemeClr val="bg1"/>
                  </a:solidFill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14" name="组合 24"/>
            <p:cNvGrpSpPr/>
            <p:nvPr/>
          </p:nvGrpSpPr>
          <p:grpSpPr bwMode="auto">
            <a:xfrm>
              <a:off x="3714750" y="1214438"/>
              <a:ext cx="1357313" cy="461962"/>
              <a:chOff x="7072330" y="1428736"/>
              <a:chExt cx="1357322" cy="461665"/>
            </a:xfrm>
          </p:grpSpPr>
          <p:sp>
            <p:nvSpPr>
              <p:cNvPr id="15" name="Rectangle 27"/>
              <p:cNvSpPr>
                <a:spLocks noChangeArrowheads="1"/>
              </p:cNvSpPr>
              <p:nvPr/>
            </p:nvSpPr>
            <p:spPr bwMode="auto">
              <a:xfrm>
                <a:off x="7072330" y="1428736"/>
                <a:ext cx="1357322" cy="461665"/>
              </a:xfrm>
              <a:prstGeom prst="rect">
                <a:avLst/>
              </a:prstGeom>
              <a:solidFill>
                <a:srgbClr val="C00000"/>
              </a:solidFill>
              <a:ln w="9525">
                <a:miter lim="800000"/>
              </a:ln>
              <a:scene3d>
                <a:camera prst="legacyPerspectiv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C00000"/>
                </a:extrusionClr>
                <a:contourClr>
                  <a:srgbClr val="C00000"/>
                </a:contourClr>
              </a:sp3d>
            </p:spPr>
            <p:txBody>
              <a:bodyPr anchor="ctr">
                <a:spAutoFit/>
                <a:flatTx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" name="Text Box 35"/>
              <p:cNvSpPr txBox="1">
                <a:spLocks noChangeArrowheads="1"/>
              </p:cNvSpPr>
              <p:nvPr/>
            </p:nvSpPr>
            <p:spPr bwMode="auto">
              <a:xfrm>
                <a:off x="7072330" y="1467914"/>
                <a:ext cx="135732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800" dirty="0">
                    <a:solidFill>
                      <a:schemeClr val="bg1"/>
                    </a:solidFill>
                    <a:latin typeface="Arial" panose="020B0604020202020204" pitchFamily="34" charset="0"/>
                    <a:ea typeface="楷体_GB2312" pitchFamily="49" charset="-122"/>
                  </a:rPr>
                  <a:t>ROM</a:t>
                </a:r>
                <a:r>
                  <a:rPr lang="en-US" altLang="zh-CN" sz="1800" dirty="0">
                    <a:solidFill>
                      <a:schemeClr val="bg1"/>
                    </a:solidFill>
                    <a:latin typeface="Arial" panose="020B0604020202020204" pitchFamily="34" charset="0"/>
                    <a:ea typeface="楷体_GB2312" pitchFamily="49" charset="-122"/>
                    <a:sym typeface="Wingdings" panose="05000000000000000000" pitchFamily="2" charset="2"/>
                  </a:rPr>
                  <a:t>IR</a:t>
                </a:r>
                <a:endParaRPr lang="zh-CN" altLang="en-US" sz="1800" dirty="0">
                  <a:solidFill>
                    <a:schemeClr val="bg1"/>
                  </a:solidFill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17" name="组合 27"/>
            <p:cNvGrpSpPr/>
            <p:nvPr/>
          </p:nvGrpSpPr>
          <p:grpSpPr bwMode="auto">
            <a:xfrm>
              <a:off x="2071688" y="1214438"/>
              <a:ext cx="1357312" cy="461962"/>
              <a:chOff x="7072330" y="1428736"/>
              <a:chExt cx="1357322" cy="461665"/>
            </a:xfrm>
          </p:grpSpPr>
          <p:sp>
            <p:nvSpPr>
              <p:cNvPr id="18" name="Rectangle 27"/>
              <p:cNvSpPr>
                <a:spLocks noChangeArrowheads="1"/>
              </p:cNvSpPr>
              <p:nvPr/>
            </p:nvSpPr>
            <p:spPr bwMode="auto">
              <a:xfrm>
                <a:off x="7072330" y="1428736"/>
                <a:ext cx="1357322" cy="461665"/>
              </a:xfrm>
              <a:prstGeom prst="rect">
                <a:avLst/>
              </a:prstGeom>
              <a:solidFill>
                <a:srgbClr val="C00000"/>
              </a:solidFill>
              <a:ln w="9525">
                <a:miter lim="800000"/>
              </a:ln>
              <a:scene3d>
                <a:camera prst="legacyPerspectiv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C00000"/>
                </a:extrusionClr>
                <a:contourClr>
                  <a:srgbClr val="C00000"/>
                </a:contourClr>
              </a:sp3d>
            </p:spPr>
            <p:txBody>
              <a:bodyPr anchor="ctr">
                <a:spAutoFit/>
                <a:flatTx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9" name="Text Box 35"/>
              <p:cNvSpPr txBox="1">
                <a:spLocks noChangeArrowheads="1"/>
              </p:cNvSpPr>
              <p:nvPr/>
            </p:nvSpPr>
            <p:spPr bwMode="auto">
              <a:xfrm>
                <a:off x="7072330" y="1467914"/>
                <a:ext cx="135732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800" dirty="0">
                    <a:solidFill>
                      <a:schemeClr val="bg1"/>
                    </a:solidFill>
                    <a:latin typeface="Arial" panose="020B0604020202020204" pitchFamily="34" charset="0"/>
                    <a:ea typeface="楷体_GB2312" pitchFamily="49" charset="-122"/>
                  </a:rPr>
                  <a:t>ROM</a:t>
                </a:r>
                <a:r>
                  <a:rPr lang="en-US" altLang="zh-CN" sz="1800" dirty="0">
                    <a:solidFill>
                      <a:schemeClr val="bg1"/>
                    </a:solidFill>
                    <a:latin typeface="Arial" panose="020B0604020202020204" pitchFamily="34" charset="0"/>
                    <a:ea typeface="楷体_GB2312" pitchFamily="49" charset="-122"/>
                    <a:sym typeface="Wingdings" panose="05000000000000000000" pitchFamily="2" charset="2"/>
                  </a:rPr>
                  <a:t>IR</a:t>
                </a:r>
                <a:endParaRPr lang="zh-CN" altLang="en-US" sz="1800" dirty="0">
                  <a:solidFill>
                    <a:schemeClr val="bg1"/>
                  </a:solidFill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0" name="组合 30"/>
            <p:cNvGrpSpPr/>
            <p:nvPr/>
          </p:nvGrpSpPr>
          <p:grpSpPr bwMode="auto">
            <a:xfrm>
              <a:off x="7143750" y="3071813"/>
              <a:ext cx="1357313" cy="461962"/>
              <a:chOff x="7143768" y="2285992"/>
              <a:chExt cx="1357322" cy="461665"/>
            </a:xfrm>
          </p:grpSpPr>
          <p:sp>
            <p:nvSpPr>
              <p:cNvPr id="21" name="Rectangle 27"/>
              <p:cNvSpPr>
                <a:spLocks noChangeArrowheads="1"/>
              </p:cNvSpPr>
              <p:nvPr/>
            </p:nvSpPr>
            <p:spPr bwMode="auto">
              <a:xfrm>
                <a:off x="7143768" y="2285992"/>
                <a:ext cx="1357322" cy="461665"/>
              </a:xfrm>
              <a:prstGeom prst="rect">
                <a:avLst/>
              </a:prstGeom>
              <a:solidFill>
                <a:srgbClr val="7030A0"/>
              </a:solidFill>
              <a:ln w="9525">
                <a:miter lim="800000"/>
              </a:ln>
              <a:scene3d>
                <a:camera prst="legacyPerspectiv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7030A0"/>
                </a:extrusionClr>
                <a:contourClr>
                  <a:srgbClr val="7030A0"/>
                </a:contourClr>
              </a:sp3d>
            </p:spPr>
            <p:txBody>
              <a:bodyPr anchor="ctr">
                <a:spAutoFit/>
                <a:flatTx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" name="Text Box 35"/>
              <p:cNvSpPr txBox="1">
                <a:spLocks noChangeArrowheads="1"/>
              </p:cNvSpPr>
              <p:nvPr/>
            </p:nvSpPr>
            <p:spPr bwMode="auto">
              <a:xfrm>
                <a:off x="7143768" y="2325170"/>
                <a:ext cx="135732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800" dirty="0">
                    <a:solidFill>
                      <a:schemeClr val="bg1"/>
                    </a:solidFill>
                    <a:latin typeface="Arial" panose="020B0604020202020204" pitchFamily="34" charset="0"/>
                    <a:ea typeface="楷体_GB2312" pitchFamily="49" charset="-122"/>
                  </a:rPr>
                  <a:t>ROM</a:t>
                </a:r>
                <a:r>
                  <a:rPr lang="en-US" altLang="zh-CN" sz="1800" dirty="0">
                    <a:solidFill>
                      <a:schemeClr val="bg1"/>
                    </a:solidFill>
                    <a:latin typeface="Arial" panose="020B0604020202020204" pitchFamily="34" charset="0"/>
                    <a:ea typeface="楷体_GB2312" pitchFamily="49" charset="-122"/>
                    <a:sym typeface="Wingdings" panose="05000000000000000000" pitchFamily="2" charset="2"/>
                  </a:rPr>
                  <a:t>PC</a:t>
                </a:r>
                <a:endParaRPr lang="zh-CN" altLang="en-US" sz="1800" dirty="0">
                  <a:solidFill>
                    <a:schemeClr val="bg1"/>
                  </a:solidFill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3" name="组合 33"/>
            <p:cNvGrpSpPr/>
            <p:nvPr/>
          </p:nvGrpSpPr>
          <p:grpSpPr bwMode="auto">
            <a:xfrm>
              <a:off x="5429250" y="2143125"/>
              <a:ext cx="1357313" cy="461963"/>
              <a:chOff x="7143768" y="2285992"/>
              <a:chExt cx="1357322" cy="461665"/>
            </a:xfrm>
          </p:grpSpPr>
          <p:sp>
            <p:nvSpPr>
              <p:cNvPr id="24" name="Rectangle 27"/>
              <p:cNvSpPr>
                <a:spLocks noChangeArrowheads="1"/>
              </p:cNvSpPr>
              <p:nvPr/>
            </p:nvSpPr>
            <p:spPr bwMode="auto">
              <a:xfrm>
                <a:off x="7143768" y="2285992"/>
                <a:ext cx="1357322" cy="461665"/>
              </a:xfrm>
              <a:prstGeom prst="rect">
                <a:avLst/>
              </a:prstGeom>
              <a:solidFill>
                <a:srgbClr val="7030A0"/>
              </a:solidFill>
              <a:ln w="9525">
                <a:miter lim="800000"/>
              </a:ln>
              <a:scene3d>
                <a:camera prst="legacyPerspectiv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7030A0"/>
                </a:extrusionClr>
                <a:contourClr>
                  <a:srgbClr val="7030A0"/>
                </a:contourClr>
              </a:sp3d>
            </p:spPr>
            <p:txBody>
              <a:bodyPr anchor="ctr">
                <a:spAutoFit/>
                <a:flatTx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5" name="Text Box 35"/>
              <p:cNvSpPr txBox="1">
                <a:spLocks noChangeArrowheads="1"/>
              </p:cNvSpPr>
              <p:nvPr/>
            </p:nvSpPr>
            <p:spPr bwMode="auto">
              <a:xfrm>
                <a:off x="7143768" y="2325170"/>
                <a:ext cx="135732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800" dirty="0">
                    <a:solidFill>
                      <a:schemeClr val="bg1"/>
                    </a:solidFill>
                    <a:latin typeface="Arial" panose="020B0604020202020204" pitchFamily="34" charset="0"/>
                    <a:ea typeface="楷体_GB2312" pitchFamily="49" charset="-122"/>
                  </a:rPr>
                  <a:t>ROM</a:t>
                </a:r>
                <a:r>
                  <a:rPr lang="en-US" altLang="zh-CN" sz="1800" dirty="0">
                    <a:solidFill>
                      <a:schemeClr val="bg1"/>
                    </a:solidFill>
                    <a:latin typeface="Arial" panose="020B0604020202020204" pitchFamily="34" charset="0"/>
                    <a:ea typeface="楷体_GB2312" pitchFamily="49" charset="-122"/>
                    <a:sym typeface="Wingdings" panose="05000000000000000000" pitchFamily="2" charset="2"/>
                  </a:rPr>
                  <a:t>PC</a:t>
                </a:r>
                <a:endParaRPr lang="zh-CN" altLang="en-US" sz="1800" dirty="0">
                  <a:solidFill>
                    <a:schemeClr val="bg1"/>
                  </a:solidFill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</p:grpSp>
        <p:sp>
          <p:nvSpPr>
            <p:cNvPr id="26" name="Text Box 35"/>
            <p:cNvSpPr txBox="1">
              <a:spLocks noChangeArrowheads="1"/>
            </p:cNvSpPr>
            <p:nvPr/>
          </p:nvSpPr>
          <p:spPr bwMode="auto">
            <a:xfrm>
              <a:off x="3714750" y="2143125"/>
              <a:ext cx="135731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b="1" dirty="0">
                  <a:latin typeface="Arial" panose="020B0604020202020204" pitchFamily="34" charset="0"/>
                  <a:ea typeface="楷体_GB2312" pitchFamily="49" charset="-122"/>
                </a:rPr>
                <a:t>HALT</a:t>
              </a:r>
              <a:endParaRPr lang="zh-CN" altLang="en-US" sz="1800" b="1" dirty="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7" name="AutoShape 14"/>
            <p:cNvSpPr/>
            <p:nvPr/>
          </p:nvSpPr>
          <p:spPr bwMode="auto">
            <a:xfrm>
              <a:off x="1795268" y="1860769"/>
              <a:ext cx="142875" cy="1692275"/>
            </a:xfrm>
            <a:prstGeom prst="leftBrace">
              <a:avLst>
                <a:gd name="adj1" fmla="val 151126"/>
                <a:gd name="adj2" fmla="val 50000"/>
              </a:avLst>
            </a:prstGeom>
            <a:noFill/>
            <a:ln w="28575" cap="sq">
              <a:solidFill>
                <a:srgbClr val="00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" name="TextBox 3"/>
            <p:cNvSpPr txBox="1">
              <a:spLocks noChangeArrowheads="1"/>
            </p:cNvSpPr>
            <p:nvPr/>
          </p:nvSpPr>
          <p:spPr bwMode="auto">
            <a:xfrm>
              <a:off x="7500938" y="500063"/>
              <a:ext cx="963612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JMP2</a:t>
              </a:r>
              <a:endParaRPr lang="zh-CN" altLang="en-US" b="1"/>
            </a:p>
          </p:txBody>
        </p:sp>
        <p:sp>
          <p:nvSpPr>
            <p:cNvPr id="29" name="TextBox 3"/>
            <p:cNvSpPr txBox="1">
              <a:spLocks noChangeArrowheads="1"/>
            </p:cNvSpPr>
            <p:nvPr/>
          </p:nvSpPr>
          <p:spPr bwMode="auto">
            <a:xfrm>
              <a:off x="2357438" y="500063"/>
              <a:ext cx="963612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dirty="0"/>
                <a:t>NOP</a:t>
              </a:r>
              <a:endParaRPr lang="zh-CN" altLang="en-US" b="1" dirty="0"/>
            </a:p>
          </p:txBody>
        </p:sp>
        <p:sp>
          <p:nvSpPr>
            <p:cNvPr id="30" name="TextBox 23"/>
            <p:cNvSpPr txBox="1">
              <a:spLocks noChangeArrowheads="1"/>
            </p:cNvSpPr>
            <p:nvPr/>
          </p:nvSpPr>
          <p:spPr bwMode="auto">
            <a:xfrm>
              <a:off x="4071938" y="500063"/>
              <a:ext cx="95250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dirty="0"/>
                <a:t>HLT</a:t>
              </a:r>
              <a:endParaRPr lang="zh-CN" altLang="en-US" b="1" dirty="0"/>
            </a:p>
          </p:txBody>
        </p:sp>
        <p:sp>
          <p:nvSpPr>
            <p:cNvPr id="31" name="TextBox 3"/>
            <p:cNvSpPr txBox="1">
              <a:spLocks noChangeArrowheads="1"/>
            </p:cNvSpPr>
            <p:nvPr/>
          </p:nvSpPr>
          <p:spPr bwMode="auto">
            <a:xfrm>
              <a:off x="5786438" y="500063"/>
              <a:ext cx="963612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JMP1</a:t>
              </a:r>
              <a:endParaRPr lang="zh-CN" altLang="en-US" b="1"/>
            </a:p>
          </p:txBody>
        </p:sp>
        <p:sp>
          <p:nvSpPr>
            <p:cNvPr id="32" name="Text Box 12"/>
            <p:cNvSpPr txBox="1">
              <a:spLocks noChangeArrowheads="1"/>
            </p:cNvSpPr>
            <p:nvPr/>
          </p:nvSpPr>
          <p:spPr bwMode="auto">
            <a:xfrm>
              <a:off x="233265" y="500063"/>
              <a:ext cx="1455576" cy="3693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楷体_GB2312" pitchFamily="49" charset="-122"/>
                </a:rPr>
                <a:t>Instruction</a:t>
              </a:r>
              <a:endParaRPr lang="zh-CN" alt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3" name="Text Box 12"/>
            <p:cNvSpPr txBox="1">
              <a:spLocks noChangeArrowheads="1"/>
            </p:cNvSpPr>
            <p:nvPr/>
          </p:nvSpPr>
          <p:spPr bwMode="auto">
            <a:xfrm>
              <a:off x="357188" y="2571750"/>
              <a:ext cx="1428750" cy="6463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楷体_GB2312" pitchFamily="49" charset="-122"/>
                </a:rPr>
                <a:t>Execute cycle</a:t>
              </a:r>
              <a:endParaRPr lang="zh-CN" alt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4" name="Text Box 12"/>
            <p:cNvSpPr txBox="1">
              <a:spLocks noChangeArrowheads="1"/>
            </p:cNvSpPr>
            <p:nvPr/>
          </p:nvSpPr>
          <p:spPr bwMode="auto">
            <a:xfrm>
              <a:off x="357187" y="1214438"/>
              <a:ext cx="1152331" cy="6463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楷体_GB2312" pitchFamily="49" charset="-122"/>
                </a:rPr>
                <a:t>Fetch    cycle</a:t>
              </a:r>
              <a:endParaRPr lang="zh-CN" alt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1370" y="161731"/>
            <a:ext cx="7765322" cy="970450"/>
          </a:xfrm>
        </p:spPr>
        <p:txBody>
          <a:bodyPr/>
          <a:lstStyle/>
          <a:p>
            <a:r>
              <a:rPr lang="en-US" altLang="zh-CN" dirty="0"/>
              <a:t>Data path micro-operation signals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内容占位符 3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499860" y="1272106"/>
              <a:ext cx="8136293" cy="5147043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10139"/>
                    <a:gridCol w="2332653"/>
                    <a:gridCol w="2556588"/>
                    <a:gridCol w="1436913"/>
                  </a:tblGrid>
                  <a:tr h="974246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effectLst/>
                            </a:rPr>
                            <a:t>Enable signal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>
                              <a:effectLst/>
                            </a:rPr>
                            <a:t> Function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2000" u="none" strike="noStrike">
                              <a:effectLst/>
                            </a:rPr>
                            <a:t> Edge-trigger signal  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2000" u="none" strike="noStrike">
                              <a:effectLst/>
                            </a:rPr>
                            <a:t>Function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651419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zh-CN" sz="2000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𝑂𝐸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>
                              <a:effectLst/>
                            </a:rPr>
                            <a:t>Read data from PROGRAM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zh-CN" sz="2000" u="none" strike="noStrike">
                              <a:effectLst/>
                            </a:rPr>
                            <a:t>/</a:t>
                          </a:r>
                          <a:endParaRPr lang="en-US" altLang="zh-C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zh-CN" sz="2000" u="none" strike="noStrike">
                              <a:effectLst/>
                            </a:rPr>
                            <a:t>/</a:t>
                          </a:r>
                          <a:endParaRPr lang="en-US" altLang="zh-C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554419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zh-CN" sz="2000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𝐿𝐷𝑃𝐶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effectLst/>
                            </a:rPr>
                            <a:t>load PC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zh-CN" sz="2000" u="none" strike="noStrike">
                              <a:effectLst/>
                            </a:rPr>
                            <a:t>/</a:t>
                          </a:r>
                          <a:endParaRPr lang="en-US" altLang="zh-C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zh-CN" sz="2000" u="none" strike="noStrike">
                              <a:effectLst/>
                            </a:rPr>
                            <a:t>/</a:t>
                          </a:r>
                          <a:endParaRPr lang="en-US" altLang="zh-C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974246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effectLst/>
                            </a:rPr>
                            <a:t>LDAR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>
                              <a:effectLst/>
                            </a:rPr>
                            <a:t>laod AR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2000" u="none" strike="noStrike">
                              <a:effectLst/>
                            </a:rPr>
                            <a:t>AR_CLK=LDAR·T1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2000" u="none" strike="noStrike">
                              <a:effectLst/>
                            </a:rPr>
                            <a:t>→AR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974246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>
                              <a:effectLst/>
                            </a:rPr>
                            <a:t>LDIR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>
                              <a:effectLst/>
                            </a:rPr>
                            <a:t>laod IR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2000" u="none" strike="noStrike">
                              <a:effectLst/>
                            </a:rPr>
                            <a:t>IR_CLK=LDIR·T2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2000" u="none" strike="noStrike">
                              <a:effectLst/>
                            </a:rPr>
                            <a:t>→IR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101846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effectLst/>
                            </a:rPr>
                            <a:t>PC_INC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effectLst/>
                            </a:rPr>
                            <a:t>PC increase by 1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fr-FR" sz="2000" u="none" strike="noStrike">
                              <a:effectLst/>
                            </a:rPr>
                            <a:t>PC_CLK=PC_INC·T2</a:t>
                          </a:r>
                          <a:endParaRPr lang="fr-FR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2000" u="none" strike="noStrike" dirty="0">
                              <a:effectLst/>
                            </a:rPr>
                            <a:t>PC+1/→PC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内容占位符 3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499860" y="1272106"/>
              <a:ext cx="8136293" cy="5147043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10139"/>
                    <a:gridCol w="2332653"/>
                    <a:gridCol w="2556588"/>
                    <a:gridCol w="1436913"/>
                  </a:tblGrid>
                  <a:tr h="974246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effectLst/>
                            </a:rPr>
                            <a:t>Enable signal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>
                              <a:effectLst/>
                            </a:rPr>
                            <a:t> Function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2000" u="none" strike="noStrike">
                              <a:effectLst/>
                            </a:rPr>
                            <a:t> Edge-trigger signal  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2000" u="none" strike="noStrike">
                              <a:effectLst/>
                            </a:rPr>
                            <a:t>Function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65151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>
                              <a:effectLst/>
                            </a:rPr>
                            <a:t>Read data from PROGRAM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zh-CN" sz="2000" u="none" strike="noStrike">
                              <a:effectLst/>
                            </a:rPr>
                            <a:t>/</a:t>
                          </a:r>
                          <a:endParaRPr lang="en-US" altLang="zh-C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zh-CN" sz="2000" u="none" strike="noStrike">
                              <a:effectLst/>
                            </a:rPr>
                            <a:t>/</a:t>
                          </a:r>
                          <a:endParaRPr lang="en-US" altLang="zh-C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55435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effectLst/>
                            </a:rPr>
                            <a:t>load PC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zh-CN" sz="2000" u="none" strike="noStrike">
                              <a:effectLst/>
                            </a:rPr>
                            <a:t>/</a:t>
                          </a:r>
                          <a:endParaRPr lang="en-US" altLang="zh-C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zh-CN" sz="2000" u="none" strike="noStrike">
                              <a:effectLst/>
                            </a:rPr>
                            <a:t>/</a:t>
                          </a:r>
                          <a:endParaRPr lang="en-US" altLang="zh-C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974246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effectLst/>
                            </a:rPr>
                            <a:t>LDAR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>
                              <a:effectLst/>
                            </a:rPr>
                            <a:t>laod AR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2000" u="none" strike="noStrike">
                              <a:effectLst/>
                            </a:rPr>
                            <a:t>AR_CLK=LDAR·T1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2000" u="none" strike="noStrike">
                              <a:effectLst/>
                            </a:rPr>
                            <a:t>→AR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974246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>
                              <a:effectLst/>
                            </a:rPr>
                            <a:t>LDIR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>
                              <a:effectLst/>
                            </a:rPr>
                            <a:t>laod IR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2000" u="none" strike="noStrike">
                              <a:effectLst/>
                            </a:rPr>
                            <a:t>IR_CLK=LDIR·T2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2000" u="none" strike="noStrike">
                              <a:effectLst/>
                            </a:rPr>
                            <a:t>→IR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101846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effectLst/>
                            </a:rPr>
                            <a:t>PC_INC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effectLst/>
                            </a:rPr>
                            <a:t>PC increase by 1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fr-FR" sz="2000" u="none" strike="noStrike">
                              <a:effectLst/>
                            </a:rPr>
                            <a:t>PC_CLK=PC_INC·T2</a:t>
                          </a:r>
                          <a:endParaRPr lang="fr-FR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2000" u="none" strike="noStrike" dirty="0">
                              <a:effectLst/>
                            </a:rPr>
                            <a:t>PC+1/→PC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6077" y="609599"/>
            <a:ext cx="7888905" cy="563616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91682" y="3433665"/>
            <a:ext cx="849085" cy="2472613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5" idx="2"/>
          </p:cNvCxnSpPr>
          <p:nvPr/>
        </p:nvCxnSpPr>
        <p:spPr>
          <a:xfrm flipH="1">
            <a:off x="1194318" y="5906278"/>
            <a:ext cx="321907" cy="531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85346" y="6368533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Halt logic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989045" y="774441"/>
            <a:ext cx="1670179" cy="1810140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 flipH="1" flipV="1">
            <a:off x="933061" y="457199"/>
            <a:ext cx="821094" cy="298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19893" y="65623"/>
            <a:ext cx="3268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CLOCK to control the </a:t>
            </a:r>
            <a:r>
              <a:rPr lang="en-US" altLang="zh-CN" dirty="0" err="1"/>
              <a:t>Tx</a:t>
            </a:r>
            <a:r>
              <a:rPr lang="en-US" altLang="zh-CN" dirty="0"/>
              <a:t> cycle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8353905f-5f70-4b9e-a4ee-5d670000cd89}"/>
</p:tagLst>
</file>

<file path=ppt/tags/tag2.xml><?xml version="1.0" encoding="utf-8"?>
<p:tagLst xmlns:p="http://schemas.openxmlformats.org/presentationml/2006/main">
  <p:tag name="KSO_WPP_MARK_KEY" val="49de21f2-416c-4aaa-b02f-63dbcd765a37"/>
  <p:tag name="COMMONDATA" val="eyJoZGlkIjoiMjc4OTI4NmE0ZjQzODJhYThhNjJiM2VkODllZWFhMjk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noFill/>
        <a:ln w="25400">
          <a:solidFill>
            <a:schemeClr val="tx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0</TotalTime>
  <Words>7424</Words>
  <Application>WPS 演示</Application>
  <PresentationFormat>全屏显示(4:3)</PresentationFormat>
  <Paragraphs>911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9" baseType="lpstr">
      <vt:lpstr>Arial</vt:lpstr>
      <vt:lpstr>宋体</vt:lpstr>
      <vt:lpstr>Wingdings</vt:lpstr>
      <vt:lpstr>Trebuchet MS</vt:lpstr>
      <vt:lpstr>Wingdings 2</vt:lpstr>
      <vt:lpstr>微软雅黑</vt:lpstr>
      <vt:lpstr>Times New Roman</vt:lpstr>
      <vt:lpstr>楷体_GB2312</vt:lpstr>
      <vt:lpstr>新宋体</vt:lpstr>
      <vt:lpstr>Wingdings</vt:lpstr>
      <vt:lpstr>等线</vt:lpstr>
      <vt:lpstr>Cambria Math</vt:lpstr>
      <vt:lpstr>Calisto MT</vt:lpstr>
      <vt:lpstr>Arial Unicode MS</vt:lpstr>
      <vt:lpstr>方正舒体</vt:lpstr>
      <vt:lpstr>Times New Roman</vt:lpstr>
      <vt:lpstr>Calibri</vt:lpstr>
      <vt:lpstr>石板</vt:lpstr>
      <vt:lpstr>                  Computer Organization and Architecture  Exp 6   Micro-Controller </vt:lpstr>
      <vt:lpstr>Preface</vt:lpstr>
      <vt:lpstr>Instructions</vt:lpstr>
      <vt:lpstr>Experiment Program (Store in PROGRAM module)</vt:lpstr>
      <vt:lpstr>PowerPoint 演示文稿</vt:lpstr>
      <vt:lpstr>PowerPoint 演示文稿</vt:lpstr>
      <vt:lpstr>PowerPoint 演示文稿</vt:lpstr>
      <vt:lpstr>Data path micro-operation signals</vt:lpstr>
      <vt:lpstr>PowerPoint 演示文稿</vt:lpstr>
      <vt:lpstr>PowerPoint 演示文稿</vt:lpstr>
      <vt:lpstr>PowerPoint 演示文稿</vt:lpstr>
      <vt:lpstr>PowerPoint 演示文稿</vt:lpstr>
      <vt:lpstr>Address jump logical circuit.2 </vt:lpstr>
      <vt:lpstr>PowerPoint 演示文稿</vt:lpstr>
      <vt:lpstr>PowerPoint 演示文稿</vt:lpstr>
      <vt:lpstr>Experiment Steps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and Architecture  Exp2-3  ALU</dc:title>
  <dc:creator>朱天屹</dc:creator>
  <cp:lastModifiedBy>Charlie . lan</cp:lastModifiedBy>
  <cp:revision>123</cp:revision>
  <dcterms:created xsi:type="dcterms:W3CDTF">2016-11-17T15:03:00Z</dcterms:created>
  <dcterms:modified xsi:type="dcterms:W3CDTF">2023-06-03T08:37:05Z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F71B4495F3ED48C9AD40A0617A9933E2_12</vt:lpwstr>
  </property>
  <property fmtid="{D5CDD505-2E9C-101B-9397-08002B2CF9AE}" pid="3" name="KSOProductBuildVer">
    <vt:lpwstr>2052-11.1.0.14309</vt:lpwstr>
  </property>
</Properties>
</file>