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70F205-3DBF-4C19-BA4A-844BF60EA87D}" v="587" dt="2024-01-14T19:14:30.1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viewProps" Target="viewProps.xml" Id="rId8" /><Relationship Type="http://schemas.openxmlformats.org/officeDocument/2006/relationships/slide" Target="slides/slide2.xml" Id="rId3" /><Relationship Type="http://schemas.openxmlformats.org/officeDocument/2006/relationships/presProps" Target="presProps.xml" Id="rId7" /><Relationship Type="http://schemas.microsoft.com/office/2015/10/relationships/revisionInfo" Target="revisionInfo.xml" Id="rId12"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4.xml" Id="rId5" /><Relationship Type="http://schemas.openxmlformats.org/officeDocument/2006/relationships/tableStyles" Target="tableStyles.xml" Id="rId10" /><Relationship Type="http://schemas.openxmlformats.org/officeDocument/2006/relationships/slide" Target="slides/slide3.xml" Id="rId4" /><Relationship Type="http://schemas.openxmlformats.org/officeDocument/2006/relationships/theme" Target="theme/theme1.xml" Id="rId9"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1/14/2024</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724473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1/14/2024</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847247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1/14/2024</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253056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1/14/2024</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934534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1/14/2024</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775099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1/14/2024</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274577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1/14/2024</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5065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1/14/2024</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64424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1/14/2024</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047553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1/14/2024</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77635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1/14/2024</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777635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1/14/2024</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22358040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6" name="Color Fill">
            <a:extLst>
              <a:ext uri="{FF2B5EF4-FFF2-40B4-BE49-F238E27FC236}">
                <a16:creationId xmlns:a16="http://schemas.microsoft.com/office/drawing/2014/main" id="{06FDC3C5-8431-45BA-A6F9-CFFCB567E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8" name="Group 27">
            <a:extLst>
              <a:ext uri="{FF2B5EF4-FFF2-40B4-BE49-F238E27FC236}">
                <a16:creationId xmlns:a16="http://schemas.microsoft.com/office/drawing/2014/main" id="{4F375F62-07E0-443B-9C48-A982359326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39089" y="-3532"/>
            <a:ext cx="4449863" cy="6861532"/>
            <a:chOff x="7739089" y="-3532"/>
            <a:chExt cx="4449863" cy="6861532"/>
          </a:xfrm>
        </p:grpSpPr>
        <p:sp>
          <p:nvSpPr>
            <p:cNvPr id="29" name="Freeform: Shape 28">
              <a:extLst>
                <a:ext uri="{FF2B5EF4-FFF2-40B4-BE49-F238E27FC236}">
                  <a16:creationId xmlns:a16="http://schemas.microsoft.com/office/drawing/2014/main" id="{CAD3DE53-A5DD-4681-A623-D2ABA4F58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5951" y="1365822"/>
              <a:ext cx="819954" cy="995873"/>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1">
                  <a:lumMod val="75000"/>
                </a:schemeClr>
              </a:fgClr>
              <a:bgClr>
                <a:schemeClr val="accent1">
                  <a:lumMod val="50000"/>
                </a:schemeClr>
              </a:bgClr>
            </a:pattFill>
            <a:ln w="9525" cap="flat">
              <a:noFill/>
              <a:prstDash val="solid"/>
              <a:miter/>
            </a:ln>
          </p:spPr>
          <p:txBody>
            <a:bodyPr rtlCol="0" anchor="ctr"/>
            <a:lstStyle/>
            <a:p>
              <a:pPr lvl="0"/>
              <a:endParaRPr lang="en-US"/>
            </a:p>
          </p:txBody>
        </p:sp>
        <p:sp>
          <p:nvSpPr>
            <p:cNvPr id="30" name="Oval 29">
              <a:extLst>
                <a:ext uri="{FF2B5EF4-FFF2-40B4-BE49-F238E27FC236}">
                  <a16:creationId xmlns:a16="http://schemas.microsoft.com/office/drawing/2014/main" id="{0B180B35-C330-4CE0-8539-3298515440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07984" y="4121414"/>
              <a:ext cx="514757" cy="51694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1" name="Freeform: Shape 30">
              <a:extLst>
                <a:ext uri="{FF2B5EF4-FFF2-40B4-BE49-F238E27FC236}">
                  <a16:creationId xmlns:a16="http://schemas.microsoft.com/office/drawing/2014/main" id="{50F4DE9E-8700-47A1-B979-37CF4E27F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4837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32" name="Freeform: Shape 31">
              <a:extLst>
                <a:ext uri="{FF2B5EF4-FFF2-40B4-BE49-F238E27FC236}">
                  <a16:creationId xmlns:a16="http://schemas.microsoft.com/office/drawing/2014/main" id="{8DA72DB4-0020-442C-A0F9-7320837E1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2627" y="340461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tx2">
                  <a:lumMod val="75000"/>
                  <a:lumOff val="25000"/>
                </a:schemeClr>
              </a:fgClr>
              <a:bgClr>
                <a:schemeClr val="accent1">
                  <a:lumMod val="60000"/>
                  <a:lumOff val="40000"/>
                </a:schemeClr>
              </a:bgClr>
            </a:pattFill>
            <a:ln w="9525" cap="flat">
              <a:noFill/>
              <a:prstDash val="solid"/>
              <a:miter/>
            </a:ln>
          </p:spPr>
          <p:txBody>
            <a:bodyPr wrap="square" rtlCol="0" anchor="ctr">
              <a:noAutofit/>
            </a:bodyPr>
            <a:lstStyle/>
            <a:p>
              <a:pPr lvl="0"/>
              <a:endParaRPr lang="en-US" dirty="0"/>
            </a:p>
          </p:txBody>
        </p:sp>
        <p:sp>
          <p:nvSpPr>
            <p:cNvPr id="33" name="Graphic 9">
              <a:extLst>
                <a:ext uri="{FF2B5EF4-FFF2-40B4-BE49-F238E27FC236}">
                  <a16:creationId xmlns:a16="http://schemas.microsoft.com/office/drawing/2014/main" id="{BC11E757-F50F-4F18-9F0D-6DF406191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39089" y="-3532"/>
              <a:ext cx="3875603" cy="387560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tx2">
                <a:lumMod val="25000"/>
                <a:lumOff val="75000"/>
                <a:alpha val="20000"/>
              </a:schemeClr>
            </a:solidFill>
            <a:ln w="209550" cap="flat">
              <a:noFill/>
              <a:prstDash val="solid"/>
              <a:miter/>
            </a:ln>
          </p:spPr>
          <p:txBody>
            <a:bodyPr rtlCol="0" anchor="ctr"/>
            <a:lstStyle/>
            <a:p>
              <a:pPr lvl="0"/>
              <a:endParaRPr lang="en-US"/>
            </a:p>
          </p:txBody>
        </p:sp>
        <p:sp>
          <p:nvSpPr>
            <p:cNvPr id="34" name="Graphic 9">
              <a:extLst>
                <a:ext uri="{FF2B5EF4-FFF2-40B4-BE49-F238E27FC236}">
                  <a16:creationId xmlns:a16="http://schemas.microsoft.com/office/drawing/2014/main" id="{E8A144E7-745C-4BEF-AE3D-D714ABF11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5862" y="556562"/>
              <a:ext cx="2681635" cy="268163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5" name="Graphic 9">
              <a:extLst>
                <a:ext uri="{FF2B5EF4-FFF2-40B4-BE49-F238E27FC236}">
                  <a16:creationId xmlns:a16="http://schemas.microsoft.com/office/drawing/2014/main" id="{AE4696B9-5372-4006-B954-F44B5BDAA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55227" y="17974"/>
              <a:ext cx="3875605" cy="387560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grpSp>
      <p:sp>
        <p:nvSpPr>
          <p:cNvPr id="37"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p:cNvSpPr>
            <a:spLocks noGrp="1"/>
          </p:cNvSpPr>
          <p:nvPr>
            <p:ph type="ctrTitle"/>
          </p:nvPr>
        </p:nvSpPr>
        <p:spPr>
          <a:xfrm>
            <a:off x="241540" y="1007335"/>
            <a:ext cx="5314418" cy="791618"/>
          </a:xfrm>
        </p:spPr>
        <p:txBody>
          <a:bodyPr>
            <a:normAutofit fontScale="90000"/>
          </a:bodyPr>
          <a:lstStyle/>
          <a:p>
            <a:r>
              <a:rPr lang="en-US" dirty="0"/>
              <a:t>Team - </a:t>
            </a:r>
            <a:r>
              <a:rPr lang="en-US" err="1">
                <a:latin typeface="Gill Sans Nova"/>
                <a:ea typeface="HGGothicE"/>
              </a:rPr>
              <a:t>Nightowls</a:t>
            </a:r>
            <a:endParaRPr lang="en-US">
              <a:latin typeface="Gill Sans Nova"/>
            </a:endParaRPr>
          </a:p>
        </p:txBody>
      </p:sp>
      <p:sp>
        <p:nvSpPr>
          <p:cNvPr id="3" name="Subtitle 2"/>
          <p:cNvSpPr>
            <a:spLocks noGrp="1"/>
          </p:cNvSpPr>
          <p:nvPr>
            <p:ph type="subTitle" idx="1"/>
          </p:nvPr>
        </p:nvSpPr>
        <p:spPr>
          <a:xfrm>
            <a:off x="457200" y="3897348"/>
            <a:ext cx="6953436" cy="2258977"/>
          </a:xfrm>
        </p:spPr>
        <p:txBody>
          <a:bodyPr vert="horz" lIns="91440" tIns="45720" rIns="91440" bIns="45720" rtlCol="0">
            <a:normAutofit/>
          </a:bodyPr>
          <a:lstStyle/>
          <a:p>
            <a:r>
              <a:rPr lang="en-US" dirty="0"/>
              <a:t>Team Members :</a:t>
            </a:r>
          </a:p>
          <a:p>
            <a:pPr marL="342900" indent="-342900">
              <a:buChar char="•"/>
            </a:pPr>
            <a:r>
              <a:rPr lang="en-US"/>
              <a:t>Bhuvnesh Verma</a:t>
            </a:r>
            <a:endParaRPr lang="en-US" dirty="0"/>
          </a:p>
          <a:p>
            <a:pPr marL="342900" indent="-342900">
              <a:buChar char="•"/>
            </a:pPr>
            <a:r>
              <a:rPr lang="en-US"/>
              <a:t>Ashish Kamble</a:t>
            </a:r>
          </a:p>
          <a:p>
            <a:pPr marL="342900" indent="-342900">
              <a:buChar char="•"/>
            </a:pPr>
            <a:r>
              <a:rPr lang="en-US"/>
              <a:t>Abhay Mishra</a:t>
            </a:r>
            <a:endParaRPr lang="en-US" dirty="0"/>
          </a:p>
        </p:txBody>
      </p:sp>
      <p:pic>
        <p:nvPicPr>
          <p:cNvPr id="5" name="Picture 4" descr="The CodeBreakers RCOEM | LinkedIn">
            <a:extLst>
              <a:ext uri="{FF2B5EF4-FFF2-40B4-BE49-F238E27FC236}">
                <a16:creationId xmlns:a16="http://schemas.microsoft.com/office/drawing/2014/main" id="{C46E3B97-1C4B-AA3A-CCBE-F5212F31F4D3}"/>
              </a:ext>
            </a:extLst>
          </p:cNvPr>
          <p:cNvPicPr>
            <a:picLocks noChangeAspect="1"/>
          </p:cNvPicPr>
          <p:nvPr/>
        </p:nvPicPr>
        <p:blipFill rotWithShape="1">
          <a:blip r:embed="rId3"/>
          <a:srcRect r="909" b="15741"/>
          <a:stretch/>
        </p:blipFill>
        <p:spPr>
          <a:xfrm>
            <a:off x="7918331" y="147368"/>
            <a:ext cx="1560013" cy="1314400"/>
          </a:xfrm>
          <a:prstGeom prst="rect">
            <a:avLst/>
          </a:prstGeom>
        </p:spPr>
      </p:pic>
      <p:pic>
        <p:nvPicPr>
          <p:cNvPr id="4" name="Picture 3" descr="Cute Owl Cartoon Vector Illustration PNG Images | PSD Free Download -  Pikbest">
            <a:extLst>
              <a:ext uri="{FF2B5EF4-FFF2-40B4-BE49-F238E27FC236}">
                <a16:creationId xmlns:a16="http://schemas.microsoft.com/office/drawing/2014/main" id="{7567D9CF-094E-C565-4762-4E0610B592C9}"/>
              </a:ext>
            </a:extLst>
          </p:cNvPr>
          <p:cNvPicPr>
            <a:picLocks noChangeAspect="1"/>
          </p:cNvPicPr>
          <p:nvPr/>
        </p:nvPicPr>
        <p:blipFill>
          <a:blip r:embed="rId4"/>
          <a:stretch>
            <a:fillRect/>
          </a:stretch>
        </p:blipFill>
        <p:spPr>
          <a:xfrm>
            <a:off x="8972264" y="1002461"/>
            <a:ext cx="2620498" cy="262049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2414-1290-AB9D-8FDC-D63B48D8A601}"/>
              </a:ext>
            </a:extLst>
          </p:cNvPr>
          <p:cNvSpPr>
            <a:spLocks noGrp="1"/>
          </p:cNvSpPr>
          <p:nvPr>
            <p:ph type="title"/>
          </p:nvPr>
        </p:nvSpPr>
        <p:spPr>
          <a:xfrm>
            <a:off x="140898" y="337369"/>
            <a:ext cx="7009301" cy="491677"/>
          </a:xfrm>
        </p:spPr>
        <p:txBody>
          <a:bodyPr>
            <a:noAutofit/>
          </a:bodyPr>
          <a:lstStyle/>
          <a:p>
            <a:r>
              <a:rPr lang="en-US" sz="4900" dirty="0"/>
              <a:t>Problem Statement :</a:t>
            </a:r>
          </a:p>
        </p:txBody>
      </p:sp>
      <p:sp>
        <p:nvSpPr>
          <p:cNvPr id="3" name="Content Placeholder 2">
            <a:extLst>
              <a:ext uri="{FF2B5EF4-FFF2-40B4-BE49-F238E27FC236}">
                <a16:creationId xmlns:a16="http://schemas.microsoft.com/office/drawing/2014/main" id="{0A005EEB-93C9-4FC4-7FF3-909C3DAE8F91}"/>
              </a:ext>
            </a:extLst>
          </p:cNvPr>
          <p:cNvSpPr>
            <a:spLocks noGrp="1"/>
          </p:cNvSpPr>
          <p:nvPr>
            <p:ph idx="1"/>
          </p:nvPr>
        </p:nvSpPr>
        <p:spPr>
          <a:xfrm>
            <a:off x="457200" y="903393"/>
            <a:ext cx="11563072" cy="5858677"/>
          </a:xfrm>
        </p:spPr>
        <p:txBody>
          <a:bodyPr vert="horz" lIns="91440" tIns="45720" rIns="91440" bIns="45720" rtlCol="0" anchor="t">
            <a:normAutofit/>
          </a:bodyPr>
          <a:lstStyle/>
          <a:p>
            <a:endParaRPr lang="en-US"/>
          </a:p>
          <a:p>
            <a:r>
              <a:rPr lang="en-US" sz="2400" b="1" dirty="0">
                <a:ea typeface="+mn-lt"/>
                <a:cs typeface="+mn-lt"/>
              </a:rPr>
              <a:t>Create a medicine shopping portal for the patients of your hospital in order to address the home </a:t>
            </a:r>
            <a:r>
              <a:rPr lang="en-US" sz="2400" b="1" err="1">
                <a:ea typeface="+mn-lt"/>
                <a:cs typeface="+mn-lt"/>
              </a:rPr>
              <a:t>deliver</a:t>
            </a:r>
            <a:r>
              <a:rPr lang="en-US" sz="2400" b="1" dirty="0">
                <a:ea typeface="+mn-lt"/>
                <a:cs typeface="+mn-lt"/>
              </a:rPr>
              <a:t> system of your hospital .</a:t>
            </a:r>
            <a:endParaRPr lang="en-US" sz="2400">
              <a:ea typeface="+mn-lt"/>
              <a:cs typeface="+mn-lt"/>
            </a:endParaRPr>
          </a:p>
          <a:p>
            <a:endParaRPr lang="en-US" sz="2400" b="1" dirty="0">
              <a:ea typeface="+mn-lt"/>
              <a:cs typeface="+mn-lt"/>
            </a:endParaRPr>
          </a:p>
          <a:p>
            <a:r>
              <a:rPr lang="en-US" sz="2400" b="1" dirty="0">
                <a:ea typeface="+mn-lt"/>
                <a:cs typeface="+mn-lt"/>
              </a:rPr>
              <a:t>Key points:</a:t>
            </a:r>
          </a:p>
          <a:p>
            <a:r>
              <a:rPr lang="en-US" dirty="0">
                <a:ea typeface="+mn-lt"/>
                <a:cs typeface="+mn-lt"/>
              </a:rPr>
              <a:t>Secure Login</a:t>
            </a:r>
            <a:endParaRPr lang="en-US"/>
          </a:p>
          <a:p>
            <a:r>
              <a:rPr lang="en-US" dirty="0">
                <a:ea typeface="+mn-lt"/>
                <a:cs typeface="+mn-lt"/>
              </a:rPr>
              <a:t>Special Key Encryption</a:t>
            </a:r>
            <a:endParaRPr lang="en-US"/>
          </a:p>
          <a:p>
            <a:r>
              <a:rPr lang="en-US" dirty="0">
                <a:ea typeface="+mn-lt"/>
                <a:cs typeface="+mn-lt"/>
              </a:rPr>
              <a:t>Exclusive Access</a:t>
            </a:r>
            <a:endParaRPr lang="en-US"/>
          </a:p>
          <a:p>
            <a:r>
              <a:rPr lang="en-US" dirty="0">
                <a:ea typeface="+mn-lt"/>
                <a:cs typeface="+mn-lt"/>
              </a:rPr>
              <a:t>User-Friendly Navigation</a:t>
            </a:r>
            <a:endParaRPr lang="en-US"/>
          </a:p>
          <a:p>
            <a:r>
              <a:rPr lang="en-US" dirty="0">
                <a:ea typeface="+mn-lt"/>
                <a:cs typeface="+mn-lt"/>
              </a:rPr>
              <a:t>Price Filter</a:t>
            </a:r>
            <a:endParaRPr lang="en-US"/>
          </a:p>
          <a:p>
            <a:r>
              <a:rPr lang="en-US" dirty="0">
                <a:ea typeface="+mn-lt"/>
                <a:cs typeface="+mn-lt"/>
              </a:rPr>
              <a:t>Shopping Cart</a:t>
            </a:r>
            <a:endParaRPr lang="en-US"/>
          </a:p>
          <a:p>
            <a:r>
              <a:rPr lang="en-US" dirty="0">
                <a:ea typeface="+mn-lt"/>
                <a:cs typeface="+mn-lt"/>
              </a:rPr>
              <a:t>Add to Cart Button</a:t>
            </a:r>
            <a:endParaRPr lang="en-US"/>
          </a:p>
          <a:p>
            <a:r>
              <a:rPr lang="en-US" dirty="0">
                <a:ea typeface="+mn-lt"/>
                <a:cs typeface="+mn-lt"/>
              </a:rPr>
              <a:t>Safe and Enjoyable</a:t>
            </a:r>
            <a:endParaRPr lang="en-US" dirty="0"/>
          </a:p>
          <a:p>
            <a:endParaRPr lang="en-US" sz="2800" dirty="0"/>
          </a:p>
        </p:txBody>
      </p:sp>
    </p:spTree>
    <p:extLst>
      <p:ext uri="{BB962C8B-B14F-4D97-AF65-F5344CB8AC3E}">
        <p14:creationId xmlns:p14="http://schemas.microsoft.com/office/powerpoint/2010/main" val="1350104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66"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68" name="Group 67">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69" name="Oval 68">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0" name="Freeform: Shape 69">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71" name="Freeform: Shape 70">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72" name="Freeform: Shape 71">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73"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75"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77"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79"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81"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83"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E3CAF4E0-663F-0E31-8F02-2C3B9821DAD4}"/>
              </a:ext>
            </a:extLst>
          </p:cNvPr>
          <p:cNvSpPr>
            <a:spLocks noGrp="1"/>
          </p:cNvSpPr>
          <p:nvPr>
            <p:ph type="title"/>
          </p:nvPr>
        </p:nvSpPr>
        <p:spPr>
          <a:xfrm>
            <a:off x="457200" y="758952"/>
            <a:ext cx="4640729" cy="1325563"/>
          </a:xfrm>
        </p:spPr>
        <p:txBody>
          <a:bodyPr vert="horz" lIns="91440" tIns="45720" rIns="91440" bIns="45720" rtlCol="0" anchor="b">
            <a:normAutofit/>
          </a:bodyPr>
          <a:lstStyle/>
          <a:p>
            <a:r>
              <a:rPr lang="en-US" dirty="0"/>
              <a:t>Solution Description:</a:t>
            </a:r>
          </a:p>
        </p:txBody>
      </p:sp>
      <p:sp>
        <p:nvSpPr>
          <p:cNvPr id="4" name="Text Placeholder 3">
            <a:extLst>
              <a:ext uri="{FF2B5EF4-FFF2-40B4-BE49-F238E27FC236}">
                <a16:creationId xmlns:a16="http://schemas.microsoft.com/office/drawing/2014/main" id="{03478C0F-4D92-4669-8E87-893E8A5D6E5F}"/>
              </a:ext>
            </a:extLst>
          </p:cNvPr>
          <p:cNvSpPr>
            <a:spLocks noGrp="1"/>
          </p:cNvSpPr>
          <p:nvPr>
            <p:ph type="body" sz="half" idx="2"/>
          </p:nvPr>
        </p:nvSpPr>
        <p:spPr>
          <a:xfrm>
            <a:off x="457200" y="2286000"/>
            <a:ext cx="4640729" cy="3887585"/>
          </a:xfrm>
        </p:spPr>
        <p:txBody>
          <a:bodyPr vert="horz" lIns="91440" tIns="45720" rIns="91440" bIns="45720" rtlCol="0" anchor="t">
            <a:normAutofit/>
          </a:bodyPr>
          <a:lstStyle/>
          <a:p>
            <a:r>
              <a:rPr lang="en-US" sz="1600" dirty="0">
                <a:ea typeface="+mn-lt"/>
                <a:cs typeface="+mn-lt"/>
              </a:rPr>
              <a:t>Our proposal introduces a robust web-based application, serving as an integrated healthcare platform for patients. This comprehensive solution aims to enhance communication, accessibility, and the overall healthcare experience by bridging the gap between providers and patients.</a:t>
            </a:r>
          </a:p>
          <a:p>
            <a:r>
              <a:rPr lang="en-US" sz="1600" dirty="0">
                <a:ea typeface="+mn-lt"/>
                <a:cs typeface="+mn-lt"/>
              </a:rPr>
              <a:t>Setting us apart is the innovative Referral Code Section, streamlining the prescription ordering process. This feature seamlessly integrates with the hospital system, automatically retrieving patient details for a swift and accurate ordering experience aligned with doctor recommendations.</a:t>
            </a:r>
          </a:p>
          <a:p>
            <a:r>
              <a:rPr lang="en-US" sz="1600" dirty="0">
                <a:ea typeface="+mn-lt"/>
                <a:cs typeface="+mn-lt"/>
              </a:rPr>
              <a:t>Discover the efficiency of personalized healthcare management through our cutting-edge referral code functionality, elevating service standards in the healthcare industry.</a:t>
            </a:r>
            <a:endParaRPr lang="en-US" sz="1600"/>
          </a:p>
        </p:txBody>
      </p:sp>
      <p:pic>
        <p:nvPicPr>
          <p:cNvPr id="34" name="Picture 33">
            <a:extLst>
              <a:ext uri="{FF2B5EF4-FFF2-40B4-BE49-F238E27FC236}">
                <a16:creationId xmlns:a16="http://schemas.microsoft.com/office/drawing/2014/main" id="{6D82D982-150A-9B01-219A-E28A8D954BEC}"/>
              </a:ext>
            </a:extLst>
          </p:cNvPr>
          <p:cNvPicPr>
            <a:picLocks noChangeAspect="1"/>
          </p:cNvPicPr>
          <p:nvPr/>
        </p:nvPicPr>
        <p:blipFill>
          <a:blip r:embed="rId3"/>
          <a:stretch>
            <a:fillRect/>
          </a:stretch>
        </p:blipFill>
        <p:spPr>
          <a:xfrm>
            <a:off x="6745777" y="578545"/>
            <a:ext cx="3827988" cy="5351253"/>
          </a:xfrm>
          <a:prstGeom prst="rect">
            <a:avLst/>
          </a:prstGeom>
        </p:spPr>
      </p:pic>
    </p:spTree>
    <p:extLst>
      <p:ext uri="{BB962C8B-B14F-4D97-AF65-F5344CB8AC3E}">
        <p14:creationId xmlns:p14="http://schemas.microsoft.com/office/powerpoint/2010/main" val="526098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27B36-92C9-57B3-7AB6-DD4157FA76DD}"/>
              </a:ext>
            </a:extLst>
          </p:cNvPr>
          <p:cNvSpPr>
            <a:spLocks noGrp="1"/>
          </p:cNvSpPr>
          <p:nvPr>
            <p:ph type="title"/>
          </p:nvPr>
        </p:nvSpPr>
        <p:spPr>
          <a:xfrm>
            <a:off x="169653" y="394878"/>
            <a:ext cx="3026773" cy="764847"/>
          </a:xfrm>
        </p:spPr>
        <p:txBody>
          <a:bodyPr>
            <a:normAutofit fontScale="90000"/>
          </a:bodyPr>
          <a:lstStyle/>
          <a:p>
            <a:r>
              <a:rPr lang="en-US" dirty="0"/>
              <a:t>Advantages :</a:t>
            </a:r>
          </a:p>
        </p:txBody>
      </p:sp>
      <p:sp>
        <p:nvSpPr>
          <p:cNvPr id="3" name="Content Placeholder 2">
            <a:extLst>
              <a:ext uri="{FF2B5EF4-FFF2-40B4-BE49-F238E27FC236}">
                <a16:creationId xmlns:a16="http://schemas.microsoft.com/office/drawing/2014/main" id="{A5A35AFF-C306-8F85-7462-E1F6BE8BFC17}"/>
              </a:ext>
            </a:extLst>
          </p:cNvPr>
          <p:cNvSpPr>
            <a:spLocks noGrp="1"/>
          </p:cNvSpPr>
          <p:nvPr>
            <p:ph idx="1"/>
          </p:nvPr>
        </p:nvSpPr>
        <p:spPr>
          <a:xfrm>
            <a:off x="385314" y="1363468"/>
            <a:ext cx="9927904" cy="5029155"/>
          </a:xfrm>
        </p:spPr>
        <p:txBody>
          <a:bodyPr vert="horz" lIns="91440" tIns="45720" rIns="91440" bIns="45720" rtlCol="0" anchor="t">
            <a:normAutofit/>
          </a:bodyPr>
          <a:lstStyle/>
          <a:p>
            <a:r>
              <a:rPr lang="en-US" sz="1600" b="1" dirty="0">
                <a:ea typeface="+mn-lt"/>
                <a:cs typeface="+mn-lt"/>
              </a:rPr>
              <a:t>Personalized Dashboards:</a:t>
            </a:r>
            <a:endParaRPr lang="en-US" sz="1600"/>
          </a:p>
          <a:p>
            <a:pPr marL="457200" lvl="1" indent="0">
              <a:buNone/>
            </a:pPr>
            <a:r>
              <a:rPr lang="en-US" sz="1600" dirty="0">
                <a:solidFill>
                  <a:srgbClr val="D1D5DB"/>
                </a:solidFill>
                <a:ea typeface="+mn-lt"/>
                <a:cs typeface="+mn-lt"/>
              </a:rPr>
              <a:t>Patients access tailored dashboards for health info, test results, and prescribed meds.</a:t>
            </a:r>
            <a:endParaRPr lang="en-US" sz="1600"/>
          </a:p>
          <a:p>
            <a:r>
              <a:rPr lang="en-US" sz="1600" b="1" dirty="0">
                <a:ea typeface="+mn-lt"/>
                <a:cs typeface="+mn-lt"/>
              </a:rPr>
              <a:t>Electronic Prescription Submission:</a:t>
            </a:r>
            <a:endParaRPr lang="en-US" sz="1600"/>
          </a:p>
          <a:p>
            <a:pPr marL="457200" lvl="1" indent="0">
              <a:buNone/>
            </a:pPr>
            <a:r>
              <a:rPr lang="en-US" sz="1600" dirty="0">
                <a:solidFill>
                  <a:srgbClr val="D1D5DB"/>
                </a:solidFill>
                <a:ea typeface="+mn-lt"/>
                <a:cs typeface="+mn-lt"/>
              </a:rPr>
              <a:t>Healthcare pros submit e-prescriptions, reducing errors and streamlining the process.</a:t>
            </a:r>
            <a:endParaRPr lang="en-US" sz="1600"/>
          </a:p>
          <a:p>
            <a:r>
              <a:rPr lang="en-US" sz="1600" b="1" dirty="0">
                <a:ea typeface="+mn-lt"/>
                <a:cs typeface="+mn-lt"/>
              </a:rPr>
              <a:t>Medication Information and Ordering:</a:t>
            </a:r>
            <a:endParaRPr lang="en-US" sz="1600"/>
          </a:p>
          <a:p>
            <a:pPr marL="457200" lvl="1" indent="0">
              <a:buNone/>
            </a:pPr>
            <a:r>
              <a:rPr lang="en-US" sz="1600" dirty="0">
                <a:solidFill>
                  <a:srgbClr val="D1D5DB"/>
                </a:solidFill>
                <a:ea typeface="+mn-lt"/>
                <a:cs typeface="+mn-lt"/>
              </a:rPr>
              <a:t>Detailed med info provided; patients can easily order prescribed medications.</a:t>
            </a:r>
            <a:endParaRPr lang="en-US" sz="1600"/>
          </a:p>
          <a:p>
            <a:r>
              <a:rPr lang="en-US" sz="1600" b="1" dirty="0">
                <a:ea typeface="+mn-lt"/>
                <a:cs typeface="+mn-lt"/>
              </a:rPr>
              <a:t>Real-time Prescription Updates:</a:t>
            </a:r>
            <a:endParaRPr lang="en-US" sz="1600"/>
          </a:p>
          <a:p>
            <a:pPr marL="457200" lvl="1" indent="0">
              <a:buNone/>
            </a:pPr>
            <a:r>
              <a:rPr lang="en-US" sz="1600" dirty="0">
                <a:solidFill>
                  <a:srgbClr val="D1D5DB"/>
                </a:solidFill>
                <a:ea typeface="+mn-lt"/>
                <a:cs typeface="+mn-lt"/>
              </a:rPr>
              <a:t>Patients get real-time updates on prescription status for transparency and assurance.</a:t>
            </a:r>
            <a:endParaRPr lang="en-US" sz="1600"/>
          </a:p>
          <a:p>
            <a:r>
              <a:rPr lang="en-US" sz="1600" b="1" dirty="0">
                <a:ea typeface="+mn-lt"/>
                <a:cs typeface="+mn-lt"/>
              </a:rPr>
              <a:t>Secure Data Handling:</a:t>
            </a:r>
            <a:endParaRPr lang="en-US" sz="1600"/>
          </a:p>
          <a:p>
            <a:pPr marL="457200" lvl="1" indent="0">
              <a:buNone/>
            </a:pPr>
            <a:r>
              <a:rPr lang="en-US" sz="1600" dirty="0">
                <a:solidFill>
                  <a:srgbClr val="D1D5DB"/>
                </a:solidFill>
                <a:ea typeface="+mn-lt"/>
                <a:cs typeface="+mn-lt"/>
              </a:rPr>
              <a:t>Robust security measures ensure compliance and protect sensitive health data.</a:t>
            </a:r>
            <a:endParaRPr lang="en-US" sz="1600"/>
          </a:p>
          <a:p>
            <a:r>
              <a:rPr lang="en-US" sz="1600" b="1" dirty="0">
                <a:ea typeface="+mn-lt"/>
                <a:cs typeface="+mn-lt"/>
              </a:rPr>
              <a:t>Notification System:</a:t>
            </a:r>
            <a:endParaRPr lang="en-US" sz="1600"/>
          </a:p>
          <a:p>
            <a:pPr marL="457200" lvl="1" indent="0">
              <a:buNone/>
            </a:pPr>
            <a:r>
              <a:rPr lang="en-US" sz="1600" dirty="0">
                <a:solidFill>
                  <a:srgbClr val="D1D5DB"/>
                </a:solidFill>
                <a:ea typeface="+mn-lt"/>
                <a:cs typeface="+mn-lt"/>
              </a:rPr>
              <a:t>Notifications for appointments, refills, and health updates enhance patient engagement.</a:t>
            </a:r>
            <a:endParaRPr lang="en-US" sz="1600"/>
          </a:p>
          <a:p>
            <a:r>
              <a:rPr lang="en-US" sz="1600" b="1" dirty="0">
                <a:ea typeface="+mn-lt"/>
                <a:cs typeface="+mn-lt"/>
              </a:rPr>
              <a:t>Mobile Accessibility:</a:t>
            </a:r>
            <a:endParaRPr lang="en-US" sz="1600"/>
          </a:p>
          <a:p>
            <a:pPr marL="457200" lvl="1" indent="0">
              <a:buNone/>
            </a:pPr>
            <a:r>
              <a:rPr lang="en-US" sz="1600" dirty="0">
                <a:solidFill>
                  <a:srgbClr val="D1D5DB"/>
                </a:solidFill>
                <a:ea typeface="+mn-lt"/>
                <a:cs typeface="+mn-lt"/>
              </a:rPr>
              <a:t>Mobile-friendly design enables convenient access and medication orders from smartphones.</a:t>
            </a:r>
            <a:endParaRPr lang="en-US" sz="1600"/>
          </a:p>
          <a:p>
            <a:r>
              <a:rPr lang="en-US" sz="1600" b="1" dirty="0">
                <a:ea typeface="+mn-lt"/>
                <a:cs typeface="+mn-lt"/>
              </a:rPr>
              <a:t>Integration with Hospital Systems:</a:t>
            </a:r>
            <a:endParaRPr lang="en-US" sz="1600"/>
          </a:p>
          <a:p>
            <a:pPr marL="457200" lvl="1" indent="0">
              <a:buNone/>
            </a:pPr>
            <a:r>
              <a:rPr lang="en-US" sz="1600" dirty="0">
                <a:solidFill>
                  <a:srgbClr val="D1D5DB"/>
                </a:solidFill>
                <a:ea typeface="+mn-lt"/>
                <a:cs typeface="+mn-lt"/>
              </a:rPr>
              <a:t>Seamless integration with EHR and diagnostic systems for accurate and complete patient records.</a:t>
            </a:r>
            <a:endParaRPr lang="en-US" sz="1600"/>
          </a:p>
          <a:p>
            <a:endParaRPr lang="en-US" sz="2800" dirty="0"/>
          </a:p>
        </p:txBody>
      </p:sp>
    </p:spTree>
    <p:extLst>
      <p:ext uri="{BB962C8B-B14F-4D97-AF65-F5344CB8AC3E}">
        <p14:creationId xmlns:p14="http://schemas.microsoft.com/office/powerpoint/2010/main" val="3183944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B0290-66DD-E13E-A0F8-8F1D748E3400}"/>
              </a:ext>
            </a:extLst>
          </p:cNvPr>
          <p:cNvSpPr>
            <a:spLocks noGrp="1"/>
          </p:cNvSpPr>
          <p:nvPr>
            <p:ph type="title"/>
          </p:nvPr>
        </p:nvSpPr>
        <p:spPr>
          <a:xfrm>
            <a:off x="198408" y="179219"/>
            <a:ext cx="4006231" cy="912214"/>
          </a:xfrm>
        </p:spPr>
        <p:txBody>
          <a:bodyPr/>
          <a:lstStyle/>
          <a:p>
            <a:r>
              <a:rPr lang="en-US" dirty="0"/>
              <a:t>Drawbacks :</a:t>
            </a:r>
          </a:p>
        </p:txBody>
      </p:sp>
      <p:sp>
        <p:nvSpPr>
          <p:cNvPr id="3" name="Content Placeholder 2">
            <a:extLst>
              <a:ext uri="{FF2B5EF4-FFF2-40B4-BE49-F238E27FC236}">
                <a16:creationId xmlns:a16="http://schemas.microsoft.com/office/drawing/2014/main" id="{21BCE512-CF47-73CA-B137-2A8B3A4F9F71}"/>
              </a:ext>
            </a:extLst>
          </p:cNvPr>
          <p:cNvSpPr>
            <a:spLocks noGrp="1"/>
          </p:cNvSpPr>
          <p:nvPr>
            <p:ph idx="1"/>
          </p:nvPr>
        </p:nvSpPr>
        <p:spPr>
          <a:xfrm>
            <a:off x="270295" y="1206601"/>
            <a:ext cx="11722763" cy="5473826"/>
          </a:xfrm>
        </p:spPr>
        <p:txBody>
          <a:bodyPr vert="horz" lIns="91440" tIns="45720" rIns="91440" bIns="45720" rtlCol="0" anchor="t">
            <a:noAutofit/>
          </a:bodyPr>
          <a:lstStyle/>
          <a:p>
            <a:r>
              <a:rPr lang="en-US" sz="1600" b="1" dirty="0">
                <a:ea typeface="+mn-lt"/>
                <a:cs typeface="+mn-lt"/>
              </a:rPr>
              <a:t>Technical Glitches:</a:t>
            </a:r>
            <a:endParaRPr lang="en-US" sz="1600" dirty="0">
              <a:solidFill>
                <a:srgbClr val="FFFFFF"/>
              </a:solidFill>
              <a:ea typeface="+mn-lt"/>
              <a:cs typeface="+mn-lt"/>
            </a:endParaRPr>
          </a:p>
          <a:p>
            <a:pPr marL="0" indent="0">
              <a:buNone/>
            </a:pPr>
            <a:r>
              <a:rPr lang="en-US" sz="1600">
                <a:solidFill>
                  <a:srgbClr val="D1D5DB"/>
                </a:solidFill>
                <a:ea typeface="+mn-lt"/>
                <a:cs typeface="+mn-lt"/>
              </a:rPr>
              <a:t>        Potential for application downtime, glitches, or compatibility issues affecting user experience.</a:t>
            </a:r>
            <a:endParaRPr lang="en-US" sz="1600"/>
          </a:p>
          <a:p>
            <a:r>
              <a:rPr lang="en-US" sz="1600" b="1" dirty="0">
                <a:ea typeface="+mn-lt"/>
                <a:cs typeface="+mn-lt"/>
              </a:rPr>
              <a:t>Security Risks:</a:t>
            </a:r>
            <a:endParaRPr lang="en-US" sz="1600"/>
          </a:p>
          <a:p>
            <a:pPr marL="457200" lvl="1" indent="0">
              <a:buNone/>
            </a:pPr>
            <a:r>
              <a:rPr lang="en-US" sz="1600" dirty="0">
                <a:solidFill>
                  <a:srgbClr val="D1D5DB"/>
                </a:solidFill>
                <a:ea typeface="+mn-lt"/>
                <a:cs typeface="+mn-lt"/>
              </a:rPr>
              <a:t>Concerns about storing and transmitting sensitive health data online, with potential risks of data breaches.</a:t>
            </a:r>
            <a:endParaRPr lang="en-US" sz="1600" dirty="0"/>
          </a:p>
          <a:p>
            <a:r>
              <a:rPr lang="en-US" sz="1600" b="1" dirty="0">
                <a:ea typeface="+mn-lt"/>
                <a:cs typeface="+mn-lt"/>
              </a:rPr>
              <a:t>Integration Challenges:</a:t>
            </a:r>
            <a:endParaRPr lang="en-US" sz="1600"/>
          </a:p>
          <a:p>
            <a:pPr marL="457200" lvl="1" indent="0">
              <a:buNone/>
            </a:pPr>
            <a:r>
              <a:rPr lang="en-US" sz="1600" dirty="0">
                <a:solidFill>
                  <a:srgbClr val="D1D5DB"/>
                </a:solidFill>
                <a:ea typeface="+mn-lt"/>
                <a:cs typeface="+mn-lt"/>
              </a:rPr>
              <a:t>Difficulty in seamlessly integrating the application with existing hospital systems, requiring time and resources.</a:t>
            </a:r>
            <a:endParaRPr lang="en-US" sz="1600"/>
          </a:p>
          <a:p>
            <a:r>
              <a:rPr lang="en-US" sz="1600" b="1" dirty="0">
                <a:ea typeface="+mn-lt"/>
                <a:cs typeface="+mn-lt"/>
              </a:rPr>
              <a:t>Referral Code Misuse:</a:t>
            </a:r>
            <a:endParaRPr lang="en-US" sz="1600"/>
          </a:p>
          <a:p>
            <a:pPr marL="457200" lvl="1" indent="0">
              <a:buNone/>
            </a:pPr>
            <a:r>
              <a:rPr lang="en-US" sz="1600" dirty="0">
                <a:solidFill>
                  <a:srgbClr val="D1D5DB"/>
                </a:solidFill>
                <a:ea typeface="+mn-lt"/>
                <a:cs typeface="+mn-lt"/>
              </a:rPr>
              <a:t>Security risks if the Referral Code Section is not adequately protected, leading to unauthorized access.</a:t>
            </a:r>
            <a:endParaRPr lang="en-US" sz="1600"/>
          </a:p>
          <a:p>
            <a:r>
              <a:rPr lang="en-US" sz="1600" b="1" dirty="0">
                <a:ea typeface="+mn-lt"/>
                <a:cs typeface="+mn-lt"/>
              </a:rPr>
              <a:t>Internet Dependency:</a:t>
            </a:r>
            <a:endParaRPr lang="en-US" sz="1600"/>
          </a:p>
          <a:p>
            <a:pPr marL="457200" lvl="1" indent="0">
              <a:buNone/>
            </a:pPr>
            <a:r>
              <a:rPr lang="en-US" sz="1600" dirty="0">
                <a:solidFill>
                  <a:srgbClr val="D1D5DB"/>
                </a:solidFill>
                <a:ea typeface="+mn-lt"/>
                <a:cs typeface="+mn-lt"/>
              </a:rPr>
              <a:t>Reliance on stable internet connectivity, posing challenges for patients in areas with poor network coverage.</a:t>
            </a:r>
            <a:endParaRPr lang="en-US" sz="1600" dirty="0"/>
          </a:p>
          <a:p>
            <a:r>
              <a:rPr lang="en-US" sz="1600" b="1" dirty="0">
                <a:ea typeface="+mn-lt"/>
                <a:cs typeface="+mn-lt"/>
              </a:rPr>
              <a:t>Regulatory Compliance:</a:t>
            </a:r>
            <a:endParaRPr lang="en-US" sz="1600"/>
          </a:p>
          <a:p>
            <a:pPr marL="457200" lvl="1" indent="0">
              <a:buNone/>
            </a:pPr>
            <a:r>
              <a:rPr lang="en-US" sz="1600" dirty="0">
                <a:solidFill>
                  <a:srgbClr val="D1D5DB"/>
                </a:solidFill>
                <a:ea typeface="+mn-lt"/>
                <a:cs typeface="+mn-lt"/>
              </a:rPr>
              <a:t>Ensuring compliance with healthcare regulations and data protection laws is crucial for legal adherence.</a:t>
            </a:r>
            <a:endParaRPr lang="en-US" sz="1600"/>
          </a:p>
          <a:p>
            <a:r>
              <a:rPr lang="en-US" sz="1600" b="1" dirty="0">
                <a:ea typeface="+mn-lt"/>
                <a:cs typeface="+mn-lt"/>
              </a:rPr>
              <a:t>Cost Implications:</a:t>
            </a:r>
            <a:endParaRPr lang="en-US" sz="1600"/>
          </a:p>
          <a:p>
            <a:pPr marL="457200" lvl="1" indent="0">
              <a:buNone/>
            </a:pPr>
            <a:r>
              <a:rPr lang="en-US" sz="1600" dirty="0">
                <a:solidFill>
                  <a:srgbClr val="D1D5DB"/>
                </a:solidFill>
                <a:ea typeface="+mn-lt"/>
                <a:cs typeface="+mn-lt"/>
              </a:rPr>
              <a:t>Initial development and ongoing maintenance costs may impact the hospital's budget.</a:t>
            </a:r>
            <a:endParaRPr lang="en-US" sz="1600"/>
          </a:p>
          <a:p>
            <a:r>
              <a:rPr lang="en-US" sz="1600" b="1" dirty="0">
                <a:ea typeface="+mn-lt"/>
                <a:cs typeface="+mn-lt"/>
              </a:rPr>
              <a:t>Patient Dependency:</a:t>
            </a:r>
            <a:endParaRPr lang="en-US" sz="1600"/>
          </a:p>
          <a:p>
            <a:pPr marL="457200" lvl="1" indent="0">
              <a:buNone/>
            </a:pPr>
            <a:r>
              <a:rPr lang="en-US" sz="1600" dirty="0">
                <a:solidFill>
                  <a:srgbClr val="D1D5DB"/>
                </a:solidFill>
                <a:ea typeface="+mn-lt"/>
                <a:cs typeface="+mn-lt"/>
              </a:rPr>
              <a:t>Overreliance on the digital platform may create dependency issues for patients during disruptions.</a:t>
            </a:r>
            <a:endParaRPr lang="en-US" sz="1600"/>
          </a:p>
          <a:p>
            <a:pPr marL="0" indent="0">
              <a:buNone/>
            </a:pPr>
            <a:endParaRPr lang="en-US" sz="2800" dirty="0"/>
          </a:p>
        </p:txBody>
      </p:sp>
    </p:spTree>
    <p:extLst>
      <p:ext uri="{BB962C8B-B14F-4D97-AF65-F5344CB8AC3E}">
        <p14:creationId xmlns:p14="http://schemas.microsoft.com/office/powerpoint/2010/main" val="1384571996"/>
      </p:ext>
    </p:extLst>
  </p:cSld>
  <p:clrMapOvr>
    <a:masterClrMapping/>
  </p:clrMapOvr>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TropicVTI</vt:lpstr>
      <vt:lpstr>Team - Nightowls</vt:lpstr>
      <vt:lpstr>Problem Statement :</vt:lpstr>
      <vt:lpstr>Solution Description:</vt:lpstr>
      <vt:lpstr>Advantages :</vt:lpstr>
      <vt:lpstr>Drawbacks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219</cp:revision>
  <dcterms:created xsi:type="dcterms:W3CDTF">2013-07-15T20:26:40Z</dcterms:created>
  <dcterms:modified xsi:type="dcterms:W3CDTF">2024-01-14T19:29:38Z</dcterms:modified>
</cp:coreProperties>
</file>