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840A-C567-4E41-AC7F-DCC8C22A71B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8CD-F046-4BB2-BE2F-E678B29DC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Cleaning:</a:t>
          </a:r>
          <a:r>
            <a:rPr lang="en-US"/>
            <a:t> Removed nulls, ensured format consistency.</a:t>
          </a:r>
        </a:p>
      </dgm:t>
    </dgm:pt>
    <dgm:pt modelId="{E864B708-916C-4A7B-883E-CCF92CAE3854}" type="parTrans" cxnId="{50D50A20-74BA-4F78-8DE2-6745162C6981}">
      <dgm:prSet/>
      <dgm:spPr/>
      <dgm:t>
        <a:bodyPr/>
        <a:lstStyle/>
        <a:p>
          <a:endParaRPr lang="en-US"/>
        </a:p>
      </dgm:t>
    </dgm:pt>
    <dgm:pt modelId="{4D3ABE35-E73D-47A3-844A-54EA20894622}" type="sibTrans" cxnId="{50D50A20-74BA-4F78-8DE2-6745162C69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46799-C843-4CD2-8099-D19870888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Engineering:</a:t>
          </a:r>
          <a:r>
            <a:rPr lang="en-US"/>
            <a:t> Converted mutation data into structured vectors.</a:t>
          </a:r>
        </a:p>
      </dgm:t>
    </dgm:pt>
    <dgm:pt modelId="{B05489D6-A55A-4CB5-A23E-DB77076FC040}" type="parTrans" cxnId="{A5640E22-EFE3-4C85-8979-331514F33EA1}">
      <dgm:prSet/>
      <dgm:spPr/>
      <dgm:t>
        <a:bodyPr/>
        <a:lstStyle/>
        <a:p>
          <a:endParaRPr lang="en-US"/>
        </a:p>
      </dgm:t>
    </dgm:pt>
    <dgm:pt modelId="{87F78B80-11DF-4F0A-863B-ACE258AB56F7}" type="sibTrans" cxnId="{A5640E22-EFE3-4C85-8979-331514F33E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768C7E-646C-4094-823F-EC43C9574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Dimensionality Reduction:</a:t>
          </a:r>
          <a:r>
            <a:rPr lang="en-US"/>
            <a:t> PCA reduced 5,408 features → 150 (to avoid overfitting).</a:t>
          </a:r>
        </a:p>
      </dgm:t>
    </dgm:pt>
    <dgm:pt modelId="{4BF6503C-69AD-4143-8C65-7D61AD0770CD}" type="parTrans" cxnId="{2A6895C8-CD57-4399-AB4D-765B16DECE93}">
      <dgm:prSet/>
      <dgm:spPr/>
      <dgm:t>
        <a:bodyPr/>
        <a:lstStyle/>
        <a:p>
          <a:endParaRPr lang="en-US"/>
        </a:p>
      </dgm:t>
    </dgm:pt>
    <dgm:pt modelId="{C64AD569-6216-4DEA-9F0C-2433C617CC28}" type="sibTrans" cxnId="{2A6895C8-CD57-4399-AB4D-765B16DECE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58DCA9-E20A-436F-8E1C-78C1BAED2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Training:</a:t>
          </a:r>
          <a:r>
            <a:rPr lang="en-US"/>
            <a:t> Used </a:t>
          </a:r>
          <a:r>
            <a:rPr lang="en-US" b="1"/>
            <a:t>XGBoost</a:t>
          </a:r>
          <a:r>
            <a:rPr lang="en-US"/>
            <a:t> for robust prediction performance.</a:t>
          </a:r>
        </a:p>
      </dgm:t>
    </dgm:pt>
    <dgm:pt modelId="{1EA43818-098F-4489-BCCB-2138C75D11CE}" type="parTrans" cxnId="{0934128B-3713-448C-8C2D-386A077F085F}">
      <dgm:prSet/>
      <dgm:spPr/>
      <dgm:t>
        <a:bodyPr/>
        <a:lstStyle/>
        <a:p>
          <a:endParaRPr lang="en-US"/>
        </a:p>
      </dgm:t>
    </dgm:pt>
    <dgm:pt modelId="{45C94375-1821-4405-B3A9-ECEFB9F7477E}" type="sibTrans" cxnId="{0934128B-3713-448C-8C2D-386A077F08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19A11D-D2AE-44B4-85B5-895E7A68B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Deployment:</a:t>
          </a:r>
          <a:r>
            <a:rPr lang="en-US"/>
            <a:t> Built an interactive web app with Streamlit for real-time use.</a:t>
          </a:r>
        </a:p>
      </dgm:t>
    </dgm:pt>
    <dgm:pt modelId="{E08FA798-708B-45D2-B947-35F8C39BA337}" type="parTrans" cxnId="{DAB4A4BB-DD8A-4302-88D9-C6A4DB81155A}">
      <dgm:prSet/>
      <dgm:spPr/>
      <dgm:t>
        <a:bodyPr/>
        <a:lstStyle/>
        <a:p>
          <a:endParaRPr lang="en-US"/>
        </a:p>
      </dgm:t>
    </dgm:pt>
    <dgm:pt modelId="{BA32CD5D-1922-48D2-82F1-516DB83EE2CB}" type="sibTrans" cxnId="{DAB4A4BB-DD8A-4302-88D9-C6A4DB81155A}">
      <dgm:prSet/>
      <dgm:spPr/>
      <dgm:t>
        <a:bodyPr/>
        <a:lstStyle/>
        <a:p>
          <a:endParaRPr lang="en-US"/>
        </a:p>
      </dgm:t>
    </dgm:pt>
    <dgm:pt modelId="{65D20795-7FE0-4847-AE98-F7742371F842}" type="pres">
      <dgm:prSet presAssocID="{6C8C840A-C567-4E41-AC7F-DCC8C22A71B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39CEE-5DE1-4E3A-AAA3-81FED94972FB}" type="pres">
      <dgm:prSet presAssocID="{6C8C840A-C567-4E41-AC7F-DCC8C22A71BF}" presName="container" presStyleCnt="0">
        <dgm:presLayoutVars>
          <dgm:dir/>
          <dgm:resizeHandles val="exact"/>
        </dgm:presLayoutVars>
      </dgm:prSet>
      <dgm:spPr/>
    </dgm:pt>
    <dgm:pt modelId="{E932DE3B-EEEC-476F-96A1-779AF72FE12D}" type="pres">
      <dgm:prSet presAssocID="{145238CD-F046-4BB2-BE2F-E678B29DCA14}" presName="compNode" presStyleCnt="0"/>
      <dgm:spPr/>
    </dgm:pt>
    <dgm:pt modelId="{79C4D5B3-DFF1-4778-991A-C42318EC3693}" type="pres">
      <dgm:prSet presAssocID="{145238CD-F046-4BB2-BE2F-E678B29DCA14}" presName="iconBgRect" presStyleLbl="bgShp" presStyleIdx="0" presStyleCnt="5"/>
      <dgm:spPr/>
    </dgm:pt>
    <dgm:pt modelId="{0D094225-E913-4768-8E8C-756C6D91EE86}" type="pres">
      <dgm:prSet presAssocID="{145238CD-F046-4BB2-BE2F-E678B29DCA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Soap"/>
        </a:ext>
      </dgm:extLst>
    </dgm:pt>
    <dgm:pt modelId="{6C59177A-A03E-4B9C-8EA2-4E10121234FE}" type="pres">
      <dgm:prSet presAssocID="{145238CD-F046-4BB2-BE2F-E678B29DCA14}" presName="spaceRect" presStyleCnt="0"/>
      <dgm:spPr/>
    </dgm:pt>
    <dgm:pt modelId="{342406A4-8A20-45FC-BA12-1B72DA537120}" type="pres">
      <dgm:prSet presAssocID="{145238CD-F046-4BB2-BE2F-E678B29DCA14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75E7D06-795E-4BCD-8804-0D81F5494BDA}" type="pres">
      <dgm:prSet presAssocID="{4D3ABE35-E73D-47A3-844A-54EA2089462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DD3713D-B86B-494F-9201-554E7849A6B3}" type="pres">
      <dgm:prSet presAssocID="{34D46799-C843-4CD2-8099-D19870888DBF}" presName="compNode" presStyleCnt="0"/>
      <dgm:spPr/>
    </dgm:pt>
    <dgm:pt modelId="{070A7680-9E75-48C0-B5CD-73ED5031EA92}" type="pres">
      <dgm:prSet presAssocID="{34D46799-C843-4CD2-8099-D19870888DBF}" presName="iconBgRect" presStyleLbl="bgShp" presStyleIdx="1" presStyleCnt="5"/>
      <dgm:spPr/>
    </dgm:pt>
    <dgm:pt modelId="{962EE5B0-9BA3-4416-A89C-968B6ECF2906}" type="pres">
      <dgm:prSet presAssocID="{34D46799-C843-4CD2-8099-D19870888D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DNA"/>
        </a:ext>
      </dgm:extLst>
    </dgm:pt>
    <dgm:pt modelId="{1409E631-6F52-49EA-B80E-871BCC809CF0}" type="pres">
      <dgm:prSet presAssocID="{34D46799-C843-4CD2-8099-D19870888DBF}" presName="spaceRect" presStyleCnt="0"/>
      <dgm:spPr/>
    </dgm:pt>
    <dgm:pt modelId="{4A80E39C-1C60-4A81-8359-E8985174A6C4}" type="pres">
      <dgm:prSet presAssocID="{34D46799-C843-4CD2-8099-D19870888DBF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B74734C-0210-4C50-A3CB-A80B5795F937}" type="pres">
      <dgm:prSet presAssocID="{87F78B80-11DF-4F0A-863B-ACE258AB56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65D394B-D2C5-40DA-926F-123700179681}" type="pres">
      <dgm:prSet presAssocID="{AE768C7E-646C-4094-823F-EC43C957411C}" presName="compNode" presStyleCnt="0"/>
      <dgm:spPr/>
    </dgm:pt>
    <dgm:pt modelId="{8F279F6B-9D4C-4141-8F82-CBDE19488402}" type="pres">
      <dgm:prSet presAssocID="{AE768C7E-646C-4094-823F-EC43C957411C}" presName="iconBgRect" presStyleLbl="bgShp" presStyleIdx="2" presStyleCnt="5"/>
      <dgm:spPr/>
    </dgm:pt>
    <dgm:pt modelId="{9F7819D8-A75F-453F-BA7B-4E038FF839F1}" type="pres">
      <dgm:prSet presAssocID="{AE768C7E-646C-4094-823F-EC43C95741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Radioactive Sign"/>
        </a:ext>
      </dgm:extLst>
    </dgm:pt>
    <dgm:pt modelId="{0D0D4F60-E5BF-42D0-B76A-FE2232A92870}" type="pres">
      <dgm:prSet presAssocID="{AE768C7E-646C-4094-823F-EC43C957411C}" presName="spaceRect" presStyleCnt="0"/>
      <dgm:spPr/>
    </dgm:pt>
    <dgm:pt modelId="{58696095-51C1-4A9E-99F4-0EA49BFA5CC1}" type="pres">
      <dgm:prSet presAssocID="{AE768C7E-646C-4094-823F-EC43C957411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0A0DCDD-8CD8-4914-8498-B9385AB762C1}" type="pres">
      <dgm:prSet presAssocID="{C64AD569-6216-4DEA-9F0C-2433C617CC2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146EF60-0AE1-40E7-A0CA-172AB8C52D4E}" type="pres">
      <dgm:prSet presAssocID="{0258DCA9-E20A-436F-8E1C-78C1BAED27FB}" presName="compNode" presStyleCnt="0"/>
      <dgm:spPr/>
    </dgm:pt>
    <dgm:pt modelId="{24AF63AA-B376-4ECD-A524-57AA30A23597}" type="pres">
      <dgm:prSet presAssocID="{0258DCA9-E20A-436F-8E1C-78C1BAED27FB}" presName="iconBgRect" presStyleLbl="bgShp" presStyleIdx="3" presStyleCnt="5"/>
      <dgm:spPr/>
    </dgm:pt>
    <dgm:pt modelId="{164E1FF2-703A-49C4-8282-3FA0868732F5}" type="pres">
      <dgm:prSet presAssocID="{0258DCA9-E20A-436F-8E1C-78C1BAED27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Dice"/>
        </a:ext>
      </dgm:extLst>
    </dgm:pt>
    <dgm:pt modelId="{468435B6-D8B3-4AD0-86B3-B5B5B48EC527}" type="pres">
      <dgm:prSet presAssocID="{0258DCA9-E20A-436F-8E1C-78C1BAED27FB}" presName="spaceRect" presStyleCnt="0"/>
      <dgm:spPr/>
    </dgm:pt>
    <dgm:pt modelId="{F5ADFA76-0579-4726-8CE3-8AAA6C6978FF}" type="pres">
      <dgm:prSet presAssocID="{0258DCA9-E20A-436F-8E1C-78C1BAED27FB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A10FF2-BDF7-4B55-B62D-F590E5A3BBD1}" type="pres">
      <dgm:prSet presAssocID="{45C94375-1821-4405-B3A9-ECEFB9F7477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027D0B0-7994-42AA-90FB-46BECBA9986D}" type="pres">
      <dgm:prSet presAssocID="{9719A11D-D2AE-44B4-85B5-895E7A68B731}" presName="compNode" presStyleCnt="0"/>
      <dgm:spPr/>
    </dgm:pt>
    <dgm:pt modelId="{1361CA04-0F3B-4D71-B2FA-C8B94E6A00CD}" type="pres">
      <dgm:prSet presAssocID="{9719A11D-D2AE-44B4-85B5-895E7A68B731}" presName="iconBgRect" presStyleLbl="bgShp" presStyleIdx="4" presStyleCnt="5"/>
      <dgm:spPr/>
    </dgm:pt>
    <dgm:pt modelId="{FE425D00-B90B-46D8-8952-BE9D8081F47A}" type="pres">
      <dgm:prSet presAssocID="{9719A11D-D2AE-44B4-85B5-895E7A68B7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Web Design"/>
        </a:ext>
      </dgm:extLst>
    </dgm:pt>
    <dgm:pt modelId="{EC24B265-E212-4A8B-AED0-55FC6CF6282F}" type="pres">
      <dgm:prSet presAssocID="{9719A11D-D2AE-44B4-85B5-895E7A68B731}" presName="spaceRect" presStyleCnt="0"/>
      <dgm:spPr/>
    </dgm:pt>
    <dgm:pt modelId="{A8E8641B-BEB1-4F96-862E-1554FAE170C8}" type="pres">
      <dgm:prSet presAssocID="{9719A11D-D2AE-44B4-85B5-895E7A68B731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D62C0B-530C-4C12-B3A3-67B2F94AC488}" type="presOf" srcId="{145238CD-F046-4BB2-BE2F-E678B29DCA14}" destId="{342406A4-8A20-45FC-BA12-1B72DA537120}" srcOrd="0" destOrd="0" presId="urn:microsoft.com/office/officeart/2018/2/layout/IconCircleList"/>
    <dgm:cxn modelId="{A5640E22-EFE3-4C85-8979-331514F33EA1}" srcId="{6C8C840A-C567-4E41-AC7F-DCC8C22A71BF}" destId="{34D46799-C843-4CD2-8099-D19870888DBF}" srcOrd="1" destOrd="0" parTransId="{B05489D6-A55A-4CB5-A23E-DB77076FC040}" sibTransId="{87F78B80-11DF-4F0A-863B-ACE258AB56F7}"/>
    <dgm:cxn modelId="{0934128B-3713-448C-8C2D-386A077F085F}" srcId="{6C8C840A-C567-4E41-AC7F-DCC8C22A71BF}" destId="{0258DCA9-E20A-436F-8E1C-78C1BAED27FB}" srcOrd="3" destOrd="0" parTransId="{1EA43818-098F-4489-BCCB-2138C75D11CE}" sibTransId="{45C94375-1821-4405-B3A9-ECEFB9F7477E}"/>
    <dgm:cxn modelId="{62668260-3062-4AE7-AD05-42C52A347291}" type="presOf" srcId="{45C94375-1821-4405-B3A9-ECEFB9F7477E}" destId="{21A10FF2-BDF7-4B55-B62D-F590E5A3BBD1}" srcOrd="0" destOrd="0" presId="urn:microsoft.com/office/officeart/2018/2/layout/IconCircleList"/>
    <dgm:cxn modelId="{F388FB40-3DCC-4AA0-A67A-92F0907A538C}" type="presOf" srcId="{0258DCA9-E20A-436F-8E1C-78C1BAED27FB}" destId="{F5ADFA76-0579-4726-8CE3-8AAA6C6978FF}" srcOrd="0" destOrd="0" presId="urn:microsoft.com/office/officeart/2018/2/layout/IconCircleList"/>
    <dgm:cxn modelId="{7626625A-1C68-43F5-8799-ED946CF7B770}" type="presOf" srcId="{9719A11D-D2AE-44B4-85B5-895E7A68B731}" destId="{A8E8641B-BEB1-4F96-862E-1554FAE170C8}" srcOrd="0" destOrd="0" presId="urn:microsoft.com/office/officeart/2018/2/layout/IconCircleList"/>
    <dgm:cxn modelId="{DAB4A4BB-DD8A-4302-88D9-C6A4DB81155A}" srcId="{6C8C840A-C567-4E41-AC7F-DCC8C22A71BF}" destId="{9719A11D-D2AE-44B4-85B5-895E7A68B731}" srcOrd="4" destOrd="0" parTransId="{E08FA798-708B-45D2-B947-35F8C39BA337}" sibTransId="{BA32CD5D-1922-48D2-82F1-516DB83EE2CB}"/>
    <dgm:cxn modelId="{50D50A20-74BA-4F78-8DE2-6745162C6981}" srcId="{6C8C840A-C567-4E41-AC7F-DCC8C22A71BF}" destId="{145238CD-F046-4BB2-BE2F-E678B29DCA14}" srcOrd="0" destOrd="0" parTransId="{E864B708-916C-4A7B-883E-CCF92CAE3854}" sibTransId="{4D3ABE35-E73D-47A3-844A-54EA20894622}"/>
    <dgm:cxn modelId="{8B16B6F7-C19E-44AB-818D-534A064E7966}" type="presOf" srcId="{87F78B80-11DF-4F0A-863B-ACE258AB56F7}" destId="{5B74734C-0210-4C50-A3CB-A80B5795F937}" srcOrd="0" destOrd="0" presId="urn:microsoft.com/office/officeart/2018/2/layout/IconCircleList"/>
    <dgm:cxn modelId="{0957B119-24F4-4C72-9A7D-770CBD2EDFEA}" type="presOf" srcId="{C64AD569-6216-4DEA-9F0C-2433C617CC28}" destId="{C0A0DCDD-8CD8-4914-8498-B9385AB762C1}" srcOrd="0" destOrd="0" presId="urn:microsoft.com/office/officeart/2018/2/layout/IconCircleList"/>
    <dgm:cxn modelId="{FAF7B258-F806-4A53-848A-D8EF44ADAC5B}" type="presOf" srcId="{AE768C7E-646C-4094-823F-EC43C957411C}" destId="{58696095-51C1-4A9E-99F4-0EA49BFA5CC1}" srcOrd="0" destOrd="0" presId="urn:microsoft.com/office/officeart/2018/2/layout/IconCircleList"/>
    <dgm:cxn modelId="{5D1D4B97-2B16-42E7-92F8-FDE3435A8E95}" type="presOf" srcId="{4D3ABE35-E73D-47A3-844A-54EA20894622}" destId="{A75E7D06-795E-4BCD-8804-0D81F5494BDA}" srcOrd="0" destOrd="0" presId="urn:microsoft.com/office/officeart/2018/2/layout/IconCircleList"/>
    <dgm:cxn modelId="{FA34FAF7-4A7B-41F0-A38F-57F8BB92AC5E}" type="presOf" srcId="{6C8C840A-C567-4E41-AC7F-DCC8C22A71BF}" destId="{65D20795-7FE0-4847-AE98-F7742371F842}" srcOrd="0" destOrd="0" presId="urn:microsoft.com/office/officeart/2018/2/layout/IconCircleList"/>
    <dgm:cxn modelId="{CC48373D-6179-412F-8598-F7935A68FEB7}" type="presOf" srcId="{34D46799-C843-4CD2-8099-D19870888DBF}" destId="{4A80E39C-1C60-4A81-8359-E8985174A6C4}" srcOrd="0" destOrd="0" presId="urn:microsoft.com/office/officeart/2018/2/layout/IconCircleList"/>
    <dgm:cxn modelId="{2A6895C8-CD57-4399-AB4D-765B16DECE93}" srcId="{6C8C840A-C567-4E41-AC7F-DCC8C22A71BF}" destId="{AE768C7E-646C-4094-823F-EC43C957411C}" srcOrd="2" destOrd="0" parTransId="{4BF6503C-69AD-4143-8C65-7D61AD0770CD}" sibTransId="{C64AD569-6216-4DEA-9F0C-2433C617CC28}"/>
    <dgm:cxn modelId="{1136DADA-F4E7-46A9-8EE2-9C0991F5B830}" type="presParOf" srcId="{65D20795-7FE0-4847-AE98-F7742371F842}" destId="{DB039CEE-5DE1-4E3A-AAA3-81FED94972FB}" srcOrd="0" destOrd="0" presId="urn:microsoft.com/office/officeart/2018/2/layout/IconCircleList"/>
    <dgm:cxn modelId="{EAF30452-D73B-4E0D-A3CC-827D99C6AEA0}" type="presParOf" srcId="{DB039CEE-5DE1-4E3A-AAA3-81FED94972FB}" destId="{E932DE3B-EEEC-476F-96A1-779AF72FE12D}" srcOrd="0" destOrd="0" presId="urn:microsoft.com/office/officeart/2018/2/layout/IconCircleList"/>
    <dgm:cxn modelId="{67BF2424-E653-42DE-A78E-040078B25BDE}" type="presParOf" srcId="{E932DE3B-EEEC-476F-96A1-779AF72FE12D}" destId="{79C4D5B3-DFF1-4778-991A-C42318EC3693}" srcOrd="0" destOrd="0" presId="urn:microsoft.com/office/officeart/2018/2/layout/IconCircleList"/>
    <dgm:cxn modelId="{37F93332-3B9A-40A4-8343-FAF2E8F3D092}" type="presParOf" srcId="{E932DE3B-EEEC-476F-96A1-779AF72FE12D}" destId="{0D094225-E913-4768-8E8C-756C6D91EE86}" srcOrd="1" destOrd="0" presId="urn:microsoft.com/office/officeart/2018/2/layout/IconCircleList"/>
    <dgm:cxn modelId="{0072817F-CC21-443E-A209-04A0520D4200}" type="presParOf" srcId="{E932DE3B-EEEC-476F-96A1-779AF72FE12D}" destId="{6C59177A-A03E-4B9C-8EA2-4E10121234FE}" srcOrd="2" destOrd="0" presId="urn:microsoft.com/office/officeart/2018/2/layout/IconCircleList"/>
    <dgm:cxn modelId="{C496610D-692E-4702-A3E0-9935487FD396}" type="presParOf" srcId="{E932DE3B-EEEC-476F-96A1-779AF72FE12D}" destId="{342406A4-8A20-45FC-BA12-1B72DA537120}" srcOrd="3" destOrd="0" presId="urn:microsoft.com/office/officeart/2018/2/layout/IconCircleList"/>
    <dgm:cxn modelId="{8939A67F-29C2-467C-93AC-B3C064938FB2}" type="presParOf" srcId="{DB039CEE-5DE1-4E3A-AAA3-81FED94972FB}" destId="{A75E7D06-795E-4BCD-8804-0D81F5494BDA}" srcOrd="1" destOrd="0" presId="urn:microsoft.com/office/officeart/2018/2/layout/IconCircleList"/>
    <dgm:cxn modelId="{7D46DAA8-5ABB-40EB-B6C8-E64294DBF271}" type="presParOf" srcId="{DB039CEE-5DE1-4E3A-AAA3-81FED94972FB}" destId="{9DD3713D-B86B-494F-9201-554E7849A6B3}" srcOrd="2" destOrd="0" presId="urn:microsoft.com/office/officeart/2018/2/layout/IconCircleList"/>
    <dgm:cxn modelId="{02CCDC43-A551-40E5-ACF9-6A29A70E97B3}" type="presParOf" srcId="{9DD3713D-B86B-494F-9201-554E7849A6B3}" destId="{070A7680-9E75-48C0-B5CD-73ED5031EA92}" srcOrd="0" destOrd="0" presId="urn:microsoft.com/office/officeart/2018/2/layout/IconCircleList"/>
    <dgm:cxn modelId="{241771BE-1A30-4DB6-8597-0A9435377F5D}" type="presParOf" srcId="{9DD3713D-B86B-494F-9201-554E7849A6B3}" destId="{962EE5B0-9BA3-4416-A89C-968B6ECF2906}" srcOrd="1" destOrd="0" presId="urn:microsoft.com/office/officeart/2018/2/layout/IconCircleList"/>
    <dgm:cxn modelId="{C55223C3-D054-439E-858B-BDD45665011A}" type="presParOf" srcId="{9DD3713D-B86B-494F-9201-554E7849A6B3}" destId="{1409E631-6F52-49EA-B80E-871BCC809CF0}" srcOrd="2" destOrd="0" presId="urn:microsoft.com/office/officeart/2018/2/layout/IconCircleList"/>
    <dgm:cxn modelId="{F82479B4-0E9F-416A-B732-84E8A5FF62BD}" type="presParOf" srcId="{9DD3713D-B86B-494F-9201-554E7849A6B3}" destId="{4A80E39C-1C60-4A81-8359-E8985174A6C4}" srcOrd="3" destOrd="0" presId="urn:microsoft.com/office/officeart/2018/2/layout/IconCircleList"/>
    <dgm:cxn modelId="{CD50ED28-75B7-4348-84CF-CBDC29BD2A7C}" type="presParOf" srcId="{DB039CEE-5DE1-4E3A-AAA3-81FED94972FB}" destId="{5B74734C-0210-4C50-A3CB-A80B5795F937}" srcOrd="3" destOrd="0" presId="urn:microsoft.com/office/officeart/2018/2/layout/IconCircleList"/>
    <dgm:cxn modelId="{066097CA-6034-42E0-BC78-B04427CE4B6E}" type="presParOf" srcId="{DB039CEE-5DE1-4E3A-AAA3-81FED94972FB}" destId="{265D394B-D2C5-40DA-926F-123700179681}" srcOrd="4" destOrd="0" presId="urn:microsoft.com/office/officeart/2018/2/layout/IconCircleList"/>
    <dgm:cxn modelId="{DC1D043A-AC47-40AB-ABBE-C32A07BDB89D}" type="presParOf" srcId="{265D394B-D2C5-40DA-926F-123700179681}" destId="{8F279F6B-9D4C-4141-8F82-CBDE19488402}" srcOrd="0" destOrd="0" presId="urn:microsoft.com/office/officeart/2018/2/layout/IconCircleList"/>
    <dgm:cxn modelId="{F1747EE0-8D1D-4BF7-8506-357A8EC2847B}" type="presParOf" srcId="{265D394B-D2C5-40DA-926F-123700179681}" destId="{9F7819D8-A75F-453F-BA7B-4E038FF839F1}" srcOrd="1" destOrd="0" presId="urn:microsoft.com/office/officeart/2018/2/layout/IconCircleList"/>
    <dgm:cxn modelId="{0EEDC3D0-9158-4A3D-AD19-EC3964A9EE69}" type="presParOf" srcId="{265D394B-D2C5-40DA-926F-123700179681}" destId="{0D0D4F60-E5BF-42D0-B76A-FE2232A92870}" srcOrd="2" destOrd="0" presId="urn:microsoft.com/office/officeart/2018/2/layout/IconCircleList"/>
    <dgm:cxn modelId="{BB46205F-6337-4721-83BB-F29C5455DC3A}" type="presParOf" srcId="{265D394B-D2C5-40DA-926F-123700179681}" destId="{58696095-51C1-4A9E-99F4-0EA49BFA5CC1}" srcOrd="3" destOrd="0" presId="urn:microsoft.com/office/officeart/2018/2/layout/IconCircleList"/>
    <dgm:cxn modelId="{B2551F4C-9E7D-4093-A9B5-AB13CE1654AC}" type="presParOf" srcId="{DB039CEE-5DE1-4E3A-AAA3-81FED94972FB}" destId="{C0A0DCDD-8CD8-4914-8498-B9385AB762C1}" srcOrd="5" destOrd="0" presId="urn:microsoft.com/office/officeart/2018/2/layout/IconCircleList"/>
    <dgm:cxn modelId="{10E5FBC8-68CC-4CB6-92AE-963CE1E302C8}" type="presParOf" srcId="{DB039CEE-5DE1-4E3A-AAA3-81FED94972FB}" destId="{2146EF60-0AE1-40E7-A0CA-172AB8C52D4E}" srcOrd="6" destOrd="0" presId="urn:microsoft.com/office/officeart/2018/2/layout/IconCircleList"/>
    <dgm:cxn modelId="{6EF590CE-2284-484E-9023-3A809E2A7663}" type="presParOf" srcId="{2146EF60-0AE1-40E7-A0CA-172AB8C52D4E}" destId="{24AF63AA-B376-4ECD-A524-57AA30A23597}" srcOrd="0" destOrd="0" presId="urn:microsoft.com/office/officeart/2018/2/layout/IconCircleList"/>
    <dgm:cxn modelId="{A933C6B1-6D7F-41BF-AC0F-7B71AE8B52AA}" type="presParOf" srcId="{2146EF60-0AE1-40E7-A0CA-172AB8C52D4E}" destId="{164E1FF2-703A-49C4-8282-3FA0868732F5}" srcOrd="1" destOrd="0" presId="urn:microsoft.com/office/officeart/2018/2/layout/IconCircleList"/>
    <dgm:cxn modelId="{C41BF842-B483-4CAD-BB6A-5399D46A146E}" type="presParOf" srcId="{2146EF60-0AE1-40E7-A0CA-172AB8C52D4E}" destId="{468435B6-D8B3-4AD0-86B3-B5B5B48EC527}" srcOrd="2" destOrd="0" presId="urn:microsoft.com/office/officeart/2018/2/layout/IconCircleList"/>
    <dgm:cxn modelId="{4CFAC8CD-08CB-45B6-B52F-B86E3E1D0B1E}" type="presParOf" srcId="{2146EF60-0AE1-40E7-A0CA-172AB8C52D4E}" destId="{F5ADFA76-0579-4726-8CE3-8AAA6C6978FF}" srcOrd="3" destOrd="0" presId="urn:microsoft.com/office/officeart/2018/2/layout/IconCircleList"/>
    <dgm:cxn modelId="{89C30CCC-A4F0-4B85-AAEE-8759C0539989}" type="presParOf" srcId="{DB039CEE-5DE1-4E3A-AAA3-81FED94972FB}" destId="{21A10FF2-BDF7-4B55-B62D-F590E5A3BBD1}" srcOrd="7" destOrd="0" presId="urn:microsoft.com/office/officeart/2018/2/layout/IconCircleList"/>
    <dgm:cxn modelId="{CD04A133-2852-4F0F-929F-D43260319C6B}" type="presParOf" srcId="{DB039CEE-5DE1-4E3A-AAA3-81FED94972FB}" destId="{6027D0B0-7994-42AA-90FB-46BECBA9986D}" srcOrd="8" destOrd="0" presId="urn:microsoft.com/office/officeart/2018/2/layout/IconCircleList"/>
    <dgm:cxn modelId="{EF1D798B-0189-4041-B82D-8FAF4B82C1D5}" type="presParOf" srcId="{6027D0B0-7994-42AA-90FB-46BECBA9986D}" destId="{1361CA04-0F3B-4D71-B2FA-C8B94E6A00CD}" srcOrd="0" destOrd="0" presId="urn:microsoft.com/office/officeart/2018/2/layout/IconCircleList"/>
    <dgm:cxn modelId="{532C8B8B-7043-4F01-9525-70298A26D308}" type="presParOf" srcId="{6027D0B0-7994-42AA-90FB-46BECBA9986D}" destId="{FE425D00-B90B-46D8-8952-BE9D8081F47A}" srcOrd="1" destOrd="0" presId="urn:microsoft.com/office/officeart/2018/2/layout/IconCircleList"/>
    <dgm:cxn modelId="{74C2BFDE-3F5C-4291-9D23-AA96C6379D2D}" type="presParOf" srcId="{6027D0B0-7994-42AA-90FB-46BECBA9986D}" destId="{EC24B265-E212-4A8B-AED0-55FC6CF6282F}" srcOrd="2" destOrd="0" presId="urn:microsoft.com/office/officeart/2018/2/layout/IconCircleList"/>
    <dgm:cxn modelId="{72404D05-7F22-45F5-A949-85A3A52A0C5D}" type="presParOf" srcId="{6027D0B0-7994-42AA-90FB-46BECBA9986D}" destId="{A8E8641B-BEB1-4F96-862E-1554FAE170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B587B-4184-463D-8274-E8C77696F9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A2B4BF-EDAF-48C3-BE27-AA3DED60121C}">
      <dgm:prSet custT="1"/>
      <dgm:spPr/>
      <dgm:t>
        <a:bodyPr/>
        <a:lstStyle/>
        <a:p>
          <a:r>
            <a:rPr lang="en-US" sz="2200" dirty="0"/>
            <a:t>Save research time through automated functional prediction.</a:t>
          </a:r>
        </a:p>
      </dgm:t>
    </dgm:pt>
    <dgm:pt modelId="{8ABA9CDF-42B0-4B6B-A264-F6F10D1CDBEA}" type="parTrans" cxnId="{CB84EFA9-F582-4758-8B42-F543E4C27904}">
      <dgm:prSet/>
      <dgm:spPr/>
      <dgm:t>
        <a:bodyPr/>
        <a:lstStyle/>
        <a:p>
          <a:endParaRPr lang="en-US"/>
        </a:p>
      </dgm:t>
    </dgm:pt>
    <dgm:pt modelId="{D3EA78A0-2D17-4044-BEDB-9D7C43C013A4}" type="sibTrans" cxnId="{CB84EFA9-F582-4758-8B42-F543E4C27904}">
      <dgm:prSet/>
      <dgm:spPr/>
      <dgm:t>
        <a:bodyPr/>
        <a:lstStyle/>
        <a:p>
          <a:endParaRPr lang="en-US"/>
        </a:p>
      </dgm:t>
    </dgm:pt>
    <dgm:pt modelId="{08EFC72C-9515-4A14-A322-C3E0FDC8CEFA}">
      <dgm:prSet custT="1"/>
      <dgm:spPr/>
      <dgm:t>
        <a:bodyPr/>
        <a:lstStyle/>
        <a:p>
          <a:r>
            <a:rPr lang="en-IN" sz="2000" dirty="0"/>
            <a:t>Enable scalable mutation screening.</a:t>
          </a:r>
          <a:endParaRPr lang="en-US" sz="2000" dirty="0"/>
        </a:p>
      </dgm:t>
    </dgm:pt>
    <dgm:pt modelId="{E04740C5-6EDE-460E-B7C3-5FD4258BE660}" type="parTrans" cxnId="{C8F73F26-B93E-4C64-AF22-9E6F625E498C}">
      <dgm:prSet/>
      <dgm:spPr/>
      <dgm:t>
        <a:bodyPr/>
        <a:lstStyle/>
        <a:p>
          <a:endParaRPr lang="en-US"/>
        </a:p>
      </dgm:t>
    </dgm:pt>
    <dgm:pt modelId="{4D79AC8B-D7C2-41EA-AFD4-693A04484004}" type="sibTrans" cxnId="{C8F73F26-B93E-4C64-AF22-9E6F625E498C}">
      <dgm:prSet/>
      <dgm:spPr/>
      <dgm:t>
        <a:bodyPr/>
        <a:lstStyle/>
        <a:p>
          <a:endParaRPr lang="en-US"/>
        </a:p>
      </dgm:t>
    </dgm:pt>
    <dgm:pt modelId="{7EA6F881-7E71-4C4B-95CF-47C99FC87A15}">
      <dgm:prSet/>
      <dgm:spPr/>
      <dgm:t>
        <a:bodyPr/>
        <a:lstStyle/>
        <a:p>
          <a:r>
            <a:rPr lang="en-US" dirty="0"/>
            <a:t>Supports bioinformatics, pharmaceuticals, and oncology research.</a:t>
          </a:r>
        </a:p>
      </dgm:t>
    </dgm:pt>
    <dgm:pt modelId="{F77A042E-D93C-428A-AF15-1FC8DC4235CF}" type="parTrans" cxnId="{10EACA2F-C895-41A7-839E-F3CB968B82ED}">
      <dgm:prSet/>
      <dgm:spPr/>
      <dgm:t>
        <a:bodyPr/>
        <a:lstStyle/>
        <a:p>
          <a:endParaRPr lang="en-US"/>
        </a:p>
      </dgm:t>
    </dgm:pt>
    <dgm:pt modelId="{909F71A4-639E-471D-8F0A-949CBAD3B919}" type="sibTrans" cxnId="{10EACA2F-C895-41A7-839E-F3CB968B82ED}">
      <dgm:prSet/>
      <dgm:spPr/>
      <dgm:t>
        <a:bodyPr/>
        <a:lstStyle/>
        <a:p>
          <a:endParaRPr lang="en-US"/>
        </a:p>
      </dgm:t>
    </dgm:pt>
    <dgm:pt modelId="{F7014DF9-CCCC-4791-A4F3-D1C87209727F}">
      <dgm:prSet/>
      <dgm:spPr/>
      <dgm:t>
        <a:bodyPr/>
        <a:lstStyle/>
        <a:p>
          <a:r>
            <a:rPr lang="en-US" dirty="0"/>
            <a:t>Easily adaptable to other biological classification tasks.</a:t>
          </a:r>
        </a:p>
      </dgm:t>
    </dgm:pt>
    <dgm:pt modelId="{ED23BFEC-0B3D-483D-AFA9-295B9757D975}" type="parTrans" cxnId="{9C9C2A0D-1E57-4B46-915B-EECB45F294E9}">
      <dgm:prSet/>
      <dgm:spPr/>
      <dgm:t>
        <a:bodyPr/>
        <a:lstStyle/>
        <a:p>
          <a:endParaRPr lang="en-US"/>
        </a:p>
      </dgm:t>
    </dgm:pt>
    <dgm:pt modelId="{426FDA25-FC49-4778-9353-FC443E15F670}" type="sibTrans" cxnId="{9C9C2A0D-1E57-4B46-915B-EECB45F294E9}">
      <dgm:prSet/>
      <dgm:spPr/>
      <dgm:t>
        <a:bodyPr/>
        <a:lstStyle/>
        <a:p>
          <a:endParaRPr lang="en-US"/>
        </a:p>
      </dgm:t>
    </dgm:pt>
    <dgm:pt modelId="{ED4FD4F3-05A7-4205-A2B5-0586733507CA}" type="pres">
      <dgm:prSet presAssocID="{FC8B587B-4184-463D-8274-E8C77696F99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704BA-9056-4FE8-9702-F9B2D9881227}" type="pres">
      <dgm:prSet presAssocID="{AFA2B4BF-EDAF-48C3-BE27-AA3DED60121C}" presName="compNode" presStyleCnt="0"/>
      <dgm:spPr/>
    </dgm:pt>
    <dgm:pt modelId="{E56C06C3-0C59-446F-8AF1-1942B1E3E593}" type="pres">
      <dgm:prSet presAssocID="{AFA2B4BF-EDAF-48C3-BE27-AA3DED601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3328EF4B-4A89-4C28-A2EB-A95692A106E2}" type="pres">
      <dgm:prSet presAssocID="{AFA2B4BF-EDAF-48C3-BE27-AA3DED60121C}" presName="spaceRect" presStyleCnt="0"/>
      <dgm:spPr/>
    </dgm:pt>
    <dgm:pt modelId="{61A44010-91E1-4D49-9D97-2A05F2A2925D}" type="pres">
      <dgm:prSet presAssocID="{AFA2B4BF-EDAF-48C3-BE27-AA3DED60121C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D17FA59-6431-4A66-B86B-EE07D9E9BCC2}" type="pres">
      <dgm:prSet presAssocID="{D3EA78A0-2D17-4044-BEDB-9D7C43C013A4}" presName="sibTrans" presStyleCnt="0"/>
      <dgm:spPr/>
    </dgm:pt>
    <dgm:pt modelId="{532451BA-5F64-44A7-894C-4C616E83A9F6}" type="pres">
      <dgm:prSet presAssocID="{08EFC72C-9515-4A14-A322-C3E0FDC8CEFA}" presName="compNode" presStyleCnt="0"/>
      <dgm:spPr/>
    </dgm:pt>
    <dgm:pt modelId="{424E382D-1EA7-4031-9C77-09DE33220C32}" type="pres">
      <dgm:prSet presAssocID="{08EFC72C-9515-4A14-A322-C3E0FDC8CE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NA"/>
        </a:ext>
      </dgm:extLst>
    </dgm:pt>
    <dgm:pt modelId="{250352D4-9BAB-4465-9CF8-A134A4590150}" type="pres">
      <dgm:prSet presAssocID="{08EFC72C-9515-4A14-A322-C3E0FDC8CEFA}" presName="spaceRect" presStyleCnt="0"/>
      <dgm:spPr/>
    </dgm:pt>
    <dgm:pt modelId="{FF02F989-C728-4AA8-9775-B150D8F22DF8}" type="pres">
      <dgm:prSet presAssocID="{08EFC72C-9515-4A14-A322-C3E0FDC8CEF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33DE433-5C8B-4937-8F36-173475661F1B}" type="pres">
      <dgm:prSet presAssocID="{4D79AC8B-D7C2-41EA-AFD4-693A04484004}" presName="sibTrans" presStyleCnt="0"/>
      <dgm:spPr/>
    </dgm:pt>
    <dgm:pt modelId="{5D93DEB0-31FA-4203-A72B-38E9B59D12C3}" type="pres">
      <dgm:prSet presAssocID="{7EA6F881-7E71-4C4B-95CF-47C99FC87A15}" presName="compNode" presStyleCnt="0"/>
      <dgm:spPr/>
    </dgm:pt>
    <dgm:pt modelId="{B8E57336-0346-449F-A2DE-2AD2CD7EC44B}" type="pres">
      <dgm:prSet presAssocID="{7EA6F881-7E71-4C4B-95CF-47C99FC87A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E07C4BFE-E626-475E-816A-59B97FCBF31F}" type="pres">
      <dgm:prSet presAssocID="{7EA6F881-7E71-4C4B-95CF-47C99FC87A15}" presName="spaceRect" presStyleCnt="0"/>
      <dgm:spPr/>
    </dgm:pt>
    <dgm:pt modelId="{4D77CE26-1744-4DD8-98C0-0FDAA84255BD}" type="pres">
      <dgm:prSet presAssocID="{7EA6F881-7E71-4C4B-95CF-47C99FC87A15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E3DB4F-8554-436C-B7DC-B04848B58F66}" type="pres">
      <dgm:prSet presAssocID="{909F71A4-639E-471D-8F0A-949CBAD3B919}" presName="sibTrans" presStyleCnt="0"/>
      <dgm:spPr/>
    </dgm:pt>
    <dgm:pt modelId="{787EC850-F8D2-4820-9E57-5DCB88371A37}" type="pres">
      <dgm:prSet presAssocID="{F7014DF9-CCCC-4791-A4F3-D1C87209727F}" presName="compNode" presStyleCnt="0"/>
      <dgm:spPr/>
    </dgm:pt>
    <dgm:pt modelId="{D3CF0D68-0CAC-4F7A-AC04-8D74E3ED13DB}" type="pres">
      <dgm:prSet presAssocID="{F7014DF9-CCCC-4791-A4F3-D1C8720972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ierarchy"/>
        </a:ext>
      </dgm:extLst>
    </dgm:pt>
    <dgm:pt modelId="{B4E64949-58E1-4989-99CF-847D45192A79}" type="pres">
      <dgm:prSet presAssocID="{F7014DF9-CCCC-4791-A4F3-D1C87209727F}" presName="spaceRect" presStyleCnt="0"/>
      <dgm:spPr/>
    </dgm:pt>
    <dgm:pt modelId="{8148804E-0774-4AFC-B26E-B1AF5A777EB1}" type="pres">
      <dgm:prSet presAssocID="{F7014DF9-CCCC-4791-A4F3-D1C87209727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D687-E9EA-4418-8C9C-9DF44C4FA7EF}" type="presOf" srcId="{FC8B587B-4184-463D-8274-E8C77696F991}" destId="{ED4FD4F3-05A7-4205-A2B5-0586733507CA}" srcOrd="0" destOrd="0" presId="urn:microsoft.com/office/officeart/2018/2/layout/IconLabelList"/>
    <dgm:cxn modelId="{3DDC2829-2728-4B80-9DF4-A45CBEBEBA99}" type="presOf" srcId="{AFA2B4BF-EDAF-48C3-BE27-AA3DED60121C}" destId="{61A44010-91E1-4D49-9D97-2A05F2A2925D}" srcOrd="0" destOrd="0" presId="urn:microsoft.com/office/officeart/2018/2/layout/IconLabelList"/>
    <dgm:cxn modelId="{0B5E4578-B79E-42C1-87A8-ACCD4AE665C6}" type="presOf" srcId="{F7014DF9-CCCC-4791-A4F3-D1C87209727F}" destId="{8148804E-0774-4AFC-B26E-B1AF5A777EB1}" srcOrd="0" destOrd="0" presId="urn:microsoft.com/office/officeart/2018/2/layout/IconLabelList"/>
    <dgm:cxn modelId="{10EACA2F-C895-41A7-839E-F3CB968B82ED}" srcId="{FC8B587B-4184-463D-8274-E8C77696F991}" destId="{7EA6F881-7E71-4C4B-95CF-47C99FC87A15}" srcOrd="2" destOrd="0" parTransId="{F77A042E-D93C-428A-AF15-1FC8DC4235CF}" sibTransId="{909F71A4-639E-471D-8F0A-949CBAD3B919}"/>
    <dgm:cxn modelId="{CB84EFA9-F582-4758-8B42-F543E4C27904}" srcId="{FC8B587B-4184-463D-8274-E8C77696F991}" destId="{AFA2B4BF-EDAF-48C3-BE27-AA3DED60121C}" srcOrd="0" destOrd="0" parTransId="{8ABA9CDF-42B0-4B6B-A264-F6F10D1CDBEA}" sibTransId="{D3EA78A0-2D17-4044-BEDB-9D7C43C013A4}"/>
    <dgm:cxn modelId="{C8F73F26-B93E-4C64-AF22-9E6F625E498C}" srcId="{FC8B587B-4184-463D-8274-E8C77696F991}" destId="{08EFC72C-9515-4A14-A322-C3E0FDC8CEFA}" srcOrd="1" destOrd="0" parTransId="{E04740C5-6EDE-460E-B7C3-5FD4258BE660}" sibTransId="{4D79AC8B-D7C2-41EA-AFD4-693A04484004}"/>
    <dgm:cxn modelId="{B00B74A6-1605-431D-9648-D320F1378A90}" type="presOf" srcId="{08EFC72C-9515-4A14-A322-C3E0FDC8CEFA}" destId="{FF02F989-C728-4AA8-9775-B150D8F22DF8}" srcOrd="0" destOrd="0" presId="urn:microsoft.com/office/officeart/2018/2/layout/IconLabelList"/>
    <dgm:cxn modelId="{9C9C2A0D-1E57-4B46-915B-EECB45F294E9}" srcId="{FC8B587B-4184-463D-8274-E8C77696F991}" destId="{F7014DF9-CCCC-4791-A4F3-D1C87209727F}" srcOrd="3" destOrd="0" parTransId="{ED23BFEC-0B3D-483D-AFA9-295B9757D975}" sibTransId="{426FDA25-FC49-4778-9353-FC443E15F670}"/>
    <dgm:cxn modelId="{B3394398-126E-4FF1-89E0-BDF34B62AD28}" type="presOf" srcId="{7EA6F881-7E71-4C4B-95CF-47C99FC87A15}" destId="{4D77CE26-1744-4DD8-98C0-0FDAA84255BD}" srcOrd="0" destOrd="0" presId="urn:microsoft.com/office/officeart/2018/2/layout/IconLabelList"/>
    <dgm:cxn modelId="{22B8D59A-31FE-459A-853A-DF2476B03D99}" type="presParOf" srcId="{ED4FD4F3-05A7-4205-A2B5-0586733507CA}" destId="{113704BA-9056-4FE8-9702-F9B2D9881227}" srcOrd="0" destOrd="0" presId="urn:microsoft.com/office/officeart/2018/2/layout/IconLabelList"/>
    <dgm:cxn modelId="{82DE896B-7909-4018-A7C3-25D55920EDC4}" type="presParOf" srcId="{113704BA-9056-4FE8-9702-F9B2D9881227}" destId="{E56C06C3-0C59-446F-8AF1-1942B1E3E593}" srcOrd="0" destOrd="0" presId="urn:microsoft.com/office/officeart/2018/2/layout/IconLabelList"/>
    <dgm:cxn modelId="{211CF4C8-E01D-4850-8C08-5E92E6B6E7E8}" type="presParOf" srcId="{113704BA-9056-4FE8-9702-F9B2D9881227}" destId="{3328EF4B-4A89-4C28-A2EB-A95692A106E2}" srcOrd="1" destOrd="0" presId="urn:microsoft.com/office/officeart/2018/2/layout/IconLabelList"/>
    <dgm:cxn modelId="{2C648443-5E75-47FD-83E2-501077BA833F}" type="presParOf" srcId="{113704BA-9056-4FE8-9702-F9B2D9881227}" destId="{61A44010-91E1-4D49-9D97-2A05F2A2925D}" srcOrd="2" destOrd="0" presId="urn:microsoft.com/office/officeart/2018/2/layout/IconLabelList"/>
    <dgm:cxn modelId="{24C26A09-92C5-430F-A2DA-E4B1957113A9}" type="presParOf" srcId="{ED4FD4F3-05A7-4205-A2B5-0586733507CA}" destId="{1D17FA59-6431-4A66-B86B-EE07D9E9BCC2}" srcOrd="1" destOrd="0" presId="urn:microsoft.com/office/officeart/2018/2/layout/IconLabelList"/>
    <dgm:cxn modelId="{2C0ADA3A-4573-4D77-8C7A-BEF7C943FC5F}" type="presParOf" srcId="{ED4FD4F3-05A7-4205-A2B5-0586733507CA}" destId="{532451BA-5F64-44A7-894C-4C616E83A9F6}" srcOrd="2" destOrd="0" presId="urn:microsoft.com/office/officeart/2018/2/layout/IconLabelList"/>
    <dgm:cxn modelId="{69033A93-D887-414E-A741-F143B3A70DFA}" type="presParOf" srcId="{532451BA-5F64-44A7-894C-4C616E83A9F6}" destId="{424E382D-1EA7-4031-9C77-09DE33220C32}" srcOrd="0" destOrd="0" presId="urn:microsoft.com/office/officeart/2018/2/layout/IconLabelList"/>
    <dgm:cxn modelId="{781144EF-6450-4734-B812-2DBA6EA8F91C}" type="presParOf" srcId="{532451BA-5F64-44A7-894C-4C616E83A9F6}" destId="{250352D4-9BAB-4465-9CF8-A134A4590150}" srcOrd="1" destOrd="0" presId="urn:microsoft.com/office/officeart/2018/2/layout/IconLabelList"/>
    <dgm:cxn modelId="{84AE64DB-A557-47EC-8506-A433E3875A2D}" type="presParOf" srcId="{532451BA-5F64-44A7-894C-4C616E83A9F6}" destId="{FF02F989-C728-4AA8-9775-B150D8F22DF8}" srcOrd="2" destOrd="0" presId="urn:microsoft.com/office/officeart/2018/2/layout/IconLabelList"/>
    <dgm:cxn modelId="{219E707B-A723-4C6E-8797-BAE5E68373FC}" type="presParOf" srcId="{ED4FD4F3-05A7-4205-A2B5-0586733507CA}" destId="{533DE433-5C8B-4937-8F36-173475661F1B}" srcOrd="3" destOrd="0" presId="urn:microsoft.com/office/officeart/2018/2/layout/IconLabelList"/>
    <dgm:cxn modelId="{D45065AF-482A-4ADC-9E96-801EE8239D66}" type="presParOf" srcId="{ED4FD4F3-05A7-4205-A2B5-0586733507CA}" destId="{5D93DEB0-31FA-4203-A72B-38E9B59D12C3}" srcOrd="4" destOrd="0" presId="urn:microsoft.com/office/officeart/2018/2/layout/IconLabelList"/>
    <dgm:cxn modelId="{5C892117-FB36-4A68-B5F1-B178746CD118}" type="presParOf" srcId="{5D93DEB0-31FA-4203-A72B-38E9B59D12C3}" destId="{B8E57336-0346-449F-A2DE-2AD2CD7EC44B}" srcOrd="0" destOrd="0" presId="urn:microsoft.com/office/officeart/2018/2/layout/IconLabelList"/>
    <dgm:cxn modelId="{9CA4E794-5196-4AC2-B6D8-9811C8553E74}" type="presParOf" srcId="{5D93DEB0-31FA-4203-A72B-38E9B59D12C3}" destId="{E07C4BFE-E626-475E-816A-59B97FCBF31F}" srcOrd="1" destOrd="0" presId="urn:microsoft.com/office/officeart/2018/2/layout/IconLabelList"/>
    <dgm:cxn modelId="{DD08350E-7955-4DD4-BB56-F0EC744EE09A}" type="presParOf" srcId="{5D93DEB0-31FA-4203-A72B-38E9B59D12C3}" destId="{4D77CE26-1744-4DD8-98C0-0FDAA84255BD}" srcOrd="2" destOrd="0" presId="urn:microsoft.com/office/officeart/2018/2/layout/IconLabelList"/>
    <dgm:cxn modelId="{15304503-6138-4C63-A6B8-6056ADF8B469}" type="presParOf" srcId="{ED4FD4F3-05A7-4205-A2B5-0586733507CA}" destId="{84E3DB4F-8554-436C-B7DC-B04848B58F66}" srcOrd="5" destOrd="0" presId="urn:microsoft.com/office/officeart/2018/2/layout/IconLabelList"/>
    <dgm:cxn modelId="{4CC6C6A6-50D6-4DF4-A0F5-CA4ECA076213}" type="presParOf" srcId="{ED4FD4F3-05A7-4205-A2B5-0586733507CA}" destId="{787EC850-F8D2-4820-9E57-5DCB88371A37}" srcOrd="6" destOrd="0" presId="urn:microsoft.com/office/officeart/2018/2/layout/IconLabelList"/>
    <dgm:cxn modelId="{22DDFEAA-DCF5-4BA8-A332-F3D244253316}" type="presParOf" srcId="{787EC850-F8D2-4820-9E57-5DCB88371A37}" destId="{D3CF0D68-0CAC-4F7A-AC04-8D74E3ED13DB}" srcOrd="0" destOrd="0" presId="urn:microsoft.com/office/officeart/2018/2/layout/IconLabelList"/>
    <dgm:cxn modelId="{9E370D4A-9686-41F6-A04D-F057D09F3B65}" type="presParOf" srcId="{787EC850-F8D2-4820-9E57-5DCB88371A37}" destId="{B4E64949-58E1-4989-99CF-847D45192A79}" srcOrd="1" destOrd="0" presId="urn:microsoft.com/office/officeart/2018/2/layout/IconLabelList"/>
    <dgm:cxn modelId="{F95215C8-4BA3-42CE-9900-397C9A5B6B8A}" type="presParOf" srcId="{787EC850-F8D2-4820-9E57-5DCB88371A37}" destId="{8148804E-0774-4AFC-B26E-B1AF5A777E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C4D5B3-DFF1-4778-991A-C42318EC3693}">
      <dsp:nvSpPr>
        <dsp:cNvPr id="0" name=""/>
        <dsp:cNvSpPr/>
      </dsp:nvSpPr>
      <dsp:spPr>
        <a:xfrm>
          <a:off x="1040714" y="6177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94225-E913-4768-8E8C-756C6D91EE86}">
      <dsp:nvSpPr>
        <dsp:cNvPr id="0" name=""/>
        <dsp:cNvSpPr/>
      </dsp:nvSpPr>
      <dsp:spPr>
        <a:xfrm>
          <a:off x="1275196" y="296256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06A4-8A20-45FC-BA12-1B72DA537120}">
      <dsp:nvSpPr>
        <dsp:cNvPr id="0" name=""/>
        <dsp:cNvSpPr/>
      </dsp:nvSpPr>
      <dsp:spPr>
        <a:xfrm>
          <a:off x="2396562" y="6177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Data Cleaning:</a:t>
          </a:r>
          <a:r>
            <a:rPr lang="en-US" sz="1800" kern="1200"/>
            <a:t> Removed nulls, ensured format consistency.</a:t>
          </a:r>
        </a:p>
      </dsp:txBody>
      <dsp:txXfrm>
        <a:off x="2396562" y="61775"/>
        <a:ext cx="2631939" cy="1116580"/>
      </dsp:txXfrm>
    </dsp:sp>
    <dsp:sp modelId="{070A7680-9E75-48C0-B5CD-73ED5031EA92}">
      <dsp:nvSpPr>
        <dsp:cNvPr id="0" name=""/>
        <dsp:cNvSpPr/>
      </dsp:nvSpPr>
      <dsp:spPr>
        <a:xfrm>
          <a:off x="5487097" y="6177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EE5B0-9BA3-4416-A89C-968B6ECF2906}">
      <dsp:nvSpPr>
        <dsp:cNvPr id="0" name=""/>
        <dsp:cNvSpPr/>
      </dsp:nvSpPr>
      <dsp:spPr>
        <a:xfrm>
          <a:off x="5721579" y="296256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0E39C-1C60-4A81-8359-E8985174A6C4}">
      <dsp:nvSpPr>
        <dsp:cNvPr id="0" name=""/>
        <dsp:cNvSpPr/>
      </dsp:nvSpPr>
      <dsp:spPr>
        <a:xfrm>
          <a:off x="6842945" y="6177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Feature Engineering:</a:t>
          </a:r>
          <a:r>
            <a:rPr lang="en-US" sz="1800" kern="1200"/>
            <a:t> Converted mutation data into structured vectors.</a:t>
          </a:r>
        </a:p>
      </dsp:txBody>
      <dsp:txXfrm>
        <a:off x="6842945" y="61775"/>
        <a:ext cx="2631939" cy="1116580"/>
      </dsp:txXfrm>
    </dsp:sp>
    <dsp:sp modelId="{8F279F6B-9D4C-4141-8F82-CBDE19488402}">
      <dsp:nvSpPr>
        <dsp:cNvPr id="0" name=""/>
        <dsp:cNvSpPr/>
      </dsp:nvSpPr>
      <dsp:spPr>
        <a:xfrm>
          <a:off x="1040714" y="207299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819D8-A75F-453F-BA7B-4E038FF839F1}">
      <dsp:nvSpPr>
        <dsp:cNvPr id="0" name=""/>
        <dsp:cNvSpPr/>
      </dsp:nvSpPr>
      <dsp:spPr>
        <a:xfrm>
          <a:off x="1275196" y="2307473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6095-51C1-4A9E-99F4-0EA49BFA5CC1}">
      <dsp:nvSpPr>
        <dsp:cNvPr id="0" name=""/>
        <dsp:cNvSpPr/>
      </dsp:nvSpPr>
      <dsp:spPr>
        <a:xfrm>
          <a:off x="2396562" y="207299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Dimensionality Reduction:</a:t>
          </a:r>
          <a:r>
            <a:rPr lang="en-US" sz="1800" kern="1200"/>
            <a:t> PCA reduced 5,408 features → 150 (to avoid overfitting).</a:t>
          </a:r>
        </a:p>
      </dsp:txBody>
      <dsp:txXfrm>
        <a:off x="2396562" y="2072991"/>
        <a:ext cx="2631939" cy="1116580"/>
      </dsp:txXfrm>
    </dsp:sp>
    <dsp:sp modelId="{24AF63AA-B376-4ECD-A524-57AA30A23597}">
      <dsp:nvSpPr>
        <dsp:cNvPr id="0" name=""/>
        <dsp:cNvSpPr/>
      </dsp:nvSpPr>
      <dsp:spPr>
        <a:xfrm>
          <a:off x="5487097" y="207299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E1FF2-703A-49C4-8282-3FA0868732F5}">
      <dsp:nvSpPr>
        <dsp:cNvPr id="0" name=""/>
        <dsp:cNvSpPr/>
      </dsp:nvSpPr>
      <dsp:spPr>
        <a:xfrm>
          <a:off x="5721579" y="2307473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DFA76-0579-4726-8CE3-8AAA6C6978FF}">
      <dsp:nvSpPr>
        <dsp:cNvPr id="0" name=""/>
        <dsp:cNvSpPr/>
      </dsp:nvSpPr>
      <dsp:spPr>
        <a:xfrm>
          <a:off x="6842945" y="207299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Model Training:</a:t>
          </a:r>
          <a:r>
            <a:rPr lang="en-US" sz="1800" kern="1200"/>
            <a:t> Used </a:t>
          </a:r>
          <a:r>
            <a:rPr lang="en-US" sz="1800" b="1" kern="1200"/>
            <a:t>XGBoost</a:t>
          </a:r>
          <a:r>
            <a:rPr lang="en-US" sz="1800" kern="1200"/>
            <a:t> for robust prediction performance.</a:t>
          </a:r>
        </a:p>
      </dsp:txBody>
      <dsp:txXfrm>
        <a:off x="6842945" y="2072991"/>
        <a:ext cx="2631939" cy="1116580"/>
      </dsp:txXfrm>
    </dsp:sp>
    <dsp:sp modelId="{1361CA04-0F3B-4D71-B2FA-C8B94E6A00CD}">
      <dsp:nvSpPr>
        <dsp:cNvPr id="0" name=""/>
        <dsp:cNvSpPr/>
      </dsp:nvSpPr>
      <dsp:spPr>
        <a:xfrm>
          <a:off x="1040714" y="408420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25D00-B90B-46D8-8952-BE9D8081F47A}">
      <dsp:nvSpPr>
        <dsp:cNvPr id="0" name=""/>
        <dsp:cNvSpPr/>
      </dsp:nvSpPr>
      <dsp:spPr>
        <a:xfrm>
          <a:off x="1275196" y="4318689"/>
          <a:ext cx="647616" cy="647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641B-BEB1-4F96-862E-1554FAE170C8}">
      <dsp:nvSpPr>
        <dsp:cNvPr id="0" name=""/>
        <dsp:cNvSpPr/>
      </dsp:nvSpPr>
      <dsp:spPr>
        <a:xfrm>
          <a:off x="2396562" y="408420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Deployment:</a:t>
          </a:r>
          <a:r>
            <a:rPr lang="en-US" sz="1800" kern="1200"/>
            <a:t> Built an interactive web app with Streamlit for real-time use.</a:t>
          </a:r>
        </a:p>
      </dsp:txBody>
      <dsp:txXfrm>
        <a:off x="2396562" y="4084207"/>
        <a:ext cx="2631939" cy="11165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6C06C3-0C59-446F-8AF1-1942B1E3E593}">
      <dsp:nvSpPr>
        <dsp:cNvPr id="0" name=""/>
        <dsp:cNvSpPr/>
      </dsp:nvSpPr>
      <dsp:spPr>
        <a:xfrm>
          <a:off x="1138979" y="75348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4010-91E1-4D49-9D97-2A05F2A2925D}">
      <dsp:nvSpPr>
        <dsp:cNvPr id="0" name=""/>
        <dsp:cNvSpPr/>
      </dsp:nvSpPr>
      <dsp:spPr>
        <a:xfrm>
          <a:off x="569079" y="2112853"/>
          <a:ext cx="207236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Save research time through automated functional prediction.</a:t>
          </a:r>
        </a:p>
      </dsp:txBody>
      <dsp:txXfrm>
        <a:off x="569079" y="2112853"/>
        <a:ext cx="2072362" cy="1485000"/>
      </dsp:txXfrm>
    </dsp:sp>
    <dsp:sp modelId="{424E382D-1EA7-4031-9C77-09DE33220C32}">
      <dsp:nvSpPr>
        <dsp:cNvPr id="0" name=""/>
        <dsp:cNvSpPr/>
      </dsp:nvSpPr>
      <dsp:spPr>
        <a:xfrm>
          <a:off x="3574005" y="75348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F989-C728-4AA8-9775-B150D8F22DF8}">
      <dsp:nvSpPr>
        <dsp:cNvPr id="0" name=""/>
        <dsp:cNvSpPr/>
      </dsp:nvSpPr>
      <dsp:spPr>
        <a:xfrm>
          <a:off x="3004105" y="2112853"/>
          <a:ext cx="207236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Enable scalable mutation screening.</a:t>
          </a:r>
          <a:endParaRPr lang="en-US" sz="2000" kern="1200" dirty="0"/>
        </a:p>
      </dsp:txBody>
      <dsp:txXfrm>
        <a:off x="3004105" y="2112853"/>
        <a:ext cx="2072362" cy="1485000"/>
      </dsp:txXfrm>
    </dsp:sp>
    <dsp:sp modelId="{B8E57336-0346-449F-A2DE-2AD2CD7EC44B}">
      <dsp:nvSpPr>
        <dsp:cNvPr id="0" name=""/>
        <dsp:cNvSpPr/>
      </dsp:nvSpPr>
      <dsp:spPr>
        <a:xfrm>
          <a:off x="6009031" y="75348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7CE26-1744-4DD8-98C0-0FDAA84255BD}">
      <dsp:nvSpPr>
        <dsp:cNvPr id="0" name=""/>
        <dsp:cNvSpPr/>
      </dsp:nvSpPr>
      <dsp:spPr>
        <a:xfrm>
          <a:off x="5439131" y="2112853"/>
          <a:ext cx="207236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Supports bioinformatics, pharmaceuticals, and oncology research.</a:t>
          </a:r>
        </a:p>
      </dsp:txBody>
      <dsp:txXfrm>
        <a:off x="5439131" y="2112853"/>
        <a:ext cx="2072362" cy="1485000"/>
      </dsp:txXfrm>
    </dsp:sp>
    <dsp:sp modelId="{D3CF0D68-0CAC-4F7A-AC04-8D74E3ED13DB}">
      <dsp:nvSpPr>
        <dsp:cNvPr id="0" name=""/>
        <dsp:cNvSpPr/>
      </dsp:nvSpPr>
      <dsp:spPr>
        <a:xfrm>
          <a:off x="8444057" y="75348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8804E-0774-4AFC-B26E-B1AF5A777EB1}">
      <dsp:nvSpPr>
        <dsp:cNvPr id="0" name=""/>
        <dsp:cNvSpPr/>
      </dsp:nvSpPr>
      <dsp:spPr>
        <a:xfrm>
          <a:off x="7874157" y="2112853"/>
          <a:ext cx="207236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Easily adaptable to other biological classification tasks.</a:t>
          </a:r>
        </a:p>
      </dsp:txBody>
      <dsp:txXfrm>
        <a:off x="7874157" y="2112853"/>
        <a:ext cx="2072362" cy="14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0F90A-E5AF-5F49-09C4-2CFF394E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4CE0AF-3C40-64FE-7190-038BBD59D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C70439-6DC5-E9A7-5DB2-FAA09AD5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3CEE6B-0F53-C233-2EED-EB1C07D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F1636-57B1-F29D-174A-C1BC102E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07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5417D-4E8F-8691-41E0-ADE7B2D5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B0BE38-C3A6-8C16-EFA1-DDE6C5A3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74153-9E0F-D6A8-B869-DDD0DA1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CF47CC-8A87-33EB-2A49-6B0F0887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288DF-E416-23ED-7D2E-8DE35DD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41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7A7DBB-D496-16F3-147A-46A43DDBE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81C56C-DB7E-2404-5341-6EF82B31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80DBE7-DA29-AFBA-DE5D-0795D1C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A6F944-AAF0-24B7-E9A3-F1778B0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9711F6-7176-1C1A-D801-093C418A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409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50F56-A839-B299-AFC3-4E299A50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E808F-E5DA-2E08-1781-C0E8F058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4DB29D-9E19-1252-3382-232460D6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CD087E-FDE2-2B4A-DFD4-DB8D646A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0F1459-FDD3-049F-81A8-60CB395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54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E48B8-003E-1CCE-5FD6-2A826CA5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3D42D1-BC46-966E-633E-A2ED42E5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9CBB9A-822D-3A8A-62B2-3A362D89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535FC9-B0CF-4346-5627-13EE4C3B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ABDA90-48FE-6272-90F6-7EF14C03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79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8668B-67D2-E995-BBF9-AC72DE66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21AAD-C439-B7AA-BEE1-B07BF5E42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C55D0B-97CB-4802-0DB3-DC80F1F7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F02927-11E8-1CBD-BEE1-21D20763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5A3D33-C848-77A1-7A8D-0002A9A9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47AFF2-E272-492C-3557-C7A0F90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70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DE328-A01E-021D-6A8B-2FE92170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35ED79-927F-1ED8-D03D-D5552A91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5F79BA-01FE-E8DC-566B-365828CC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D844AC-E2F9-AE47-9A19-05936FF8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D05E3E-E6B8-E5EB-C694-4720EE809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EED83C-209A-A413-F964-E60302E4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3DA8F2-C7F8-D499-EACF-1BE67AC6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C818B3-EA9E-DDEA-136D-3E6CEFD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2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F310F-3E28-B508-C060-260C7405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98F20C-14C3-BB35-E5F9-DAF770C8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512BE4-8DF9-F717-C90B-AA7BC01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532BE0-D5D2-61DD-697C-F184380C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9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5DEF32-EA0D-7DF7-A656-E5626B91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B5F7D3-A966-9164-B5F7-29DD218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AB5D7D-D8BA-6F00-25DE-72906740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1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B2123-C986-5DBF-FEE5-FA8BD246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7C5D8-D67E-2393-2CF0-5ED85599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C9312E-B397-AFF3-7A91-18AD5EB5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D7D54A-7734-B912-8F21-63F184C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4F3681-6C49-E952-B9E9-96E6FCB5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D71DA9-599F-A998-31D6-5F9BADDD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85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19642-B767-3342-3E59-D340073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643077C-90CB-9B24-9ECD-E8D233DC4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80B823-97E3-E3B4-7083-0EF0695F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4D1DF3-F6DD-621F-61E7-D926DE8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795959-6240-6A05-3333-9F9078C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28A4B6-70FE-7256-5B9C-89B1B5E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16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7D331C-2F6A-AE16-B877-1069E5A4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D17CCB-9832-AD4C-86BB-30995AFD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D9825B-6CF7-102D-4E85-6F2F700B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AC2A5-0FEF-48B7-BFA1-2A7660A2FE01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0FBBBB-C8BD-71B4-0127-C24F18E0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F9CD9-21DA-E4A6-CE23-1051AC3E0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C4AF0-9CED-4FDF-85FB-19D3556643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24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T1243\Downloads\streamlit-app-2025-06-22-21-06-69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7B9A5-8349-DFAD-7B2F-67528A27D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1001486"/>
            <a:ext cx="9144000" cy="2090057"/>
          </a:xfrm>
        </p:spPr>
        <p:txBody>
          <a:bodyPr>
            <a:normAutofit/>
          </a:bodyPr>
          <a:lstStyle/>
          <a:p>
            <a:r>
              <a:rPr lang="en-IN" sz="4600" dirty="0">
                <a:latin typeface="Algerian" panose="04020705040A02060702" pitchFamily="82" charset="0"/>
              </a:rPr>
              <a:t>MULTI LABEL TAG CLASSIFICATION for Protein Mutation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8E0BE6-8868-24A0-03EA-395A791EF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57"/>
            <a:ext cx="9144000" cy="1643743"/>
          </a:xfrm>
        </p:spPr>
        <p:txBody>
          <a:bodyPr>
            <a:normAutofit/>
          </a:bodyPr>
          <a:lstStyle/>
          <a:p>
            <a:r>
              <a:rPr lang="en-US" sz="3000" b="1" dirty="0"/>
              <a:t>Course:</a:t>
            </a:r>
            <a:r>
              <a:rPr lang="en-US" dirty="0"/>
              <a:t> </a:t>
            </a:r>
            <a:r>
              <a:rPr lang="en-US" sz="2600" dirty="0"/>
              <a:t>Probability and Statistics for Artificial Intelligence</a:t>
            </a:r>
          </a:p>
          <a:p>
            <a:r>
              <a:rPr lang="en-IN" sz="2600" dirty="0"/>
              <a:t>University of San Diego – Term 1 </a:t>
            </a:r>
          </a:p>
          <a:p>
            <a:r>
              <a:rPr lang="en-US" sz="3000" b="1" dirty="0"/>
              <a:t>Team Members:</a:t>
            </a:r>
            <a:r>
              <a:rPr lang="en-US" sz="3000" dirty="0"/>
              <a:t> </a:t>
            </a:r>
            <a:r>
              <a:rPr lang="en-US" sz="2600" dirty="0"/>
              <a:t>Soura Keshari Biswal &amp; Tushar </a:t>
            </a:r>
            <a:r>
              <a:rPr lang="en-US" sz="2600" dirty="0" err="1"/>
              <a:t>Gorad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5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D2E15-C43B-2111-40F3-20245C54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Challenges &amp; Learnings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A45F77-47F5-EBA2-F775-D9A0E304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3000" b="1" dirty="0"/>
              <a:t>Challenge:</a:t>
            </a:r>
            <a:r>
              <a:rPr lang="en-US" sz="3000" dirty="0"/>
              <a:t> High-dimensional binary data (5,408 features).</a:t>
            </a:r>
          </a:p>
          <a:p>
            <a:r>
              <a:rPr lang="en-US" sz="3000" b="1" dirty="0"/>
              <a:t>Solution:</a:t>
            </a:r>
            <a:r>
              <a:rPr lang="en-US" sz="3000" dirty="0"/>
              <a:t> PCA reduced dimensionality while preserving variance.</a:t>
            </a:r>
          </a:p>
          <a:p>
            <a:r>
              <a:rPr lang="en-US" sz="3000" dirty="0"/>
              <a:t>Learned to model real-world bioinformatics data.</a:t>
            </a:r>
          </a:p>
          <a:p>
            <a:r>
              <a:rPr lang="en-US" sz="3000" dirty="0"/>
              <a:t>Gained skills in deploying ML models into interactive applications.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xmlns="" val="30073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D7823-97FC-8920-7DDA-BD3D27AD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Conclusion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9776D-AACA-8866-C9E3-FAB6A136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60321"/>
            <a:ext cx="10168128" cy="240356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Dataset: Over 31K mutation samples with 5,408 attributes.</a:t>
            </a:r>
          </a:p>
          <a:p>
            <a:r>
              <a:rPr lang="en-US" sz="3000" dirty="0"/>
              <a:t>Problem: Predict if mutation is functionally active/inactive.</a:t>
            </a:r>
          </a:p>
          <a:p>
            <a:r>
              <a:rPr lang="en-US" sz="3000" dirty="0"/>
              <a:t>Approach: PCA + </a:t>
            </a:r>
            <a:r>
              <a:rPr lang="en-US" sz="3000" dirty="0" err="1"/>
              <a:t>XGBoost</a:t>
            </a:r>
            <a:r>
              <a:rPr lang="en-US" sz="3000" dirty="0"/>
              <a:t> + </a:t>
            </a:r>
            <a:r>
              <a:rPr lang="en-US" sz="3000" dirty="0" err="1"/>
              <a:t>Streamlit</a:t>
            </a:r>
            <a:r>
              <a:rPr lang="en-US" sz="3000" dirty="0"/>
              <a:t> deployment.</a:t>
            </a:r>
          </a:p>
          <a:p>
            <a:r>
              <a:rPr lang="en-US" sz="3000" dirty="0"/>
              <a:t>Outcome: Real-time, scalable prediction tool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xmlns="" val="8434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B396CF3-B86A-D5A7-480C-14B2FF78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812A8-CC48-92E4-BF0D-422E4A0B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49286"/>
            <a:ext cx="10168128" cy="3860074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Business Problem &amp; Motivation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Our Solution – High Level Architecture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Demo Preview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Business Impact and Insights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Team Collaboration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Challenges &amp; Learnings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5189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3728A-A602-B82A-ACC5-3B5F47D6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3F1BF-47CC-121C-95C9-E4135180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Focuses on the structured preprocessing and exploratory analysis of the K9 protein mutation dataset.</a:t>
            </a:r>
          </a:p>
          <a:p>
            <a:r>
              <a:rPr lang="en-US" sz="2400" dirty="0"/>
              <a:t>It contains high-dimensional features and detailed instance-level mutation tags.</a:t>
            </a:r>
          </a:p>
          <a:p>
            <a:r>
              <a:rPr lang="en-US" sz="2400" dirty="0"/>
              <a:t>Our goal is to develop a robust and scalable pipeline to load, validate, and prepare the dataset for </a:t>
            </a:r>
            <a:r>
              <a:rPr lang="en-IN" sz="2400" dirty="0"/>
              <a:t>machine learning modelling.</a:t>
            </a:r>
          </a:p>
          <a:p>
            <a:r>
              <a:rPr lang="en-US" sz="2400" dirty="0"/>
              <a:t>The project emphasizes ensuring data integrity, handling missing or mixed-type entries, and understanding the distribution of mutation tags.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41584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95E5B-C9E5-B0DB-098F-F11C973F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BUSINESS PROBLEM &amp; MOTIVATION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E13AE-40C3-9EFA-1F3E-B9ABDBA4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Tagging enables </a:t>
            </a:r>
            <a:r>
              <a:rPr lang="en-US" sz="2400" b="1" dirty="0"/>
              <a:t>effective search, recommendations, and classification.</a:t>
            </a:r>
          </a:p>
          <a:p>
            <a:r>
              <a:rPr lang="en-US" sz="2400" dirty="0"/>
              <a:t>Manual tagging is </a:t>
            </a:r>
            <a:r>
              <a:rPr lang="en-US" sz="2400" b="1" dirty="0"/>
              <a:t>time-consuming, expensive, and error-prone.</a:t>
            </a:r>
          </a:p>
          <a:p>
            <a:r>
              <a:rPr lang="en-US" sz="2400" dirty="0"/>
              <a:t>Businesses deal with </a:t>
            </a:r>
            <a:r>
              <a:rPr lang="en-US" sz="2400" b="1" dirty="0"/>
              <a:t>massive volumes</a:t>
            </a:r>
            <a:r>
              <a:rPr lang="en-US" sz="2400" dirty="0"/>
              <a:t> of unstructured data (emails, tickets, reviews).</a:t>
            </a:r>
          </a:p>
          <a:p>
            <a:r>
              <a:rPr lang="en-US" sz="2400" dirty="0"/>
              <a:t>Lack of tagging = missed insights and poor discoverability.</a:t>
            </a:r>
          </a:p>
          <a:p>
            <a:r>
              <a:rPr lang="en-US" sz="2400" dirty="0"/>
              <a:t>Our solution: </a:t>
            </a:r>
            <a:r>
              <a:rPr lang="en-US" sz="2400" b="1" dirty="0"/>
              <a:t>AI-based automated multi-label tagging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926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16CA35-8829-4DF2-5CF0-18068A26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Algerian" panose="04020705040A02060702" pitchFamily="82" charset="0"/>
              </a:rPr>
              <a:t>Data Summary – p53 Mutants Dataset</a:t>
            </a:r>
            <a:endParaRPr lang="en-IN" sz="4200">
              <a:latin typeface="Algerian" panose="04020705040A02060702" pitchFamily="82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594985-B930-EB1C-EB5F-1246F2B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2691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Source:</a:t>
            </a:r>
            <a:r>
              <a:rPr lang="en-US" sz="2200" dirty="0"/>
              <a:t> UCI Machine Learning Repository.</a:t>
            </a:r>
          </a:p>
          <a:p>
            <a:r>
              <a:rPr lang="en-IN" sz="2200" b="1" dirty="0"/>
              <a:t>Dataset Name:</a:t>
            </a:r>
            <a:r>
              <a:rPr lang="en-IN" sz="2200" dirty="0"/>
              <a:t> p53 Mutants.</a:t>
            </a:r>
          </a:p>
          <a:p>
            <a:r>
              <a:rPr lang="en-US" sz="2200" b="1" dirty="0"/>
              <a:t>Problem Context:</a:t>
            </a:r>
            <a:r>
              <a:rPr lang="en-US" sz="2200" dirty="0"/>
              <a:t> Predict whether a mutation of the p53 protein disrupts its functionality (active/inactive).</a:t>
            </a:r>
          </a:p>
          <a:p>
            <a:r>
              <a:rPr lang="en-IN" sz="2200" b="1" dirty="0"/>
              <a:t>Samples:</a:t>
            </a:r>
            <a:r>
              <a:rPr lang="en-IN" sz="2200" dirty="0"/>
              <a:t> 31,420 peptide mutations.</a:t>
            </a:r>
          </a:p>
          <a:p>
            <a:r>
              <a:rPr lang="en-US" sz="2200" b="1" dirty="0"/>
              <a:t>Features: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5,408 </a:t>
            </a:r>
            <a:r>
              <a:rPr lang="en-US" sz="2200" b="1" dirty="0"/>
              <a:t>binary attributes</a:t>
            </a:r>
            <a:r>
              <a:rPr lang="en-US" sz="2200" dirty="0"/>
              <a:t> per mutation (sequence-based).</a:t>
            </a:r>
          </a:p>
          <a:p>
            <a:pPr marL="0" indent="0">
              <a:buNone/>
            </a:pPr>
            <a:r>
              <a:rPr lang="en-US" sz="2200" dirty="0"/>
              <a:t>	Includes </a:t>
            </a:r>
            <a:r>
              <a:rPr lang="en-US" sz="2200" b="1" dirty="0"/>
              <a:t>mutant peptides</a:t>
            </a:r>
            <a:r>
              <a:rPr lang="en-US" sz="2200" dirty="0"/>
              <a:t>, each described by a fixed-length binary vector.</a:t>
            </a:r>
          </a:p>
          <a:p>
            <a:r>
              <a:rPr lang="en-US" sz="2200" dirty="0"/>
              <a:t>Binary level 1 = Active, and 0 = Inactive.</a:t>
            </a:r>
          </a:p>
          <a:p>
            <a:r>
              <a:rPr lang="en-IN" sz="2200" dirty="0"/>
              <a:t>Use Case Adaptation:</a:t>
            </a:r>
          </a:p>
          <a:p>
            <a:pPr lvl="1"/>
            <a:r>
              <a:rPr lang="en-US" sz="2200" dirty="0"/>
              <a:t>Simulates real-world multi-feature input for learning classification models.</a:t>
            </a:r>
          </a:p>
          <a:p>
            <a:pPr lvl="1"/>
            <a:r>
              <a:rPr lang="en-US" sz="2200" dirty="0"/>
              <a:t>Ideal for applying dimensionality reduction (e.g., PCA) and advanced classifiers like </a:t>
            </a:r>
            <a:r>
              <a:rPr lang="en-US" sz="2200" dirty="0" err="1"/>
              <a:t>XGBoost</a:t>
            </a:r>
            <a:r>
              <a:rPr lang="en-US" sz="2200" dirty="0"/>
              <a:t>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xmlns="" val="39446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D01F1-36A6-D4F8-E05D-A33ACCEA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>
                <a:latin typeface="Algerian" panose="04020705040A02060702" pitchFamily="82" charset="0"/>
                <a:cs typeface="Arial" panose="020B0604020202020204" pitchFamily="34" charset="0"/>
              </a:rPr>
              <a:t>Our Solution – High Level Architecture</a:t>
            </a:r>
            <a:endParaRPr lang="en-IN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EE65851-9B1A-A053-D4B5-7D89D7C5CB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038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B357C-CAEF-B339-50E2-34E4E124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  <a:cs typeface="Arial" panose="020B0604020202020204" pitchFamily="34" charset="0"/>
              </a:rPr>
              <a:t>Demo Preview – see it in action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9" name="streamlit-app-2025-06-22-21-06-69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14399" y="1457325"/>
            <a:ext cx="10587039" cy="47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03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8A873-04EF-333B-ADCF-29C79584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91932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IN" sz="4200" dirty="0">
                <a:latin typeface="Algerian" panose="04020705040A02060702" pitchFamily="82" charset="0"/>
                <a:cs typeface="Arial" panose="020B0604020202020204" pitchFamily="34" charset="0"/>
              </a:rPr>
              <a:t>Business Impact and Insights</a:t>
            </a:r>
            <a:endParaRPr lang="en-IN" sz="42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0AD962E-5572-68D1-0FE9-36CEFC086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23424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974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9A320C9-9735-4D13-8279-C1C674841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2544CF4-9B52-4A7B-A4B3-88C72729B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E75862C5-5C00-4421-BC7B-9B7B86DBC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5778C-7E07-B68D-B27D-A2577FF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Team Collaboration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89440EF-9BE9-4AE9-8C28-00B02296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1ED0660-9FD8-E7BB-7B21-889196146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58995833"/>
              </p:ext>
            </p:extLst>
          </p:nvPr>
        </p:nvGraphicFramePr>
        <p:xfrm>
          <a:off x="2054017" y="2269730"/>
          <a:ext cx="8291230" cy="3993912"/>
        </p:xfrm>
        <a:graphic>
          <a:graphicData uri="http://schemas.openxmlformats.org/drawingml/2006/table">
            <a:tbl>
              <a:tblPr/>
              <a:tblGrid>
                <a:gridCol w="3246516">
                  <a:extLst>
                    <a:ext uri="{9D8B030D-6E8A-4147-A177-3AD203B41FA5}">
                      <a16:colId xmlns:a16="http://schemas.microsoft.com/office/drawing/2014/main" xmlns="" val="144100385"/>
                    </a:ext>
                  </a:extLst>
                </a:gridCol>
                <a:gridCol w="5044714">
                  <a:extLst>
                    <a:ext uri="{9D8B030D-6E8A-4147-A177-3AD203B41FA5}">
                      <a16:colId xmlns:a16="http://schemas.microsoft.com/office/drawing/2014/main" xmlns="" val="1668839214"/>
                    </a:ext>
                  </a:extLst>
                </a:gridCol>
              </a:tblGrid>
              <a:tr h="6868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Team Member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Key Contributions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8797570"/>
                  </a:ext>
                </a:extLst>
              </a:tr>
              <a:tr h="16535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Soura Keshari Biswal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3200" b="0" i="0" u="none" strike="noStrike">
                          <a:effectLst/>
                          <a:latin typeface="Arial" panose="020B0604020202020204" pitchFamily="34" charset="0"/>
                        </a:rPr>
                        <a:t>Data cleaning, PCA implementation, model training, Streamlit app</a:t>
                      </a: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2570332"/>
                  </a:ext>
                </a:extLst>
              </a:tr>
              <a:tr h="16535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Tushar Gorad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Feature analysis, model validation, app UI design, presentation</a:t>
                      </a: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599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9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443</Words>
  <Application>Microsoft Office PowerPoint</Application>
  <PresentationFormat>Custom</PresentationFormat>
  <Paragraphs>66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MULTI LABEL TAG CLASSIFICATION for Protein Mutation</vt:lpstr>
      <vt:lpstr>content</vt:lpstr>
      <vt:lpstr>PROJECT OVERVIEW</vt:lpstr>
      <vt:lpstr>BUSINESS PROBLEM &amp; MOTIVATION</vt:lpstr>
      <vt:lpstr>Data Summary – p53 Mutants Dataset</vt:lpstr>
      <vt:lpstr>Our Solution – High Level Architecture</vt:lpstr>
      <vt:lpstr>Demo Preview – see it in action</vt:lpstr>
      <vt:lpstr>Business Impact and Insights</vt:lpstr>
      <vt:lpstr>Team Collaboration</vt:lpstr>
      <vt:lpstr>Challenges &amp; Learnings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LABEL TAG CLASSIFICATION for Protein Mutation</dc:title>
  <dc:creator>Soura Biswal</dc:creator>
  <cp:lastModifiedBy>Tushar Gorad</cp:lastModifiedBy>
  <cp:revision>8</cp:revision>
  <dcterms:created xsi:type="dcterms:W3CDTF">2025-06-20T06:31:09Z</dcterms:created>
  <dcterms:modified xsi:type="dcterms:W3CDTF">2025-06-22T16:36:23Z</dcterms:modified>
</cp:coreProperties>
</file>