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5" r:id="rId8"/>
    <p:sldId id="266" r:id="rId9"/>
    <p:sldId id="267" r:id="rId10"/>
    <p:sldId id="268" r:id="rId11"/>
    <p:sldId id="260" r:id="rId12"/>
    <p:sldId id="261" r:id="rId13"/>
    <p:sldId id="262" r:id="rId14"/>
    <p:sldId id="271" r:id="rId15"/>
    <p:sldId id="263" r:id="rId16"/>
    <p:sldId id="264" r:id="rId17"/>
    <p:sldId id="269" r:id="rId18"/>
    <p:sldId id="270" r:id="rId19"/>
    <p:sldId id="272" r:id="rId20"/>
    <p:sldId id="274" r:id="rId21"/>
    <p:sldId id="273" r:id="rId22"/>
  </p:sldIdLst>
  <p:sldSz cx="11998325" cy="7559675"/>
  <p:notesSz cx="7559675" cy="10691813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7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696" y="90"/>
      </p:cViewPr>
      <p:guideLst>
        <p:guide orient="horz" pos="2381"/>
        <p:guide pos="37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s-E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s-E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s-E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260960" y="182880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23240" y="182880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99040" y="464688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260960" y="464688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23240" y="464688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s-E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000" b="1" strike="noStrike" spc="-1">
              <a:solidFill>
                <a:srgbClr val="04617B"/>
              </a:solid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s-E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s-E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s-E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99040" y="301320"/>
            <a:ext cx="1079856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000" b="1" strike="noStrike" spc="-1">
              <a:solidFill>
                <a:srgbClr val="04617B"/>
              </a:solid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s-E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s-E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000" b="1" strike="noStrike" spc="-1">
              <a:solidFill>
                <a:srgbClr val="04617B"/>
              </a:solid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s-E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s-E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s-E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s-E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s-E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260960" y="182880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23240" y="182880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99040" y="464688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260960" y="464688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23240" y="464688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s-E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000" b="1" strike="noStrike" spc="-1">
              <a:solidFill>
                <a:srgbClr val="04617B"/>
              </a:solid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s-E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s-E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s-E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s-E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99040" y="301320"/>
            <a:ext cx="1079856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000" b="1" strike="noStrike" spc="-1">
              <a:solidFill>
                <a:srgbClr val="04617B"/>
              </a:solid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s-E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s-E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s-E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s-E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s-E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s-E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260960" y="182880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923240" y="182880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99040" y="464688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260960" y="464688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923240" y="464688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s-E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s-E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99040" y="301320"/>
            <a:ext cx="1079856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000" b="1" strike="noStrike" spc="-1">
              <a:solidFill>
                <a:srgbClr val="04617B"/>
              </a:solid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s-E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s-E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s-E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563040" y="6887160"/>
            <a:ext cx="2795400" cy="521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ES" sz="2400" b="0" strike="noStrike" spc="-1">
                <a:solidFill>
                  <a:srgbClr val="DBF5F9"/>
                </a:solidFill>
                <a:latin typeface="Source Sans Pro"/>
              </a:rPr>
              <a:t>&lt;fecha/hora&gt;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4066560" y="6887160"/>
            <a:ext cx="3803040" cy="52164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s-ES" sz="2400" b="0" strike="noStrike" spc="-1">
                <a:solidFill>
                  <a:srgbClr val="DBF5F9"/>
                </a:solidFill>
                <a:latin typeface="Source Sans Pro"/>
              </a:rPr>
              <a:t>&lt;pie de página&gt;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566200" y="6887160"/>
            <a:ext cx="2795400" cy="5216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5DED21A2-4AC6-4863-8FE7-5FF7CA65F06F}" type="slidenum">
              <a:rPr lang="es-ES" sz="2400" b="0" strike="noStrike" spc="-1">
                <a:solidFill>
                  <a:srgbClr val="DBF5F9"/>
                </a:solidFill>
                <a:latin typeface="Source Sans Pro"/>
              </a:rPr>
              <a:t>‹Nº›</a:t>
            </a:fld>
            <a:endParaRPr lang="es-ES" sz="2400" b="0" strike="noStrike" spc="-1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48640" y="301320"/>
            <a:ext cx="10798560" cy="44535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r>
              <a:rPr lang="es-ES" sz="8000" b="0" strike="noStrike" spc="-1">
                <a:solidFill>
                  <a:srgbClr val="04617B"/>
                </a:solidFill>
                <a:latin typeface="Source Sans Pro Light"/>
              </a:rPr>
              <a:t>Pulse para editar el formato del texto de título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52960" y="5216400"/>
            <a:ext cx="10789920" cy="155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23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s-ES" sz="2800" b="0" strike="noStrike" spc="-1">
                <a:solidFill>
                  <a:srgbClr val="DBF5F9"/>
                </a:solidFill>
                <a:latin typeface="Source Sans Pro"/>
              </a:rPr>
              <a:t>Pulse para editar el formato de esquema del texto</a:t>
            </a:r>
          </a:p>
          <a:p>
            <a:pPr marL="864000" lvl="1" indent="-324000">
              <a:spcAft>
                <a:spcPts val="1123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lang="es-ES" sz="2200" b="0" strike="noStrike" spc="-1">
                <a:solidFill>
                  <a:srgbClr val="DBF5F9"/>
                </a:solidFill>
                <a:latin typeface="Source Sans Pro"/>
              </a:rPr>
              <a:t>Segundo nivel del esquema</a:t>
            </a:r>
          </a:p>
          <a:p>
            <a:pPr marL="1296000" lvl="2" indent="-288000">
              <a:spcAft>
                <a:spcPts val="85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solidFill>
                  <a:srgbClr val="DBF5F9"/>
                </a:solidFill>
                <a:latin typeface="Source Sans Pro"/>
              </a:rPr>
              <a:t>Tercer nivel del esquema</a:t>
            </a:r>
          </a:p>
          <a:p>
            <a:pPr marL="1728000" lvl="3" indent="-216000">
              <a:spcAft>
                <a:spcPts val="567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solidFill>
                  <a:srgbClr val="DBF5F9"/>
                </a:solidFill>
                <a:latin typeface="Source Sans Pro"/>
              </a:rPr>
              <a:t>Cuarto nivel del esquema</a:t>
            </a:r>
          </a:p>
          <a:p>
            <a:pPr marL="2160000" lvl="4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DBF5F9"/>
                </a:solidFill>
                <a:latin typeface="Source Sans Pro"/>
              </a:rPr>
              <a:t>Quinto nivel del esquema</a:t>
            </a:r>
          </a:p>
          <a:p>
            <a:pPr marL="2592000" lvl="5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DBF5F9"/>
                </a:solidFill>
                <a:latin typeface="Source Sans Pro"/>
              </a:rPr>
              <a:t>Sexto nivel del esquema</a:t>
            </a:r>
          </a:p>
          <a:p>
            <a:pPr marL="3024000" lvl="6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DBF5F9"/>
                </a:solidFill>
                <a:latin typeface="Source Sans Pro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r>
              <a:rPr lang="es-ES" sz="6000" b="0" strike="noStrike" spc="-1">
                <a:solidFill>
                  <a:srgbClr val="FFFFFF"/>
                </a:solidFill>
                <a:latin typeface="Source Sans Pro Light"/>
              </a:rPr>
              <a:t>Pulse para editar el formato del texto de título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Source Sans Pro"/>
              </a:rPr>
              <a:t>Pulse para editar el formato de esquema del texto</a:t>
            </a:r>
          </a:p>
          <a:p>
            <a:pPr marL="864000" lvl="1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Source Sans Pro"/>
              </a:rPr>
              <a:t>Segundo nivel del esquema</a:t>
            </a:r>
          </a:p>
          <a:p>
            <a:pPr marL="1296000" lvl="2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Source Sans Pro"/>
              </a:rPr>
              <a:t>Tercer nivel del esquema</a:t>
            </a:r>
          </a:p>
          <a:p>
            <a:pPr marL="1728000" lvl="3" indent="-216000">
              <a:spcAft>
                <a:spcPts val="567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lang="es-ES" sz="2400" b="0" strike="noStrike" spc="-1">
                <a:latin typeface="Source Sans Pro"/>
              </a:rPr>
              <a:t>Cuarto nivel del esquema</a:t>
            </a:r>
          </a:p>
          <a:p>
            <a:pPr marL="2160000" lvl="4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Source Sans Pro"/>
              </a:rPr>
              <a:t>Quinto nivel del esquema</a:t>
            </a:r>
          </a:p>
          <a:p>
            <a:pPr marL="2592000" lvl="5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Source Sans Pro"/>
              </a:rPr>
              <a:t>Sexto nivel del esquema</a:t>
            </a:r>
          </a:p>
          <a:p>
            <a:pPr marL="3024000" lvl="6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Source Sans Pro"/>
              </a:rPr>
              <a:t>Séptimo nivel del esquema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99040" y="6887160"/>
            <a:ext cx="2795400" cy="521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ES" sz="2400" b="0" strike="noStrike" spc="-1">
                <a:solidFill>
                  <a:srgbClr val="484848"/>
                </a:solidFill>
                <a:latin typeface="Source Sans Pro"/>
              </a:rPr>
              <a:t> 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102560" y="6887160"/>
            <a:ext cx="3803040" cy="52164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s-ES" sz="2400" b="0" strike="noStrike" spc="-1">
                <a:solidFill>
                  <a:srgbClr val="484848"/>
                </a:solidFill>
                <a:latin typeface="Source Sans Pro"/>
              </a:rPr>
              <a:t> 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02200" y="6887160"/>
            <a:ext cx="2795400" cy="5216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BA57269E-F15F-4FF2-8B2C-AECD3CA79F8F}" type="slidenum">
              <a:rPr lang="es-ES" sz="2400" b="0" strike="noStrike" spc="-1">
                <a:solidFill>
                  <a:srgbClr val="484848"/>
                </a:solidFill>
                <a:latin typeface="Source Sans Pro"/>
              </a:rPr>
              <a:t>‹Nº›</a:t>
            </a:fld>
            <a:endParaRPr lang="es-ES" sz="2400" b="0" strike="noStrike" spc="-1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s-ES" sz="6000" b="0" strike="noStrike" spc="-1">
                <a:solidFill>
                  <a:srgbClr val="04617B"/>
                </a:solidFill>
                <a:latin typeface="Source Sans Pro Light"/>
              </a:rPr>
              <a:t>Pulse para editar el formato del texto de título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Source Sans Pro"/>
              </a:rPr>
              <a:t>Pulse para editar el formato de esquema del texto</a:t>
            </a:r>
          </a:p>
          <a:p>
            <a:pPr marL="864000" lvl="1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Source Sans Pro"/>
              </a:rPr>
              <a:t>Segundo nivel del esquema</a:t>
            </a:r>
          </a:p>
          <a:p>
            <a:pPr marL="1296000" lvl="2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Source Sans Pro"/>
              </a:rPr>
              <a:t>Tercer nivel del esquema</a:t>
            </a:r>
          </a:p>
          <a:p>
            <a:pPr marL="1728000" lvl="3" indent="-216000">
              <a:spcAft>
                <a:spcPts val="567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lang="es-ES" sz="2400" b="0" strike="noStrike" spc="-1">
                <a:latin typeface="Source Sans Pro"/>
              </a:rPr>
              <a:t>Cuarto nivel del esquema</a:t>
            </a:r>
          </a:p>
          <a:p>
            <a:pPr marL="2160000" lvl="4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Source Sans Pro"/>
              </a:rPr>
              <a:t>Quinto nivel del esquema</a:t>
            </a:r>
          </a:p>
          <a:p>
            <a:pPr marL="2592000" lvl="5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Source Sans Pro"/>
              </a:rPr>
              <a:t>Sexto nivel del esquema</a:t>
            </a:r>
          </a:p>
          <a:p>
            <a:pPr marL="3024000" lvl="6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Source Sans Pro"/>
              </a:rPr>
              <a:t>Séptimo nivel del esquema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599040" y="6827760"/>
            <a:ext cx="2795400" cy="521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ES" sz="2400" b="0" strike="noStrike" spc="-1">
                <a:solidFill>
                  <a:srgbClr val="484848"/>
                </a:solidFill>
                <a:latin typeface="Source Sans Pro"/>
              </a:rPr>
              <a:t> 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102560" y="6827760"/>
            <a:ext cx="3803040" cy="52164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s-ES" sz="2400" b="0" strike="noStrike" spc="-1">
                <a:solidFill>
                  <a:srgbClr val="484848"/>
                </a:solidFill>
                <a:latin typeface="Source Sans Pro"/>
              </a:rPr>
              <a:t> 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9188640" y="6827760"/>
            <a:ext cx="2253600" cy="5216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B0954159-C947-48A4-95D1-AD9852C2CDF5}" type="slidenum">
              <a:rPr lang="es-ES" sz="2400" b="0" strike="noStrike" spc="-1">
                <a:solidFill>
                  <a:srgbClr val="484848"/>
                </a:solidFill>
                <a:latin typeface="Source Sans Pro"/>
              </a:rPr>
              <a:t>‹Nº›</a:t>
            </a:fld>
            <a:endParaRPr lang="es-ES" sz="2400" b="0" strike="noStrike" spc="-1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hyperlink" Target="https://github.com/MasterCloudApps-Projects/ElasticFaultTolerant-GroupChat/tree/master/EFTGCA-VertxAppTest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gremlin.com/" TargetMode="External"/><Relationship Id="rId5" Type="http://schemas.openxmlformats.org/officeDocument/2006/relationships/hyperlink" Target="https://netflix.github.io/chaosmonkey/" TargetMode="Externa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MasterCloudApps-Projects/ElasticFaultTolerant-GroupChat/tree/master/EFTGCA-Front" TargetMode="Externa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asterCloudApps-Projects/ElasticFaultTolerant-GroupChat/blob/master/Documents/ChaosTestingOkteto.md" TargetMode="External"/><Relationship Id="rId3" Type="http://schemas.openxmlformats.org/officeDocument/2006/relationships/hyperlink" Target="https://github.com/MasterCloudApps-Projects/ElasticFaultTolerant-GroupChat/blob/master/Documents/GettingStarted.md#kubernetes" TargetMode="External"/><Relationship Id="rId7" Type="http://schemas.openxmlformats.org/officeDocument/2006/relationships/hyperlink" Target="https://github.com/MasterCloudApps-Projects/ElasticFaultTolerant-GroupChat/blob/master/Documents/Development.md#messagelib" TargetMode="External"/><Relationship Id="rId2" Type="http://schemas.openxmlformats.org/officeDocument/2006/relationships/hyperlink" Target="https://github.com/MasterCloudApps-Projects/ElasticFaultTolerant-GroupChat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github.com/MasterCloudApps-Projects/ElasticFaultTolerant-GroupChat/blob/master/Documents/Development.md#backend" TargetMode="External"/><Relationship Id="rId11" Type="http://schemas.openxmlformats.org/officeDocument/2006/relationships/hyperlink" Target="https://github.com/MasterCloudApps-Projects/ElasticFaultTolerant-GroupChat/blob/master/Documents/Development.md#actions" TargetMode="External"/><Relationship Id="rId5" Type="http://schemas.openxmlformats.org/officeDocument/2006/relationships/hyperlink" Target="https://github.com/MasterCloudApps-Projects/ElasticFaultTolerant-GroupChat/blob/master/Documents/GettingStarted.md#front" TargetMode="External"/><Relationship Id="rId10" Type="http://schemas.openxmlformats.org/officeDocument/2006/relationships/hyperlink" Target="https://github.com/MasterCloudApps-Projects/ElasticFaultTolerant-GroupChat/blob/master/Documents/Development.md#front" TargetMode="External"/><Relationship Id="rId4" Type="http://schemas.openxmlformats.org/officeDocument/2006/relationships/hyperlink" Target="https://github.com/MasterCloudApps-Projects/ElasticFaultTolerant-GroupChat/blob/master/Documents/GettingStarted.md#okteto" TargetMode="External"/><Relationship Id="rId9" Type="http://schemas.openxmlformats.org/officeDocument/2006/relationships/hyperlink" Target="https://github.com/MasterCloudApps-Projects/ElasticFaultTolerant-GroupChat/tree/master/EFTGCA-VertxAppTests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hyperlink" Target="https://github.com/MasterCloudApps-Projects/ElasticFaultTolerant-GroupCha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sterCloudApps-Projects/ElasticFaultTolerant-GroupChat/tree/master/EFTGCA-MessagesLib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vertx.io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sterCloudApps-Projects/ElasticFaultTolerant-GroupChat/tree/master/EFTGCA-VertxBackend#k8s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548640" y="301320"/>
            <a:ext cx="10798560" cy="4453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es-ES" sz="5400" b="1" strike="noStrike" spc="-1" dirty="0">
                <a:solidFill>
                  <a:srgbClr val="04617B"/>
                </a:solidFill>
                <a:latin typeface="Source Sans Pro Light"/>
              </a:rPr>
              <a:t>ELASTIC &amp; FAULT TOLERANT GROUPCHAT APPLICATION</a:t>
            </a:r>
            <a:endParaRPr lang="es-ES" sz="5400" b="0" strike="noStrike" spc="-1" dirty="0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5338080" y="5272200"/>
            <a:ext cx="6469920" cy="212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s-ES" sz="3600" b="1" strike="noStrike" spc="-1" dirty="0">
              <a:solidFill>
                <a:srgbClr val="DBF5F9"/>
              </a:solidFill>
              <a:latin typeface="Source Sans Pro"/>
            </a:endParaRPr>
          </a:p>
          <a:p>
            <a:endParaRPr lang="es-ES" sz="3600" b="1" strike="noStrike" spc="-1" dirty="0">
              <a:solidFill>
                <a:srgbClr val="DBF5F9"/>
              </a:solidFill>
              <a:latin typeface="Source Sans Pro"/>
            </a:endParaRPr>
          </a:p>
          <a:p>
            <a:pPr algn="r"/>
            <a:r>
              <a:rPr lang="es-ES" sz="3600" b="1" strike="noStrike" spc="-1" dirty="0">
                <a:solidFill>
                  <a:srgbClr val="DBF5F9"/>
                </a:solidFill>
                <a:latin typeface="Source Sans Pro"/>
              </a:rPr>
              <a:t>Miguel Soriano Carceller 2019/2020</a:t>
            </a:r>
          </a:p>
        </p:txBody>
      </p:sp>
      <p:sp>
        <p:nvSpPr>
          <p:cNvPr id="126" name="TextShape 3"/>
          <p:cNvSpPr txBox="1"/>
          <p:nvPr/>
        </p:nvSpPr>
        <p:spPr>
          <a:xfrm>
            <a:off x="2316837" y="-216000"/>
            <a:ext cx="7560000" cy="234540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/>
          <a:lstStyle/>
          <a:p>
            <a:endParaRPr lang="es-ES" sz="1800" b="0" strike="noStrike" spc="-1" dirty="0">
              <a:latin typeface="Source Sans Pro"/>
            </a:endParaRPr>
          </a:p>
          <a:p>
            <a:endParaRPr lang="es-ES" sz="1800" b="0" strike="noStrike" spc="-1" dirty="0">
              <a:latin typeface="Source Sans Pro"/>
            </a:endParaRPr>
          </a:p>
          <a:p>
            <a:endParaRPr lang="es-ES" sz="1800" b="0" strike="noStrike" spc="-1" dirty="0">
              <a:latin typeface="Source Sans Pro"/>
            </a:endParaRPr>
          </a:p>
        </p:txBody>
      </p:sp>
      <p:pic>
        <p:nvPicPr>
          <p:cNvPr id="3" name="Imagen 2" descr="Imagen que contiene Icono&#10;&#10;Descripción generada automáticamente">
            <a:extLst>
              <a:ext uri="{FF2B5EF4-FFF2-40B4-BE49-F238E27FC236}">
                <a16:creationId xmlns:a16="http://schemas.microsoft.com/office/drawing/2014/main" id="{8FDEBE29-9D31-4EC4-98D7-F003CA0A1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93" y="188560"/>
            <a:ext cx="2718512" cy="1640240"/>
          </a:xfrm>
          <a:prstGeom prst="rect">
            <a:avLst/>
          </a:prstGeom>
        </p:spPr>
      </p:pic>
      <p:pic>
        <p:nvPicPr>
          <p:cNvPr id="5" name="Imagen 4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CC95BBA9-6134-4A64-AAB0-227540FC4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169" y="-710902"/>
            <a:ext cx="3335203" cy="33352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r>
              <a:rPr lang="es-ES" sz="3600" b="1" strike="noStrike" spc="-1" dirty="0">
                <a:solidFill>
                  <a:srgbClr val="04617B"/>
                </a:solidFill>
                <a:latin typeface="Source Sans Pro Light"/>
              </a:rPr>
              <a:t>Mensajes de Texto</a:t>
            </a:r>
            <a:endParaRPr lang="es-ES" sz="3600" b="0" strike="noStrike" spc="-1" dirty="0">
              <a:solidFill>
                <a:srgbClr val="04617B"/>
              </a:solidFill>
              <a:latin typeface="Source Sans Pro Light"/>
            </a:endParaRPr>
          </a:p>
        </p:txBody>
      </p:sp>
      <p:pic>
        <p:nvPicPr>
          <p:cNvPr id="145" name="Imagen 144"/>
          <p:cNvPicPr/>
          <p:nvPr/>
        </p:nvPicPr>
        <p:blipFill>
          <a:blip r:embed="rId2"/>
          <a:stretch/>
        </p:blipFill>
        <p:spPr>
          <a:xfrm>
            <a:off x="2208179" y="3453319"/>
            <a:ext cx="7120647" cy="3602681"/>
          </a:xfrm>
          <a:prstGeom prst="rect">
            <a:avLst/>
          </a:prstGeom>
          <a:ln>
            <a:noFill/>
          </a:ln>
        </p:spPr>
      </p:pic>
      <p:sp>
        <p:nvSpPr>
          <p:cNvPr id="146" name="TextShape 2"/>
          <p:cNvSpPr txBox="1"/>
          <p:nvPr/>
        </p:nvSpPr>
        <p:spPr>
          <a:xfrm>
            <a:off x="486383" y="959599"/>
            <a:ext cx="11391089" cy="249372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b"/>
          <a:lstStyle/>
          <a:p>
            <a:endParaRPr lang="es-ES" b="0" strike="noStrike" spc="-1" dirty="0">
              <a:latin typeface="Source Sans Pro"/>
            </a:endParaRPr>
          </a:p>
          <a:p>
            <a:pPr marL="216000" indent="-216000">
              <a:spcBef>
                <a:spcPts val="850"/>
              </a:spcBef>
              <a:buClr>
                <a:srgbClr val="000000"/>
              </a:buClr>
              <a:buFont typeface="OpenSymbol" charset="2"/>
              <a:buAutoNum type="arabicPeriod"/>
            </a:pPr>
            <a:r>
              <a:rPr lang="es-ES" sz="2400" b="0" strike="noStrike" spc="-1" dirty="0">
                <a:latin typeface="+mj-lt"/>
              </a:rPr>
              <a:t>La librería lo envía a través del WebSocket.</a:t>
            </a:r>
          </a:p>
          <a:p>
            <a:pPr marL="216000" indent="-216000">
              <a:spcBef>
                <a:spcPts val="850"/>
              </a:spcBef>
              <a:buClr>
                <a:srgbClr val="000000"/>
              </a:buClr>
              <a:buFont typeface="OpenSymbol" charset="2"/>
              <a:buAutoNum type="arabicPeriod"/>
            </a:pPr>
            <a:r>
              <a:rPr lang="es-ES" sz="2400" b="0" strike="noStrike" spc="-1" dirty="0">
                <a:latin typeface="+mj-lt"/>
              </a:rPr>
              <a:t>El servidor lo recibe, procesa, almacena y publica en el bus de eventos.</a:t>
            </a:r>
          </a:p>
          <a:p>
            <a:pPr marL="216000" indent="-216000">
              <a:spcBef>
                <a:spcPts val="850"/>
              </a:spcBef>
              <a:buClr>
                <a:srgbClr val="000000"/>
              </a:buClr>
              <a:buFont typeface="OpenSymbol" charset="2"/>
              <a:buAutoNum type="arabicPeriod"/>
            </a:pPr>
            <a:r>
              <a:rPr lang="es-ES" sz="2400" b="0" strike="noStrike" spc="-1" dirty="0">
                <a:latin typeface="+mj-lt"/>
              </a:rPr>
              <a:t>Los clientes lo reciben y transmiten a través del WebSocket. </a:t>
            </a:r>
          </a:p>
          <a:p>
            <a:pPr marL="216000" indent="-216000">
              <a:spcBef>
                <a:spcPts val="850"/>
              </a:spcBef>
              <a:buClr>
                <a:srgbClr val="000000"/>
              </a:buClr>
              <a:buFont typeface="OpenSymbol" charset="2"/>
              <a:buAutoNum type="arabicPeriod"/>
            </a:pPr>
            <a:r>
              <a:rPr lang="es-ES" sz="2400" b="0" strike="noStrike" spc="-1" dirty="0">
                <a:latin typeface="+mj-lt"/>
              </a:rPr>
              <a:t>Cuando el mensaje se recibe la librería lo decodifica y emite el evento correspondiente.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r>
              <a:rPr lang="es-ES" sz="3600" b="1" strike="noStrike" spc="-1" dirty="0">
                <a:solidFill>
                  <a:srgbClr val="04617B"/>
                </a:solidFill>
                <a:latin typeface="Source Sans Pro Light"/>
              </a:rPr>
              <a:t>Mensajes con Imágenes o Ficheros (1/4)</a:t>
            </a:r>
            <a:endParaRPr lang="es-ES" sz="3600" b="0" strike="noStrike" spc="-1" dirty="0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481514" y="1792268"/>
            <a:ext cx="10448280" cy="570564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/>
          <a:lstStyle/>
          <a:p>
            <a:pPr algn="just"/>
            <a:r>
              <a:rPr lang="es-ES" sz="2800" b="0" strike="noStrike" spc="-1" dirty="0">
                <a:latin typeface="+mj-lt"/>
              </a:rPr>
              <a:t>Se realiza a través de API </a:t>
            </a:r>
            <a:r>
              <a:rPr lang="es-ES" sz="2800" b="0" strike="noStrike" spc="-1" dirty="0" err="1">
                <a:latin typeface="+mj-lt"/>
              </a:rPr>
              <a:t>Rest</a:t>
            </a:r>
            <a:r>
              <a:rPr lang="es-ES" sz="2800" b="0" strike="noStrike" spc="-1" dirty="0">
                <a:latin typeface="+mj-lt"/>
              </a:rPr>
              <a:t>, mediante una operación POST, para evitar saturar el WebSocket, que tiene limitaciones en cuanto al tamaño de los mensajes.</a:t>
            </a:r>
          </a:p>
          <a:p>
            <a:pPr algn="just"/>
            <a:endParaRPr lang="es-ES" sz="2800" spc="-1" dirty="0">
              <a:latin typeface="+mj-lt"/>
            </a:endParaRPr>
          </a:p>
          <a:p>
            <a:pPr algn="just"/>
            <a:endParaRPr lang="es-ES" sz="2800" b="0" strike="noStrike" spc="-1" dirty="0">
              <a:latin typeface="+mj-lt"/>
            </a:endParaRPr>
          </a:p>
          <a:p>
            <a:pPr algn="just"/>
            <a:r>
              <a:rPr lang="es-ES" sz="2800" b="0" strike="noStrike" spc="-1" dirty="0">
                <a:latin typeface="+mj-lt"/>
              </a:rPr>
              <a:t>La librería solo expone un método para enviar imágenes o ficheros y emite un evento de nueva imagen o fichero cuando se haya completado el flujo completo.</a:t>
            </a:r>
          </a:p>
          <a:p>
            <a:endParaRPr lang="es-ES" b="0" strike="noStrike" spc="-1" dirty="0">
              <a:latin typeface="Source Sans Pro"/>
            </a:endParaRPr>
          </a:p>
          <a:p>
            <a:endParaRPr lang="es-ES" sz="1600" b="0" strike="noStrike" spc="-1" dirty="0">
              <a:latin typeface="Source Sans Pro"/>
            </a:endParaRPr>
          </a:p>
          <a:p>
            <a:endParaRPr lang="es-ES" sz="1600" b="0" strike="noStrike" spc="-1" dirty="0">
              <a:latin typeface="Source Sans Pro"/>
            </a:endParaRPr>
          </a:p>
          <a:p>
            <a:endParaRPr lang="es-ES" sz="1600" b="0" strike="noStrike" spc="-1" dirty="0">
              <a:latin typeface="Source Sans Pro"/>
            </a:endParaRPr>
          </a:p>
          <a:p>
            <a:endParaRPr lang="es-ES" sz="1600" b="0" strike="noStrike" spc="-1" dirty="0">
              <a:latin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r>
              <a:rPr lang="es-ES" sz="3600" b="1" strike="noStrike" spc="-1" dirty="0">
                <a:solidFill>
                  <a:srgbClr val="04617B"/>
                </a:solidFill>
                <a:latin typeface="Source Sans Pro Light"/>
              </a:rPr>
              <a:t>Mensajes con Imágenes o Ficheros (2/4)</a:t>
            </a:r>
            <a:endParaRPr lang="es-ES" sz="3600" b="0" strike="noStrike" spc="-1" dirty="0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481514" y="1792268"/>
            <a:ext cx="11006852" cy="570564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/>
          <a:lstStyle/>
          <a:p>
            <a:pPr algn="just"/>
            <a:r>
              <a:rPr lang="es-ES" sz="2600" b="0" strike="noStrike" spc="-1" dirty="0">
                <a:latin typeface="+mj-lt"/>
              </a:rPr>
              <a:t>Cuando el servidor recibe una imagen, o fichero, los almacena, como si se tratasen de mensajes normales:</a:t>
            </a:r>
          </a:p>
          <a:p>
            <a:pPr algn="just"/>
            <a:endParaRPr lang="es-ES" sz="2600" b="0" strike="noStrike" spc="-1" dirty="0">
              <a:latin typeface="+mj-lt"/>
            </a:endParaRPr>
          </a:p>
          <a:p>
            <a:pPr marL="673200" lvl="1" indent="-216000" algn="just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s-ES" sz="2600" b="1" strike="noStrike" spc="-1" dirty="0">
                <a:latin typeface="+mj-lt"/>
              </a:rPr>
              <a:t>Imágenes</a:t>
            </a:r>
            <a:r>
              <a:rPr lang="es-ES" sz="2600" b="0" strike="noStrike" spc="-1" dirty="0">
                <a:latin typeface="+mj-lt"/>
              </a:rPr>
              <a:t>: su descripción en base64.</a:t>
            </a:r>
          </a:p>
          <a:p>
            <a:pPr marL="673200" lvl="1" indent="-216000" algn="just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s-ES" sz="2600" b="1" strike="noStrike" spc="-1" dirty="0">
                <a:latin typeface="+mj-lt"/>
              </a:rPr>
              <a:t>Ficheros</a:t>
            </a:r>
            <a:r>
              <a:rPr lang="es-ES" sz="2600" b="0" strike="noStrike" spc="-1" dirty="0">
                <a:latin typeface="+mj-lt"/>
              </a:rPr>
              <a:t>: el </a:t>
            </a:r>
            <a:r>
              <a:rPr lang="es-ES" sz="2600" b="0" strike="noStrike" spc="-1" dirty="0" err="1">
                <a:latin typeface="+mj-lt"/>
              </a:rPr>
              <a:t>path</a:t>
            </a:r>
            <a:r>
              <a:rPr lang="es-ES" sz="2600" b="0" strike="noStrike" spc="-1" dirty="0">
                <a:latin typeface="+mj-lt"/>
              </a:rPr>
              <a:t> en que se ha guardado. </a:t>
            </a:r>
          </a:p>
          <a:p>
            <a:pPr algn="just"/>
            <a:endParaRPr lang="es-ES" sz="2600" b="0" strike="noStrike" spc="-1" dirty="0">
              <a:latin typeface="+mj-lt"/>
            </a:endParaRPr>
          </a:p>
          <a:p>
            <a:pPr algn="just"/>
            <a:endParaRPr lang="es-ES" sz="2600" b="0" strike="noStrike" spc="-1" dirty="0">
              <a:latin typeface="+mj-lt"/>
            </a:endParaRPr>
          </a:p>
          <a:p>
            <a:pPr algn="just"/>
            <a:r>
              <a:rPr lang="es-ES" sz="2600" b="0" strike="noStrike" spc="-1" dirty="0">
                <a:latin typeface="+mj-lt"/>
              </a:rPr>
              <a:t>El servidor envía una notificación informando de que hay un mensaje con imagen o fichero. Se descarga a través del API </a:t>
            </a:r>
            <a:r>
              <a:rPr lang="es-ES" sz="2600" b="0" strike="noStrike" spc="-1" dirty="0" err="1">
                <a:latin typeface="+mj-lt"/>
              </a:rPr>
              <a:t>Rest</a:t>
            </a:r>
            <a:r>
              <a:rPr lang="es-ES" sz="2600" b="0" strike="noStrike" spc="-1" dirty="0">
                <a:latin typeface="+mj-lt"/>
              </a:rPr>
              <a:t> con una operación GET. </a:t>
            </a:r>
          </a:p>
          <a:p>
            <a:pPr lvl="1" algn="just"/>
            <a:endParaRPr lang="es-ES" sz="2600" b="0" strike="noStrike" spc="-1" dirty="0">
              <a:latin typeface="+mj-lt"/>
            </a:endParaRPr>
          </a:p>
          <a:p>
            <a:pPr marL="673200" lvl="1" indent="-216000" algn="just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s-ES" sz="2600" b="1" strike="noStrike" spc="-1" dirty="0">
                <a:latin typeface="+mj-lt"/>
              </a:rPr>
              <a:t>Imágenes: </a:t>
            </a:r>
            <a:r>
              <a:rPr lang="es-ES" sz="2600" b="0" strike="noStrike" spc="-1" dirty="0">
                <a:latin typeface="+mj-lt"/>
              </a:rPr>
              <a:t>se hace de forma automática.</a:t>
            </a:r>
          </a:p>
          <a:p>
            <a:pPr marL="673200" lvl="1" indent="-216000" algn="just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s-ES" sz="2600" b="1" strike="noStrike" spc="-1" dirty="0">
                <a:latin typeface="+mj-lt"/>
              </a:rPr>
              <a:t>Ficheros</a:t>
            </a:r>
            <a:r>
              <a:rPr lang="es-ES" sz="2600" b="0" strike="noStrike" spc="-1" dirty="0">
                <a:latin typeface="+mj-lt"/>
              </a:rPr>
              <a:t>: se proporciona un enlace de descarga. </a:t>
            </a:r>
          </a:p>
          <a:p>
            <a:endParaRPr lang="es-ES" sz="1600" b="0" strike="noStrike" spc="-1" dirty="0">
              <a:latin typeface="Source Sans Pro"/>
            </a:endParaRPr>
          </a:p>
          <a:p>
            <a:endParaRPr lang="es-ES" sz="1600" b="0" strike="noStrike" spc="-1" dirty="0">
              <a:latin typeface="Source Sans Pro"/>
            </a:endParaRPr>
          </a:p>
          <a:p>
            <a:endParaRPr lang="es-ES" sz="1600" b="0" strike="noStrike" spc="-1" dirty="0">
              <a:latin typeface="Source Sans Pro"/>
            </a:endParaRPr>
          </a:p>
          <a:p>
            <a:endParaRPr lang="es-ES" sz="1600" b="0" strike="noStrike" spc="-1" dirty="0"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4336581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r>
              <a:rPr lang="es-ES" sz="3600" b="1" strike="noStrike" spc="-1" dirty="0">
                <a:solidFill>
                  <a:srgbClr val="04617B"/>
                </a:solidFill>
                <a:latin typeface="Source Sans Pro Light"/>
              </a:rPr>
              <a:t>Mensajes con Imágenes o Ficheros (2/4)</a:t>
            </a:r>
            <a:endParaRPr lang="es-ES" sz="3600" b="0" strike="noStrike" spc="-1" dirty="0">
              <a:solidFill>
                <a:srgbClr val="04617B"/>
              </a:solidFill>
              <a:latin typeface="Source Sans Pro Light"/>
            </a:endParaRPr>
          </a:p>
        </p:txBody>
      </p:sp>
      <p:pic>
        <p:nvPicPr>
          <p:cNvPr id="150" name="Imagen 149"/>
          <p:cNvPicPr/>
          <p:nvPr/>
        </p:nvPicPr>
        <p:blipFill>
          <a:blip r:embed="rId2"/>
          <a:stretch/>
        </p:blipFill>
        <p:spPr>
          <a:xfrm>
            <a:off x="1735050" y="2289009"/>
            <a:ext cx="8528223" cy="4396603"/>
          </a:xfrm>
          <a:prstGeom prst="rect">
            <a:avLst/>
          </a:prstGeom>
          <a:ln>
            <a:noFill/>
          </a:ln>
        </p:spPr>
      </p:pic>
      <p:sp>
        <p:nvSpPr>
          <p:cNvPr id="151" name="TextShape 2"/>
          <p:cNvSpPr txBox="1"/>
          <p:nvPr/>
        </p:nvSpPr>
        <p:spPr>
          <a:xfrm>
            <a:off x="819000" y="1368000"/>
            <a:ext cx="10413000" cy="60480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/>
          <a:lstStyle/>
          <a:p>
            <a:r>
              <a:rPr lang="es-ES" sz="2000" b="1" strike="noStrike" spc="-1">
                <a:solidFill>
                  <a:srgbClr val="04617B"/>
                </a:solidFill>
                <a:latin typeface="Source Sans Pro Light"/>
              </a:rPr>
              <a:t>Flujo de Imágenes</a:t>
            </a:r>
            <a:endParaRPr lang="es-ES" sz="2000" b="0" strike="noStrike" spc="-1">
              <a:latin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r>
              <a:rPr lang="es-ES" sz="3600" b="1" strike="noStrike" spc="-1" dirty="0">
                <a:solidFill>
                  <a:srgbClr val="04617B"/>
                </a:solidFill>
                <a:latin typeface="Source Sans Pro Light"/>
              </a:rPr>
              <a:t>Mensajes con Imágenes o Ficheros (3/4)</a:t>
            </a:r>
            <a:endParaRPr lang="es-ES" sz="3600" b="0" strike="noStrike" spc="-1" dirty="0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819000" y="1368000"/>
            <a:ext cx="10413000" cy="60480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/>
          <a:lstStyle/>
          <a:p>
            <a:r>
              <a:rPr lang="es-ES" sz="2000" b="1" strike="noStrike" spc="-1">
                <a:solidFill>
                  <a:srgbClr val="04617B"/>
                </a:solidFill>
                <a:latin typeface="Source Sans Pro Light"/>
              </a:rPr>
              <a:t>Flujo de Ficheros</a:t>
            </a:r>
            <a:endParaRPr lang="es-ES" sz="2000" b="0" strike="noStrike" spc="-1">
              <a:latin typeface="Source Sans Pro"/>
            </a:endParaRPr>
          </a:p>
        </p:txBody>
      </p:sp>
      <p:pic>
        <p:nvPicPr>
          <p:cNvPr id="154" name="Imagen 153"/>
          <p:cNvPicPr/>
          <p:nvPr/>
        </p:nvPicPr>
        <p:blipFill>
          <a:blip r:embed="rId2"/>
          <a:stretch/>
        </p:blipFill>
        <p:spPr>
          <a:xfrm>
            <a:off x="864000" y="2088000"/>
            <a:ext cx="10029600" cy="488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/>
              </a:rPr>
              <a:t>Pruebas</a:t>
            </a:r>
            <a:endParaRPr kumimoji="0" lang="es-ES" sz="5400" b="0" i="0" u="none" strike="noStrike" kern="120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99040" y="1612068"/>
            <a:ext cx="10642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2400" b="1" dirty="0"/>
              <a:t>Escalabilidad:</a:t>
            </a:r>
            <a:r>
              <a:rPr lang="es-ES_tradnl" sz="2400" dirty="0"/>
              <a:t> mediante scripts Node que simulan usuarios enviando y recibiendo correos y </a:t>
            </a:r>
            <a:r>
              <a:rPr lang="es-ES_tradnl" sz="2400" dirty="0" err="1"/>
              <a:t>Gremlin</a:t>
            </a:r>
            <a:r>
              <a:rPr lang="es-ES_tradnl" sz="2400" dirty="0"/>
              <a:t>, simulando carga de CPU.</a:t>
            </a:r>
            <a:endParaRPr lang="es-ES" sz="2400" dirty="0"/>
          </a:p>
        </p:txBody>
      </p:sp>
      <p:sp>
        <p:nvSpPr>
          <p:cNvPr id="9" name="CuadroTexto 8"/>
          <p:cNvSpPr txBox="1"/>
          <p:nvPr/>
        </p:nvSpPr>
        <p:spPr>
          <a:xfrm>
            <a:off x="599040" y="2416243"/>
            <a:ext cx="10372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2400" b="1" dirty="0"/>
              <a:t>Tolerancia a fallos </a:t>
            </a:r>
            <a:r>
              <a:rPr lang="es-ES_tradnl" sz="2400" dirty="0"/>
              <a:t>mediante caos testing con herramientas locales (Chaos </a:t>
            </a:r>
            <a:r>
              <a:rPr lang="es-ES_tradnl" sz="2400" dirty="0" err="1"/>
              <a:t>Monkey</a:t>
            </a:r>
            <a:r>
              <a:rPr lang="es-ES_tradnl" sz="2400" dirty="0"/>
              <a:t> </a:t>
            </a:r>
            <a:r>
              <a:rPr lang="es-ES_tradnl" sz="2400" dirty="0" err="1"/>
              <a:t>Pod</a:t>
            </a:r>
            <a:r>
              <a:rPr lang="es-ES_tradnl" sz="2400" dirty="0"/>
              <a:t>) y </a:t>
            </a:r>
            <a:r>
              <a:rPr lang="es-ES_tradnl" sz="2400" dirty="0" err="1"/>
              <a:t>saas</a:t>
            </a:r>
            <a:r>
              <a:rPr lang="es-ES_tradnl" sz="2400" dirty="0"/>
              <a:t> (Litmus en Okteto).</a:t>
            </a:r>
            <a:endParaRPr lang="es-ES" sz="2400" dirty="0"/>
          </a:p>
        </p:txBody>
      </p:sp>
      <p:pic>
        <p:nvPicPr>
          <p:cNvPr id="2052" name="Picture 4" descr="kubernetes-chaos-kube-monkey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183" y="3483737"/>
            <a:ext cx="3639922" cy="237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Gremli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435" y="3560198"/>
            <a:ext cx="2396239" cy="239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977679" y="5897177"/>
            <a:ext cx="396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linkClick r:id="rId5"/>
              </a:rPr>
              <a:t>https://netflix.github.io/chaosmonkey/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6432697" y="5516537"/>
            <a:ext cx="306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linkClick r:id="rId6"/>
              </a:rPr>
              <a:t>https://www.gremlin.com</a:t>
            </a:r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492212" y="6576581"/>
            <a:ext cx="1074951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/>
              <a:t>Toda la información sobre testing en la aplicación se puede consultar en el repositorio: </a:t>
            </a:r>
          </a:p>
          <a:p>
            <a:endParaRPr lang="es-ES_tradnl" dirty="0"/>
          </a:p>
          <a:p>
            <a:pPr algn="ctr"/>
            <a:r>
              <a:rPr lang="es-ES_tradnl" sz="1400" dirty="0">
                <a:hlinkClick r:id="rId7"/>
              </a:rPr>
              <a:t>https://github.com/MasterCloudApps-Projects/ElasticFaultTolerant-GroupChat/tree/master/EFTGCA-VertxAppTests</a:t>
            </a:r>
            <a:r>
              <a:rPr lang="es-ES_tradnl" sz="1400" dirty="0"/>
              <a:t> 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4452979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5400" b="1" spc="-1" dirty="0">
                <a:solidFill>
                  <a:srgbClr val="FFFFFF"/>
                </a:solidFill>
                <a:latin typeface="Source Sans Pro Light"/>
              </a:rPr>
              <a:t>Aplicación Frontal de Ejemplo</a:t>
            </a:r>
            <a:endParaRPr kumimoji="0" lang="es-ES" sz="5400" b="0" i="0" u="none" strike="noStrike" kern="120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451834" y="1768984"/>
            <a:ext cx="111420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/>
              <a:t>Para demostrar el funcionamiento del servidor se ha desarrollado una aplicación frontal en Angular que hace uso de la librería.</a:t>
            </a:r>
            <a:endParaRPr lang="es-ES" sz="2800" dirty="0"/>
          </a:p>
        </p:txBody>
      </p:sp>
      <p:sp>
        <p:nvSpPr>
          <p:cNvPr id="7" name="Rectángulo 6"/>
          <p:cNvSpPr/>
          <p:nvPr/>
        </p:nvSpPr>
        <p:spPr>
          <a:xfrm>
            <a:off x="648084" y="6378312"/>
            <a:ext cx="107495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_tradnl" dirty="0"/>
          </a:p>
          <a:p>
            <a:pPr algn="ctr"/>
            <a:r>
              <a:rPr lang="es-ES_tradnl" sz="1400" dirty="0">
                <a:hlinkClick r:id="rId2"/>
              </a:rPr>
              <a:t>https://github.com/MasterCloudApps-Projects/ElasticFaultTolerant-GroupChat/tree/master/EFTGCA-Front</a:t>
            </a:r>
            <a:endParaRPr lang="es-ES" sz="1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746" y="3008064"/>
            <a:ext cx="5462771" cy="348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7397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7C389D-9226-472F-A435-2D9C41742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4400" b="1" spc="-1" dirty="0">
                <a:solidFill>
                  <a:srgbClr val="FFFFFF"/>
                </a:solidFill>
                <a:latin typeface="Source Sans Pro Light"/>
              </a:rPr>
              <a:t>Repositorio del Proyecto</a:t>
            </a:r>
            <a:endParaRPr kumimoji="0" lang="es-ES" sz="4400" b="0" i="0" u="none" strike="noStrike" kern="120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/>
            </a:endParaRPr>
          </a:p>
        </p:txBody>
      </p:sp>
      <p:sp>
        <p:nvSpPr>
          <p:cNvPr id="4" name="TextShape 2">
            <a:extLst>
              <a:ext uri="{FF2B5EF4-FFF2-40B4-BE49-F238E27FC236}">
                <a16:creationId xmlns:a16="http://schemas.microsoft.com/office/drawing/2014/main" id="{E788044A-0D47-4884-AFF7-AEB44D6E5705}"/>
              </a:ext>
            </a:extLst>
          </p:cNvPr>
          <p:cNvSpPr txBox="1"/>
          <p:nvPr/>
        </p:nvSpPr>
        <p:spPr>
          <a:xfrm>
            <a:off x="3761386" y="3095867"/>
            <a:ext cx="4225022" cy="421323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/>
          <a:lstStyle/>
          <a:p>
            <a:pPr algn="just"/>
            <a:endParaRPr lang="es-ES" sz="2800" spc="-1" dirty="0">
              <a:latin typeface="+mj-lt"/>
            </a:endParaRPr>
          </a:p>
          <a:p>
            <a:pPr algn="just"/>
            <a:endParaRPr lang="es-ES" sz="2800" b="0" strike="noStrike" spc="-1" dirty="0">
              <a:latin typeface="+mj-lt"/>
            </a:endParaRPr>
          </a:p>
          <a:p>
            <a:endParaRPr lang="es-ES" b="0" strike="noStrike" spc="-1" dirty="0">
              <a:latin typeface="Source Sans Pro"/>
            </a:endParaRPr>
          </a:p>
          <a:p>
            <a:endParaRPr lang="es-ES" sz="1600" b="0" strike="noStrike" spc="-1" dirty="0">
              <a:latin typeface="Source Sans Pro"/>
            </a:endParaRPr>
          </a:p>
          <a:p>
            <a:endParaRPr lang="es-ES" sz="1600" b="0" strike="noStrike" spc="-1" dirty="0">
              <a:latin typeface="Source Sans Pro"/>
            </a:endParaRPr>
          </a:p>
          <a:p>
            <a:endParaRPr lang="es-ES" sz="1600" b="0" strike="noStrike" spc="-1" dirty="0">
              <a:latin typeface="Source Sans Pro"/>
            </a:endParaRPr>
          </a:p>
          <a:p>
            <a:endParaRPr lang="es-ES" sz="1600" b="0" strike="noStrike" spc="-1" dirty="0">
              <a:latin typeface="Source Sans Pro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4C60C9F-B087-491C-9221-068BFD1314FA}"/>
              </a:ext>
            </a:extLst>
          </p:cNvPr>
          <p:cNvSpPr txBox="1"/>
          <p:nvPr/>
        </p:nvSpPr>
        <p:spPr>
          <a:xfrm>
            <a:off x="599882" y="1696970"/>
            <a:ext cx="10798560" cy="5655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2400" dirty="0">
                <a:effectLst/>
                <a:latin typeface="+mj-lt"/>
                <a:ea typeface="Liberation Serif"/>
                <a:cs typeface="Liberation Serif"/>
              </a:rPr>
              <a:t>Repositorio principal del proyecto:</a:t>
            </a:r>
            <a:endParaRPr lang="es-ES_tradnl" sz="2400" dirty="0">
              <a:effectLst/>
              <a:latin typeface="+mj-lt"/>
              <a:ea typeface="Liberation Serif"/>
              <a:cs typeface="Liberation Serif"/>
            </a:endParaRPr>
          </a:p>
          <a:p>
            <a:r>
              <a:rPr lang="es-ES" sz="1600" dirty="0">
                <a:effectLst/>
                <a:latin typeface="+mj-lt"/>
                <a:ea typeface="Liberation Serif"/>
                <a:cs typeface="Liberation Serif"/>
              </a:rPr>
              <a:t> </a:t>
            </a:r>
            <a:endParaRPr lang="es-ES_tradnl" sz="1600" dirty="0">
              <a:latin typeface="+mj-lt"/>
              <a:ea typeface="Liberation Serif"/>
              <a:cs typeface="Liberation Serif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600" u="sng" dirty="0">
                <a:solidFill>
                  <a:srgbClr val="0563C1"/>
                </a:solidFill>
                <a:effectLst/>
                <a:latin typeface="+mj-lt"/>
                <a:ea typeface="Liberation Serif"/>
                <a:cs typeface="Liberation Serif"/>
                <a:hlinkClick r:id="rId2"/>
              </a:rPr>
              <a:t>https://github.com/MasterCloudApps-Projects/ElasticFaultTolerant-GroupChat</a:t>
            </a:r>
            <a:endParaRPr lang="es-ES_tradnl" sz="1600" dirty="0">
              <a:effectLst/>
              <a:latin typeface="+mj-lt"/>
              <a:ea typeface="Liberation Serif"/>
              <a:cs typeface="Liberation Serif"/>
            </a:endParaRPr>
          </a:p>
          <a:p>
            <a:r>
              <a:rPr lang="es-ES" sz="1600" dirty="0">
                <a:effectLst/>
                <a:latin typeface="+mj-lt"/>
                <a:ea typeface="Liberation Serif"/>
                <a:cs typeface="Liberation Serif"/>
              </a:rPr>
              <a:t> </a:t>
            </a:r>
            <a:endParaRPr lang="es-ES_tradnl" sz="1600" dirty="0">
              <a:effectLst/>
              <a:latin typeface="+mj-lt"/>
              <a:ea typeface="Liberation Serif"/>
              <a:cs typeface="Liberation Serif"/>
            </a:endParaRPr>
          </a:p>
          <a:p>
            <a:pPr marL="342900" lvl="0" indent="-342900"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2400" dirty="0">
                <a:effectLst/>
                <a:latin typeface="+mj-lt"/>
                <a:ea typeface="Liberation Serif"/>
                <a:cs typeface="Liberation Serif"/>
              </a:rPr>
              <a:t>Guías de instalación del proyecto:</a:t>
            </a:r>
            <a:endParaRPr lang="es-ES_tradnl" sz="2400" dirty="0">
              <a:effectLst/>
              <a:latin typeface="+mj-lt"/>
              <a:ea typeface="Liberation Serif"/>
              <a:cs typeface="Liberation Serif"/>
            </a:endParaRPr>
          </a:p>
          <a:p>
            <a:pPr marL="457200"/>
            <a:r>
              <a:rPr lang="es-ES" sz="1600" dirty="0">
                <a:effectLst/>
                <a:latin typeface="+mj-lt"/>
                <a:ea typeface="Liberation Serif"/>
                <a:cs typeface="Liberation Serif"/>
              </a:rPr>
              <a:t> </a:t>
            </a:r>
            <a:endParaRPr lang="es-ES_tradnl" sz="1600" dirty="0">
              <a:effectLst/>
              <a:latin typeface="+mj-lt"/>
              <a:ea typeface="Liberation Serif"/>
              <a:cs typeface="Liberation Serif"/>
            </a:endParaRPr>
          </a:p>
          <a:p>
            <a:pPr marL="628650" lvl="1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ES" sz="1600" u="sng" dirty="0">
                <a:solidFill>
                  <a:srgbClr val="24292E"/>
                </a:solidFill>
                <a:effectLst/>
                <a:latin typeface="+mj-lt"/>
                <a:ea typeface="Liberation Serif"/>
                <a:cs typeface="Liberation Serif"/>
                <a:hlinkClick r:id="rId3"/>
              </a:rPr>
              <a:t>Despliegue en un clúster local Kubernetes</a:t>
            </a:r>
            <a:endParaRPr lang="es-ES_tradnl" sz="1600" dirty="0">
              <a:effectLst/>
              <a:latin typeface="+mj-lt"/>
              <a:ea typeface="Liberation Serif"/>
              <a:cs typeface="Liberation Serif"/>
            </a:endParaRPr>
          </a:p>
          <a:p>
            <a:pPr marL="628650" lvl="1" indent="-171450">
              <a:lnSpc>
                <a:spcPct val="115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600" u="sng" dirty="0">
                <a:solidFill>
                  <a:srgbClr val="24292E"/>
                </a:solidFill>
                <a:effectLst/>
                <a:latin typeface="+mj-lt"/>
                <a:ea typeface="Liberation Serif"/>
                <a:cs typeface="Liberation Serif"/>
                <a:hlinkClick r:id="rId4"/>
              </a:rPr>
              <a:t>Despliegue en Okteto Cloud</a:t>
            </a:r>
            <a:endParaRPr lang="es-ES_tradnl" sz="1600" dirty="0">
              <a:latin typeface="+mj-lt"/>
              <a:ea typeface="Liberation Serif"/>
              <a:cs typeface="Liberation Serif"/>
            </a:endParaRPr>
          </a:p>
          <a:p>
            <a:pPr marL="628650" lvl="1" indent="-171450">
              <a:lnSpc>
                <a:spcPct val="115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600" u="sng" dirty="0">
                <a:solidFill>
                  <a:srgbClr val="24292E"/>
                </a:solidFill>
                <a:effectLst/>
                <a:latin typeface="+mj-lt"/>
                <a:ea typeface="Liberation Serif"/>
                <a:cs typeface="Liberation Serif"/>
                <a:hlinkClick r:id="rId5"/>
              </a:rPr>
              <a:t>Despliegue de proyecto de ejemplo Angular </a:t>
            </a:r>
            <a:endParaRPr lang="es-ES_tradnl" sz="1600" dirty="0">
              <a:effectLst/>
              <a:latin typeface="+mj-lt"/>
              <a:ea typeface="Liberation Serif"/>
              <a:cs typeface="Liberation Serif"/>
            </a:endParaRPr>
          </a:p>
          <a:p>
            <a:pPr marL="914400">
              <a:lnSpc>
                <a:spcPct val="115000"/>
              </a:lnSpc>
              <a:spcBef>
                <a:spcPts val="300"/>
              </a:spcBef>
            </a:pPr>
            <a:r>
              <a:rPr lang="es-ES" sz="1600" dirty="0">
                <a:effectLst/>
                <a:latin typeface="+mj-lt"/>
                <a:ea typeface="Liberation Serif"/>
                <a:cs typeface="Liberation Serif"/>
              </a:rPr>
              <a:t>  </a:t>
            </a:r>
            <a:endParaRPr lang="es-ES_tradnl" sz="1600" dirty="0">
              <a:effectLst/>
              <a:latin typeface="+mj-lt"/>
              <a:ea typeface="Liberation Serif"/>
              <a:cs typeface="Liberation Serif"/>
            </a:endParaRPr>
          </a:p>
          <a:p>
            <a:pPr marL="342900" lvl="0" indent="-342900"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2400" dirty="0">
                <a:effectLst/>
                <a:latin typeface="+mj-lt"/>
                <a:ea typeface="Liberation Serif"/>
                <a:cs typeface="Liberation Serif"/>
              </a:rPr>
              <a:t>Guías de desarrollo e información técnica de cada parte de la solución:</a:t>
            </a:r>
          </a:p>
          <a:p>
            <a:pPr marL="342900" lvl="0" indent="-342900"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s-ES_tradnl" sz="1600" dirty="0">
              <a:effectLst/>
              <a:latin typeface="+mj-lt"/>
              <a:ea typeface="Liberation Serif"/>
              <a:cs typeface="Liberation Serif"/>
            </a:endParaRPr>
          </a:p>
          <a:p>
            <a:pPr marL="628650" lvl="1" indent="-17145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s-ES" sz="1600" u="sng" dirty="0">
                <a:solidFill>
                  <a:srgbClr val="0563C1"/>
                </a:solidFill>
                <a:effectLst/>
                <a:latin typeface="+mj-lt"/>
                <a:ea typeface="Liberation Serif"/>
                <a:cs typeface="Liberation Serif"/>
                <a:hlinkClick r:id="rId6"/>
              </a:rPr>
              <a:t>Backend Basado de Vert.x</a:t>
            </a:r>
            <a:r>
              <a:rPr lang="es-ES" sz="1600" u="sng" dirty="0">
                <a:solidFill>
                  <a:srgbClr val="0563C1"/>
                </a:solidFill>
                <a:effectLst/>
                <a:latin typeface="+mj-lt"/>
                <a:ea typeface="Liberation Serif"/>
                <a:cs typeface="Liberation Serif"/>
              </a:rPr>
              <a:t> </a:t>
            </a:r>
            <a:endParaRPr lang="es-ES_tradnl" sz="1600" dirty="0">
              <a:effectLst/>
              <a:latin typeface="+mj-lt"/>
              <a:ea typeface="Liberation Serif"/>
              <a:cs typeface="Liberation Serif"/>
            </a:endParaRPr>
          </a:p>
          <a:p>
            <a:pPr marL="628650" lvl="1" indent="-17145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s-ES" sz="1600" u="sng" dirty="0">
                <a:solidFill>
                  <a:srgbClr val="0563C1"/>
                </a:solidFill>
                <a:effectLst/>
                <a:latin typeface="+mj-lt"/>
                <a:ea typeface="Liberation Serif"/>
                <a:cs typeface="Liberation Serif"/>
                <a:hlinkClick r:id="rId7"/>
              </a:rPr>
              <a:t>Librería de mensajes</a:t>
            </a:r>
            <a:endParaRPr lang="es-ES_tradnl" sz="1600" dirty="0">
              <a:effectLst/>
              <a:latin typeface="+mj-lt"/>
              <a:ea typeface="Liberation Serif"/>
              <a:cs typeface="Liberation Serif"/>
            </a:endParaRPr>
          </a:p>
          <a:p>
            <a:pPr marL="628650" lvl="1" indent="-17145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s-ES" sz="1600" u="sng" dirty="0">
                <a:solidFill>
                  <a:srgbClr val="0563C1"/>
                </a:solidFill>
                <a:effectLst/>
                <a:latin typeface="+mj-lt"/>
                <a:ea typeface="Liberation Serif"/>
                <a:cs typeface="Liberation Serif"/>
                <a:hlinkClick r:id="rId8"/>
              </a:rPr>
              <a:t>Chaos Testing con Litmus y Okteto Cloud</a:t>
            </a:r>
            <a:r>
              <a:rPr lang="es-ES" sz="1600" u="sng" dirty="0">
                <a:solidFill>
                  <a:srgbClr val="0563C1"/>
                </a:solidFill>
                <a:effectLst/>
                <a:latin typeface="+mj-lt"/>
                <a:ea typeface="Liberation Serif"/>
                <a:cs typeface="Liberation Serif"/>
              </a:rPr>
              <a:t>.</a:t>
            </a:r>
            <a:endParaRPr lang="es-ES_tradnl" sz="1600" dirty="0">
              <a:effectLst/>
              <a:latin typeface="+mj-lt"/>
              <a:ea typeface="Liberation Serif"/>
              <a:cs typeface="Liberation Serif"/>
            </a:endParaRPr>
          </a:p>
          <a:p>
            <a:pPr marL="628650" lvl="1" indent="-17145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s-ES" sz="1600" u="sng" dirty="0">
                <a:solidFill>
                  <a:srgbClr val="0563C1"/>
                </a:solidFill>
                <a:effectLst/>
                <a:latin typeface="+mj-lt"/>
                <a:ea typeface="Liberation Serif"/>
                <a:cs typeface="Liberation Serif"/>
                <a:hlinkClick r:id="rId9"/>
              </a:rPr>
              <a:t>Scripts de testing de la solución </a:t>
            </a:r>
            <a:r>
              <a:rPr lang="es-ES" sz="1600" u="sng" dirty="0">
                <a:solidFill>
                  <a:srgbClr val="0563C1"/>
                </a:solidFill>
                <a:effectLst/>
                <a:latin typeface="+mj-lt"/>
                <a:ea typeface="Liberation Serif"/>
                <a:cs typeface="Liberation Serif"/>
              </a:rPr>
              <a:t>.</a:t>
            </a:r>
            <a:endParaRPr lang="es-ES_tradnl" sz="1600" dirty="0">
              <a:effectLst/>
              <a:latin typeface="+mj-lt"/>
              <a:ea typeface="Liberation Serif"/>
              <a:cs typeface="Liberation Serif"/>
            </a:endParaRPr>
          </a:p>
          <a:p>
            <a:pPr marL="628650" lvl="1" indent="-17145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s-ES" sz="1600" u="sng" dirty="0">
                <a:solidFill>
                  <a:srgbClr val="0563C1"/>
                </a:solidFill>
                <a:effectLst/>
                <a:latin typeface="+mj-lt"/>
                <a:ea typeface="Liberation Serif"/>
                <a:cs typeface="Liberation Serif"/>
                <a:hlinkClick r:id="rId10"/>
              </a:rPr>
              <a:t>Aplicación de ejemplo desarrollada con </a:t>
            </a:r>
            <a:r>
              <a:rPr lang="es-ES" sz="1600" u="sng" dirty="0" err="1">
                <a:solidFill>
                  <a:srgbClr val="0563C1"/>
                </a:solidFill>
                <a:effectLst/>
                <a:latin typeface="+mj-lt"/>
                <a:ea typeface="Liberation Serif"/>
                <a:cs typeface="Liberation Serif"/>
                <a:hlinkClick r:id="rId10"/>
              </a:rPr>
              <a:t>Ángular</a:t>
            </a:r>
            <a:r>
              <a:rPr lang="es-ES" sz="1600" u="sng" dirty="0">
                <a:solidFill>
                  <a:srgbClr val="0563C1"/>
                </a:solidFill>
                <a:effectLst/>
                <a:latin typeface="+mj-lt"/>
                <a:ea typeface="Liberation Serif"/>
                <a:cs typeface="Liberation Serif"/>
                <a:hlinkClick r:id="rId10"/>
              </a:rPr>
              <a:t> </a:t>
            </a:r>
            <a:endParaRPr lang="es-ES_tradnl" sz="1600" dirty="0">
              <a:effectLst/>
              <a:latin typeface="+mj-lt"/>
              <a:ea typeface="Liberation Serif"/>
              <a:cs typeface="Liberation Serif"/>
            </a:endParaRPr>
          </a:p>
          <a:p>
            <a:pPr marL="628650" lvl="1" indent="-17145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s-ES" sz="1600" u="sng" dirty="0">
                <a:solidFill>
                  <a:srgbClr val="0563C1"/>
                </a:solidFill>
                <a:effectLst/>
                <a:latin typeface="+mj-lt"/>
                <a:ea typeface="Liberation Serif"/>
                <a:cs typeface="Liberation Serif"/>
                <a:hlinkClick r:id="rId11"/>
              </a:rPr>
              <a:t>CI/CD con GitHub </a:t>
            </a:r>
            <a:r>
              <a:rPr lang="es-ES" sz="1600" u="sng" dirty="0" err="1">
                <a:solidFill>
                  <a:srgbClr val="0563C1"/>
                </a:solidFill>
                <a:effectLst/>
                <a:latin typeface="+mj-lt"/>
                <a:ea typeface="Liberation Serif"/>
                <a:cs typeface="Liberation Serif"/>
                <a:hlinkClick r:id="rId11"/>
              </a:rPr>
              <a:t>Actions</a:t>
            </a:r>
            <a:endParaRPr lang="es-ES_tradnl" sz="1600" dirty="0">
              <a:effectLst/>
              <a:latin typeface="+mj-lt"/>
              <a:ea typeface="Liberation Serif"/>
              <a:cs typeface="Liberation Serif"/>
            </a:endParaRP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054126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7C389D-9226-472F-A435-2D9C41742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4400" b="1" spc="-1" dirty="0">
                <a:solidFill>
                  <a:srgbClr val="FFFFFF"/>
                </a:solidFill>
                <a:latin typeface="Source Sans Pro Light"/>
              </a:rPr>
              <a:t>Demo</a:t>
            </a:r>
            <a:endParaRPr kumimoji="0" lang="es-ES" sz="4400" b="0" i="0" u="none" strike="noStrike" kern="120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/>
            </a:endParaRPr>
          </a:p>
        </p:txBody>
      </p:sp>
      <p:sp>
        <p:nvSpPr>
          <p:cNvPr id="4" name="TextShape 2">
            <a:extLst>
              <a:ext uri="{FF2B5EF4-FFF2-40B4-BE49-F238E27FC236}">
                <a16:creationId xmlns:a16="http://schemas.microsoft.com/office/drawing/2014/main" id="{E788044A-0D47-4884-AFF7-AEB44D6E5705}"/>
              </a:ext>
            </a:extLst>
          </p:cNvPr>
          <p:cNvSpPr txBox="1"/>
          <p:nvPr/>
        </p:nvSpPr>
        <p:spPr>
          <a:xfrm>
            <a:off x="3761386" y="3095867"/>
            <a:ext cx="4225022" cy="421323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/>
          <a:lstStyle/>
          <a:p>
            <a:pPr algn="just"/>
            <a:r>
              <a:rPr lang="es-ES" sz="6000" spc="-1" dirty="0">
                <a:latin typeface="+mj-lt"/>
              </a:rPr>
              <a:t>Demo Time!</a:t>
            </a:r>
          </a:p>
          <a:p>
            <a:pPr algn="just"/>
            <a:endParaRPr lang="es-ES" sz="2800" spc="-1" dirty="0">
              <a:latin typeface="+mj-lt"/>
            </a:endParaRPr>
          </a:p>
          <a:p>
            <a:pPr algn="just"/>
            <a:endParaRPr lang="es-ES" sz="2800" b="0" strike="noStrike" spc="-1" dirty="0">
              <a:latin typeface="+mj-lt"/>
            </a:endParaRPr>
          </a:p>
          <a:p>
            <a:endParaRPr lang="es-ES" b="0" strike="noStrike" spc="-1" dirty="0">
              <a:latin typeface="Source Sans Pro"/>
            </a:endParaRPr>
          </a:p>
          <a:p>
            <a:endParaRPr lang="es-ES" sz="1600" b="0" strike="noStrike" spc="-1" dirty="0">
              <a:latin typeface="Source Sans Pro"/>
            </a:endParaRPr>
          </a:p>
          <a:p>
            <a:endParaRPr lang="es-ES" sz="1600" b="0" strike="noStrike" spc="-1" dirty="0">
              <a:latin typeface="Source Sans Pro"/>
            </a:endParaRPr>
          </a:p>
          <a:p>
            <a:endParaRPr lang="es-ES" sz="1600" b="0" strike="noStrike" spc="-1" dirty="0">
              <a:latin typeface="Source Sans Pro"/>
            </a:endParaRPr>
          </a:p>
          <a:p>
            <a:endParaRPr lang="es-ES" sz="1600" b="0" strike="noStrike" spc="-1" dirty="0">
              <a:latin typeface="Source Sans Pro"/>
            </a:endParaRPr>
          </a:p>
        </p:txBody>
      </p:sp>
      <p:pic>
        <p:nvPicPr>
          <p:cNvPr id="1026" name="Picture 2" descr="Two funny minions free image">
            <a:extLst>
              <a:ext uri="{FF2B5EF4-FFF2-40B4-BE49-F238E27FC236}">
                <a16:creationId xmlns:a16="http://schemas.microsoft.com/office/drawing/2014/main" id="{FF79F79D-5A96-49A5-8DEE-A458EC5EE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219" y="2696012"/>
            <a:ext cx="8269356" cy="4645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612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7C389D-9226-472F-A435-2D9C41742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4400" b="1" spc="-1" dirty="0">
                <a:solidFill>
                  <a:srgbClr val="FFFFFF"/>
                </a:solidFill>
                <a:latin typeface="Source Sans Pro Light"/>
              </a:rPr>
              <a:t>Dudas y Preguntas</a:t>
            </a:r>
            <a:endParaRPr kumimoji="0" lang="es-ES" sz="4400" b="0" i="0" u="none" strike="noStrike" kern="120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/>
            </a:endParaRPr>
          </a:p>
        </p:txBody>
      </p:sp>
      <p:pic>
        <p:nvPicPr>
          <p:cNvPr id="2050" name="Picture 2" descr="Questions Answers Question Mark - Free image on Pixabay">
            <a:extLst>
              <a:ext uri="{FF2B5EF4-FFF2-40B4-BE49-F238E27FC236}">
                <a16:creationId xmlns:a16="http://schemas.microsoft.com/office/drawing/2014/main" id="{A8C2901F-895E-4E73-9048-A8DC21922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359" y="1563480"/>
            <a:ext cx="5653054" cy="565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890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es-ES" sz="5400" b="1" strike="noStrike" spc="-1">
                <a:solidFill>
                  <a:srgbClr val="FFFFFF"/>
                </a:solidFill>
                <a:latin typeface="Source Sans Pro Light"/>
              </a:rPr>
              <a:t>Presentación</a:t>
            </a:r>
            <a:endParaRPr lang="es-ES" sz="5400" b="0" strike="noStrike" spc="-1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599040" y="1878263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_tradnl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 trata de una aplicación de mensajería multiusuario.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_tradnl" sz="2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WebSockets</a:t>
            </a:r>
            <a:r>
              <a:rPr lang="es-ES_tradnl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elástica y tolerante a fallos.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_tradnl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Basada en Kubernetes.</a:t>
            </a:r>
          </a:p>
          <a:p>
            <a:pPr marL="432000" indent="-324000" algn="just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lang="es-ES" sz="2200" b="0" strike="noStrike" spc="-1" dirty="0">
              <a:latin typeface="Source Sans Pro"/>
            </a:endParaRPr>
          </a:p>
          <a:p>
            <a:pPr marL="432000" indent="-324000" algn="just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lang="es-ES" sz="2200" b="0" strike="noStrike" spc="-1" dirty="0">
              <a:latin typeface="Source Sans Pro"/>
            </a:endParaRPr>
          </a:p>
        </p:txBody>
      </p:sp>
      <p:pic>
        <p:nvPicPr>
          <p:cNvPr id="130" name="Imagen 129"/>
          <p:cNvPicPr/>
          <p:nvPr/>
        </p:nvPicPr>
        <p:blipFill>
          <a:blip r:embed="rId3"/>
          <a:stretch/>
        </p:blipFill>
        <p:spPr>
          <a:xfrm>
            <a:off x="4218015" y="4361123"/>
            <a:ext cx="2088000" cy="908640"/>
          </a:xfrm>
          <a:prstGeom prst="rect">
            <a:avLst/>
          </a:prstGeom>
          <a:ln>
            <a:noFill/>
          </a:ln>
        </p:spPr>
      </p:pic>
      <p:pic>
        <p:nvPicPr>
          <p:cNvPr id="131" name="Imagen 130"/>
          <p:cNvPicPr/>
          <p:nvPr/>
        </p:nvPicPr>
        <p:blipFill>
          <a:blip r:embed="rId4"/>
          <a:stretch/>
        </p:blipFill>
        <p:spPr>
          <a:xfrm>
            <a:off x="4578015" y="3787259"/>
            <a:ext cx="1728000" cy="465480"/>
          </a:xfrm>
          <a:prstGeom prst="rect">
            <a:avLst/>
          </a:prstGeom>
          <a:ln>
            <a:noFill/>
          </a:ln>
        </p:spPr>
      </p:pic>
      <p:pic>
        <p:nvPicPr>
          <p:cNvPr id="132" name="Imagen 131"/>
          <p:cNvPicPr/>
          <p:nvPr/>
        </p:nvPicPr>
        <p:blipFill>
          <a:blip r:embed="rId5"/>
          <a:stretch/>
        </p:blipFill>
        <p:spPr>
          <a:xfrm>
            <a:off x="6735107" y="3836626"/>
            <a:ext cx="1328760" cy="810360"/>
          </a:xfrm>
          <a:prstGeom prst="rect">
            <a:avLst/>
          </a:prstGeom>
          <a:ln>
            <a:noFill/>
          </a:ln>
        </p:spPr>
      </p:pic>
      <p:pic>
        <p:nvPicPr>
          <p:cNvPr id="133" name="Imagen 132"/>
          <p:cNvPicPr/>
          <p:nvPr/>
        </p:nvPicPr>
        <p:blipFill>
          <a:blip r:embed="rId6"/>
          <a:stretch/>
        </p:blipFill>
        <p:spPr>
          <a:xfrm>
            <a:off x="8063867" y="4347929"/>
            <a:ext cx="895839" cy="920518"/>
          </a:xfrm>
          <a:prstGeom prst="rect">
            <a:avLst/>
          </a:prstGeom>
          <a:ln>
            <a:noFill/>
          </a:ln>
        </p:spPr>
      </p:pic>
      <p:sp>
        <p:nvSpPr>
          <p:cNvPr id="134" name="TextShape 3"/>
          <p:cNvSpPr txBox="1"/>
          <p:nvPr/>
        </p:nvSpPr>
        <p:spPr>
          <a:xfrm>
            <a:off x="1208765" y="6795687"/>
            <a:ext cx="10789560" cy="39744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/>
          <a:lstStyle/>
          <a:p>
            <a:r>
              <a:rPr lang="es-ES" sz="2200" b="0" strike="noStrike" spc="-1" dirty="0">
                <a:latin typeface="+mj-lt"/>
                <a:hlinkClick r:id="rId7"/>
              </a:rPr>
              <a:t>https://github.com/MasterCloudApps-Projects/ElasticFaultTolerant-GroupChat</a:t>
            </a:r>
            <a:endParaRPr lang="es-ES" sz="2200" b="0" strike="noStrike" spc="-1" dirty="0">
              <a:latin typeface="+mj-lt"/>
            </a:endParaRPr>
          </a:p>
        </p:txBody>
      </p:sp>
      <p:pic>
        <p:nvPicPr>
          <p:cNvPr id="1032" name="Picture 8" descr="https://codefresh.io/wp-content/uploads/2020/05/okteto-blog-imag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351" y="5302971"/>
            <a:ext cx="5013993" cy="131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itHub Actions · GitHub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260" y="5508414"/>
            <a:ext cx="793760" cy="79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012" y="4026964"/>
            <a:ext cx="1218256" cy="986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2673145" y="113335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r>
              <a:rPr lang="es-ES" sz="3600" b="1" strike="noStrike" spc="-1" dirty="0">
                <a:solidFill>
                  <a:srgbClr val="04617B"/>
                </a:solidFill>
                <a:latin typeface="Source Sans Pro Light"/>
              </a:rPr>
              <a:t>Elasticidad con Kubernetes</a:t>
            </a:r>
          </a:p>
        </p:txBody>
      </p:sp>
      <p:pic>
        <p:nvPicPr>
          <p:cNvPr id="136" name="Imagen 135"/>
          <p:cNvPicPr/>
          <p:nvPr/>
        </p:nvPicPr>
        <p:blipFill>
          <a:blip r:embed="rId2"/>
          <a:stretch/>
        </p:blipFill>
        <p:spPr>
          <a:xfrm>
            <a:off x="288000" y="439200"/>
            <a:ext cx="2168280" cy="2656800"/>
          </a:xfrm>
          <a:prstGeom prst="rect">
            <a:avLst/>
          </a:prstGeom>
          <a:ln>
            <a:noFill/>
          </a:ln>
        </p:spPr>
      </p:pic>
      <p:pic>
        <p:nvPicPr>
          <p:cNvPr id="137" name="Imagen 136"/>
          <p:cNvPicPr/>
          <p:nvPr/>
        </p:nvPicPr>
        <p:blipFill>
          <a:blip r:embed="rId3"/>
          <a:stretch/>
        </p:blipFill>
        <p:spPr>
          <a:xfrm>
            <a:off x="2673145" y="3589507"/>
            <a:ext cx="6652034" cy="3707908"/>
          </a:xfrm>
          <a:prstGeom prst="rect">
            <a:avLst/>
          </a:prstGeom>
          <a:ln>
            <a:noFill/>
          </a:ln>
        </p:spPr>
      </p:pic>
      <p:sp>
        <p:nvSpPr>
          <p:cNvPr id="138" name="TextShape 2"/>
          <p:cNvSpPr txBox="1"/>
          <p:nvPr/>
        </p:nvSpPr>
        <p:spPr>
          <a:xfrm>
            <a:off x="2556412" y="1418301"/>
            <a:ext cx="8941681" cy="1793479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/>
          <a:lstStyle/>
          <a:p>
            <a:pPr algn="just"/>
            <a:r>
              <a:rPr lang="es-ES" sz="2800" b="1" strike="noStrike" spc="-1" dirty="0"/>
              <a:t>Elasticidad</a:t>
            </a:r>
            <a:r>
              <a:rPr lang="es-ES" sz="2800" spc="-1" dirty="0"/>
              <a:t>: </a:t>
            </a:r>
            <a:r>
              <a:rPr lang="es-ES" sz="2800" b="0" strike="noStrike" spc="-1" dirty="0"/>
              <a:t>capacidad de un sistema de aumentar o liberar los recursos de </a:t>
            </a:r>
            <a:r>
              <a:rPr lang="es-ES" sz="2800" b="0" strike="noStrike" spc="-1" dirty="0" err="1"/>
              <a:t>de</a:t>
            </a:r>
            <a:r>
              <a:rPr lang="es-ES" sz="2800" b="0" strike="noStrike" spc="-1" dirty="0"/>
              <a:t> forma dinámica para lograr optimizar su uso. </a:t>
            </a:r>
          </a:p>
          <a:p>
            <a:pPr algn="just"/>
            <a:r>
              <a:rPr lang="es-ES" sz="2800" b="0" strike="noStrike" spc="-1" dirty="0"/>
              <a:t>Se hace uso del </a:t>
            </a:r>
            <a:r>
              <a:rPr lang="es-ES" sz="2800" b="1" i="1" strike="noStrike" spc="-1" dirty="0"/>
              <a:t>Horizontal </a:t>
            </a:r>
            <a:r>
              <a:rPr lang="es-ES" sz="2800" b="1" i="1" strike="noStrike" spc="-1" dirty="0" err="1"/>
              <a:t>Pod</a:t>
            </a:r>
            <a:r>
              <a:rPr lang="es-ES" sz="2800" b="1" i="1" strike="noStrike" spc="-1" dirty="0"/>
              <a:t> </a:t>
            </a:r>
            <a:r>
              <a:rPr lang="es-ES" sz="2800" b="1" i="1" strike="noStrike" spc="-1" dirty="0" err="1"/>
              <a:t>Autoescaler</a:t>
            </a:r>
            <a:r>
              <a:rPr lang="es-ES" sz="2800" b="1" i="1" strike="noStrike" spc="-1" dirty="0"/>
              <a:t> (HPA) </a:t>
            </a:r>
            <a:r>
              <a:rPr lang="es-ES" sz="2800" spc="-1" dirty="0"/>
              <a:t>ofrecido por Kubernetes.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2665440" y="14400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r>
              <a:rPr lang="es-ES" sz="3600" b="1" strike="noStrike" spc="-1" dirty="0">
                <a:solidFill>
                  <a:srgbClr val="04617B"/>
                </a:solidFill>
                <a:latin typeface="Source Sans Pro Light"/>
              </a:rPr>
              <a:t>Tolerancia a Fallos</a:t>
            </a:r>
            <a:endParaRPr lang="es-ES" sz="3600" b="0" strike="noStrike" spc="-1" dirty="0">
              <a:solidFill>
                <a:srgbClr val="04617B"/>
              </a:solidFill>
              <a:latin typeface="Source Sans Pro Light"/>
            </a:endParaRPr>
          </a:p>
        </p:txBody>
      </p:sp>
      <p:pic>
        <p:nvPicPr>
          <p:cNvPr id="140" name="Imagen 139"/>
          <p:cNvPicPr/>
          <p:nvPr/>
        </p:nvPicPr>
        <p:blipFill>
          <a:blip r:embed="rId2"/>
          <a:stretch/>
        </p:blipFill>
        <p:spPr>
          <a:xfrm>
            <a:off x="216000" y="504000"/>
            <a:ext cx="2277720" cy="2666520"/>
          </a:xfrm>
          <a:prstGeom prst="rect">
            <a:avLst/>
          </a:prstGeom>
          <a:ln>
            <a:noFill/>
          </a:ln>
        </p:spPr>
      </p:pic>
      <p:sp>
        <p:nvSpPr>
          <p:cNvPr id="141" name="TextShape 2"/>
          <p:cNvSpPr txBox="1"/>
          <p:nvPr/>
        </p:nvSpPr>
        <p:spPr>
          <a:xfrm>
            <a:off x="2665440" y="1131113"/>
            <a:ext cx="8998560" cy="424800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/>
          <a:lstStyle/>
          <a:p>
            <a:pPr algn="just"/>
            <a:r>
              <a:rPr lang="es-ES" sz="2800" b="1" spc="-1" dirty="0">
                <a:latin typeface="+mj-lt"/>
              </a:rPr>
              <a:t>T</a:t>
            </a:r>
            <a:r>
              <a:rPr lang="es-ES" sz="2800" b="1" strike="noStrike" spc="-1" dirty="0">
                <a:latin typeface="+mj-lt"/>
              </a:rPr>
              <a:t>olerancia a fallos:</a:t>
            </a:r>
            <a:r>
              <a:rPr lang="es-ES" sz="2800" b="0" strike="noStrike" spc="-1" dirty="0">
                <a:latin typeface="+mj-lt"/>
              </a:rPr>
              <a:t> propiedad de las aplicaciones para continuar su funcionamiento si uno o más de sus elementos fallan. </a:t>
            </a:r>
          </a:p>
          <a:p>
            <a:pPr algn="just"/>
            <a:endParaRPr lang="es-ES" sz="2800" b="0" strike="noStrike" spc="-1" dirty="0">
              <a:latin typeface="+mj-lt"/>
            </a:endParaRPr>
          </a:p>
          <a:p>
            <a:pPr algn="just"/>
            <a:r>
              <a:rPr lang="es-ES" sz="2800" b="0" strike="noStrike" spc="-1" dirty="0">
                <a:latin typeface="+mj-lt"/>
              </a:rPr>
              <a:t>Evitar perdida de mensajes:</a:t>
            </a:r>
          </a:p>
          <a:p>
            <a:pPr lvl="1" algn="just"/>
            <a:endParaRPr lang="es-ES" sz="2800" b="0" strike="noStrike" spc="-1" dirty="0">
              <a:latin typeface="+mj-lt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" sz="2800" b="0" strike="noStrike" spc="-1" dirty="0">
                <a:latin typeface="+mj-lt"/>
              </a:rPr>
              <a:t>En caso de fallo de Backend.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" sz="2800" b="0" strike="noStrike" spc="-1" dirty="0">
                <a:latin typeface="+mj-lt"/>
              </a:rPr>
              <a:t>En caso de fallos de red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" sz="2800" b="0" strike="noStrike" spc="-1" dirty="0">
                <a:latin typeface="+mj-lt"/>
              </a:rPr>
              <a:t>En casos de eliminación de </a:t>
            </a:r>
            <a:r>
              <a:rPr lang="es-ES" sz="2800" b="0" strike="noStrike" spc="-1" dirty="0" err="1">
                <a:latin typeface="+mj-lt"/>
              </a:rPr>
              <a:t>pods</a:t>
            </a:r>
            <a:r>
              <a:rPr lang="es-ES" sz="2800" b="0" strike="noStrike" spc="-1" dirty="0">
                <a:latin typeface="+mj-lt"/>
              </a:rPr>
              <a:t> por escalado.</a:t>
            </a:r>
          </a:p>
          <a:p>
            <a:pPr algn="just"/>
            <a:endParaRPr lang="es-ES" sz="1400" b="0" strike="noStrike" spc="-1" dirty="0">
              <a:latin typeface="Source Sans Pro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EFE1AB8-4C08-4A3B-8DDF-4EA977BC42A7}"/>
              </a:ext>
            </a:extLst>
          </p:cNvPr>
          <p:cNvSpPr txBox="1"/>
          <p:nvPr/>
        </p:nvSpPr>
        <p:spPr>
          <a:xfrm>
            <a:off x="717042" y="5481647"/>
            <a:ext cx="105642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spc="-1" dirty="0">
                <a:latin typeface="+mj-lt"/>
              </a:rPr>
              <a:t>De Todo esto se encarga la Librería de Mensajes:</a:t>
            </a:r>
          </a:p>
          <a:p>
            <a:endParaRPr lang="es-ES" sz="2800" spc="-1" dirty="0">
              <a:latin typeface="Source Sans Pro"/>
            </a:endParaRPr>
          </a:p>
          <a:p>
            <a:r>
              <a:rPr lang="es-ES" sz="1600" spc="-1" dirty="0">
                <a:latin typeface="+mj-lt"/>
                <a:hlinkClick r:id="rId3"/>
              </a:rPr>
              <a:t>https://github.com/MasterCloudApps-Projects/ElasticFaultTolerant-GroupChat/tree/master/EFTGCA-MessagesLib</a:t>
            </a:r>
            <a:endParaRPr lang="es-ES" sz="1600" spc="-1" dirty="0">
              <a:latin typeface="+mj-lt"/>
            </a:endParaRPr>
          </a:p>
          <a:p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es-ES" sz="5400" b="1" strike="noStrike" spc="-1">
                <a:solidFill>
                  <a:srgbClr val="FFFFFF"/>
                </a:solidFill>
                <a:latin typeface="Source Sans Pro Light"/>
              </a:rPr>
              <a:t>Backend Chat Server</a:t>
            </a:r>
            <a:endParaRPr lang="es-ES" sz="5400" b="0" strike="noStrike" spc="-1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289217" y="4110635"/>
            <a:ext cx="10938809" cy="2839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lnSpcReduction="10000"/>
          </a:bodyPr>
          <a:lstStyle/>
          <a:p>
            <a:pPr marL="432000" indent="-324000" algn="just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s-ES" sz="2200" b="0" strike="noStrike" spc="-1" dirty="0">
                <a:latin typeface="+mj-lt"/>
              </a:rPr>
              <a:t>Los elementos de </a:t>
            </a:r>
            <a:r>
              <a:rPr lang="es-ES" sz="2200" b="0" strike="noStrike" spc="-1" dirty="0" err="1">
                <a:latin typeface="+mj-lt"/>
              </a:rPr>
              <a:t>Vert.X</a:t>
            </a:r>
            <a:r>
              <a:rPr lang="es-ES" sz="2200" b="0" strike="noStrike" spc="-1" dirty="0">
                <a:latin typeface="+mj-lt"/>
              </a:rPr>
              <a:t>:</a:t>
            </a:r>
          </a:p>
          <a:p>
            <a:pPr marL="850950" lvl="1" indent="-285750" algn="just">
              <a:spcAft>
                <a:spcPts val="1409"/>
              </a:spcAft>
              <a:buClr>
                <a:srgbClr val="04617B"/>
              </a:buClr>
              <a:buSzPct val="45000"/>
              <a:buFont typeface="Wingdings" panose="05000000000000000000" pitchFamily="2" charset="2"/>
              <a:buChar char="q"/>
            </a:pPr>
            <a:r>
              <a:rPr lang="es-ES" sz="2200" b="1" strike="noStrike" spc="-1" dirty="0">
                <a:solidFill>
                  <a:srgbClr val="04617B"/>
                </a:solidFill>
                <a:latin typeface="+mj-lt"/>
              </a:rPr>
              <a:t>Verticles</a:t>
            </a:r>
            <a:r>
              <a:rPr lang="es-ES" sz="2200" b="0" strike="noStrike" spc="-1" dirty="0">
                <a:latin typeface="+mj-lt"/>
              </a:rPr>
              <a:t>: Son clases cuyo comportamiento está orientado a enviar/recibir mensajes. </a:t>
            </a:r>
          </a:p>
          <a:p>
            <a:pPr marL="850950" lvl="1" indent="-285750" algn="just">
              <a:spcAft>
                <a:spcPts val="1409"/>
              </a:spcAft>
              <a:buClr>
                <a:srgbClr val="04617B"/>
              </a:buClr>
              <a:buSzPct val="45000"/>
              <a:buFont typeface="Wingdings" panose="05000000000000000000" pitchFamily="2" charset="2"/>
              <a:buChar char="q"/>
            </a:pPr>
            <a:r>
              <a:rPr lang="es-ES" sz="2200" b="1" strike="noStrike" spc="-1" dirty="0" err="1">
                <a:solidFill>
                  <a:srgbClr val="04617B"/>
                </a:solidFill>
                <a:latin typeface="+mj-lt"/>
              </a:rPr>
              <a:t>EventBus</a:t>
            </a:r>
            <a:r>
              <a:rPr lang="es-ES" sz="2200" b="0" strike="noStrike" spc="-1" dirty="0">
                <a:latin typeface="+mj-lt"/>
              </a:rPr>
              <a:t>: </a:t>
            </a:r>
            <a:r>
              <a:rPr lang="es-ES" sz="2200" spc="-1" dirty="0">
                <a:latin typeface="+mj-lt"/>
              </a:rPr>
              <a:t>B</a:t>
            </a:r>
            <a:r>
              <a:rPr lang="es-ES" sz="2200" b="0" strike="noStrike" spc="-1" dirty="0">
                <a:latin typeface="+mj-lt"/>
              </a:rPr>
              <a:t>us transversal a la aplicación. Permite la comunicación entre los verticles</a:t>
            </a:r>
            <a:r>
              <a:rPr lang="es-ES" sz="2200" spc="-1" dirty="0">
                <a:latin typeface="+mj-lt"/>
              </a:rPr>
              <a:t>, </a:t>
            </a:r>
            <a:r>
              <a:rPr lang="es-ES" sz="2200" b="0" strike="noStrike" spc="-1" dirty="0">
                <a:latin typeface="+mj-lt"/>
              </a:rPr>
              <a:t>mediante un mecanismo de </a:t>
            </a:r>
            <a:r>
              <a:rPr lang="es-ES" sz="2200" b="0" strike="noStrike" spc="-1" dirty="0" err="1">
                <a:latin typeface="+mj-lt"/>
              </a:rPr>
              <a:t>publish</a:t>
            </a:r>
            <a:r>
              <a:rPr lang="es-ES" sz="2200" b="0" strike="noStrike" spc="-1" dirty="0">
                <a:latin typeface="+mj-lt"/>
              </a:rPr>
              <a:t>-suscribe.</a:t>
            </a:r>
          </a:p>
          <a:p>
            <a:pPr marL="850950" lvl="1" indent="-285750" algn="just">
              <a:spcAft>
                <a:spcPts val="1409"/>
              </a:spcAft>
              <a:buClr>
                <a:srgbClr val="04617B"/>
              </a:buClr>
              <a:buSzPct val="45000"/>
              <a:buFont typeface="Wingdings" panose="05000000000000000000" pitchFamily="2" charset="2"/>
              <a:buChar char="q"/>
            </a:pPr>
            <a:r>
              <a:rPr lang="es-ES" sz="2200" b="1" strike="noStrike" spc="-1" dirty="0" err="1">
                <a:solidFill>
                  <a:srgbClr val="04617B"/>
                </a:solidFill>
                <a:latin typeface="+mj-lt"/>
              </a:rPr>
              <a:t>WebSockets</a:t>
            </a:r>
            <a:r>
              <a:rPr lang="es-ES" sz="2200" b="0" strike="noStrike" spc="-1" dirty="0">
                <a:latin typeface="+mj-lt"/>
              </a:rPr>
              <a:t>: Sobre los que se basa la comunicación entre cliente/usuario y servidor en este proyecto. </a:t>
            </a:r>
          </a:p>
          <a:p>
            <a:pPr marL="432000" indent="-324000" algn="just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lang="es-ES" sz="2400" b="0" strike="noStrike" spc="-1" dirty="0">
              <a:latin typeface="Source Sans Pro"/>
            </a:endParaRPr>
          </a:p>
          <a:p>
            <a:pPr marL="432000" indent="-324000" algn="just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lang="es-ES" sz="2200" b="0" strike="noStrike" spc="-1" dirty="0">
              <a:latin typeface="Source Sans Pro"/>
            </a:endParaRPr>
          </a:p>
          <a:p>
            <a:pPr marL="432000" indent="-324000" algn="just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lang="es-ES" sz="2200" b="0" strike="noStrike" spc="-1" dirty="0">
              <a:latin typeface="Source Sans Pro"/>
            </a:endParaRPr>
          </a:p>
        </p:txBody>
      </p:sp>
      <p:sp>
        <p:nvSpPr>
          <p:cNvPr id="157" name="TextShape 3"/>
          <p:cNvSpPr txBox="1"/>
          <p:nvPr/>
        </p:nvSpPr>
        <p:spPr>
          <a:xfrm>
            <a:off x="2753145" y="1769822"/>
            <a:ext cx="8887869" cy="2112846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/>
          <a:lstStyle/>
          <a:p>
            <a:pPr algn="just">
              <a:lnSpc>
                <a:spcPct val="100000"/>
              </a:lnSpc>
              <a:spcAft>
                <a:spcPts val="1409"/>
              </a:spcAft>
            </a:pPr>
            <a:r>
              <a:rPr lang="es-ES" sz="2400" b="0" strike="noStrike" spc="-1" dirty="0">
                <a:latin typeface="+mj-lt"/>
              </a:rPr>
              <a:t>Toolkit para desarrollar aplicaciones reactivas en la JVM con soporte para múltiples lenguajes de programación</a:t>
            </a:r>
            <a:r>
              <a:rPr lang="es-ES" sz="2400" spc="-1" dirty="0">
                <a:latin typeface="+mj-lt"/>
              </a:rPr>
              <a:t> (</a:t>
            </a:r>
            <a:r>
              <a:rPr lang="es-ES" sz="2400" b="0" strike="noStrike" spc="-1" dirty="0">
                <a:latin typeface="+mj-lt"/>
              </a:rPr>
              <a:t>Java, Groovy, Python, JavaScript, etc.) </a:t>
            </a:r>
            <a:endParaRPr lang="es-ES" sz="2400" spc="-1" dirty="0">
              <a:latin typeface="+mj-lt"/>
            </a:endParaRPr>
          </a:p>
          <a:p>
            <a:pPr algn="just">
              <a:lnSpc>
                <a:spcPct val="100000"/>
              </a:lnSpc>
              <a:spcAft>
                <a:spcPts val="1409"/>
              </a:spcAft>
            </a:pPr>
            <a:r>
              <a:rPr lang="es-ES" sz="2400" b="0" strike="noStrike" spc="-1" dirty="0">
                <a:latin typeface="+mj-lt"/>
              </a:rPr>
              <a:t>Componentes que pueden añadirse a una aplicación sin la necesidad de modificar la estructura de la misma.</a:t>
            </a:r>
          </a:p>
        </p:txBody>
      </p:sp>
      <p:pic>
        <p:nvPicPr>
          <p:cNvPr id="158" name="Imagen 157"/>
          <p:cNvPicPr/>
          <p:nvPr/>
        </p:nvPicPr>
        <p:blipFill>
          <a:blip r:embed="rId3"/>
          <a:stretch/>
        </p:blipFill>
        <p:spPr>
          <a:xfrm>
            <a:off x="357311" y="2117183"/>
            <a:ext cx="2194365" cy="895043"/>
          </a:xfrm>
          <a:prstGeom prst="rect">
            <a:avLst/>
          </a:prstGeom>
          <a:ln>
            <a:noFill/>
          </a:ln>
        </p:spPr>
      </p:pic>
      <p:sp>
        <p:nvSpPr>
          <p:cNvPr id="159" name="TextShape 4"/>
          <p:cNvSpPr txBox="1"/>
          <p:nvPr/>
        </p:nvSpPr>
        <p:spPr>
          <a:xfrm>
            <a:off x="4464000" y="6655680"/>
            <a:ext cx="4032000" cy="72180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/>
          <a:lstStyle/>
          <a:p>
            <a:r>
              <a:rPr lang="es-ES" sz="2200" b="0" strike="noStrike" spc="-1">
                <a:latin typeface="Source Sans Pro"/>
                <a:hlinkClick r:id="rId4"/>
              </a:rPr>
              <a:t>https://vertx.io</a:t>
            </a:r>
            <a:endParaRPr lang="es-ES" sz="2200" b="0" strike="noStrike" spc="-1">
              <a:latin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r>
              <a:rPr lang="es-ES" sz="3600" b="1" strike="noStrike" spc="-1">
                <a:solidFill>
                  <a:srgbClr val="04617B"/>
                </a:solidFill>
                <a:latin typeface="Source Sans Pro Light"/>
              </a:rPr>
              <a:t>Estructura básica de la solución:</a:t>
            </a:r>
            <a:endParaRPr lang="es-ES" sz="36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pic>
        <p:nvPicPr>
          <p:cNvPr id="161" name="Imagen 160"/>
          <p:cNvPicPr/>
          <p:nvPr/>
        </p:nvPicPr>
        <p:blipFill>
          <a:blip r:embed="rId2"/>
          <a:stretch/>
        </p:blipFill>
        <p:spPr>
          <a:xfrm>
            <a:off x="2448000" y="1512000"/>
            <a:ext cx="7052760" cy="540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r>
              <a:rPr lang="es-ES" sz="3600" b="1" strike="noStrike" spc="-1">
                <a:solidFill>
                  <a:srgbClr val="04617B"/>
                </a:solidFill>
                <a:latin typeface="Source Sans Pro Light"/>
              </a:rPr>
              <a:t>Estructura básica del Servidor con Vert.X</a:t>
            </a:r>
            <a:endParaRPr lang="es-ES" sz="36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pic>
        <p:nvPicPr>
          <p:cNvPr id="163" name="Imagen 162"/>
          <p:cNvPicPr/>
          <p:nvPr/>
        </p:nvPicPr>
        <p:blipFill>
          <a:blip r:embed="rId2"/>
          <a:stretch/>
        </p:blipFill>
        <p:spPr>
          <a:xfrm>
            <a:off x="5270760" y="1728000"/>
            <a:ext cx="993240" cy="432000"/>
          </a:xfrm>
          <a:prstGeom prst="rect">
            <a:avLst/>
          </a:prstGeom>
          <a:ln>
            <a:noFill/>
          </a:ln>
        </p:spPr>
      </p:pic>
      <p:pic>
        <p:nvPicPr>
          <p:cNvPr id="164" name="Imagen 163"/>
          <p:cNvPicPr/>
          <p:nvPr/>
        </p:nvPicPr>
        <p:blipFill>
          <a:blip r:embed="rId3"/>
          <a:stretch/>
        </p:blipFill>
        <p:spPr>
          <a:xfrm>
            <a:off x="2088000" y="2448000"/>
            <a:ext cx="7706160" cy="3672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56952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r>
              <a:rPr lang="es-ES" sz="3600" b="1" strike="noStrike" spc="-1">
                <a:solidFill>
                  <a:srgbClr val="04617B"/>
                </a:solidFill>
                <a:latin typeface="Source Sans Pro Light"/>
              </a:rPr>
              <a:t>Estructura básica del Cluster Kubernetes</a:t>
            </a:r>
            <a:endParaRPr lang="es-ES" sz="36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pic>
        <p:nvPicPr>
          <p:cNvPr id="166" name="Imagen 165"/>
          <p:cNvPicPr/>
          <p:nvPr/>
        </p:nvPicPr>
        <p:blipFill>
          <a:blip r:embed="rId2"/>
          <a:stretch/>
        </p:blipFill>
        <p:spPr>
          <a:xfrm>
            <a:off x="2645957" y="3185135"/>
            <a:ext cx="5760000" cy="3097800"/>
          </a:xfrm>
          <a:prstGeom prst="rect">
            <a:avLst/>
          </a:prstGeom>
          <a:ln>
            <a:noFill/>
          </a:ln>
        </p:spPr>
      </p:pic>
      <p:sp>
        <p:nvSpPr>
          <p:cNvPr id="4" name="TextShape 2"/>
          <p:cNvSpPr txBox="1"/>
          <p:nvPr/>
        </p:nvSpPr>
        <p:spPr>
          <a:xfrm>
            <a:off x="481802" y="1327210"/>
            <a:ext cx="10973995" cy="16883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 algn="just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s-ES" sz="2800" b="0" strike="noStrike" spc="-1" dirty="0">
                <a:latin typeface="+mj-lt"/>
              </a:rPr>
              <a:t>Estructura básica del despliegue:</a:t>
            </a:r>
          </a:p>
          <a:p>
            <a:pPr marL="432000" indent="-324000" algn="just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s-ES_tradnl" sz="2800" b="0" strike="noStrike" spc="-1" dirty="0">
                <a:latin typeface="+mj-lt"/>
              </a:rPr>
              <a:t>El elemento principal es el HPA, qu</a:t>
            </a:r>
            <a:r>
              <a:rPr lang="es-ES_tradnl" sz="2800" spc="-1" dirty="0">
                <a:latin typeface="+mj-lt"/>
              </a:rPr>
              <a:t>e otorga la elasticidad y la capacidad de ser tolerante a fallos a la aplicación.</a:t>
            </a:r>
            <a:endParaRPr lang="es-ES" sz="2800" b="0" strike="noStrike" spc="-1" dirty="0">
              <a:latin typeface="+mj-lt"/>
            </a:endParaRPr>
          </a:p>
          <a:p>
            <a:pPr marL="432000" indent="-324000" algn="just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lang="es-ES" sz="2200" b="0" strike="noStrike" spc="-1" dirty="0">
              <a:latin typeface="Source Sans Pro"/>
            </a:endParaRPr>
          </a:p>
          <a:p>
            <a:pPr marL="432000" indent="-324000" algn="just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lang="es-ES" sz="2200" b="0" strike="noStrike" spc="-1" dirty="0">
              <a:latin typeface="Source Sans Pro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481802" y="6583139"/>
            <a:ext cx="112886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>
                <a:hlinkClick r:id="rId3"/>
              </a:rPr>
              <a:t>https://github.com/MasterCloudApps-Projects/ElasticFaultTolerant-GroupChat/tree/master/EFTGCA-VertxBackend#k8s</a:t>
            </a:r>
            <a:endParaRPr lang="es-E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es-ES" sz="5400" b="1" strike="noStrike" spc="-1">
                <a:solidFill>
                  <a:srgbClr val="FFFFFF"/>
                </a:solidFill>
                <a:latin typeface="Source Sans Pro Light"/>
              </a:rPr>
              <a:t>Librería de Mensajes</a:t>
            </a:r>
            <a:endParaRPr lang="es-ES" sz="5400" b="0" strike="noStrike" spc="-1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 algn="just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s-ES" sz="2800" spc="-1" dirty="0">
                <a:latin typeface="+mj-lt"/>
              </a:rPr>
              <a:t>E</a:t>
            </a:r>
            <a:r>
              <a:rPr lang="es-ES" sz="2800" b="0" strike="noStrike" spc="-1" dirty="0">
                <a:latin typeface="+mj-lt"/>
              </a:rPr>
              <a:t>ncapsula todos los procedimientos de envío y recepción de mensajes.</a:t>
            </a:r>
          </a:p>
          <a:p>
            <a:pPr marL="432000" indent="-324000" algn="just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s-ES" sz="2800" spc="-1" dirty="0">
                <a:latin typeface="+mj-lt"/>
              </a:rPr>
              <a:t>S</a:t>
            </a:r>
            <a:r>
              <a:rPr lang="es-ES" sz="2800" b="0" strike="noStrike" spc="-1" dirty="0">
                <a:latin typeface="+mj-lt"/>
              </a:rPr>
              <a:t>e encarga de la conexión inicial al WebSocket del servidor y de las reconexiones en caso de fallo, caída del </a:t>
            </a:r>
            <a:r>
              <a:rPr lang="es-ES" sz="2800" b="0" strike="noStrike" spc="-1" dirty="0" err="1">
                <a:latin typeface="+mj-lt"/>
              </a:rPr>
              <a:t>pod</a:t>
            </a:r>
            <a:r>
              <a:rPr lang="es-ES" sz="2800" b="0" strike="noStrike" spc="-1" dirty="0">
                <a:latin typeface="+mj-lt"/>
              </a:rPr>
              <a:t>, escalado, etc.</a:t>
            </a:r>
          </a:p>
          <a:p>
            <a:pPr marL="432000" indent="-324000" algn="just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s-ES" sz="2800" b="0" strike="noStrike" spc="-1" dirty="0">
                <a:latin typeface="+mj-lt"/>
              </a:rPr>
              <a:t>La librería, de forma interna y transparente a los usuarios, enviará los mensajes: </a:t>
            </a:r>
          </a:p>
          <a:p>
            <a:pPr marL="889200" lvl="1" indent="-324000" algn="just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s-ES" sz="2800" b="0" strike="noStrike" spc="-1" dirty="0">
                <a:latin typeface="+mj-lt"/>
              </a:rPr>
              <a:t>A través de API </a:t>
            </a:r>
            <a:r>
              <a:rPr lang="es-ES" sz="2800" b="0" strike="noStrike" spc="-1" dirty="0" err="1">
                <a:latin typeface="+mj-lt"/>
              </a:rPr>
              <a:t>Rest</a:t>
            </a:r>
            <a:r>
              <a:rPr lang="es-ES" sz="2800" b="0" strike="noStrike" spc="-1" dirty="0">
                <a:latin typeface="+mj-lt"/>
              </a:rPr>
              <a:t>, en el caso de imágenes y ficheros</a:t>
            </a:r>
            <a:endParaRPr lang="es-ES" sz="2800" spc="-1" dirty="0">
              <a:latin typeface="+mj-lt"/>
            </a:endParaRPr>
          </a:p>
          <a:p>
            <a:pPr marL="889200" lvl="1" indent="-324000" algn="just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s-ES" sz="2800" b="0" strike="noStrike" spc="-1" dirty="0">
                <a:latin typeface="+mj-lt"/>
              </a:rPr>
              <a:t>A través de WebSocket en caso de mensajes de texto. </a:t>
            </a:r>
          </a:p>
          <a:p>
            <a:pPr marL="432000" indent="-324000" algn="just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lang="es-ES" sz="2200" b="0" strike="noStrike" spc="-1" dirty="0">
              <a:latin typeface="Source Sans Pro"/>
            </a:endParaRPr>
          </a:p>
          <a:p>
            <a:pPr marL="432000" indent="-324000" algn="just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lang="es-ES" sz="2200" b="0" strike="noStrike" spc="-1" dirty="0">
              <a:latin typeface="Source Sans Pro"/>
            </a:endParaRPr>
          </a:p>
          <a:p>
            <a:pPr marL="432000" indent="-324000" algn="just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lang="es-ES" sz="2200" b="0" strike="noStrike" spc="-1" dirty="0">
              <a:latin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1691</TotalTime>
  <Words>876</Words>
  <Application>Microsoft Office PowerPoint</Application>
  <PresentationFormat>Personalizado</PresentationFormat>
  <Paragraphs>121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19</vt:i4>
      </vt:variant>
    </vt:vector>
  </HeadingPairs>
  <TitlesOfParts>
    <vt:vector size="30" baseType="lpstr">
      <vt:lpstr>Arial</vt:lpstr>
      <vt:lpstr>Courier New</vt:lpstr>
      <vt:lpstr>OpenSymbol</vt:lpstr>
      <vt:lpstr>Source Sans Pro</vt:lpstr>
      <vt:lpstr>Source Sans Pro Black</vt:lpstr>
      <vt:lpstr>Source Sans Pro Light</vt:lpstr>
      <vt:lpstr>Symbol</vt:lpstr>
      <vt:lpstr>Wingdings</vt:lpstr>
      <vt:lpstr>Office Theme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Repositorio del Proyecto</vt:lpstr>
      <vt:lpstr>Demo</vt:lpstr>
      <vt:lpstr>Dudas y 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MasterCloudApps TFM</dc:title>
  <dc:subject/>
  <dc:creator/>
  <cp:keywords>MasterCloudApps</cp:keywords>
  <dc:description/>
  <cp:lastModifiedBy>Miguel Soriano Carceller</cp:lastModifiedBy>
  <cp:revision>38</cp:revision>
  <dcterms:created xsi:type="dcterms:W3CDTF">2020-11-14T10:27:14Z</dcterms:created>
  <dcterms:modified xsi:type="dcterms:W3CDTF">2020-12-16T08:59:30Z</dcterms:modified>
  <cp:category>MasterCloudApps</cp:category>
  <dc:language>es-ES</dc:language>
</cp:coreProperties>
</file>