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F9AB28-3C56-4CDA-AE01-DB6E7EF40A25}">
  <a:tblStyle styleId="{0DF9AB28-3C56-4CDA-AE01-DB6E7EF40A25}"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font" Target="fonts/Oswald-bold.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cd9b3ef5d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cd9b3ef5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cd9b3ef5d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cd9b3ef5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cd9b3ef5d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cd9b3ef5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a9fa8f6a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a9fa8f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94f2b51d0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94f2b51d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94f2b51d0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94f2b51d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4f2b51d0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4f2b51d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cd9b3ef5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cd9b3ef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 Kubernetes</a:t>
            </a:r>
            <a:endParaRPr/>
          </a:p>
        </p:txBody>
      </p:sp>
      <p:sp>
        <p:nvSpPr>
          <p:cNvPr id="60" name="Google Shape;60;p13"/>
          <p:cNvSpPr txBox="1"/>
          <p:nvPr>
            <p:ph idx="1" type="subTitle"/>
          </p:nvPr>
        </p:nvSpPr>
        <p:spPr>
          <a:xfrm>
            <a:off x="671250" y="3174875"/>
            <a:ext cx="7801500" cy="12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Trabajo de Fin de Máster</a:t>
            </a:r>
            <a:endParaRPr/>
          </a:p>
          <a:p>
            <a:pPr indent="0" lvl="0" marL="0" rtl="0" algn="ctr">
              <a:spcBef>
                <a:spcPts val="0"/>
              </a:spcBef>
              <a:spcAft>
                <a:spcPts val="0"/>
              </a:spcAft>
              <a:buNone/>
            </a:pPr>
            <a:r>
              <a:t/>
            </a:r>
            <a:endParaRPr sz="1100"/>
          </a:p>
          <a:p>
            <a:pPr indent="0" lvl="0" marL="0" rtl="0" algn="ctr">
              <a:spcBef>
                <a:spcPts val="0"/>
              </a:spcBef>
              <a:spcAft>
                <a:spcPts val="0"/>
              </a:spcAft>
              <a:buNone/>
            </a:pPr>
            <a:r>
              <a:rPr lang="en" sz="1100"/>
              <a:t>Autor: Francisco Javier Avilés López</a:t>
            </a:r>
            <a:endParaRPr sz="1100"/>
          </a:p>
          <a:p>
            <a:pPr indent="0" lvl="0" marL="0" rtl="0" algn="ctr">
              <a:spcBef>
                <a:spcPts val="0"/>
              </a:spcBef>
              <a:spcAft>
                <a:spcPts val="0"/>
              </a:spcAft>
              <a:buNone/>
            </a:pPr>
            <a:r>
              <a:rPr lang="en" sz="1100"/>
              <a:t>Tutor: Micael Gallego Carrillo</a:t>
            </a:r>
            <a:endParaRPr sz="1100"/>
          </a:p>
        </p:txBody>
      </p:sp>
      <p:pic>
        <p:nvPicPr>
          <p:cNvPr id="61" name="Google Shape;61;p13"/>
          <p:cNvPicPr preferRelativeResize="0"/>
          <p:nvPr/>
        </p:nvPicPr>
        <p:blipFill>
          <a:blip r:embed="rId3">
            <a:alphaModFix/>
          </a:blip>
          <a:stretch>
            <a:fillRect/>
          </a:stretch>
        </p:blipFill>
        <p:spPr>
          <a:xfrm>
            <a:off x="120275" y="-35075"/>
            <a:ext cx="2921951" cy="1255525"/>
          </a:xfrm>
          <a:prstGeom prst="rect">
            <a:avLst/>
          </a:prstGeom>
          <a:noFill/>
          <a:ln>
            <a:noFill/>
          </a:ln>
        </p:spPr>
      </p:pic>
      <p:sp>
        <p:nvSpPr>
          <p:cNvPr id="62" name="Google Shape;62;p13"/>
          <p:cNvSpPr txBox="1"/>
          <p:nvPr/>
        </p:nvSpPr>
        <p:spPr>
          <a:xfrm>
            <a:off x="0" y="4807800"/>
            <a:ext cx="1945500" cy="3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3"/>
                </a:solidFill>
                <a:latin typeface="Average"/>
                <a:ea typeface="Average"/>
                <a:cs typeface="Average"/>
                <a:sym typeface="Average"/>
              </a:rPr>
              <a:t>Máster en Cloud Apps</a:t>
            </a:r>
            <a:endParaRPr/>
          </a:p>
        </p:txBody>
      </p:sp>
      <p:sp>
        <p:nvSpPr>
          <p:cNvPr id="63" name="Google Shape;63;p13"/>
          <p:cNvSpPr txBox="1"/>
          <p:nvPr/>
        </p:nvSpPr>
        <p:spPr>
          <a:xfrm>
            <a:off x="6862500" y="4807800"/>
            <a:ext cx="2281500" cy="3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accent3"/>
                </a:solidFill>
                <a:latin typeface="Average"/>
                <a:ea typeface="Average"/>
                <a:cs typeface="Average"/>
                <a:sym typeface="Average"/>
              </a:rPr>
              <a:t>Curso académico 2019/2020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22"/>
          <p:cNvGraphicFramePr/>
          <p:nvPr/>
        </p:nvGraphicFramePr>
        <p:xfrm>
          <a:off x="484113" y="1215612"/>
          <a:ext cx="3000000" cy="3000000"/>
        </p:xfrm>
        <a:graphic>
          <a:graphicData uri="http://schemas.openxmlformats.org/drawingml/2006/table">
            <a:tbl>
              <a:tblPr>
                <a:noFill/>
                <a:tableStyleId>{0DF9AB28-3C56-4CDA-AE01-DB6E7EF40A25}</a:tableStyleId>
              </a:tblPr>
              <a:tblGrid>
                <a:gridCol w="1004425"/>
                <a:gridCol w="1004425"/>
                <a:gridCol w="1004425"/>
                <a:gridCol w="1004425"/>
                <a:gridCol w="1004425"/>
                <a:gridCol w="1004425"/>
                <a:gridCol w="1004425"/>
                <a:gridCol w="1004425"/>
              </a:tblGrid>
              <a:tr h="318250">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8u191</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8u261</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9</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9.0.4</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15</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r>
              <a:tr h="1791700">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r>
            </a:tbl>
          </a:graphicData>
        </a:graphic>
      </p:graphicFrame>
      <p:sp>
        <p:nvSpPr>
          <p:cNvPr id="195" name="Google Shape;19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cgroup resource awareness</a:t>
            </a:r>
            <a:endParaRPr/>
          </a:p>
        </p:txBody>
      </p:sp>
      <p:sp>
        <p:nvSpPr>
          <p:cNvPr descr="Timeline background shape" id="196" name="Google Shape;196;p22"/>
          <p:cNvSpPr/>
          <p:nvPr/>
        </p:nvSpPr>
        <p:spPr>
          <a:xfrm>
            <a:off x="2492625" y="1765625"/>
            <a:ext cx="2010300" cy="4575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txBox="1"/>
          <p:nvPr>
            <p:ph idx="4294967295" type="body"/>
          </p:nvPr>
        </p:nvSpPr>
        <p:spPr>
          <a:xfrm>
            <a:off x="2905504" y="1757425"/>
            <a:ext cx="12120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Default</a:t>
            </a:r>
            <a:endParaRPr>
              <a:solidFill>
                <a:schemeClr val="lt1"/>
              </a:solidFill>
            </a:endParaRPr>
          </a:p>
        </p:txBody>
      </p:sp>
      <p:grpSp>
        <p:nvGrpSpPr>
          <p:cNvPr id="198" name="Google Shape;198;p22"/>
          <p:cNvGrpSpPr/>
          <p:nvPr/>
        </p:nvGrpSpPr>
        <p:grpSpPr>
          <a:xfrm>
            <a:off x="1488478" y="2710638"/>
            <a:ext cx="1004158" cy="441657"/>
            <a:chOff x="6448870" y="3733723"/>
            <a:chExt cx="2453355" cy="351302"/>
          </a:xfrm>
        </p:grpSpPr>
        <p:sp>
          <p:nvSpPr>
            <p:cNvPr id="199" name="Google Shape;199;p22"/>
            <p:cNvSpPr/>
            <p:nvPr/>
          </p:nvSpPr>
          <p:spPr>
            <a:xfrm>
              <a:off x="6448870" y="3733723"/>
              <a:ext cx="1768500" cy="3513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80985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83271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85557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2"/>
          <p:cNvSpPr txBox="1"/>
          <p:nvPr>
            <p:ph idx="4294967295" type="body"/>
          </p:nvPr>
        </p:nvSpPr>
        <p:spPr>
          <a:xfrm>
            <a:off x="1434764" y="2626525"/>
            <a:ext cx="7515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Exp</a:t>
            </a:r>
            <a:endParaRPr sz="1200">
              <a:solidFill>
                <a:schemeClr val="lt1"/>
              </a:solidFill>
            </a:endParaRPr>
          </a:p>
          <a:p>
            <a:pPr indent="0" lvl="0" marL="0" rtl="0" algn="l">
              <a:spcBef>
                <a:spcPts val="0"/>
              </a:spcBef>
              <a:spcAft>
                <a:spcPts val="0"/>
              </a:spcAft>
              <a:buNone/>
            </a:pPr>
            <a:r>
              <a:rPr lang="en" sz="1200">
                <a:solidFill>
                  <a:schemeClr val="lt1"/>
                </a:solidFill>
              </a:rPr>
              <a:t>VMOpt</a:t>
            </a:r>
            <a:endParaRPr sz="1200">
              <a:solidFill>
                <a:schemeClr val="lt1"/>
              </a:solidFill>
            </a:endParaRPr>
          </a:p>
        </p:txBody>
      </p:sp>
      <p:grpSp>
        <p:nvGrpSpPr>
          <p:cNvPr id="204" name="Google Shape;204;p22"/>
          <p:cNvGrpSpPr/>
          <p:nvPr/>
        </p:nvGrpSpPr>
        <p:grpSpPr>
          <a:xfrm>
            <a:off x="4500070" y="2710638"/>
            <a:ext cx="2010279" cy="441657"/>
            <a:chOff x="6448870" y="3733723"/>
            <a:chExt cx="2453355" cy="351302"/>
          </a:xfrm>
        </p:grpSpPr>
        <p:sp>
          <p:nvSpPr>
            <p:cNvPr id="205" name="Google Shape;205;p22"/>
            <p:cNvSpPr/>
            <p:nvPr/>
          </p:nvSpPr>
          <p:spPr>
            <a:xfrm>
              <a:off x="6448870" y="3733723"/>
              <a:ext cx="1768500" cy="3513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80985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83271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85557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2"/>
          <p:cNvSpPr txBox="1"/>
          <p:nvPr>
            <p:ph idx="4294967295" type="body"/>
          </p:nvPr>
        </p:nvSpPr>
        <p:spPr>
          <a:xfrm>
            <a:off x="4545300" y="2642325"/>
            <a:ext cx="1504500" cy="4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Experimental VMOptions</a:t>
            </a:r>
            <a:endParaRPr sz="1200">
              <a:solidFill>
                <a:schemeClr val="lt1"/>
              </a:solidFill>
            </a:endParaRPr>
          </a:p>
        </p:txBody>
      </p:sp>
      <p:sp>
        <p:nvSpPr>
          <p:cNvPr descr="Timeline background shape" id="210" name="Google Shape;210;p22"/>
          <p:cNvSpPr/>
          <p:nvPr/>
        </p:nvSpPr>
        <p:spPr>
          <a:xfrm>
            <a:off x="6510350" y="1761525"/>
            <a:ext cx="2010300" cy="4575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ph idx="4294967295" type="body"/>
          </p:nvPr>
        </p:nvSpPr>
        <p:spPr>
          <a:xfrm>
            <a:off x="6923229" y="1753325"/>
            <a:ext cx="1113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Default</a:t>
            </a:r>
            <a:endParaRPr>
              <a:solidFill>
                <a:schemeClr val="lt1"/>
              </a:solidFill>
            </a:endParaRPr>
          </a:p>
        </p:txBody>
      </p:sp>
      <p:sp>
        <p:nvSpPr>
          <p:cNvPr id="212" name="Google Shape;212;p22"/>
          <p:cNvSpPr txBox="1"/>
          <p:nvPr/>
        </p:nvSpPr>
        <p:spPr>
          <a:xfrm>
            <a:off x="6448800" y="320575"/>
            <a:ext cx="2612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4292E"/>
                </a:solidFill>
                <a:highlight>
                  <a:srgbClr val="FFBC00"/>
                </a:highlight>
              </a:rPr>
              <a:t>MaxRAMPercentage</a:t>
            </a:r>
            <a:r>
              <a:rPr lang="en" sz="1000">
                <a:solidFill>
                  <a:srgbClr val="24292E"/>
                </a:solidFill>
                <a:highlight>
                  <a:srgbClr val="FFFFFF"/>
                </a:highlight>
              </a:rPr>
              <a:t> por defecto </a:t>
            </a:r>
            <a:r>
              <a:rPr lang="en" sz="1000">
                <a:solidFill>
                  <a:srgbClr val="24292E"/>
                </a:solidFill>
                <a:highlight>
                  <a:srgbClr val="FFFFFF"/>
                </a:highlight>
              </a:rPr>
              <a:t>25%, heap size máximo es una cuarta parte de la memoria disponible en el contenedor.</a:t>
            </a:r>
            <a:endParaRPr sz="1000"/>
          </a:p>
        </p:txBody>
      </p:sp>
      <p:sp>
        <p:nvSpPr>
          <p:cNvPr id="213" name="Google Shape;213;p22"/>
          <p:cNvSpPr txBox="1"/>
          <p:nvPr/>
        </p:nvSpPr>
        <p:spPr>
          <a:xfrm>
            <a:off x="273375" y="3743225"/>
            <a:ext cx="50895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6"/>
                </a:solidFill>
                <a:latin typeface="Roboto Mono"/>
                <a:ea typeface="Roboto Mono"/>
                <a:cs typeface="Roboto Mono"/>
                <a:sym typeface="Roboto Mono"/>
              </a:rPr>
              <a:t>$ java -XX:+PrintFlagsFinal -version | grep MaxHeapSize</a:t>
            </a:r>
            <a:endParaRPr sz="1000">
              <a:solidFill>
                <a:schemeClr val="accent6"/>
              </a:solidFill>
              <a:latin typeface="Roboto Mono"/>
              <a:ea typeface="Roboto Mono"/>
              <a:cs typeface="Roboto Mono"/>
              <a:sym typeface="Roboto Mono"/>
            </a:endParaRPr>
          </a:p>
        </p:txBody>
      </p:sp>
      <p:sp>
        <p:nvSpPr>
          <p:cNvPr id="214" name="Google Shape;214;p22"/>
          <p:cNvSpPr txBox="1"/>
          <p:nvPr/>
        </p:nvSpPr>
        <p:spPr>
          <a:xfrm>
            <a:off x="1103450" y="4014350"/>
            <a:ext cx="7796700" cy="8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solidFill>
                  <a:schemeClr val="accent6"/>
                </a:solidFill>
              </a:rPr>
              <a:t>132Mb (para límite establecido de 450Mb) -&gt; Valor óptimo MaxRAMPercentage=75 -&gt; 350Mb libre para heap (consumiendo mismos recursos en k8s)</a:t>
            </a:r>
            <a:endParaRPr sz="900">
              <a:solidFill>
                <a:schemeClr val="accent6"/>
              </a:solidFill>
            </a:endParaRPr>
          </a:p>
          <a:p>
            <a:pPr indent="0" lvl="0" marL="0" marR="0" rtl="0" algn="l">
              <a:lnSpc>
                <a:spcPct val="100000"/>
              </a:lnSpc>
              <a:spcBef>
                <a:spcPts val="0"/>
              </a:spcBef>
              <a:spcAft>
                <a:spcPts val="0"/>
              </a:spcAft>
              <a:buNone/>
            </a:pPr>
            <a:r>
              <a:t/>
            </a:r>
            <a:endParaRPr sz="100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671250" y="998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Diseño de un operador de Kubernetes en Java</a:t>
            </a:r>
            <a:endParaRPr/>
          </a:p>
          <a:p>
            <a:pPr indent="0" lvl="0" marL="0" rtl="0" algn="ctr">
              <a:spcBef>
                <a:spcPts val="0"/>
              </a:spcBef>
              <a:spcAft>
                <a:spcPts val="0"/>
              </a:spcAft>
              <a:buNone/>
            </a:pPr>
            <a:r>
              <a:rPr lang="en" sz="2400">
                <a:solidFill>
                  <a:schemeClr val="accent3"/>
                </a:solidFill>
              </a:rPr>
              <a:t>Io.kubernetes vs io.fabric8</a:t>
            </a:r>
            <a:endParaRPr sz="2400">
              <a:solidFill>
                <a:schemeClr val="accent3"/>
              </a:solidFill>
            </a:endParaRPr>
          </a:p>
        </p:txBody>
      </p:sp>
      <p:cxnSp>
        <p:nvCxnSpPr>
          <p:cNvPr id="220" name="Google Shape;220;p23"/>
          <p:cNvCxnSpPr>
            <a:endCxn id="219" idx="2"/>
          </p:cNvCxnSpPr>
          <p:nvPr/>
        </p:nvCxnSpPr>
        <p:spPr>
          <a:xfrm>
            <a:off x="3070650" y="1549350"/>
            <a:ext cx="1526700" cy="309900"/>
          </a:xfrm>
          <a:prstGeom prst="straightConnector1">
            <a:avLst/>
          </a:prstGeom>
          <a:noFill/>
          <a:ln cap="flat" cmpd="sng" w="9525">
            <a:solidFill>
              <a:srgbClr val="FF0000"/>
            </a:solidFill>
            <a:prstDash val="solid"/>
            <a:round/>
            <a:headEnd len="med" w="med" type="none"/>
            <a:tailEnd len="med" w="med" type="none"/>
          </a:ln>
        </p:spPr>
      </p:cxnSp>
      <p:cxnSp>
        <p:nvCxnSpPr>
          <p:cNvPr id="221" name="Google Shape;221;p23"/>
          <p:cNvCxnSpPr/>
          <p:nvPr/>
        </p:nvCxnSpPr>
        <p:spPr>
          <a:xfrm flipH="1" rot="10800000">
            <a:off x="3084675" y="1549450"/>
            <a:ext cx="1599000" cy="304200"/>
          </a:xfrm>
          <a:prstGeom prst="straightConnector1">
            <a:avLst/>
          </a:prstGeom>
          <a:noFill/>
          <a:ln cap="flat" cmpd="sng" w="9525">
            <a:solidFill>
              <a:srgbClr val="FF0000"/>
            </a:solidFill>
            <a:prstDash val="solid"/>
            <a:round/>
            <a:headEnd len="med" w="med" type="none"/>
            <a:tailEnd len="med" w="med" type="none"/>
          </a:ln>
        </p:spPr>
      </p:cxnSp>
      <p:sp>
        <p:nvSpPr>
          <p:cNvPr id="222" name="Google Shape;222;p23"/>
          <p:cNvSpPr txBox="1"/>
          <p:nvPr/>
        </p:nvSpPr>
        <p:spPr>
          <a:xfrm>
            <a:off x="290050" y="2090950"/>
            <a:ext cx="3000000" cy="4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accent3"/>
                </a:solidFill>
                <a:latin typeface="Average"/>
                <a:ea typeface="Average"/>
                <a:cs typeface="Average"/>
                <a:sym typeface="Average"/>
              </a:rPr>
              <a:t>Patrón sidecar</a:t>
            </a:r>
            <a:endParaRPr/>
          </a:p>
        </p:txBody>
      </p:sp>
      <p:sp>
        <p:nvSpPr>
          <p:cNvPr id="223" name="Google Shape;223;p23"/>
          <p:cNvSpPr txBox="1"/>
          <p:nvPr/>
        </p:nvSpPr>
        <p:spPr>
          <a:xfrm>
            <a:off x="429000" y="2551400"/>
            <a:ext cx="3558000" cy="234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750">
                <a:solidFill>
                  <a:srgbClr val="26C6DA"/>
                </a:solidFill>
                <a:latin typeface="Roboto Mono"/>
                <a:ea typeface="Roboto Mono"/>
                <a:cs typeface="Roboto Mono"/>
                <a:sym typeface="Roboto Mono"/>
              </a:rPr>
              <a:t>public</a:t>
            </a: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class</a:t>
            </a:r>
            <a:r>
              <a:rPr lang="en" sz="750">
                <a:solidFill>
                  <a:srgbClr val="FFFFFF"/>
                </a:solidFill>
                <a:latin typeface="Roboto Mono"/>
                <a:ea typeface="Roboto Mono"/>
                <a:cs typeface="Roboto Mono"/>
                <a:sym typeface="Roboto Mono"/>
              </a:rPr>
              <a:t> </a:t>
            </a:r>
            <a:r>
              <a:rPr lang="en" sz="750">
                <a:solidFill>
                  <a:srgbClr val="FF8A80"/>
                </a:solidFill>
                <a:latin typeface="Roboto Mono"/>
                <a:ea typeface="Roboto Mono"/>
                <a:cs typeface="Roboto Mono"/>
                <a:sym typeface="Roboto Mono"/>
              </a:rPr>
              <a:t>SidecarWatcher</a:t>
            </a: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implements</a:t>
            </a:r>
            <a:r>
              <a:rPr lang="en" sz="750">
                <a:solidFill>
                  <a:srgbClr val="FFFFFF"/>
                </a:solidFill>
                <a:latin typeface="Roboto Mono"/>
                <a:ea typeface="Roboto Mono"/>
                <a:cs typeface="Roboto Mono"/>
                <a:sym typeface="Roboto Mono"/>
              </a:rPr>
              <a:t> </a:t>
            </a:r>
            <a:r>
              <a:rPr lang="en" sz="750">
                <a:solidFill>
                  <a:srgbClr val="FF8A80"/>
                </a:solidFill>
                <a:latin typeface="Roboto Mono"/>
                <a:ea typeface="Roboto Mono"/>
                <a:cs typeface="Roboto Mono"/>
                <a:sym typeface="Roboto Mono"/>
              </a:rPr>
              <a:t>Watcher</a:t>
            </a:r>
            <a:r>
              <a:rPr lang="en" sz="750">
                <a:solidFill>
                  <a:srgbClr val="90A4AE"/>
                </a:solidFill>
                <a:latin typeface="Roboto Mono"/>
                <a:ea typeface="Roboto Mono"/>
                <a:cs typeface="Roboto Mono"/>
                <a:sym typeface="Roboto Mono"/>
              </a:rPr>
              <a:t>&lt;</a:t>
            </a:r>
            <a:r>
              <a:rPr lang="en" sz="750">
                <a:solidFill>
                  <a:srgbClr val="FF8A80"/>
                </a:solidFill>
                <a:latin typeface="Roboto Mono"/>
                <a:ea typeface="Roboto Mono"/>
                <a:cs typeface="Roboto Mono"/>
                <a:sym typeface="Roboto Mono"/>
              </a:rPr>
              <a:t>Pod</a:t>
            </a:r>
            <a:r>
              <a:rPr lang="en" sz="750">
                <a:solidFill>
                  <a:srgbClr val="90A4AE"/>
                </a:solidFill>
                <a:latin typeface="Roboto Mono"/>
                <a:ea typeface="Roboto Mono"/>
                <a:cs typeface="Roboto Mono"/>
                <a:sym typeface="Roboto Mono"/>
              </a:rPr>
              <a:t>&gt;</a:t>
            </a: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@Override</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public</a:t>
            </a: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void</a:t>
            </a:r>
            <a:r>
              <a:rPr lang="en" sz="750">
                <a:solidFill>
                  <a:srgbClr val="FFFFFF"/>
                </a:solidFill>
                <a:latin typeface="Roboto Mono"/>
                <a:ea typeface="Roboto Mono"/>
                <a:cs typeface="Roboto Mono"/>
                <a:sym typeface="Roboto Mono"/>
              </a:rPr>
              <a:t> eventReceived</a:t>
            </a:r>
            <a:r>
              <a:rPr lang="en" sz="750">
                <a:solidFill>
                  <a:srgbClr val="90A4AE"/>
                </a:solidFill>
                <a:latin typeface="Roboto Mono"/>
                <a:ea typeface="Roboto Mono"/>
                <a:cs typeface="Roboto Mono"/>
                <a:sym typeface="Roboto Mono"/>
              </a:rPr>
              <a:t>(</a:t>
            </a:r>
            <a:r>
              <a:rPr lang="en" sz="750">
                <a:solidFill>
                  <a:srgbClr val="FF8A80"/>
                </a:solidFill>
                <a:latin typeface="Roboto Mono"/>
                <a:ea typeface="Roboto Mono"/>
                <a:cs typeface="Roboto Mono"/>
                <a:sym typeface="Roboto Mono"/>
              </a:rPr>
              <a:t>Action</a:t>
            </a:r>
            <a:r>
              <a:rPr lang="en" sz="750">
                <a:solidFill>
                  <a:srgbClr val="FFFFFF"/>
                </a:solidFill>
                <a:latin typeface="Roboto Mono"/>
                <a:ea typeface="Roboto Mono"/>
                <a:cs typeface="Roboto Mono"/>
                <a:sym typeface="Roboto Mono"/>
              </a:rPr>
              <a:t> action</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a:t>
            </a:r>
            <a:r>
              <a:rPr lang="en" sz="750">
                <a:solidFill>
                  <a:srgbClr val="FF8A80"/>
                </a:solidFill>
                <a:latin typeface="Roboto Mono"/>
                <a:ea typeface="Roboto Mono"/>
                <a:cs typeface="Roboto Mono"/>
                <a:sym typeface="Roboto Mono"/>
              </a:rPr>
              <a:t>Pod</a:t>
            </a:r>
            <a:r>
              <a:rPr lang="en" sz="750">
                <a:solidFill>
                  <a:srgbClr val="FFFFFF"/>
                </a:solidFill>
                <a:latin typeface="Roboto Mono"/>
                <a:ea typeface="Roboto Mono"/>
                <a:cs typeface="Roboto Mono"/>
                <a:sym typeface="Roboto Mono"/>
              </a:rPr>
              <a:t> pod</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switch</a:t>
            </a: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action</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case</a:t>
            </a:r>
            <a:r>
              <a:rPr lang="en" sz="750">
                <a:solidFill>
                  <a:srgbClr val="FFFFFF"/>
                </a:solidFill>
                <a:latin typeface="Roboto Mono"/>
                <a:ea typeface="Roboto Mono"/>
                <a:cs typeface="Roboto Mono"/>
                <a:sym typeface="Roboto Mono"/>
              </a:rPr>
              <a:t> ADDED</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607D8B"/>
                </a:solidFill>
                <a:latin typeface="Roboto Mono"/>
                <a:ea typeface="Roboto Mono"/>
                <a:cs typeface="Roboto Mono"/>
                <a:sym typeface="Roboto Mono"/>
              </a:rPr>
              <a:t>// crear pod aplicación</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break</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case</a:t>
            </a:r>
            <a:r>
              <a:rPr lang="en" sz="750">
                <a:solidFill>
                  <a:srgbClr val="FFFFFF"/>
                </a:solidFill>
                <a:latin typeface="Roboto Mono"/>
                <a:ea typeface="Roboto Mono"/>
                <a:cs typeface="Roboto Mono"/>
                <a:sym typeface="Roboto Mono"/>
              </a:rPr>
              <a:t> DELETED</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607D8B"/>
                </a:solidFill>
                <a:latin typeface="Roboto Mono"/>
                <a:ea typeface="Roboto Mono"/>
                <a:cs typeface="Roboto Mono"/>
                <a:sym typeface="Roboto Mono"/>
              </a:rPr>
              <a:t>// borrar pod aplicación</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break</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90A4AE"/>
                </a:solidFill>
                <a:latin typeface="Roboto Mono"/>
                <a:ea typeface="Roboto Mono"/>
                <a:cs typeface="Roboto Mono"/>
                <a:sym typeface="Roboto Mono"/>
              </a:rPr>
              <a:t>}</a:t>
            </a:r>
            <a:endParaRPr sz="750">
              <a:solidFill>
                <a:srgbClr val="90A4AE"/>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750">
              <a:solidFill>
                <a:srgbClr val="FFFFFF"/>
              </a:solidFill>
              <a:latin typeface="Roboto Mono"/>
              <a:ea typeface="Roboto Mono"/>
              <a:cs typeface="Roboto Mono"/>
              <a:sym typeface="Roboto Mono"/>
            </a:endParaRPr>
          </a:p>
        </p:txBody>
      </p:sp>
      <p:pic>
        <p:nvPicPr>
          <p:cNvPr id="224" name="Google Shape;224;p23"/>
          <p:cNvPicPr preferRelativeResize="0"/>
          <p:nvPr/>
        </p:nvPicPr>
        <p:blipFill>
          <a:blip r:embed="rId3">
            <a:alphaModFix/>
          </a:blip>
          <a:stretch>
            <a:fillRect/>
          </a:stretch>
        </p:blipFill>
        <p:spPr>
          <a:xfrm>
            <a:off x="5388425" y="2860650"/>
            <a:ext cx="3478174" cy="1561200"/>
          </a:xfrm>
          <a:prstGeom prst="rect">
            <a:avLst/>
          </a:prstGeom>
          <a:noFill/>
          <a:ln>
            <a:noFill/>
          </a:ln>
        </p:spPr>
      </p:pic>
      <p:sp>
        <p:nvSpPr>
          <p:cNvPr id="225" name="Google Shape;225;p23"/>
          <p:cNvSpPr txBox="1"/>
          <p:nvPr/>
        </p:nvSpPr>
        <p:spPr>
          <a:xfrm>
            <a:off x="5787300" y="2506950"/>
            <a:ext cx="2617800" cy="353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https</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github</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com</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nfrankel</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jvm</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controller</a:t>
            </a:r>
            <a:endParaRPr sz="750">
              <a:solidFill>
                <a:srgbClr val="FFFFFF"/>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155650" y="368825"/>
            <a:ext cx="8921400" cy="5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Monitorización y visualización de logs de una aplicación java en kubernetes</a:t>
            </a:r>
            <a:endParaRPr sz="2500"/>
          </a:p>
          <a:p>
            <a:pPr indent="0" lvl="0" marL="0" rtl="0" algn="l">
              <a:spcBef>
                <a:spcPts val="0"/>
              </a:spcBef>
              <a:spcAft>
                <a:spcPts val="0"/>
              </a:spcAft>
              <a:buNone/>
            </a:pPr>
            <a:r>
              <a:t/>
            </a:r>
            <a:endParaRPr sz="2900"/>
          </a:p>
        </p:txBody>
      </p:sp>
      <p:grpSp>
        <p:nvGrpSpPr>
          <p:cNvPr id="231" name="Google Shape;231;p24"/>
          <p:cNvGrpSpPr/>
          <p:nvPr/>
        </p:nvGrpSpPr>
        <p:grpSpPr>
          <a:xfrm>
            <a:off x="3479925" y="1533475"/>
            <a:ext cx="2628925" cy="3416400"/>
            <a:chOff x="431925" y="1304875"/>
            <a:chExt cx="2628925" cy="3416400"/>
          </a:xfrm>
        </p:grpSpPr>
        <p:sp>
          <p:nvSpPr>
            <p:cNvPr id="232" name="Google Shape;232;p2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4"/>
          <p:cNvSpPr txBox="1"/>
          <p:nvPr>
            <p:ph idx="4294967295" type="body"/>
          </p:nvPr>
        </p:nvSpPr>
        <p:spPr>
          <a:xfrm>
            <a:off x="3554425" y="15334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1</a:t>
            </a:r>
            <a:endParaRPr>
              <a:solidFill>
                <a:schemeClr val="lt1"/>
              </a:solidFill>
            </a:endParaRPr>
          </a:p>
        </p:txBody>
      </p:sp>
      <p:sp>
        <p:nvSpPr>
          <p:cNvPr id="235" name="Google Shape;235;p24"/>
          <p:cNvSpPr txBox="1"/>
          <p:nvPr>
            <p:ph idx="4294967295" type="body"/>
          </p:nvPr>
        </p:nvSpPr>
        <p:spPr>
          <a:xfrm>
            <a:off x="3556325" y="20789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Desplegar stack de monitorización y visualización utilizando Helm charts</a:t>
            </a:r>
            <a:endParaRPr sz="1900"/>
          </a:p>
        </p:txBody>
      </p:sp>
      <p:grpSp>
        <p:nvGrpSpPr>
          <p:cNvPr id="236" name="Google Shape;236;p24"/>
          <p:cNvGrpSpPr/>
          <p:nvPr/>
        </p:nvGrpSpPr>
        <p:grpSpPr>
          <a:xfrm>
            <a:off x="6368450" y="1533475"/>
            <a:ext cx="2632500" cy="3416400"/>
            <a:chOff x="3320450" y="1304875"/>
            <a:chExt cx="2632500" cy="3416400"/>
          </a:xfrm>
        </p:grpSpPr>
        <p:sp>
          <p:nvSpPr>
            <p:cNvPr id="237" name="Google Shape;237;p2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4"/>
          <p:cNvSpPr txBox="1"/>
          <p:nvPr>
            <p:ph idx="4294967295" type="body"/>
          </p:nvPr>
        </p:nvSpPr>
        <p:spPr>
          <a:xfrm>
            <a:off x="6437450" y="15334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2</a:t>
            </a:r>
            <a:endParaRPr>
              <a:solidFill>
                <a:schemeClr val="lt1"/>
              </a:solidFill>
            </a:endParaRPr>
          </a:p>
        </p:txBody>
      </p:sp>
      <p:sp>
        <p:nvSpPr>
          <p:cNvPr id="240" name="Google Shape;240;p24"/>
          <p:cNvSpPr txBox="1"/>
          <p:nvPr>
            <p:ph idx="4294967295" type="body"/>
          </p:nvPr>
        </p:nvSpPr>
        <p:spPr>
          <a:xfrm>
            <a:off x="6444775" y="20789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Generar boilerplate frameworks, exponer métricas JVM formato prometheus</a:t>
            </a:r>
            <a:endParaRPr/>
          </a:p>
        </p:txBody>
      </p:sp>
      <p:sp>
        <p:nvSpPr>
          <p:cNvPr id="241" name="Google Shape;241;p24"/>
          <p:cNvSpPr txBox="1"/>
          <p:nvPr/>
        </p:nvSpPr>
        <p:spPr>
          <a:xfrm>
            <a:off x="579100" y="1230575"/>
            <a:ext cx="3155400" cy="41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highlight>
                  <a:schemeClr val="accent6"/>
                </a:highlight>
                <a:latin typeface="Average"/>
                <a:ea typeface="Average"/>
                <a:cs typeface="Average"/>
                <a:sym typeface="Average"/>
              </a:rPr>
              <a:t>Stack seleccionado</a:t>
            </a:r>
            <a:endParaRPr b="1" sz="1800">
              <a:solidFill>
                <a:srgbClr val="37474F"/>
              </a:solidFill>
              <a:highlight>
                <a:schemeClr val="accent6"/>
              </a:highlight>
              <a:latin typeface="Average"/>
              <a:ea typeface="Average"/>
              <a:cs typeface="Average"/>
              <a:sym typeface="Average"/>
            </a:endParaRPr>
          </a:p>
        </p:txBody>
      </p:sp>
      <p:sp>
        <p:nvSpPr>
          <p:cNvPr id="242" name="Google Shape;242;p24"/>
          <p:cNvSpPr txBox="1"/>
          <p:nvPr/>
        </p:nvSpPr>
        <p:spPr>
          <a:xfrm>
            <a:off x="1032925" y="1775125"/>
            <a:ext cx="4075200" cy="191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chemeClr val="accent3"/>
                </a:solidFill>
                <a:latin typeface="Average"/>
                <a:ea typeface="Average"/>
                <a:cs typeface="Average"/>
                <a:sym typeface="Average"/>
              </a:rPr>
              <a:t>Prometheus</a:t>
            </a:r>
            <a:endParaRPr sz="21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21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2100">
                <a:solidFill>
                  <a:schemeClr val="accent3"/>
                </a:solidFill>
                <a:latin typeface="Average"/>
                <a:ea typeface="Average"/>
                <a:cs typeface="Average"/>
                <a:sym typeface="Average"/>
              </a:rPr>
              <a:t>Grafana</a:t>
            </a:r>
            <a:endParaRPr sz="21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21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2100">
                <a:solidFill>
                  <a:schemeClr val="accent3"/>
                </a:solidFill>
                <a:latin typeface="Average"/>
                <a:ea typeface="Average"/>
                <a:cs typeface="Average"/>
                <a:sym typeface="Average"/>
              </a:rPr>
              <a:t>Loki (promtail)</a:t>
            </a:r>
            <a:endParaRPr sz="2100">
              <a:solidFill>
                <a:schemeClr val="accent3"/>
              </a:solidFill>
              <a:latin typeface="Average"/>
              <a:ea typeface="Average"/>
              <a:cs typeface="Average"/>
              <a:sym typeface="Average"/>
            </a:endParaRPr>
          </a:p>
        </p:txBody>
      </p:sp>
      <p:pic>
        <p:nvPicPr>
          <p:cNvPr id="243" name="Google Shape;243;p24"/>
          <p:cNvPicPr preferRelativeResize="0"/>
          <p:nvPr/>
        </p:nvPicPr>
        <p:blipFill>
          <a:blip r:embed="rId3">
            <a:alphaModFix/>
          </a:blip>
          <a:stretch>
            <a:fillRect/>
          </a:stretch>
        </p:blipFill>
        <p:spPr>
          <a:xfrm>
            <a:off x="318375" y="1783900"/>
            <a:ext cx="503274" cy="499074"/>
          </a:xfrm>
          <a:prstGeom prst="rect">
            <a:avLst/>
          </a:prstGeom>
          <a:noFill/>
          <a:ln>
            <a:noFill/>
          </a:ln>
        </p:spPr>
      </p:pic>
      <p:pic>
        <p:nvPicPr>
          <p:cNvPr id="244" name="Google Shape;244;p24"/>
          <p:cNvPicPr preferRelativeResize="0"/>
          <p:nvPr/>
        </p:nvPicPr>
        <p:blipFill>
          <a:blip r:embed="rId4">
            <a:alphaModFix/>
          </a:blip>
          <a:stretch>
            <a:fillRect/>
          </a:stretch>
        </p:blipFill>
        <p:spPr>
          <a:xfrm>
            <a:off x="283975" y="2469700"/>
            <a:ext cx="572100" cy="572100"/>
          </a:xfrm>
          <a:prstGeom prst="rect">
            <a:avLst/>
          </a:prstGeom>
          <a:noFill/>
          <a:ln>
            <a:noFill/>
          </a:ln>
        </p:spPr>
      </p:pic>
      <p:pic>
        <p:nvPicPr>
          <p:cNvPr id="245" name="Google Shape;245;p24"/>
          <p:cNvPicPr preferRelativeResize="0"/>
          <p:nvPr/>
        </p:nvPicPr>
        <p:blipFill rotWithShape="1">
          <a:blip r:embed="rId5">
            <a:alphaModFix/>
          </a:blip>
          <a:srcRect b="23634" l="27654" r="28931" t="0"/>
          <a:stretch/>
        </p:blipFill>
        <p:spPr>
          <a:xfrm>
            <a:off x="384250" y="3186600"/>
            <a:ext cx="572100" cy="5948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176875" y="445025"/>
            <a:ext cx="885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Monitorización y visualización de logs de una aplicación java en kubernetes</a:t>
            </a:r>
            <a:endParaRPr sz="2500"/>
          </a:p>
          <a:p>
            <a:pPr indent="0" lvl="0" marL="0" rtl="0" algn="l">
              <a:spcBef>
                <a:spcPts val="0"/>
              </a:spcBef>
              <a:spcAft>
                <a:spcPts val="0"/>
              </a:spcAft>
              <a:buNone/>
            </a:pPr>
            <a:r>
              <a:t/>
            </a:r>
            <a:endParaRPr/>
          </a:p>
        </p:txBody>
      </p:sp>
      <p:grpSp>
        <p:nvGrpSpPr>
          <p:cNvPr id="251" name="Google Shape;251;p25"/>
          <p:cNvGrpSpPr/>
          <p:nvPr/>
        </p:nvGrpSpPr>
        <p:grpSpPr>
          <a:xfrm>
            <a:off x="431925" y="1304875"/>
            <a:ext cx="2628925" cy="3416400"/>
            <a:chOff x="431925" y="1304875"/>
            <a:chExt cx="2628925" cy="3416400"/>
          </a:xfrm>
        </p:grpSpPr>
        <p:sp>
          <p:nvSpPr>
            <p:cNvPr id="252" name="Google Shape;252;p2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3</a:t>
            </a:r>
            <a:endParaRPr>
              <a:solidFill>
                <a:schemeClr val="lt1"/>
              </a:solidFill>
            </a:endParaRPr>
          </a:p>
        </p:txBody>
      </p:sp>
      <p:sp>
        <p:nvSpPr>
          <p:cNvPr id="255" name="Google Shape;255;p2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Implementar métricas customizadas, con Counter y Gauge</a:t>
            </a:r>
            <a:endParaRPr sz="1900"/>
          </a:p>
        </p:txBody>
      </p:sp>
      <p:grpSp>
        <p:nvGrpSpPr>
          <p:cNvPr id="256" name="Google Shape;256;p25"/>
          <p:cNvGrpSpPr/>
          <p:nvPr/>
        </p:nvGrpSpPr>
        <p:grpSpPr>
          <a:xfrm>
            <a:off x="3320450" y="1304875"/>
            <a:ext cx="2632500" cy="3416400"/>
            <a:chOff x="3320450" y="1304875"/>
            <a:chExt cx="2632500" cy="3416400"/>
          </a:xfrm>
        </p:grpSpPr>
        <p:sp>
          <p:nvSpPr>
            <p:cNvPr id="257" name="Google Shape;257;p2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2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4</a:t>
            </a:r>
            <a:endParaRPr>
              <a:solidFill>
                <a:schemeClr val="lt1"/>
              </a:solidFill>
            </a:endParaRPr>
          </a:p>
        </p:txBody>
      </p:sp>
      <p:sp>
        <p:nvSpPr>
          <p:cNvPr id="260" name="Google Shape;260;p2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Desplegar servicios en Kubernetes y crear ServiceMonitor para cada uno</a:t>
            </a:r>
            <a:endParaRPr/>
          </a:p>
        </p:txBody>
      </p:sp>
      <p:grpSp>
        <p:nvGrpSpPr>
          <p:cNvPr id="261" name="Google Shape;261;p25"/>
          <p:cNvGrpSpPr/>
          <p:nvPr/>
        </p:nvGrpSpPr>
        <p:grpSpPr>
          <a:xfrm>
            <a:off x="6212550" y="1304875"/>
            <a:ext cx="2632500" cy="3416400"/>
            <a:chOff x="6212550" y="1304875"/>
            <a:chExt cx="2632500" cy="3416400"/>
          </a:xfrm>
        </p:grpSpPr>
        <p:sp>
          <p:nvSpPr>
            <p:cNvPr id="262" name="Google Shape;262;p2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5</a:t>
            </a:r>
            <a:endParaRPr>
              <a:solidFill>
                <a:schemeClr val="lt1"/>
              </a:solidFill>
            </a:endParaRPr>
          </a:p>
        </p:txBody>
      </p:sp>
      <p:sp>
        <p:nvSpPr>
          <p:cNvPr id="265" name="Google Shape;265;p2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Crear dashboards en Grafana, JVM y métricas customizadas. Añadir panel con logs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0909"/>
        </a:solidFill>
      </p:bgPr>
    </p:bg>
    <p:spTree>
      <p:nvGrpSpPr>
        <p:cNvPr id="269" name="Shape 269"/>
        <p:cNvGrpSpPr/>
        <p:nvPr/>
      </p:nvGrpSpPr>
      <p:grpSpPr>
        <a:xfrm>
          <a:off x="0" y="0"/>
          <a:ext cx="0" cy="0"/>
          <a:chOff x="0" y="0"/>
          <a:chExt cx="0" cy="0"/>
        </a:xfrm>
      </p:grpSpPr>
      <p:pic>
        <p:nvPicPr>
          <p:cNvPr id="270" name="Google Shape;270;p26"/>
          <p:cNvPicPr preferRelativeResize="0"/>
          <p:nvPr/>
        </p:nvPicPr>
        <p:blipFill>
          <a:blip r:embed="rId3">
            <a:alphaModFix/>
          </a:blip>
          <a:stretch>
            <a:fillRect/>
          </a:stretch>
        </p:blipFill>
        <p:spPr>
          <a:xfrm>
            <a:off x="0" y="0"/>
            <a:ext cx="9144000" cy="47232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Algunas conclusiones</a:t>
            </a:r>
            <a:endParaRPr/>
          </a:p>
        </p:txBody>
      </p:sp>
      <p:grpSp>
        <p:nvGrpSpPr>
          <p:cNvPr id="276" name="Google Shape;276;p27"/>
          <p:cNvGrpSpPr/>
          <p:nvPr/>
        </p:nvGrpSpPr>
        <p:grpSpPr>
          <a:xfrm>
            <a:off x="424825" y="1253973"/>
            <a:ext cx="8294372" cy="799416"/>
            <a:chOff x="424813" y="1177875"/>
            <a:chExt cx="8294372" cy="849900"/>
          </a:xfrm>
        </p:grpSpPr>
        <p:sp>
          <p:nvSpPr>
            <p:cNvPr id="277" name="Google Shape;277;p27"/>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7"/>
          <p:cNvSpPr txBox="1"/>
          <p:nvPr>
            <p:ph idx="4294967295" type="body"/>
          </p:nvPr>
        </p:nvSpPr>
        <p:spPr>
          <a:xfrm>
            <a:off x="463475" y="1254200"/>
            <a:ext cx="26229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Todos ofrecen garantías</a:t>
            </a:r>
            <a:endParaRPr>
              <a:solidFill>
                <a:schemeClr val="lt1"/>
              </a:solidFill>
            </a:endParaRPr>
          </a:p>
        </p:txBody>
      </p:sp>
      <p:sp>
        <p:nvSpPr>
          <p:cNvPr id="280" name="Google Shape;280;p27"/>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Quarkus, Micronaut y Springboot permiten implementar cloud-native perfectamente</a:t>
            </a:r>
            <a:endParaRPr>
              <a:solidFill>
                <a:schemeClr val="lt1"/>
              </a:solidFill>
            </a:endParaRPr>
          </a:p>
        </p:txBody>
      </p:sp>
      <p:grpSp>
        <p:nvGrpSpPr>
          <p:cNvPr id="281" name="Google Shape;281;p27"/>
          <p:cNvGrpSpPr/>
          <p:nvPr/>
        </p:nvGrpSpPr>
        <p:grpSpPr>
          <a:xfrm>
            <a:off x="424825" y="2127339"/>
            <a:ext cx="8294360" cy="799416"/>
            <a:chOff x="424813" y="2075689"/>
            <a:chExt cx="8294360" cy="849900"/>
          </a:xfrm>
        </p:grpSpPr>
        <p:sp>
          <p:nvSpPr>
            <p:cNvPr id="282" name="Google Shape;282;p27"/>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27"/>
          <p:cNvSpPr txBox="1"/>
          <p:nvPr>
            <p:ph idx="4294967295" type="body"/>
          </p:nvPr>
        </p:nvSpPr>
        <p:spPr>
          <a:xfrm>
            <a:off x="463475" y="2127450"/>
            <a:ext cx="2587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Quarkus más productivo</a:t>
            </a:r>
            <a:endParaRPr>
              <a:solidFill>
                <a:schemeClr val="lt1"/>
              </a:solidFill>
            </a:endParaRPr>
          </a:p>
        </p:txBody>
      </p:sp>
      <p:sp>
        <p:nvSpPr>
          <p:cNvPr id="285" name="Google Shape;285;p27"/>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Pensado para cloud, todo se hace rapidísimo</a:t>
            </a:r>
            <a:r>
              <a:rPr lang="en">
                <a:solidFill>
                  <a:schemeClr val="lt1"/>
                </a:solidFill>
              </a:rPr>
              <a:t>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Mejor soporte GraalVM por ahora</a:t>
            </a:r>
            <a:endParaRPr>
              <a:solidFill>
                <a:schemeClr val="lt1"/>
              </a:solidFill>
            </a:endParaRPr>
          </a:p>
        </p:txBody>
      </p:sp>
      <p:grpSp>
        <p:nvGrpSpPr>
          <p:cNvPr id="286" name="Google Shape;286;p27"/>
          <p:cNvGrpSpPr/>
          <p:nvPr/>
        </p:nvGrpSpPr>
        <p:grpSpPr>
          <a:xfrm>
            <a:off x="424825" y="3000705"/>
            <a:ext cx="8294360" cy="799447"/>
            <a:chOff x="424813" y="2974405"/>
            <a:chExt cx="8294360" cy="849933"/>
          </a:xfrm>
        </p:grpSpPr>
        <p:sp>
          <p:nvSpPr>
            <p:cNvPr id="287" name="Google Shape;287;p27"/>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7"/>
          <p:cNvSpPr txBox="1"/>
          <p:nvPr>
            <p:ph idx="4294967295" type="body"/>
          </p:nvPr>
        </p:nvSpPr>
        <p:spPr>
          <a:xfrm>
            <a:off x="463475" y="3000775"/>
            <a:ext cx="28068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Seguiré usando SpringBoot</a:t>
            </a:r>
            <a:endParaRPr>
              <a:solidFill>
                <a:schemeClr val="lt1"/>
              </a:solidFill>
            </a:endParaRPr>
          </a:p>
          <a:p>
            <a:pPr indent="0" lvl="0" marL="0" rtl="0" algn="l">
              <a:lnSpc>
                <a:spcPct val="100000"/>
              </a:lnSpc>
              <a:spcBef>
                <a:spcPts val="0"/>
              </a:spcBef>
              <a:spcAft>
                <a:spcPts val="0"/>
              </a:spcAft>
              <a:buNone/>
            </a:pPr>
            <a:r>
              <a:rPr lang="en">
                <a:solidFill>
                  <a:schemeClr val="lt1"/>
                </a:solidFill>
              </a:rPr>
              <a:t>(por ahora)</a:t>
            </a:r>
            <a:endParaRPr>
              <a:solidFill>
                <a:schemeClr val="lt1"/>
              </a:solidFill>
            </a:endParaRPr>
          </a:p>
        </p:txBody>
      </p:sp>
      <p:sp>
        <p:nvSpPr>
          <p:cNvPr id="290" name="Google Shape;290;p27"/>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Mayor estabilidad y madurez</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Gran comunidad, miles de ejemplos para todo</a:t>
            </a:r>
            <a:endParaRPr>
              <a:solidFill>
                <a:schemeClr val="lt1"/>
              </a:solidFill>
            </a:endParaRPr>
          </a:p>
        </p:txBody>
      </p:sp>
      <p:grpSp>
        <p:nvGrpSpPr>
          <p:cNvPr id="291" name="Google Shape;291;p27"/>
          <p:cNvGrpSpPr/>
          <p:nvPr/>
        </p:nvGrpSpPr>
        <p:grpSpPr>
          <a:xfrm>
            <a:off x="424825" y="3874103"/>
            <a:ext cx="8294360" cy="799447"/>
            <a:chOff x="424813" y="3871259"/>
            <a:chExt cx="8294360" cy="849933"/>
          </a:xfrm>
        </p:grpSpPr>
        <p:sp>
          <p:nvSpPr>
            <p:cNvPr id="292" name="Google Shape;292;p27"/>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7"/>
          <p:cNvSpPr txBox="1"/>
          <p:nvPr>
            <p:ph idx="4294967295" type="body"/>
          </p:nvPr>
        </p:nvSpPr>
        <p:spPr>
          <a:xfrm>
            <a:off x="463475" y="3874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Fabric8 es la elección</a:t>
            </a:r>
            <a:endParaRPr>
              <a:solidFill>
                <a:schemeClr val="lt1"/>
              </a:solidFill>
            </a:endParaRPr>
          </a:p>
        </p:txBody>
      </p:sp>
      <p:sp>
        <p:nvSpPr>
          <p:cNvPr id="295" name="Google Shape;295;p27"/>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Comunidad, integraciones (knative, tekton..)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Bastante más sencillo</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3069475" y="2242075"/>
            <a:ext cx="282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Muchas 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Trabajo realizado</a:t>
            </a:r>
            <a:endParaRPr/>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Implementación de patrones cloud-native de Kubernetes en Java</a:t>
            </a:r>
            <a:br>
              <a:rPr lang="en"/>
            </a:br>
            <a:endParaRPr/>
          </a:p>
          <a:p>
            <a:pPr indent="-342900" lvl="0" marL="457200" rtl="0" algn="l">
              <a:spcBef>
                <a:spcPts val="0"/>
              </a:spcBef>
              <a:spcAft>
                <a:spcPts val="0"/>
              </a:spcAft>
              <a:buSzPts val="1800"/>
              <a:buChar char="●"/>
            </a:pPr>
            <a:r>
              <a:rPr lang="en"/>
              <a:t>Comparativa entre frameworks</a:t>
            </a:r>
            <a:br>
              <a:rPr lang="en"/>
            </a:br>
            <a:endParaRPr/>
          </a:p>
          <a:p>
            <a:pPr indent="-342900" lvl="0" marL="457200" rtl="0" algn="l">
              <a:spcBef>
                <a:spcPts val="0"/>
              </a:spcBef>
              <a:spcAft>
                <a:spcPts val="0"/>
              </a:spcAft>
              <a:buSzPts val="1800"/>
              <a:buChar char="●"/>
            </a:pPr>
            <a:r>
              <a:rPr lang="en"/>
              <a:t>5 casos de uso independientes</a:t>
            </a:r>
            <a:br>
              <a:rPr lang="en"/>
            </a:br>
            <a:endParaRPr/>
          </a:p>
          <a:p>
            <a:pPr indent="-342900" lvl="0" marL="457200" rtl="0" algn="l">
              <a:spcBef>
                <a:spcPts val="0"/>
              </a:spcBef>
              <a:spcAft>
                <a:spcPts val="0"/>
              </a:spcAft>
              <a:buSzPts val="1800"/>
              <a:buChar char="●"/>
            </a:pPr>
            <a:r>
              <a:rPr lang="en"/>
              <a:t>Repositorio con todos los proyectos y documentación paso a paso</a:t>
            </a:r>
            <a:endParaRPr/>
          </a:p>
        </p:txBody>
      </p:sp>
      <p:sp>
        <p:nvSpPr>
          <p:cNvPr id="70" name="Google Shape;70;p14"/>
          <p:cNvSpPr txBox="1"/>
          <p:nvPr/>
        </p:nvSpPr>
        <p:spPr>
          <a:xfrm>
            <a:off x="483300" y="4628850"/>
            <a:ext cx="3654900" cy="714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https://github.com/MasterCloudApps-Projects/Java-Kubernetes/</a:t>
            </a:r>
            <a:endParaRPr sz="750">
              <a:solidFill>
                <a:srgbClr val="FFFFFF"/>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health checks en diferentes frameworks Java</a:t>
            </a:r>
            <a:endParaRPr/>
          </a:p>
        </p:txBody>
      </p:sp>
      <p:grpSp>
        <p:nvGrpSpPr>
          <p:cNvPr id="76" name="Google Shape;76;p15"/>
          <p:cNvGrpSpPr/>
          <p:nvPr/>
        </p:nvGrpSpPr>
        <p:grpSpPr>
          <a:xfrm>
            <a:off x="431925" y="1304875"/>
            <a:ext cx="2628925" cy="3416400"/>
            <a:chOff x="431925" y="1304875"/>
            <a:chExt cx="2628925" cy="3416400"/>
          </a:xfrm>
        </p:grpSpPr>
        <p:sp>
          <p:nvSpPr>
            <p:cNvPr id="77" name="Google Shape;77;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a:t>
            </a:r>
            <a:r>
              <a:rPr lang="en">
                <a:solidFill>
                  <a:schemeClr val="lt1"/>
                </a:solidFill>
              </a:rPr>
              <a:t>1</a:t>
            </a:r>
            <a:endParaRPr>
              <a:solidFill>
                <a:schemeClr val="lt1"/>
              </a:solidFill>
            </a:endParaRPr>
          </a:p>
        </p:txBody>
      </p:sp>
      <p:sp>
        <p:nvSpPr>
          <p:cNvPr id="80" name="Google Shape;80;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Generar el boilerplate para cada framework, conexión a Postgres</a:t>
            </a:r>
            <a:endParaRPr sz="1900"/>
          </a:p>
        </p:txBody>
      </p:sp>
      <p:grpSp>
        <p:nvGrpSpPr>
          <p:cNvPr id="81" name="Google Shape;81;p15"/>
          <p:cNvGrpSpPr/>
          <p:nvPr/>
        </p:nvGrpSpPr>
        <p:grpSpPr>
          <a:xfrm>
            <a:off x="3320450" y="1304875"/>
            <a:ext cx="2632500" cy="3416400"/>
            <a:chOff x="3320450" y="1304875"/>
            <a:chExt cx="2632500" cy="3416400"/>
          </a:xfrm>
        </p:grpSpPr>
        <p:sp>
          <p:nvSpPr>
            <p:cNvPr id="82" name="Google Shape;82;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a:t>
            </a:r>
            <a:r>
              <a:rPr lang="en">
                <a:solidFill>
                  <a:schemeClr val="lt1"/>
                </a:solidFill>
              </a:rPr>
              <a:t> 2</a:t>
            </a:r>
            <a:endParaRPr>
              <a:solidFill>
                <a:schemeClr val="lt1"/>
              </a:solidFill>
            </a:endParaRPr>
          </a:p>
        </p:txBody>
      </p:sp>
      <p:sp>
        <p:nvSpPr>
          <p:cNvPr id="85" name="Google Shape;85;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Desplegar aplicaciones en clúster de Kubernetes, probar health checks básicos</a:t>
            </a:r>
            <a:endParaRPr/>
          </a:p>
        </p:txBody>
      </p:sp>
      <p:grpSp>
        <p:nvGrpSpPr>
          <p:cNvPr id="86" name="Google Shape;86;p15"/>
          <p:cNvGrpSpPr/>
          <p:nvPr/>
        </p:nvGrpSpPr>
        <p:grpSpPr>
          <a:xfrm>
            <a:off x="6212550" y="1304875"/>
            <a:ext cx="2632500" cy="3416400"/>
            <a:chOff x="6212550" y="1304875"/>
            <a:chExt cx="2632500" cy="3416400"/>
          </a:xfrm>
        </p:grpSpPr>
        <p:sp>
          <p:nvSpPr>
            <p:cNvPr id="87" name="Google Shape;87;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a:t>
            </a:r>
            <a:r>
              <a:rPr lang="en">
                <a:solidFill>
                  <a:schemeClr val="lt1"/>
                </a:solidFill>
              </a:rPr>
              <a:t> 3</a:t>
            </a:r>
            <a:endParaRPr>
              <a:solidFill>
                <a:schemeClr val="lt1"/>
              </a:solidFill>
            </a:endParaRPr>
          </a:p>
        </p:txBody>
      </p:sp>
      <p:sp>
        <p:nvSpPr>
          <p:cNvPr id="90" name="Google Shape;90;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Implementar health check customizado siguiendo interfaz de cada framework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Implementación interfaz health check customizado</a:t>
            </a:r>
            <a:endParaRPr/>
          </a:p>
        </p:txBody>
      </p:sp>
      <p:sp>
        <p:nvSpPr>
          <p:cNvPr id="96" name="Google Shape;96;p16"/>
          <p:cNvSpPr txBox="1"/>
          <p:nvPr>
            <p:ph idx="1" type="body"/>
          </p:nvPr>
        </p:nvSpPr>
        <p:spPr>
          <a:xfrm>
            <a:off x="464100" y="1152475"/>
            <a:ext cx="39999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Quarkus</a:t>
            </a:r>
            <a:endParaRPr sz="1600"/>
          </a:p>
        </p:txBody>
      </p:sp>
      <p:sp>
        <p:nvSpPr>
          <p:cNvPr id="97" name="Google Shape;97;p16"/>
          <p:cNvSpPr txBox="1"/>
          <p:nvPr>
            <p:ph idx="2" type="body"/>
          </p:nvPr>
        </p:nvSpPr>
        <p:spPr>
          <a:xfrm>
            <a:off x="3613200" y="1152475"/>
            <a:ext cx="39999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Micronaut</a:t>
            </a:r>
            <a:endParaRPr sz="1600"/>
          </a:p>
        </p:txBody>
      </p:sp>
      <p:sp>
        <p:nvSpPr>
          <p:cNvPr id="98" name="Google Shape;98;p16"/>
          <p:cNvSpPr txBox="1"/>
          <p:nvPr/>
        </p:nvSpPr>
        <p:spPr>
          <a:xfrm>
            <a:off x="45700" y="1811025"/>
            <a:ext cx="3115200" cy="2398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implements</a:t>
            </a:r>
            <a:r>
              <a:rPr lang="en" sz="700">
                <a:solidFill>
                  <a:srgbClr val="FFFFFF"/>
                </a:solidFill>
                <a:latin typeface="Roboto Mono"/>
                <a:ea typeface="Roboto Mono"/>
                <a:cs typeface="Roboto Mono"/>
                <a:sym typeface="Roboto Mono"/>
              </a:rPr>
              <a:t> </a:t>
            </a:r>
            <a:r>
              <a:rPr lang="en" sz="700">
                <a:solidFill>
                  <a:srgbClr val="FF8A80"/>
                </a:solidFill>
                <a:latin typeface="Roboto Mono"/>
                <a:ea typeface="Roboto Mono"/>
                <a:cs typeface="Roboto Mono"/>
                <a:sym typeface="Roboto Mono"/>
              </a:rPr>
              <a:t>HealthCheck</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@Override</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public</a:t>
            </a:r>
            <a:r>
              <a:rPr lang="en" sz="700">
                <a:solidFill>
                  <a:srgbClr val="FFFFFF"/>
                </a:solidFill>
                <a:latin typeface="Roboto Mono"/>
                <a:ea typeface="Roboto Mono"/>
                <a:cs typeface="Roboto Mono"/>
                <a:sym typeface="Roboto Mono"/>
              </a:rPr>
              <a:t> HealthCheckResponse call</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HealthCheckResponseBuilder responseBuilder </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HealthCheckResponse</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named</a:t>
            </a:r>
            <a:r>
              <a:rPr lang="en" sz="700">
                <a:solidFill>
                  <a:srgbClr val="90A4AE"/>
                </a:solidFill>
                <a:latin typeface="Roboto Mono"/>
                <a:ea typeface="Roboto Mono"/>
                <a:cs typeface="Roboto Mono"/>
                <a:sym typeface="Roboto Mono"/>
              </a:rPr>
              <a:t>(</a:t>
            </a:r>
            <a:r>
              <a:rPr lang="en" sz="700">
                <a:solidFill>
                  <a:srgbClr val="00BFA4"/>
                </a:solidFill>
                <a:latin typeface="Roboto Mono"/>
                <a:ea typeface="Roboto Mono"/>
                <a:cs typeface="Roboto Mono"/>
                <a:sym typeface="Roboto Mono"/>
              </a:rPr>
              <a:t>"Custom-service"</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26C6DA"/>
                </a:solidFill>
                <a:latin typeface="Roboto Mono"/>
                <a:ea typeface="Roboto Mono"/>
                <a:cs typeface="Roboto Mono"/>
                <a:sym typeface="Roboto Mono"/>
              </a:rPr>
              <a:t>try</a:t>
            </a: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customServiceConnectionVerification</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responseBuilder</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up</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 </a:t>
            </a:r>
            <a:r>
              <a:rPr lang="en" sz="700">
                <a:solidFill>
                  <a:srgbClr val="26C6DA"/>
                </a:solidFill>
                <a:latin typeface="Roboto Mono"/>
                <a:ea typeface="Roboto Mono"/>
                <a:cs typeface="Roboto Mono"/>
                <a:sym typeface="Roboto Mono"/>
              </a:rPr>
              <a:t>catch</a:t>
            </a: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IllegalStateException e</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responseBuilder</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down</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26C6DA"/>
                </a:solidFill>
                <a:latin typeface="Roboto Mono"/>
                <a:ea typeface="Roboto Mono"/>
                <a:cs typeface="Roboto Mono"/>
                <a:sym typeface="Roboto Mono"/>
              </a:rPr>
              <a:t>return</a:t>
            </a:r>
            <a:r>
              <a:rPr lang="en" sz="700">
                <a:solidFill>
                  <a:srgbClr val="FFFFFF"/>
                </a:solidFill>
                <a:latin typeface="Roboto Mono"/>
                <a:ea typeface="Roboto Mono"/>
                <a:cs typeface="Roboto Mono"/>
                <a:sym typeface="Roboto Mono"/>
              </a:rPr>
              <a:t> responseBuilder</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build</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90A4AE"/>
                </a:solidFill>
                <a:latin typeface="Roboto Mono"/>
                <a:ea typeface="Roboto Mono"/>
                <a:cs typeface="Roboto Mono"/>
                <a:sym typeface="Roboto Mono"/>
              </a:rPr>
              <a:t>}</a:t>
            </a:r>
            <a:endParaRPr sz="700">
              <a:solidFill>
                <a:srgbClr val="90A4AE"/>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800">
              <a:solidFill>
                <a:srgbClr val="FFFFFF"/>
              </a:solidFill>
              <a:latin typeface="Roboto Mono"/>
              <a:ea typeface="Roboto Mono"/>
              <a:cs typeface="Roboto Mono"/>
              <a:sym typeface="Roboto Mono"/>
            </a:endParaRPr>
          </a:p>
        </p:txBody>
      </p:sp>
      <p:sp>
        <p:nvSpPr>
          <p:cNvPr id="99" name="Google Shape;99;p16"/>
          <p:cNvSpPr txBox="1"/>
          <p:nvPr/>
        </p:nvSpPr>
        <p:spPr>
          <a:xfrm>
            <a:off x="3232200" y="1811025"/>
            <a:ext cx="2696700" cy="2398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implements</a:t>
            </a:r>
            <a:r>
              <a:rPr lang="en" sz="700">
                <a:solidFill>
                  <a:srgbClr val="FFFFFF"/>
                </a:solidFill>
                <a:latin typeface="Roboto Mono"/>
                <a:ea typeface="Roboto Mono"/>
                <a:cs typeface="Roboto Mono"/>
                <a:sym typeface="Roboto Mono"/>
              </a:rPr>
              <a:t> </a:t>
            </a:r>
            <a:r>
              <a:rPr lang="en" sz="700">
                <a:solidFill>
                  <a:srgbClr val="FF8A80"/>
                </a:solidFill>
                <a:latin typeface="Roboto Mono"/>
                <a:ea typeface="Roboto Mono"/>
                <a:cs typeface="Roboto Mono"/>
                <a:sym typeface="Roboto Mono"/>
              </a:rPr>
              <a:t>HealthIndicator</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@Override</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public</a:t>
            </a:r>
            <a:r>
              <a:rPr lang="en" sz="700">
                <a:solidFill>
                  <a:srgbClr val="FFFFFF"/>
                </a:solidFill>
                <a:latin typeface="Roboto Mono"/>
                <a:ea typeface="Roboto Mono"/>
                <a:cs typeface="Roboto Mono"/>
                <a:sym typeface="Roboto Mono"/>
              </a:rPr>
              <a:t> Publisher</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HealthResult</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 getResult()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HealthResult.Builder builder =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HealthResult.builder(</a:t>
            </a:r>
            <a:r>
              <a:rPr lang="en" sz="700">
                <a:solidFill>
                  <a:srgbClr val="00BFA4"/>
                </a:solidFill>
                <a:latin typeface="Roboto Mono"/>
                <a:ea typeface="Roboto Mono"/>
                <a:cs typeface="Roboto Mono"/>
                <a:sym typeface="Roboto Mono"/>
              </a:rPr>
              <a:t>"Custom-service"</a:t>
            </a:r>
            <a:r>
              <a:rPr lang="en" sz="700">
                <a:solidFill>
                  <a:srgbClr val="FFFFFF"/>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try</a:t>
            </a:r>
            <a:r>
              <a:rPr lang="en" sz="700">
                <a:solidFill>
                  <a:srgbClr val="FFFFFF"/>
                </a:solidFill>
                <a:latin typeface="Roboto Mono"/>
                <a:ea typeface="Roboto Mono"/>
                <a:cs typeface="Roboto Mono"/>
                <a:sym typeface="Roboto Mono"/>
              </a:rPr>
              <a:t>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customServiceConnectionVerification();</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builder.status(HealthStatus.UP);</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 </a:t>
            </a:r>
            <a:r>
              <a:rPr lang="en" sz="700">
                <a:solidFill>
                  <a:srgbClr val="26C6DA"/>
                </a:solidFill>
                <a:latin typeface="Roboto Mono"/>
                <a:ea typeface="Roboto Mono"/>
                <a:cs typeface="Roboto Mono"/>
                <a:sym typeface="Roboto Mono"/>
              </a:rPr>
              <a:t>catch</a:t>
            </a:r>
            <a:r>
              <a:rPr lang="en" sz="700">
                <a:solidFill>
                  <a:srgbClr val="FFFFFF"/>
                </a:solidFill>
                <a:latin typeface="Roboto Mono"/>
                <a:ea typeface="Roboto Mono"/>
                <a:cs typeface="Roboto Mono"/>
                <a:sym typeface="Roboto Mono"/>
              </a:rPr>
              <a:t> (IllegalStateException e)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builder.status(HealthStatus.DOWN);</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26C6DA"/>
                </a:solidFill>
                <a:latin typeface="Roboto Mono"/>
                <a:ea typeface="Roboto Mono"/>
                <a:cs typeface="Roboto Mono"/>
                <a:sym typeface="Roboto Mono"/>
              </a:rPr>
              <a:t>return</a:t>
            </a:r>
            <a:r>
              <a:rPr lang="en" sz="700">
                <a:solidFill>
                  <a:srgbClr val="FFFFFF"/>
                </a:solidFill>
                <a:latin typeface="Roboto Mono"/>
                <a:ea typeface="Roboto Mono"/>
                <a:cs typeface="Roboto Mono"/>
                <a:sym typeface="Roboto Mono"/>
              </a:rPr>
              <a:t> Publishers.just(builder.build());</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p:txBody>
      </p:sp>
      <p:sp>
        <p:nvSpPr>
          <p:cNvPr id="100" name="Google Shape;100;p16"/>
          <p:cNvSpPr txBox="1"/>
          <p:nvPr>
            <p:ph idx="2" type="body"/>
          </p:nvPr>
        </p:nvSpPr>
        <p:spPr>
          <a:xfrm>
            <a:off x="6647750" y="1124175"/>
            <a:ext cx="29529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SpringBoot</a:t>
            </a:r>
            <a:endParaRPr sz="1600"/>
          </a:p>
        </p:txBody>
      </p:sp>
      <p:sp>
        <p:nvSpPr>
          <p:cNvPr id="101" name="Google Shape;101;p16"/>
          <p:cNvSpPr txBox="1"/>
          <p:nvPr/>
        </p:nvSpPr>
        <p:spPr>
          <a:xfrm>
            <a:off x="6286950" y="1782725"/>
            <a:ext cx="2952900" cy="2398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implements</a:t>
            </a:r>
            <a:r>
              <a:rPr lang="en" sz="700">
                <a:solidFill>
                  <a:srgbClr val="FFFFFF"/>
                </a:solidFill>
                <a:latin typeface="Roboto Mono"/>
                <a:ea typeface="Roboto Mono"/>
                <a:cs typeface="Roboto Mono"/>
                <a:sym typeface="Roboto Mono"/>
              </a:rPr>
              <a:t> </a:t>
            </a:r>
            <a:r>
              <a:rPr lang="en" sz="700">
                <a:solidFill>
                  <a:srgbClr val="FF8A80"/>
                </a:solidFill>
                <a:latin typeface="Roboto Mono"/>
                <a:ea typeface="Roboto Mono"/>
                <a:cs typeface="Roboto Mono"/>
                <a:sym typeface="Roboto Mono"/>
              </a:rPr>
              <a:t>HealthIndicator</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@Override</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public</a:t>
            </a:r>
            <a:r>
              <a:rPr lang="en" sz="700">
                <a:solidFill>
                  <a:srgbClr val="FFFFFF"/>
                </a:solidFill>
                <a:latin typeface="Roboto Mono"/>
                <a:ea typeface="Roboto Mono"/>
                <a:cs typeface="Roboto Mono"/>
                <a:sym typeface="Roboto Mono"/>
              </a:rPr>
              <a:t> Health health</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try</a:t>
            </a: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customServiceConnectionVerification</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26C6DA"/>
                </a:solidFill>
                <a:latin typeface="Roboto Mono"/>
                <a:ea typeface="Roboto Mono"/>
                <a:cs typeface="Roboto Mono"/>
                <a:sym typeface="Roboto Mono"/>
              </a:rPr>
              <a:t>return</a:t>
            </a:r>
            <a:r>
              <a:rPr lang="en" sz="700">
                <a:solidFill>
                  <a:srgbClr val="FFFFFF"/>
                </a:solidFill>
                <a:latin typeface="Roboto Mono"/>
                <a:ea typeface="Roboto Mono"/>
                <a:cs typeface="Roboto Mono"/>
                <a:sym typeface="Roboto Mono"/>
              </a:rPr>
              <a:t> Health</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up</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withDetail</a:t>
            </a:r>
            <a:r>
              <a:rPr lang="en" sz="700">
                <a:solidFill>
                  <a:srgbClr val="90A4AE"/>
                </a:solidFill>
                <a:latin typeface="Roboto Mono"/>
                <a:ea typeface="Roboto Mono"/>
                <a:cs typeface="Roboto Mono"/>
                <a:sym typeface="Roboto Mono"/>
              </a:rPr>
              <a:t>(</a:t>
            </a:r>
            <a:r>
              <a:rPr lang="en" sz="700">
                <a:solidFill>
                  <a:srgbClr val="00BFA4"/>
                </a:solidFill>
                <a:latin typeface="Roboto Mono"/>
                <a:ea typeface="Roboto Mono"/>
                <a:cs typeface="Roboto Mono"/>
                <a:sym typeface="Roboto Mono"/>
              </a:rPr>
              <a:t>"Custom-service"</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 </a:t>
            </a:r>
            <a:r>
              <a:rPr lang="en" sz="700">
                <a:solidFill>
                  <a:srgbClr val="00BFA4"/>
                </a:solidFill>
                <a:latin typeface="Roboto Mono"/>
                <a:ea typeface="Roboto Mono"/>
                <a:cs typeface="Roboto Mono"/>
                <a:sym typeface="Roboto Mono"/>
              </a:rPr>
              <a:t>"Available"</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build</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 </a:t>
            </a:r>
            <a:r>
              <a:rPr lang="en" sz="700">
                <a:solidFill>
                  <a:srgbClr val="26C6DA"/>
                </a:solidFill>
                <a:latin typeface="Roboto Mono"/>
                <a:ea typeface="Roboto Mono"/>
                <a:cs typeface="Roboto Mono"/>
                <a:sym typeface="Roboto Mono"/>
              </a:rPr>
              <a:t>catch</a:t>
            </a: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IllegalStateException e</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26C6DA"/>
                </a:solidFill>
                <a:latin typeface="Roboto Mono"/>
                <a:ea typeface="Roboto Mono"/>
                <a:cs typeface="Roboto Mono"/>
                <a:sym typeface="Roboto Mono"/>
              </a:rPr>
              <a:t>return</a:t>
            </a:r>
            <a:r>
              <a:rPr lang="en" sz="700">
                <a:solidFill>
                  <a:srgbClr val="FFFFFF"/>
                </a:solidFill>
                <a:latin typeface="Roboto Mono"/>
                <a:ea typeface="Roboto Mono"/>
                <a:cs typeface="Roboto Mono"/>
                <a:sym typeface="Roboto Mono"/>
              </a:rPr>
              <a:t> Health</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down</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withDetail</a:t>
            </a:r>
            <a:r>
              <a:rPr lang="en" sz="700">
                <a:solidFill>
                  <a:srgbClr val="90A4AE"/>
                </a:solidFill>
                <a:latin typeface="Roboto Mono"/>
                <a:ea typeface="Roboto Mono"/>
                <a:cs typeface="Roboto Mono"/>
                <a:sym typeface="Roboto Mono"/>
              </a:rPr>
              <a:t>(</a:t>
            </a:r>
            <a:r>
              <a:rPr lang="en" sz="700">
                <a:solidFill>
                  <a:srgbClr val="00BFA4"/>
                </a:solidFill>
                <a:latin typeface="Roboto Mono"/>
                <a:ea typeface="Roboto Mono"/>
                <a:cs typeface="Roboto Mono"/>
                <a:sym typeface="Roboto Mono"/>
              </a:rPr>
              <a:t>"Custom-service"</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 e</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getMessage</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r>
              <a:rPr lang="en" sz="700">
                <a:solidFill>
                  <a:srgbClr val="FFFFFF"/>
                </a:solidFill>
                <a:latin typeface="Roboto Mono"/>
                <a:ea typeface="Roboto Mono"/>
                <a:cs typeface="Roboto Mono"/>
                <a:sym typeface="Roboto Mono"/>
              </a:rPr>
              <a:t>build</a:t>
            </a:r>
            <a:r>
              <a:rPr lang="en" sz="700">
                <a:solidFill>
                  <a:srgbClr val="90A4AE"/>
                </a:solidFill>
                <a:latin typeface="Roboto Mono"/>
                <a:ea typeface="Roboto Mono"/>
                <a:cs typeface="Roboto Mono"/>
                <a:sym typeface="Roboto Mono"/>
              </a:rPr>
              <a: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a:t>
            </a:r>
            <a:endParaRPr sz="700">
              <a:solidFill>
                <a:srgbClr val="90A4AE"/>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90A4AE"/>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90A4AE"/>
                </a:solidFill>
                <a:latin typeface="Roboto Mono"/>
                <a:ea typeface="Roboto Mono"/>
                <a:cs typeface="Roboto Mono"/>
                <a:sym typeface="Roboto Mono"/>
              </a:rPr>
              <a:t>}</a:t>
            </a:r>
            <a:endParaRPr sz="700">
              <a:solidFill>
                <a:srgbClr val="90A4AE"/>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p:txBody>
      </p:sp>
      <p:cxnSp>
        <p:nvCxnSpPr>
          <p:cNvPr id="102" name="Google Shape;102;p16"/>
          <p:cNvCxnSpPr/>
          <p:nvPr/>
        </p:nvCxnSpPr>
        <p:spPr>
          <a:xfrm>
            <a:off x="3114600" y="1789975"/>
            <a:ext cx="0" cy="24408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6"/>
          <p:cNvCxnSpPr/>
          <p:nvPr/>
        </p:nvCxnSpPr>
        <p:spPr>
          <a:xfrm>
            <a:off x="6132375" y="1789975"/>
            <a:ext cx="0" cy="2440800"/>
          </a:xfrm>
          <a:prstGeom prst="straightConnector1">
            <a:avLst/>
          </a:prstGeom>
          <a:noFill/>
          <a:ln cap="flat" cmpd="sng" w="9525">
            <a:solidFill>
              <a:schemeClr val="dk2"/>
            </a:solidFill>
            <a:prstDash val="solid"/>
            <a:round/>
            <a:headEnd len="med" w="med" type="none"/>
            <a:tailEnd len="med" w="med" type="none"/>
          </a:ln>
        </p:spPr>
      </p:cxnSp>
      <p:pic>
        <p:nvPicPr>
          <p:cNvPr id="104" name="Google Shape;104;p16"/>
          <p:cNvPicPr preferRelativeResize="0"/>
          <p:nvPr/>
        </p:nvPicPr>
        <p:blipFill>
          <a:blip r:embed="rId3">
            <a:alphaModFix/>
          </a:blip>
          <a:stretch>
            <a:fillRect/>
          </a:stretch>
        </p:blipFill>
        <p:spPr>
          <a:xfrm>
            <a:off x="218900" y="1286050"/>
            <a:ext cx="256650" cy="256650"/>
          </a:xfrm>
          <a:prstGeom prst="rect">
            <a:avLst/>
          </a:prstGeom>
          <a:noFill/>
          <a:ln>
            <a:noFill/>
          </a:ln>
        </p:spPr>
      </p:pic>
      <p:pic>
        <p:nvPicPr>
          <p:cNvPr id="105" name="Google Shape;105;p16"/>
          <p:cNvPicPr preferRelativeResize="0"/>
          <p:nvPr/>
        </p:nvPicPr>
        <p:blipFill rotWithShape="1">
          <a:blip r:embed="rId4">
            <a:alphaModFix/>
          </a:blip>
          <a:srcRect b="20286" l="17081" r="16863" t="0"/>
          <a:stretch/>
        </p:blipFill>
        <p:spPr>
          <a:xfrm>
            <a:off x="3343100" y="1286050"/>
            <a:ext cx="256651" cy="245310"/>
          </a:xfrm>
          <a:prstGeom prst="rect">
            <a:avLst/>
          </a:prstGeom>
          <a:noFill/>
          <a:ln>
            <a:noFill/>
          </a:ln>
        </p:spPr>
      </p:pic>
      <p:pic>
        <p:nvPicPr>
          <p:cNvPr id="106" name="Google Shape;106;p16"/>
          <p:cNvPicPr preferRelativeResize="0"/>
          <p:nvPr/>
        </p:nvPicPr>
        <p:blipFill>
          <a:blip r:embed="rId5">
            <a:alphaModFix/>
          </a:blip>
          <a:stretch>
            <a:fillRect/>
          </a:stretch>
        </p:blipFill>
        <p:spPr>
          <a:xfrm>
            <a:off x="6391099" y="1286050"/>
            <a:ext cx="256650" cy="2302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900" y="216425"/>
            <a:ext cx="26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JSON body</a:t>
            </a:r>
            <a:r>
              <a:rPr lang="en" sz="2200"/>
              <a:t> health check</a:t>
            </a:r>
            <a:endParaRPr sz="2200"/>
          </a:p>
        </p:txBody>
      </p:sp>
      <p:sp>
        <p:nvSpPr>
          <p:cNvPr id="112" name="Google Shape;112;p17"/>
          <p:cNvSpPr txBox="1"/>
          <p:nvPr>
            <p:ph idx="1" type="body"/>
          </p:nvPr>
        </p:nvSpPr>
        <p:spPr>
          <a:xfrm>
            <a:off x="464100" y="1152475"/>
            <a:ext cx="39999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Quarkus</a:t>
            </a:r>
            <a:endParaRPr sz="1600"/>
          </a:p>
        </p:txBody>
      </p:sp>
      <p:sp>
        <p:nvSpPr>
          <p:cNvPr id="113" name="Google Shape;113;p17"/>
          <p:cNvSpPr txBox="1"/>
          <p:nvPr>
            <p:ph idx="2" type="body"/>
          </p:nvPr>
        </p:nvSpPr>
        <p:spPr>
          <a:xfrm>
            <a:off x="3479250" y="367150"/>
            <a:ext cx="39999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Micronaut</a:t>
            </a:r>
            <a:endParaRPr sz="1600"/>
          </a:p>
        </p:txBody>
      </p:sp>
      <p:sp>
        <p:nvSpPr>
          <p:cNvPr id="114" name="Google Shape;114;p17"/>
          <p:cNvSpPr txBox="1"/>
          <p:nvPr/>
        </p:nvSpPr>
        <p:spPr>
          <a:xfrm>
            <a:off x="45700" y="1811025"/>
            <a:ext cx="3115200" cy="2617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solidFill>
                  <a:srgbClr val="FF8A80"/>
                </a:solidFill>
                <a:latin typeface="Roboto Mono"/>
                <a:ea typeface="Roboto Mono"/>
                <a:cs typeface="Roboto Mono"/>
                <a:sym typeface="Roboto Mono"/>
              </a:rPr>
              <a:t>/health/live</a:t>
            </a:r>
            <a:endParaRPr sz="700">
              <a:solidFill>
                <a:srgbClr val="FF8A80"/>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8A80"/>
                </a:solidFill>
                <a:latin typeface="Roboto Mono"/>
                <a:ea typeface="Roboto Mono"/>
                <a:cs typeface="Roboto Mono"/>
                <a:sym typeface="Roboto Mono"/>
              </a:rPr>
              <a:t>/health/ready</a:t>
            </a:r>
            <a:endParaRPr sz="700">
              <a:solidFill>
                <a:srgbClr val="FF8A80"/>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 "UP",</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"checks":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"name": "Custom-service",</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 "UP"</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"name": "Database connections health check",</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 "UP"</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26C6DA"/>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800">
              <a:solidFill>
                <a:srgbClr val="FFFFFF"/>
              </a:solidFill>
              <a:latin typeface="Roboto Mono"/>
              <a:ea typeface="Roboto Mono"/>
              <a:cs typeface="Roboto Mono"/>
              <a:sym typeface="Roboto Mono"/>
            </a:endParaRPr>
          </a:p>
        </p:txBody>
      </p:sp>
      <p:sp>
        <p:nvSpPr>
          <p:cNvPr id="115" name="Google Shape;115;p17"/>
          <p:cNvSpPr txBox="1"/>
          <p:nvPr/>
        </p:nvSpPr>
        <p:spPr>
          <a:xfrm>
            <a:off x="3160900" y="941525"/>
            <a:ext cx="2971500" cy="4301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solidFill>
                  <a:srgbClr val="FF8A80"/>
                </a:solidFill>
                <a:latin typeface="Roboto Mono"/>
                <a:ea typeface="Roboto Mono"/>
                <a:cs typeface="Roboto Mono"/>
                <a:sym typeface="Roboto Mono"/>
              </a:rPr>
              <a:t>/info</a:t>
            </a:r>
            <a:endParaRPr sz="700">
              <a:solidFill>
                <a:srgbClr val="FF8A80"/>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8A80"/>
                </a:solidFill>
                <a:latin typeface="Roboto Mono"/>
                <a:ea typeface="Roboto Mono"/>
                <a:cs typeface="Roboto Mono"/>
                <a:sym typeface="Roboto Mono"/>
              </a:rPr>
              <a:t>/health</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"Custom-service":{</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"name":"healthcheck",</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"jdbc":{</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"name":"healthcheck",</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jdbc:postgresql://postgresdb:5432/postgres":{</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"name":"healthcheck",</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"database":"PostgreSQL",</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"version":"12.3"</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26C6DA"/>
              </a:solidFill>
              <a:latin typeface="Roboto Mono"/>
              <a:ea typeface="Roboto Mono"/>
              <a:cs typeface="Roboto Mono"/>
              <a:sym typeface="Roboto Mono"/>
            </a:endParaRPr>
          </a:p>
        </p:txBody>
      </p:sp>
      <p:sp>
        <p:nvSpPr>
          <p:cNvPr id="116" name="Google Shape;116;p17"/>
          <p:cNvSpPr txBox="1"/>
          <p:nvPr>
            <p:ph idx="2" type="body"/>
          </p:nvPr>
        </p:nvSpPr>
        <p:spPr>
          <a:xfrm>
            <a:off x="6591750" y="367150"/>
            <a:ext cx="28572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SpringBoot</a:t>
            </a:r>
            <a:endParaRPr sz="1600"/>
          </a:p>
        </p:txBody>
      </p:sp>
      <p:sp>
        <p:nvSpPr>
          <p:cNvPr id="117" name="Google Shape;117;p17"/>
          <p:cNvSpPr txBox="1"/>
          <p:nvPr/>
        </p:nvSpPr>
        <p:spPr>
          <a:xfrm>
            <a:off x="6295650" y="941525"/>
            <a:ext cx="3158100" cy="4202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solidFill>
                  <a:srgbClr val="FF8A80"/>
                </a:solidFill>
                <a:latin typeface="Roboto Mono"/>
                <a:ea typeface="Roboto Mono"/>
                <a:cs typeface="Roboto Mono"/>
                <a:sym typeface="Roboto Mono"/>
              </a:rPr>
              <a:t>/actuator/health/liveness</a:t>
            </a:r>
            <a:endParaRPr sz="700">
              <a:solidFill>
                <a:srgbClr val="FF8A80"/>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8A80"/>
                </a:solidFill>
                <a:latin typeface="Roboto Mono"/>
                <a:ea typeface="Roboto Mono"/>
                <a:cs typeface="Roboto Mono"/>
                <a:sym typeface="Roboto Mono"/>
              </a:rPr>
              <a:t>/actuator/health/readiness</a:t>
            </a:r>
            <a:endParaRPr sz="700">
              <a:solidFill>
                <a:srgbClr val="FF8A80"/>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"components":{</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"customHealthCheck":{</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"Custom-service":"Available"</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"db":{</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"details":{</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"database":"PostgreSQL",</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"validationQuery":"isValid()"</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"livenessState":{</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"readinessState":{</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"status":"UP"</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26C6DA"/>
                </a:solidFill>
                <a:latin typeface="Roboto Mono"/>
                <a:ea typeface="Roboto Mono"/>
                <a:cs typeface="Roboto Mono"/>
                <a:sym typeface="Roboto Mono"/>
              </a:rPr>
              <a:t> }</a:t>
            </a:r>
            <a:endParaRPr sz="700">
              <a:solidFill>
                <a:srgbClr val="26C6DA"/>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26C6DA"/>
                </a:solidFill>
                <a:latin typeface="Roboto Mono"/>
                <a:ea typeface="Roboto Mono"/>
                <a:cs typeface="Roboto Mono"/>
                <a:sym typeface="Roboto Mono"/>
              </a:rPr>
              <a:t>}</a:t>
            </a:r>
            <a:endParaRPr sz="700">
              <a:solidFill>
                <a:srgbClr val="26C6DA"/>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FFFFFF"/>
              </a:solidFill>
              <a:latin typeface="Roboto Mono"/>
              <a:ea typeface="Roboto Mono"/>
              <a:cs typeface="Roboto Mono"/>
              <a:sym typeface="Roboto Mono"/>
            </a:endParaRPr>
          </a:p>
        </p:txBody>
      </p:sp>
      <p:cxnSp>
        <p:nvCxnSpPr>
          <p:cNvPr id="118" name="Google Shape;118;p17"/>
          <p:cNvCxnSpPr/>
          <p:nvPr/>
        </p:nvCxnSpPr>
        <p:spPr>
          <a:xfrm>
            <a:off x="3105900" y="1011725"/>
            <a:ext cx="8700" cy="32190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7"/>
          <p:cNvCxnSpPr/>
          <p:nvPr/>
        </p:nvCxnSpPr>
        <p:spPr>
          <a:xfrm>
            <a:off x="6126925" y="1054175"/>
            <a:ext cx="5400" cy="3176700"/>
          </a:xfrm>
          <a:prstGeom prst="straightConnector1">
            <a:avLst/>
          </a:prstGeom>
          <a:noFill/>
          <a:ln cap="flat" cmpd="sng" w="9525">
            <a:solidFill>
              <a:schemeClr val="dk2"/>
            </a:solidFill>
            <a:prstDash val="solid"/>
            <a:round/>
            <a:headEnd len="med" w="med" type="none"/>
            <a:tailEnd len="med" w="med" type="none"/>
          </a:ln>
        </p:spPr>
      </p:cxnSp>
      <p:pic>
        <p:nvPicPr>
          <p:cNvPr id="120" name="Google Shape;120;p17"/>
          <p:cNvPicPr preferRelativeResize="0"/>
          <p:nvPr/>
        </p:nvPicPr>
        <p:blipFill>
          <a:blip r:embed="rId3">
            <a:alphaModFix/>
          </a:blip>
          <a:stretch>
            <a:fillRect/>
          </a:stretch>
        </p:blipFill>
        <p:spPr>
          <a:xfrm>
            <a:off x="218900" y="1286050"/>
            <a:ext cx="256650" cy="256650"/>
          </a:xfrm>
          <a:prstGeom prst="rect">
            <a:avLst/>
          </a:prstGeom>
          <a:noFill/>
          <a:ln>
            <a:noFill/>
          </a:ln>
        </p:spPr>
      </p:pic>
      <p:pic>
        <p:nvPicPr>
          <p:cNvPr id="121" name="Google Shape;121;p17"/>
          <p:cNvPicPr preferRelativeResize="0"/>
          <p:nvPr/>
        </p:nvPicPr>
        <p:blipFill rotWithShape="1">
          <a:blip r:embed="rId4">
            <a:alphaModFix/>
          </a:blip>
          <a:srcRect b="20286" l="17081" r="16863" t="0"/>
          <a:stretch/>
        </p:blipFill>
        <p:spPr>
          <a:xfrm>
            <a:off x="3266900" y="524050"/>
            <a:ext cx="256651" cy="245310"/>
          </a:xfrm>
          <a:prstGeom prst="rect">
            <a:avLst/>
          </a:prstGeom>
          <a:noFill/>
          <a:ln>
            <a:noFill/>
          </a:ln>
        </p:spPr>
      </p:pic>
      <p:pic>
        <p:nvPicPr>
          <p:cNvPr id="122" name="Google Shape;122;p17"/>
          <p:cNvPicPr preferRelativeResize="0"/>
          <p:nvPr/>
        </p:nvPicPr>
        <p:blipFill>
          <a:blip r:embed="rId5">
            <a:alphaModFix/>
          </a:blip>
          <a:stretch>
            <a:fillRect/>
          </a:stretch>
        </p:blipFill>
        <p:spPr>
          <a:xfrm>
            <a:off x="6391099" y="524050"/>
            <a:ext cx="256650" cy="2302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 uso de configmaps en diferentes frameworks Java</a:t>
            </a:r>
            <a:endParaRPr/>
          </a:p>
        </p:txBody>
      </p:sp>
      <p:grpSp>
        <p:nvGrpSpPr>
          <p:cNvPr id="128" name="Google Shape;128;p18"/>
          <p:cNvGrpSpPr/>
          <p:nvPr/>
        </p:nvGrpSpPr>
        <p:grpSpPr>
          <a:xfrm>
            <a:off x="431925" y="1304875"/>
            <a:ext cx="2628925" cy="3416400"/>
            <a:chOff x="431925" y="1304875"/>
            <a:chExt cx="2628925" cy="3416400"/>
          </a:xfrm>
        </p:grpSpPr>
        <p:sp>
          <p:nvSpPr>
            <p:cNvPr id="129" name="Google Shape;129;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1</a:t>
            </a:r>
            <a:endParaRPr>
              <a:solidFill>
                <a:schemeClr val="lt1"/>
              </a:solidFill>
            </a:endParaRPr>
          </a:p>
        </p:txBody>
      </p:sp>
      <p:sp>
        <p:nvSpPr>
          <p:cNvPr id="132" name="Google Shape;132;p1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Generar el boilerplate para cada framework, crear endpoint retornando properties</a:t>
            </a:r>
            <a:endParaRPr sz="1900"/>
          </a:p>
        </p:txBody>
      </p:sp>
      <p:grpSp>
        <p:nvGrpSpPr>
          <p:cNvPr id="133" name="Google Shape;133;p18"/>
          <p:cNvGrpSpPr/>
          <p:nvPr/>
        </p:nvGrpSpPr>
        <p:grpSpPr>
          <a:xfrm>
            <a:off x="3320450" y="1304875"/>
            <a:ext cx="2632500" cy="3416400"/>
            <a:chOff x="3320450" y="1304875"/>
            <a:chExt cx="2632500" cy="3416400"/>
          </a:xfrm>
        </p:grpSpPr>
        <p:sp>
          <p:nvSpPr>
            <p:cNvPr id="134" name="Google Shape;134;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2</a:t>
            </a:r>
            <a:endParaRPr>
              <a:solidFill>
                <a:schemeClr val="lt1"/>
              </a:solidFill>
            </a:endParaRPr>
          </a:p>
        </p:txBody>
      </p:sp>
      <p:sp>
        <p:nvSpPr>
          <p:cNvPr id="137" name="Google Shape;137;p1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Desplegar configmap y aplicaciones en clúster de Kubernetes, probar endpoints. Permisos lectura API k8s </a:t>
            </a:r>
            <a:endParaRPr/>
          </a:p>
        </p:txBody>
      </p:sp>
      <p:grpSp>
        <p:nvGrpSpPr>
          <p:cNvPr id="138" name="Google Shape;138;p18"/>
          <p:cNvGrpSpPr/>
          <p:nvPr/>
        </p:nvGrpSpPr>
        <p:grpSpPr>
          <a:xfrm>
            <a:off x="6212550" y="1304875"/>
            <a:ext cx="2632500" cy="3416400"/>
            <a:chOff x="6212550" y="1304875"/>
            <a:chExt cx="2632500" cy="3416400"/>
          </a:xfrm>
        </p:grpSpPr>
        <p:sp>
          <p:nvSpPr>
            <p:cNvPr id="139" name="Google Shape;139;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3</a:t>
            </a:r>
            <a:endParaRPr>
              <a:solidFill>
                <a:schemeClr val="lt1"/>
              </a:solidFill>
            </a:endParaRPr>
          </a:p>
        </p:txBody>
      </p:sp>
      <p:sp>
        <p:nvSpPr>
          <p:cNvPr id="142" name="Google Shape;142;p1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Modificar aplicaciones para que detecten cambios del configmap “en caliente”. Comprobar funcionamiento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Detectar cambios del configmap “en caliente”</a:t>
            </a:r>
            <a:endParaRPr/>
          </a:p>
        </p:txBody>
      </p:sp>
      <p:sp>
        <p:nvSpPr>
          <p:cNvPr id="148" name="Google Shape;148;p19"/>
          <p:cNvSpPr txBox="1"/>
          <p:nvPr>
            <p:ph idx="1" type="body"/>
          </p:nvPr>
        </p:nvSpPr>
        <p:spPr>
          <a:xfrm>
            <a:off x="464100" y="1152475"/>
            <a:ext cx="39999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Quarkus</a:t>
            </a:r>
            <a:endParaRPr sz="1600"/>
          </a:p>
        </p:txBody>
      </p:sp>
      <p:sp>
        <p:nvSpPr>
          <p:cNvPr id="149" name="Google Shape;149;p19"/>
          <p:cNvSpPr txBox="1"/>
          <p:nvPr>
            <p:ph idx="2" type="body"/>
          </p:nvPr>
        </p:nvSpPr>
        <p:spPr>
          <a:xfrm>
            <a:off x="3537000" y="1152475"/>
            <a:ext cx="39999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Micronaut</a:t>
            </a:r>
            <a:endParaRPr sz="1600"/>
          </a:p>
        </p:txBody>
      </p:sp>
      <p:sp>
        <p:nvSpPr>
          <p:cNvPr id="150" name="Google Shape;150;p19"/>
          <p:cNvSpPr txBox="1"/>
          <p:nvPr/>
        </p:nvSpPr>
        <p:spPr>
          <a:xfrm>
            <a:off x="45700" y="1734825"/>
            <a:ext cx="3122100" cy="2398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io.quarkus</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90A4AE"/>
                </a:solidFill>
                <a:latin typeface="Roboto Mono"/>
                <a:ea typeface="Roboto Mono"/>
                <a:cs typeface="Roboto Mono"/>
                <a:sym typeface="Roboto Mono"/>
              </a:rPr>
              <a:t>  &lt;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quarkus-kubernetes-config</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90A4AE"/>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800">
              <a:solidFill>
                <a:srgbClr val="FFFFFF"/>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800">
              <a:solidFill>
                <a:srgbClr val="FFFFF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800">
                <a:solidFill>
                  <a:srgbClr val="FFFFFF"/>
                </a:solidFill>
                <a:latin typeface="Roboto Mono"/>
                <a:ea typeface="Roboto Mono"/>
                <a:cs typeface="Roboto Mono"/>
                <a:sym typeface="Roboto Mono"/>
              </a:rPr>
              <a:t>No permite detectar cambios en los valores del configmap sin reiniciar el pod.</a:t>
            </a:r>
            <a:endParaRPr sz="800">
              <a:solidFill>
                <a:srgbClr val="FFFFFF"/>
              </a:solidFill>
              <a:latin typeface="Roboto Mono"/>
              <a:ea typeface="Roboto Mono"/>
              <a:cs typeface="Roboto Mono"/>
              <a:sym typeface="Roboto Mono"/>
            </a:endParaRPr>
          </a:p>
        </p:txBody>
      </p:sp>
      <p:sp>
        <p:nvSpPr>
          <p:cNvPr id="151" name="Google Shape;151;p19"/>
          <p:cNvSpPr txBox="1"/>
          <p:nvPr>
            <p:ph idx="2" type="body"/>
          </p:nvPr>
        </p:nvSpPr>
        <p:spPr>
          <a:xfrm>
            <a:off x="6591750" y="1124175"/>
            <a:ext cx="29529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SpringBoot</a:t>
            </a:r>
            <a:endParaRPr sz="1600"/>
          </a:p>
        </p:txBody>
      </p:sp>
      <p:sp>
        <p:nvSpPr>
          <p:cNvPr id="152" name="Google Shape;152;p19"/>
          <p:cNvSpPr txBox="1"/>
          <p:nvPr/>
        </p:nvSpPr>
        <p:spPr>
          <a:xfrm>
            <a:off x="6224900" y="1754925"/>
            <a:ext cx="2952900" cy="2398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org.springframework.cloud</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spring-cloud-starter-kubernetes-config</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90A4AE"/>
              </a:solidFill>
              <a:latin typeface="Roboto Mono"/>
              <a:ea typeface="Roboto Mono"/>
              <a:cs typeface="Roboto Mono"/>
              <a:sym typeface="Roboto Mono"/>
            </a:endParaRPr>
          </a:p>
          <a:p>
            <a:pPr indent="0" lvl="0" marL="0" rtl="0" algn="l">
              <a:lnSpc>
                <a:spcPct val="130000"/>
              </a:lnSpc>
              <a:spcBef>
                <a:spcPts val="0"/>
              </a:spcBef>
              <a:spcAft>
                <a:spcPts val="0"/>
              </a:spcAft>
              <a:buNone/>
            </a:pPr>
            <a:r>
              <a:t/>
            </a:r>
            <a:endParaRPr sz="700">
              <a:solidFill>
                <a:srgbClr val="90A4AE"/>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90A4AE"/>
                </a:solidFill>
                <a:latin typeface="Roboto Mono"/>
                <a:ea typeface="Roboto Mono"/>
                <a:cs typeface="Roboto Mono"/>
                <a:sym typeface="Roboto Mono"/>
              </a:rPr>
              <a:t>*Requiere configurar bootstrap.yaml</a:t>
            </a:r>
            <a:endParaRPr sz="700">
              <a:solidFill>
                <a:srgbClr val="90A4AE"/>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700">
              <a:solidFill>
                <a:srgbClr val="90A4AE"/>
              </a:solidFill>
              <a:latin typeface="Roboto Mono"/>
              <a:ea typeface="Roboto Mono"/>
              <a:cs typeface="Roboto Mono"/>
              <a:sym typeface="Roboto Mono"/>
            </a:endParaRPr>
          </a:p>
          <a:p>
            <a:pPr indent="0" lvl="0" marL="0" rtl="0" algn="l">
              <a:lnSpc>
                <a:spcPct val="150000"/>
              </a:lnSpc>
              <a:spcBef>
                <a:spcPts val="0"/>
              </a:spcBef>
              <a:spcAft>
                <a:spcPts val="0"/>
              </a:spcAft>
              <a:buNone/>
            </a:pPr>
            <a:br>
              <a:rPr lang="en" sz="750">
                <a:solidFill>
                  <a:srgbClr val="FFFFFF"/>
                </a:solidFill>
                <a:latin typeface="Roboto Mono"/>
                <a:ea typeface="Roboto Mono"/>
                <a:cs typeface="Roboto Mono"/>
                <a:sym typeface="Roboto Mono"/>
              </a:rPr>
            </a:br>
            <a:r>
              <a:rPr lang="en" sz="750">
                <a:solidFill>
                  <a:srgbClr val="FFFFFF"/>
                </a:solidFill>
                <a:latin typeface="Roboto Mono"/>
                <a:ea typeface="Roboto Mono"/>
                <a:cs typeface="Roboto Mono"/>
                <a:sym typeface="Roboto Mono"/>
              </a:rPr>
              <a:t>reload</a:t>
            </a:r>
            <a:r>
              <a:rPr lang="en" sz="750">
                <a:solidFill>
                  <a:srgbClr val="90A4AE"/>
                </a:solidFill>
                <a:latin typeface="Roboto Mono"/>
                <a:ea typeface="Roboto Mono"/>
                <a:cs typeface="Roboto Mono"/>
                <a:sym typeface="Roboto Mono"/>
              </a:rPr>
              <a: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enabled</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a:t>
            </a:r>
            <a:r>
              <a:rPr lang="en" sz="750">
                <a:solidFill>
                  <a:srgbClr val="26C6DA"/>
                </a:solidFill>
                <a:latin typeface="Roboto Mono"/>
                <a:ea typeface="Roboto Mono"/>
                <a:cs typeface="Roboto Mono"/>
                <a:sym typeface="Roboto Mono"/>
              </a:rPr>
              <a:t>true</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mode</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event</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50">
                <a:solidFill>
                  <a:srgbClr val="FFFFFF"/>
                </a:solidFill>
                <a:latin typeface="Roboto Mono"/>
                <a:ea typeface="Roboto Mono"/>
                <a:cs typeface="Roboto Mono"/>
                <a:sym typeface="Roboto Mono"/>
              </a:rPr>
              <a:t>    strategy</a:t>
            </a:r>
            <a:r>
              <a:rPr lang="en" sz="750">
                <a:solidFill>
                  <a:srgbClr val="90A4AE"/>
                </a:solidFill>
                <a:latin typeface="Roboto Mono"/>
                <a:ea typeface="Roboto Mono"/>
                <a:cs typeface="Roboto Mono"/>
                <a:sym typeface="Roboto Mono"/>
              </a:rPr>
              <a:t>:</a:t>
            </a:r>
            <a:r>
              <a:rPr lang="en" sz="750">
                <a:solidFill>
                  <a:srgbClr val="FFFFFF"/>
                </a:solidFill>
                <a:latin typeface="Roboto Mono"/>
                <a:ea typeface="Roboto Mono"/>
                <a:cs typeface="Roboto Mono"/>
                <a:sym typeface="Roboto Mono"/>
              </a:rPr>
              <a:t> refresh</a:t>
            </a:r>
            <a:endParaRPr sz="75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700">
              <a:solidFill>
                <a:srgbClr val="90A4AE"/>
              </a:solidFill>
              <a:latin typeface="Roboto Mono"/>
              <a:ea typeface="Roboto Mono"/>
              <a:cs typeface="Roboto Mono"/>
              <a:sym typeface="Roboto Mono"/>
            </a:endParaRPr>
          </a:p>
        </p:txBody>
      </p:sp>
      <p:cxnSp>
        <p:nvCxnSpPr>
          <p:cNvPr id="153" name="Google Shape;153;p19"/>
          <p:cNvCxnSpPr/>
          <p:nvPr/>
        </p:nvCxnSpPr>
        <p:spPr>
          <a:xfrm>
            <a:off x="3190800" y="1789975"/>
            <a:ext cx="0" cy="24408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9"/>
          <p:cNvCxnSpPr/>
          <p:nvPr/>
        </p:nvCxnSpPr>
        <p:spPr>
          <a:xfrm>
            <a:off x="6132375" y="1789975"/>
            <a:ext cx="0" cy="2440800"/>
          </a:xfrm>
          <a:prstGeom prst="straightConnector1">
            <a:avLst/>
          </a:prstGeom>
          <a:noFill/>
          <a:ln cap="flat" cmpd="sng" w="9525">
            <a:solidFill>
              <a:schemeClr val="dk2"/>
            </a:solidFill>
            <a:prstDash val="solid"/>
            <a:round/>
            <a:headEnd len="med" w="med" type="none"/>
            <a:tailEnd len="med" w="med" type="none"/>
          </a:ln>
        </p:spPr>
      </p:cxnSp>
      <p:sp>
        <p:nvSpPr>
          <p:cNvPr id="155" name="Google Shape;155;p19"/>
          <p:cNvSpPr txBox="1"/>
          <p:nvPr/>
        </p:nvSpPr>
        <p:spPr>
          <a:xfrm>
            <a:off x="3213700" y="1734925"/>
            <a:ext cx="2872800" cy="2398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FFFFFF"/>
                </a:solidFill>
                <a:latin typeface="Roboto Mono"/>
                <a:ea typeface="Roboto Mono"/>
                <a:cs typeface="Roboto Mono"/>
                <a:sym typeface="Roboto Mono"/>
              </a:rPr>
              <a:t>  </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io.micronaut.kubernetes</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groupId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indent="0" lvl="0" marL="0" rtl="0" algn="l">
              <a:lnSpc>
                <a:spcPct val="13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r>
              <a:rPr lang="en" sz="700">
                <a:solidFill>
                  <a:srgbClr val="FFFFFF"/>
                </a:solidFill>
                <a:latin typeface="Roboto Mono"/>
                <a:ea typeface="Roboto Mono"/>
                <a:cs typeface="Roboto Mono"/>
                <a:sym typeface="Roboto Mono"/>
              </a:rPr>
              <a:t>micronaut</a:t>
            </a:r>
            <a:r>
              <a:rPr lang="en" sz="700">
                <a:solidFill>
                  <a:srgbClr val="FFFFFF"/>
                </a:solidFill>
                <a:latin typeface="Roboto Mono"/>
                <a:ea typeface="Roboto Mono"/>
                <a:cs typeface="Roboto Mono"/>
                <a:sym typeface="Roboto Mono"/>
              </a:rPr>
              <a:t>-kubernetes-discovery-client</a:t>
            </a: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artifactId</a:t>
            </a:r>
            <a:r>
              <a:rPr lang="en" sz="700">
                <a:solidFill>
                  <a:srgbClr val="90A4AE"/>
                </a:solidFill>
                <a:latin typeface="Roboto Mono"/>
                <a:ea typeface="Roboto Mono"/>
                <a:cs typeface="Roboto Mono"/>
                <a:sym typeface="Roboto Mono"/>
              </a:rPr>
              <a:t>&gt;</a:t>
            </a:r>
            <a:endParaRPr sz="700">
              <a:solidFill>
                <a:srgbClr val="FF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90A4AE"/>
                </a:solidFill>
                <a:latin typeface="Roboto Mono"/>
                <a:ea typeface="Roboto Mono"/>
                <a:cs typeface="Roboto Mono"/>
                <a:sym typeface="Roboto Mono"/>
              </a:rPr>
              <a:t>&lt;/</a:t>
            </a:r>
            <a:r>
              <a:rPr lang="en" sz="700">
                <a:solidFill>
                  <a:srgbClr val="26C6DA"/>
                </a:solidFill>
                <a:latin typeface="Roboto Mono"/>
                <a:ea typeface="Roboto Mono"/>
                <a:cs typeface="Roboto Mono"/>
                <a:sym typeface="Roboto Mono"/>
              </a:rPr>
              <a:t>dependency</a:t>
            </a:r>
            <a:r>
              <a:rPr lang="en" sz="700">
                <a:solidFill>
                  <a:srgbClr val="90A4AE"/>
                </a:solidFill>
                <a:latin typeface="Roboto Mono"/>
                <a:ea typeface="Roboto Mono"/>
                <a:cs typeface="Roboto Mono"/>
                <a:sym typeface="Roboto Mono"/>
              </a:rPr>
              <a:t>&gt;</a:t>
            </a:r>
            <a:endParaRPr sz="700">
              <a:solidFill>
                <a:srgbClr val="90A4AE"/>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700">
              <a:solidFill>
                <a:srgbClr val="90A4AE"/>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700">
                <a:solidFill>
                  <a:srgbClr val="90A4AE"/>
                </a:solidFill>
                <a:latin typeface="Roboto Mono"/>
                <a:ea typeface="Roboto Mono"/>
                <a:cs typeface="Roboto Mono"/>
                <a:sym typeface="Roboto Mono"/>
              </a:rPr>
              <a:t>*Requiere configurar bootstrap.yaml</a:t>
            </a:r>
            <a:endParaRPr sz="700">
              <a:solidFill>
                <a:srgbClr val="90A4AE"/>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800">
              <a:solidFill>
                <a:srgbClr val="FFFFF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800" u="sng">
                <a:solidFill>
                  <a:srgbClr val="FFFFFF"/>
                </a:solidFill>
                <a:latin typeface="Roboto Mono"/>
                <a:ea typeface="Roboto Mono"/>
                <a:cs typeface="Roboto Mono"/>
                <a:sym typeface="Roboto Mono"/>
              </a:rPr>
              <a:t>Documentación Micronaut</a:t>
            </a:r>
            <a:endParaRPr sz="800" u="sng">
              <a:solidFill>
                <a:srgbClr val="FFFFFF"/>
              </a:solidFill>
              <a:latin typeface="Roboto Mono"/>
              <a:ea typeface="Roboto Mono"/>
              <a:cs typeface="Roboto Mono"/>
              <a:sym typeface="Roboto Mono"/>
            </a:endParaRPr>
          </a:p>
          <a:p>
            <a:pPr indent="0" lvl="0" marL="0" rtl="0" algn="l">
              <a:lnSpc>
                <a:spcPct val="115000"/>
              </a:lnSpc>
              <a:spcBef>
                <a:spcPts val="0"/>
              </a:spcBef>
              <a:spcAft>
                <a:spcPts val="0"/>
              </a:spcAft>
              <a:buNone/>
            </a:pPr>
            <a:r>
              <a:rPr i="1" lang="en" sz="800">
                <a:solidFill>
                  <a:srgbClr val="FFFFFF"/>
                </a:solidFill>
                <a:latin typeface="Roboto Mono"/>
                <a:ea typeface="Roboto Mono"/>
                <a:cs typeface="Roboto Mono"/>
                <a:sym typeface="Roboto Mono"/>
              </a:rPr>
              <a:t>“By default, this configuration module will watch for ConfigMaps added/modified/deleted, and provided that the changes match with the above filters, they will be propagated to the Environment and refresh it. This means that those changes will be immediately available in your application without a restart.”</a:t>
            </a:r>
            <a:endParaRPr i="1" sz="1000">
              <a:solidFill>
                <a:srgbClr val="FFFFFF"/>
              </a:solidFill>
              <a:latin typeface="Roboto Mono"/>
              <a:ea typeface="Roboto Mono"/>
              <a:cs typeface="Roboto Mono"/>
              <a:sym typeface="Roboto Mono"/>
            </a:endParaRPr>
          </a:p>
        </p:txBody>
      </p:sp>
      <p:pic>
        <p:nvPicPr>
          <p:cNvPr id="156" name="Google Shape;156;p19"/>
          <p:cNvPicPr preferRelativeResize="0"/>
          <p:nvPr/>
        </p:nvPicPr>
        <p:blipFill>
          <a:blip r:embed="rId3">
            <a:alphaModFix/>
          </a:blip>
          <a:stretch>
            <a:fillRect/>
          </a:stretch>
        </p:blipFill>
        <p:spPr>
          <a:xfrm>
            <a:off x="218900" y="1286050"/>
            <a:ext cx="256650" cy="256650"/>
          </a:xfrm>
          <a:prstGeom prst="rect">
            <a:avLst/>
          </a:prstGeom>
          <a:noFill/>
          <a:ln>
            <a:noFill/>
          </a:ln>
        </p:spPr>
      </p:pic>
      <p:pic>
        <p:nvPicPr>
          <p:cNvPr id="157" name="Google Shape;157;p19"/>
          <p:cNvPicPr preferRelativeResize="0"/>
          <p:nvPr/>
        </p:nvPicPr>
        <p:blipFill rotWithShape="1">
          <a:blip r:embed="rId4">
            <a:alphaModFix/>
          </a:blip>
          <a:srcRect b="20286" l="17081" r="16863" t="0"/>
          <a:stretch/>
        </p:blipFill>
        <p:spPr>
          <a:xfrm>
            <a:off x="3343100" y="1286050"/>
            <a:ext cx="256651" cy="245310"/>
          </a:xfrm>
          <a:prstGeom prst="rect">
            <a:avLst/>
          </a:prstGeom>
          <a:noFill/>
          <a:ln>
            <a:noFill/>
          </a:ln>
        </p:spPr>
      </p:pic>
      <p:pic>
        <p:nvPicPr>
          <p:cNvPr id="158" name="Google Shape;158;p19"/>
          <p:cNvPicPr preferRelativeResize="0"/>
          <p:nvPr/>
        </p:nvPicPr>
        <p:blipFill>
          <a:blip r:embed="rId5">
            <a:alphaModFix/>
          </a:blip>
          <a:stretch>
            <a:fillRect/>
          </a:stretch>
        </p:blipFill>
        <p:spPr>
          <a:xfrm>
            <a:off x="6391099" y="1286050"/>
            <a:ext cx="256650" cy="230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Optimización de recursos de la JVM en Kubernetes</a:t>
            </a:r>
            <a:endParaRPr/>
          </a:p>
        </p:txBody>
      </p:sp>
      <p:grpSp>
        <p:nvGrpSpPr>
          <p:cNvPr id="164" name="Google Shape;164;p20"/>
          <p:cNvGrpSpPr/>
          <p:nvPr/>
        </p:nvGrpSpPr>
        <p:grpSpPr>
          <a:xfrm>
            <a:off x="431925" y="1304875"/>
            <a:ext cx="2628925" cy="3416400"/>
            <a:chOff x="431925" y="1304875"/>
            <a:chExt cx="2628925" cy="3416400"/>
          </a:xfrm>
        </p:grpSpPr>
        <p:sp>
          <p:nvSpPr>
            <p:cNvPr id="165" name="Google Shape;165;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1</a:t>
            </a:r>
            <a:endParaRPr>
              <a:solidFill>
                <a:schemeClr val="lt1"/>
              </a:solidFill>
            </a:endParaRPr>
          </a:p>
        </p:txBody>
      </p:sp>
      <p:sp>
        <p:nvSpPr>
          <p:cNvPr id="168" name="Google Shape;168;p2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Generar el boilerplate para servicio SpringBoot básico (health-check + conexión a Postgres).</a:t>
            </a:r>
            <a:endParaRPr sz="1900"/>
          </a:p>
        </p:txBody>
      </p:sp>
      <p:grpSp>
        <p:nvGrpSpPr>
          <p:cNvPr id="169" name="Google Shape;169;p20"/>
          <p:cNvGrpSpPr/>
          <p:nvPr/>
        </p:nvGrpSpPr>
        <p:grpSpPr>
          <a:xfrm>
            <a:off x="3320450" y="1304875"/>
            <a:ext cx="2632500" cy="3416400"/>
            <a:chOff x="3320450" y="1304875"/>
            <a:chExt cx="2632500" cy="3416400"/>
          </a:xfrm>
        </p:grpSpPr>
        <p:sp>
          <p:nvSpPr>
            <p:cNvPr id="170" name="Google Shape;170;p2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2</a:t>
            </a:r>
            <a:endParaRPr>
              <a:solidFill>
                <a:schemeClr val="lt1"/>
              </a:solidFill>
            </a:endParaRPr>
          </a:p>
        </p:txBody>
      </p:sp>
      <p:sp>
        <p:nvSpPr>
          <p:cNvPr id="173" name="Google Shape;173;p2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Desplegar en Kubernetes y analizar consumo de memoria y CPU (idle y bajo carga). Añadir resources en yaml.</a:t>
            </a:r>
            <a:endParaRPr/>
          </a:p>
        </p:txBody>
      </p:sp>
      <p:grpSp>
        <p:nvGrpSpPr>
          <p:cNvPr id="174" name="Google Shape;174;p20"/>
          <p:cNvGrpSpPr/>
          <p:nvPr/>
        </p:nvGrpSpPr>
        <p:grpSpPr>
          <a:xfrm>
            <a:off x="6212550" y="1304875"/>
            <a:ext cx="2632500" cy="3416400"/>
            <a:chOff x="6212550" y="1304875"/>
            <a:chExt cx="2632500" cy="3416400"/>
          </a:xfrm>
        </p:grpSpPr>
        <p:sp>
          <p:nvSpPr>
            <p:cNvPr id="175" name="Google Shape;175;p2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Paso 3</a:t>
            </a:r>
            <a:endParaRPr>
              <a:solidFill>
                <a:schemeClr val="lt1"/>
              </a:solidFill>
            </a:endParaRPr>
          </a:p>
        </p:txBody>
      </p:sp>
      <p:sp>
        <p:nvSpPr>
          <p:cNvPr id="178" name="Google Shape;178;p2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Optimizar el uso de memoria de la JVM dentro del contenedor Docker. Reajustar resources. Troubleshooting.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182" name="Shape 182"/>
        <p:cNvGrpSpPr/>
        <p:nvPr/>
      </p:nvGrpSpPr>
      <p:grpSpPr>
        <a:xfrm>
          <a:off x="0" y="0"/>
          <a:ext cx="0" cy="0"/>
          <a:chOff x="0" y="0"/>
          <a:chExt cx="0" cy="0"/>
        </a:xfrm>
      </p:grpSpPr>
      <p:pic>
        <p:nvPicPr>
          <p:cNvPr id="183" name="Google Shape;183;p21"/>
          <p:cNvPicPr preferRelativeResize="0"/>
          <p:nvPr/>
        </p:nvPicPr>
        <p:blipFill rotWithShape="1">
          <a:blip r:embed="rId3">
            <a:alphaModFix/>
          </a:blip>
          <a:srcRect b="11378" l="5401" r="0" t="18342"/>
          <a:stretch/>
        </p:blipFill>
        <p:spPr>
          <a:xfrm>
            <a:off x="114825" y="376600"/>
            <a:ext cx="7582751" cy="1289575"/>
          </a:xfrm>
          <a:prstGeom prst="rect">
            <a:avLst/>
          </a:prstGeom>
          <a:noFill/>
          <a:ln>
            <a:noFill/>
          </a:ln>
        </p:spPr>
      </p:pic>
      <p:sp>
        <p:nvSpPr>
          <p:cNvPr id="184" name="Google Shape;184;p21"/>
          <p:cNvSpPr txBox="1"/>
          <p:nvPr/>
        </p:nvSpPr>
        <p:spPr>
          <a:xfrm>
            <a:off x="-105075" y="93600"/>
            <a:ext cx="4075200" cy="4755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rPr b="1" lang="en" sz="950">
                <a:solidFill>
                  <a:srgbClr val="37474F"/>
                </a:solidFill>
                <a:latin typeface="Roboto Mono"/>
                <a:ea typeface="Roboto Mono"/>
                <a:cs typeface="Roboto Mono"/>
                <a:sym typeface="Roboto Mono"/>
              </a:rPr>
              <a:t>$ minikube addons enable metrics-server</a:t>
            </a:r>
            <a:endParaRPr b="1" sz="950">
              <a:solidFill>
                <a:srgbClr val="37474F"/>
              </a:solidFill>
              <a:latin typeface="Roboto Mono"/>
              <a:ea typeface="Roboto Mono"/>
              <a:cs typeface="Roboto Mono"/>
              <a:sym typeface="Roboto Mono"/>
            </a:endParaRPr>
          </a:p>
          <a:p>
            <a:pPr indent="0" lvl="0" marL="0" rtl="0" algn="l">
              <a:spcBef>
                <a:spcPts val="1200"/>
              </a:spcBef>
              <a:spcAft>
                <a:spcPts val="0"/>
              </a:spcAft>
              <a:buNone/>
            </a:pPr>
            <a:r>
              <a:t/>
            </a:r>
            <a:endParaRPr>
              <a:latin typeface="Average"/>
              <a:ea typeface="Average"/>
              <a:cs typeface="Average"/>
              <a:sym typeface="Average"/>
            </a:endParaRPr>
          </a:p>
        </p:txBody>
      </p:sp>
      <p:sp>
        <p:nvSpPr>
          <p:cNvPr id="185" name="Google Shape;185;p21"/>
          <p:cNvSpPr txBox="1"/>
          <p:nvPr/>
        </p:nvSpPr>
        <p:spPr>
          <a:xfrm>
            <a:off x="7698169" y="693350"/>
            <a:ext cx="1443600" cy="9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7474F"/>
                </a:solidFill>
                <a:latin typeface="Roboto Mono"/>
                <a:ea typeface="Roboto Mono"/>
                <a:cs typeface="Roboto Mono"/>
                <a:sym typeface="Roboto Mono"/>
              </a:rPr>
              <a:t>resources:</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requests:</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memory: </a:t>
            </a:r>
            <a:r>
              <a:rPr lang="en" sz="850">
                <a:solidFill>
                  <a:srgbClr val="00BFA4"/>
                </a:solidFill>
                <a:latin typeface="Roboto Mono"/>
                <a:ea typeface="Roboto Mono"/>
                <a:cs typeface="Roboto Mono"/>
                <a:sym typeface="Roboto Mono"/>
              </a:rPr>
              <a:t>160Mi</a:t>
            </a:r>
            <a:endParaRPr sz="850">
              <a:solidFill>
                <a:srgbClr val="00BFA4"/>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850">
                <a:solidFill>
                  <a:srgbClr val="37474F"/>
                </a:solidFill>
                <a:latin typeface="Roboto Mono"/>
                <a:ea typeface="Roboto Mono"/>
                <a:cs typeface="Roboto Mono"/>
                <a:sym typeface="Roboto Mono"/>
              </a:rPr>
              <a:t>      cpu: </a:t>
            </a:r>
            <a:r>
              <a:rPr lang="en" sz="850">
                <a:solidFill>
                  <a:srgbClr val="00BFA4"/>
                </a:solidFill>
                <a:latin typeface="Roboto Mono"/>
                <a:ea typeface="Roboto Mono"/>
                <a:cs typeface="Roboto Mono"/>
                <a:sym typeface="Roboto Mono"/>
              </a:rPr>
              <a:t>5m</a:t>
            </a:r>
            <a:endParaRPr sz="850">
              <a:solidFill>
                <a:srgbClr val="00BFA4"/>
              </a:solidFill>
              <a:latin typeface="Roboto Mono"/>
              <a:ea typeface="Roboto Mono"/>
              <a:cs typeface="Roboto Mono"/>
              <a:sym typeface="Roboto Mono"/>
            </a:endParaRPr>
          </a:p>
        </p:txBody>
      </p:sp>
      <p:sp>
        <p:nvSpPr>
          <p:cNvPr id="186" name="Google Shape;186;p21"/>
          <p:cNvSpPr txBox="1"/>
          <p:nvPr/>
        </p:nvSpPr>
        <p:spPr>
          <a:xfrm>
            <a:off x="38625" y="1933675"/>
            <a:ext cx="54336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50">
                <a:solidFill>
                  <a:srgbClr val="37474F"/>
                </a:solidFill>
                <a:latin typeface="Roboto Mono"/>
                <a:ea typeface="Roboto Mono"/>
                <a:cs typeface="Roboto Mono"/>
                <a:sym typeface="Roboto Mono"/>
              </a:rPr>
              <a:t>$ npm install artillery</a:t>
            </a:r>
            <a:endParaRPr b="1" sz="950">
              <a:solidFill>
                <a:srgbClr val="37474F"/>
              </a:solidFill>
              <a:latin typeface="Roboto Mono"/>
              <a:ea typeface="Roboto Mono"/>
              <a:cs typeface="Roboto Mono"/>
              <a:sym typeface="Roboto Mono"/>
            </a:endParaRPr>
          </a:p>
          <a:p>
            <a:pPr indent="0" lvl="0" marL="0" marR="152400" rtl="0" algn="l">
              <a:lnSpc>
                <a:spcPct val="145000"/>
              </a:lnSpc>
              <a:spcBef>
                <a:spcPts val="0"/>
              </a:spcBef>
              <a:spcAft>
                <a:spcPts val="1200"/>
              </a:spcAft>
              <a:buNone/>
            </a:pPr>
            <a:r>
              <a:rPr b="1" lang="en" sz="950">
                <a:solidFill>
                  <a:srgbClr val="37474F"/>
                </a:solidFill>
                <a:latin typeface="Roboto Mono"/>
                <a:ea typeface="Roboto Mono"/>
                <a:cs typeface="Roboto Mono"/>
                <a:sym typeface="Roboto Mono"/>
              </a:rPr>
              <a:t>$ artillery run ./load_test.yml</a:t>
            </a:r>
            <a:endParaRPr b="1" sz="1200">
              <a:solidFill>
                <a:srgbClr val="24292E"/>
              </a:solidFill>
              <a:highlight>
                <a:srgbClr val="F6F8FA"/>
              </a:highlight>
              <a:latin typeface="Courier New"/>
              <a:ea typeface="Courier New"/>
              <a:cs typeface="Courier New"/>
              <a:sym typeface="Courier New"/>
            </a:endParaRPr>
          </a:p>
        </p:txBody>
      </p:sp>
      <p:pic>
        <p:nvPicPr>
          <p:cNvPr id="187" name="Google Shape;187;p21"/>
          <p:cNvPicPr preferRelativeResize="0"/>
          <p:nvPr/>
        </p:nvPicPr>
        <p:blipFill rotWithShape="1">
          <a:blip r:embed="rId4">
            <a:alphaModFix/>
          </a:blip>
          <a:srcRect b="8886" l="3157" r="0" t="19679"/>
          <a:stretch/>
        </p:blipFill>
        <p:spPr>
          <a:xfrm>
            <a:off x="66925" y="2407375"/>
            <a:ext cx="7582751" cy="1142348"/>
          </a:xfrm>
          <a:prstGeom prst="rect">
            <a:avLst/>
          </a:prstGeom>
          <a:noFill/>
          <a:ln>
            <a:noFill/>
          </a:ln>
        </p:spPr>
      </p:pic>
      <p:sp>
        <p:nvSpPr>
          <p:cNvPr id="188" name="Google Shape;188;p21"/>
          <p:cNvSpPr txBox="1"/>
          <p:nvPr/>
        </p:nvSpPr>
        <p:spPr>
          <a:xfrm>
            <a:off x="7675850" y="2478450"/>
            <a:ext cx="2051700" cy="16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7474F"/>
                </a:solidFill>
                <a:latin typeface="Roboto Mono"/>
                <a:ea typeface="Roboto Mono"/>
                <a:cs typeface="Roboto Mono"/>
                <a:sym typeface="Roboto Mono"/>
              </a:rPr>
              <a:t>resources:</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requests:</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memory: </a:t>
            </a:r>
            <a:r>
              <a:rPr lang="en" sz="850">
                <a:solidFill>
                  <a:srgbClr val="00BFA4"/>
                </a:solidFill>
                <a:latin typeface="Roboto Mono"/>
                <a:ea typeface="Roboto Mono"/>
                <a:cs typeface="Roboto Mono"/>
                <a:sym typeface="Roboto Mono"/>
              </a:rPr>
              <a:t>160Mi</a:t>
            </a:r>
            <a:endParaRPr sz="850">
              <a:solidFill>
                <a:srgbClr val="00BFA4"/>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cpu: </a:t>
            </a:r>
            <a:r>
              <a:rPr lang="en" sz="850">
                <a:solidFill>
                  <a:srgbClr val="00BFA4"/>
                </a:solidFill>
                <a:latin typeface="Roboto Mono"/>
                <a:ea typeface="Roboto Mono"/>
                <a:cs typeface="Roboto Mono"/>
                <a:sym typeface="Roboto Mono"/>
              </a:rPr>
              <a:t>5m</a:t>
            </a:r>
            <a:endParaRPr sz="850">
              <a:solidFill>
                <a:srgbClr val="00BFA4"/>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limits:</a:t>
            </a:r>
            <a:endParaRPr sz="8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850">
                <a:solidFill>
                  <a:srgbClr val="37474F"/>
                </a:solidFill>
                <a:latin typeface="Roboto Mono"/>
                <a:ea typeface="Roboto Mono"/>
                <a:cs typeface="Roboto Mono"/>
                <a:sym typeface="Roboto Mono"/>
              </a:rPr>
              <a:t>      memory: </a:t>
            </a:r>
            <a:r>
              <a:rPr lang="en" sz="850">
                <a:solidFill>
                  <a:srgbClr val="00BFA4"/>
                </a:solidFill>
                <a:latin typeface="Roboto Mono"/>
                <a:ea typeface="Roboto Mono"/>
                <a:cs typeface="Roboto Mono"/>
                <a:sym typeface="Roboto Mono"/>
              </a:rPr>
              <a:t>450Mi</a:t>
            </a:r>
            <a:endParaRPr sz="850">
              <a:solidFill>
                <a:srgbClr val="00BFA4"/>
              </a:solidFill>
              <a:latin typeface="Roboto Mono"/>
              <a:ea typeface="Roboto Mono"/>
              <a:cs typeface="Roboto Mono"/>
              <a:sym typeface="Roboto Mono"/>
            </a:endParaRPr>
          </a:p>
        </p:txBody>
      </p:sp>
      <p:sp>
        <p:nvSpPr>
          <p:cNvPr id="189" name="Google Shape;189;p21"/>
          <p:cNvSpPr txBox="1"/>
          <p:nvPr/>
        </p:nvSpPr>
        <p:spPr>
          <a:xfrm>
            <a:off x="945950" y="3615750"/>
            <a:ext cx="6141000" cy="353400"/>
          </a:xfrm>
          <a:prstGeom prst="rect">
            <a:avLst/>
          </a:prstGeom>
          <a:noFill/>
          <a:ln>
            <a:noFill/>
          </a:ln>
        </p:spPr>
        <p:txBody>
          <a:bodyPr anchorCtr="0" anchor="t" bIns="91425" lIns="91425" spcFirstLastPara="1" rIns="91425" wrap="square" tIns="91425">
            <a:noAutofit/>
          </a:bodyPr>
          <a:lstStyle/>
          <a:p>
            <a:pPr indent="0" lvl="0" marL="0" marR="152400" rtl="0" algn="l">
              <a:lnSpc>
                <a:spcPct val="145000"/>
              </a:lnSpc>
              <a:spcBef>
                <a:spcPts val="0"/>
              </a:spcBef>
              <a:spcAft>
                <a:spcPts val="1200"/>
              </a:spcAft>
              <a:buNone/>
            </a:pPr>
            <a:r>
              <a:rPr lang="en" sz="950">
                <a:solidFill>
                  <a:srgbClr val="37474F"/>
                </a:solidFill>
                <a:latin typeface="Roboto Mono"/>
                <a:ea typeface="Roboto Mono"/>
                <a:cs typeface="Roboto Mono"/>
                <a:sym typeface="Roboto Mono"/>
              </a:rPr>
              <a:t>* </a:t>
            </a:r>
            <a:r>
              <a:rPr lang="en" sz="950">
                <a:solidFill>
                  <a:srgbClr val="37474F"/>
                </a:solidFill>
                <a:latin typeface="Roboto Mono"/>
                <a:ea typeface="Roboto Mono"/>
                <a:cs typeface="Roboto Mono"/>
                <a:sym typeface="Roboto Mono"/>
              </a:rPr>
              <a:t>N</a:t>
            </a:r>
            <a:r>
              <a:rPr lang="en" sz="950">
                <a:solidFill>
                  <a:srgbClr val="37474F"/>
                </a:solidFill>
                <a:latin typeface="Roboto Mono"/>
                <a:ea typeface="Roboto Mono"/>
                <a:cs typeface="Roboto Mono"/>
                <a:sym typeface="Roboto Mono"/>
              </a:rPr>
              <a:t>o se configura un CPU limit, afecta al tiempo de arranque de la aplicación.</a:t>
            </a:r>
            <a:endParaRPr sz="950">
              <a:solidFill>
                <a:srgbClr val="37474F"/>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