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3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4" autoAdjust="0"/>
    <p:restoredTop sz="95439" autoAdjust="0"/>
  </p:normalViewPr>
  <p:slideViewPr>
    <p:cSldViewPr snapToGrid="0">
      <p:cViewPr varScale="1">
        <p:scale>
          <a:sx n="109" d="100"/>
          <a:sy n="109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4550-3C98-4B3F-9F88-715977BE6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3BEE-B1F8-4D7E-BA43-2EAD9273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ECEF3-18DA-4148-9068-675C7417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30A-BA0C-44D1-B7D5-4D7F410EA345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A583-818A-454D-B67C-A8D65811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500FB-E71A-4CF6-B7F6-632EF46A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3D0E-EBF8-4F58-8496-ED6758C3F7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42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EBD1-BA75-490A-9363-C7701B74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F9C1B-68A4-4DD3-AA7A-1DB632217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6308C-3BA2-47E0-BAE1-345A6290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30A-BA0C-44D1-B7D5-4D7F410EA345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8DD22-2379-465D-A2CE-67BFBF75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D1862-252A-4C3A-8EC5-2FF83335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3D0E-EBF8-4F58-8496-ED6758C3F7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575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863B9-5800-46FB-B9A4-552EF2F8C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78CB9-0930-48FE-914A-9CBB438C7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FFA2A-3DD2-42A6-BD76-E9BDD3E8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30A-BA0C-44D1-B7D5-4D7F410EA345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47910-7681-4A7E-9BC1-DB5BEF59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2CE62-2E56-4F1B-A125-69AADDD1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3D0E-EBF8-4F58-8496-ED6758C3F7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94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FE4A-C237-47B3-B7F1-25EC949E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DEA2-81E3-45CC-A5B3-87125E4CF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49999-278D-43BD-A8EF-339206B4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30A-BA0C-44D1-B7D5-4D7F410EA345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C5C0-FD09-4C40-948D-E41CD0F2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05ED3-4B67-4448-BCE8-294027E6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3D0E-EBF8-4F58-8496-ED6758C3F7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9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3398-D6D1-4691-90A0-1AA6A72E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882C6-F1B5-4023-9567-C64F5512E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428C7-4F41-4D06-A106-76BDB03E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30A-BA0C-44D1-B7D5-4D7F410EA345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7D6E7-1AF5-4C94-AA4B-93435778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BCBEC-AEBB-4C23-979F-F8DFBA2D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3D0E-EBF8-4F58-8496-ED6758C3F7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44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5DE7-47F1-43FE-B5DF-F9CE34D1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7649-887F-48FD-BD2C-BB366A253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108BB-A558-412E-9770-0312AC0FB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B9C21-5FF6-4D01-9B88-5714371C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30A-BA0C-44D1-B7D5-4D7F410EA345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D96A4-7F67-4BCE-9831-3D179100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B3B32-B595-4512-B162-3903F1AD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3D0E-EBF8-4F58-8496-ED6758C3F7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86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2DAD-E9A3-4E2C-A709-10B3F89D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54238-65C5-44C7-A49F-7409C261C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CC041-6417-4603-9E93-C24A8F13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FA13F-2C72-4B09-A6A2-43A1DC99C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89A59-91C4-4165-AB33-06C08F56E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B3512-4671-4D7E-99B6-E82EC62A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30A-BA0C-44D1-B7D5-4D7F410EA345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77D21-F23D-4C4A-BFB1-A5670C89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33ABE-8975-42EB-9FA3-20E3889E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3D0E-EBF8-4F58-8496-ED6758C3F7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3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BE2F-43FB-401D-898C-6E89B904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C095E-3B34-4A31-9F33-747CEC81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30A-BA0C-44D1-B7D5-4D7F410EA345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71ACA-02B7-49F2-9AB4-2146B577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65D1F-24BB-4F5F-9D1B-F5B3235B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3D0E-EBF8-4F58-8496-ED6758C3F7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142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6A213-7BDF-405E-B7F4-9C402BF7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30A-BA0C-44D1-B7D5-4D7F410EA345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5D04A-FEC0-479E-8362-E2915AD5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A0501-9D67-4622-8721-2A3A5E8B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3D0E-EBF8-4F58-8496-ED6758C3F7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65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C370-1878-40AC-988C-259E9880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C181-5E61-4EB9-9365-FA02A3CE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44DD9-FDA5-486C-A552-308EE369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823-77F4-4C7C-B3A9-44356071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30A-BA0C-44D1-B7D5-4D7F410EA345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9C6B5-D862-49F8-B469-31A00DCD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7E5A6-F7EE-495A-897F-DCC2C2C5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3D0E-EBF8-4F58-8496-ED6758C3F7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61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4631-426C-4956-B934-A12427A7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6884-05A2-47BE-AEE9-4CBFBE292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83D04-2E83-4165-A2AD-3E76F9F22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C231C-901B-4C33-A6BE-0FAE6401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730A-BA0C-44D1-B7D5-4D7F410EA345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BCDBC-3FC2-4806-AD2E-82C1CDA6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49EF2-729E-4453-9A8F-9F9A0D13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3D0E-EBF8-4F58-8496-ED6758C3F7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43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B8AA9-014E-43EC-A4D2-A7A9E003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05A5E-B7E9-4BF0-95F9-9AFBC43FA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4EE9-DEA1-4987-B945-9AFC2CDB7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7730A-BA0C-44D1-B7D5-4D7F410EA345}" type="datetimeFigureOut">
              <a:rPr lang="es-ES" smtClean="0"/>
              <a:t>15/12/2021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B288-6D82-402E-B197-FE597B264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00C31-9B3B-4B91-A2EA-28BB1462D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3D0E-EBF8-4F58-8496-ED6758C3F7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69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MasterCloudApps-Projects/Monolith-to-Microservices-DB-Examples/tree/main/02_DatabaseAsAServiceInterface/v2" TargetMode="External"/><Relationship Id="rId5" Type="http://schemas.openxmlformats.org/officeDocument/2006/relationships/hyperlink" Target="https://github.com/MasterCloudApps-Projects/Monolith-to-Microservices-DB-Examples/tree/main/02_DatabaseAsAServiceInterface/v1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MasterCloudApps-Projects/Monolith-to-Microservices-DB-Examples/tree/main/03_AggregateExposingMonolith/v2" TargetMode="External"/><Relationship Id="rId5" Type="http://schemas.openxmlformats.org/officeDocument/2006/relationships/hyperlink" Target="https://github.com/MasterCloudApps-Projects/Monolith-to-Microservices-DB-Examples/tree/main/03_AggregateExposingMonolith/v1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MasterCloudApps-Projects/Monolith-to-Microservices-DB-Examples/tree/main/04_SplitTable/v2" TargetMode="External"/><Relationship Id="rId5" Type="http://schemas.openxmlformats.org/officeDocument/2006/relationships/hyperlink" Target="https://github.com/MasterCloudApps-Projects/Monolith-to-Microservices-DB-Examples/tree/main/04_SplitTable/v1" TargetMode="Externa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sterCloudApps-Projects/Monolith-to-Microservices-DB-Exampl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MasterCloudApps-Projects/Monolith-to-Microservices-DB-Examples/tree/main/01_DatabaseView/v2" TargetMode="External"/><Relationship Id="rId5" Type="http://schemas.openxmlformats.org/officeDocument/2006/relationships/hyperlink" Target="https://github.com/MasterCloudApps-Projects/Monolith-to-Microservices-DB-Examples/tree/main/01_DatabaseView/v1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408C9B-7F1F-4A93-958A-4C41E6964C8A}"/>
              </a:ext>
            </a:extLst>
          </p:cNvPr>
          <p:cNvSpPr/>
          <p:nvPr/>
        </p:nvSpPr>
        <p:spPr>
          <a:xfrm>
            <a:off x="0" y="5106390"/>
            <a:ext cx="12192000" cy="1751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Trabajo Fin de Máster</a:t>
            </a:r>
          </a:p>
          <a:p>
            <a:pPr algn="ctr"/>
            <a:r>
              <a:rPr lang="es-ES" dirty="0"/>
              <a:t>Autores: David Rey Gonzalez / Juan Escribano Bonilla</a:t>
            </a:r>
          </a:p>
          <a:p>
            <a:pPr algn="ctr"/>
            <a:r>
              <a:rPr lang="es-ES" dirty="0"/>
              <a:t>Tutor: Micael Gallego Carrillo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A03EF4-0A79-42E7-9662-EF6B11AAB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2536"/>
            <a:ext cx="2438740" cy="10193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9E34FF-AAE9-4F58-B15D-2C1E3AD3D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822" y="5472536"/>
            <a:ext cx="2124371" cy="10097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73C1B-448C-4C66-8B08-4D4B57D41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35" y="0"/>
            <a:ext cx="10236530" cy="3351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26E356-74B6-40B4-8798-673AEBCFBB21}"/>
              </a:ext>
            </a:extLst>
          </p:cNvPr>
          <p:cNvSpPr txBox="1"/>
          <p:nvPr/>
        </p:nvSpPr>
        <p:spPr>
          <a:xfrm>
            <a:off x="977735" y="3351650"/>
            <a:ext cx="10236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rgbClr val="C00000"/>
                </a:solidFill>
              </a:rPr>
              <a:t>Ejemplos de migración de Monolito a Microservicios: Base de Datos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30FF6C4-E1D2-4342-BF8E-F0C2FD047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7659" y="6370"/>
            <a:ext cx="1495634" cy="1238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56D0CD-16FF-47DA-8D7A-3DEC2D76B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5136" y="-10664"/>
            <a:ext cx="1267002" cy="5094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862A5D4-9F38-454B-81FD-AB23B53B4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0664"/>
            <a:ext cx="1267002" cy="50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7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55B2C-2F2C-4FCD-8FEA-EF28779F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1095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0B350F-4972-4BE7-A6A1-1F71F394FAE3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EC77B-8E26-4A5A-BE9F-068DE00583F5}"/>
              </a:ext>
            </a:extLst>
          </p:cNvPr>
          <p:cNvSpPr txBox="1"/>
          <p:nvPr/>
        </p:nvSpPr>
        <p:spPr>
          <a:xfrm>
            <a:off x="237671" y="807522"/>
            <a:ext cx="1056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C00000"/>
                </a:solidFill>
              </a:rPr>
              <a:t>Patrón: Database as a Service</a:t>
            </a:r>
          </a:p>
        </p:txBody>
      </p:sp>
      <p:pic>
        <p:nvPicPr>
          <p:cNvPr id="10" name="Imagen 6">
            <a:extLst>
              <a:ext uri="{FF2B5EF4-FFF2-40B4-BE49-F238E27FC236}">
                <a16:creationId xmlns:a16="http://schemas.microsoft.com/office/drawing/2014/main" id="{7469C474-61B9-4BC3-A028-E9980A666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72" y="1579575"/>
            <a:ext cx="5269432" cy="2927999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509951D-CE7D-4CB4-990E-BEEC8E008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5471"/>
            <a:ext cx="6096000" cy="2928000"/>
          </a:xfrm>
          <a:prstGeom prst="rect">
            <a:avLst/>
          </a:prstGeom>
        </p:spPr>
      </p:pic>
      <p:sp>
        <p:nvSpPr>
          <p:cNvPr id="12" name="CuadroTexto 10">
            <a:extLst>
              <a:ext uri="{FF2B5EF4-FFF2-40B4-BE49-F238E27FC236}">
                <a16:creationId xmlns:a16="http://schemas.microsoft.com/office/drawing/2014/main" id="{DC99C121-678D-4BE1-8CE4-97256A821AA9}"/>
              </a:ext>
            </a:extLst>
          </p:cNvPr>
          <p:cNvSpPr txBox="1"/>
          <p:nvPr/>
        </p:nvSpPr>
        <p:spPr>
          <a:xfrm>
            <a:off x="482472" y="5534560"/>
            <a:ext cx="11184920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>
                <a:latin typeface="Roboto Mono" panose="020B0604020202020204" charset="0"/>
                <a:ea typeface="Roboto Mono" panose="020B0604020202020204" charset="0"/>
              </a:rPr>
              <a:t>V1: </a:t>
            </a:r>
            <a:r>
              <a:rPr lang="es-ES" sz="1400" dirty="0">
                <a:latin typeface="Roboto Mono" panose="020B0604020202020204" charset="0"/>
                <a:ea typeface="Roboto Mono" panose="020B0604020202020204" charset="0"/>
                <a:hlinkClick r:id="rId5"/>
              </a:rPr>
              <a:t>https://github.com/MasterCloudApps-Projects/Monolith-to-Microservices-DB-Examples/tree/main/02_DatabaseAsAServiceInterface/v1</a:t>
            </a:r>
            <a:endParaRPr lang="es-ES" sz="14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3" name="CuadroTexto 11">
            <a:extLst>
              <a:ext uri="{FF2B5EF4-FFF2-40B4-BE49-F238E27FC236}">
                <a16:creationId xmlns:a16="http://schemas.microsoft.com/office/drawing/2014/main" id="{15536D6A-80FF-447D-AF39-D4A73B975AB3}"/>
              </a:ext>
            </a:extLst>
          </p:cNvPr>
          <p:cNvSpPr txBox="1"/>
          <p:nvPr/>
        </p:nvSpPr>
        <p:spPr>
          <a:xfrm>
            <a:off x="482471" y="5842337"/>
            <a:ext cx="11088205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>
                <a:latin typeface="Roboto Mono" panose="020B0604020202020204" charset="0"/>
                <a:ea typeface="Roboto Mono" panose="020B0604020202020204" charset="0"/>
              </a:rPr>
              <a:t>V2: </a:t>
            </a:r>
            <a:r>
              <a:rPr lang="es-ES" sz="1400" dirty="0">
                <a:latin typeface="Roboto Mono" panose="020B0604020202020204" charset="0"/>
                <a:ea typeface="Roboto Mono" panose="020B0604020202020204" charset="0"/>
                <a:hlinkClick r:id="rId6"/>
              </a:rPr>
              <a:t>https://github.com/MasterCloudApps-Projects/Monolith-to-Microservices-DB-Examples/tree/main/02_DatabaseAsAServiceInterface/v2</a:t>
            </a:r>
            <a:endParaRPr lang="es-ES" sz="14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3FF15F-F038-4AE2-ADC0-3B61D27A3B75}"/>
              </a:ext>
            </a:extLst>
          </p:cNvPr>
          <p:cNvSpPr txBox="1"/>
          <p:nvPr/>
        </p:nvSpPr>
        <p:spPr>
          <a:xfrm>
            <a:off x="4120738" y="4623471"/>
            <a:ext cx="163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1415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55B2C-2F2C-4FCD-8FEA-EF28779F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1095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0B350F-4972-4BE7-A6A1-1F71F394FAE3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EC77B-8E26-4A5A-BE9F-068DE00583F5}"/>
              </a:ext>
            </a:extLst>
          </p:cNvPr>
          <p:cNvSpPr txBox="1"/>
          <p:nvPr/>
        </p:nvSpPr>
        <p:spPr>
          <a:xfrm>
            <a:off x="130629" y="807522"/>
            <a:ext cx="1067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C00000"/>
                </a:solidFill>
              </a:rPr>
              <a:t>De Monolito a Micro Servicios: Base de Datos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83ABB-2003-4A32-9A71-FC9B535CFA2F}"/>
              </a:ext>
            </a:extLst>
          </p:cNvPr>
          <p:cNvSpPr txBox="1"/>
          <p:nvPr/>
        </p:nvSpPr>
        <p:spPr>
          <a:xfrm>
            <a:off x="593766" y="1947553"/>
            <a:ext cx="82177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Introducción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Patrón: Database View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Patrón: Database as a Service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b="1" dirty="0"/>
              <a:t>Patrón: </a:t>
            </a:r>
            <a:r>
              <a:rPr lang="es-ES" sz="2800" b="1" dirty="0" err="1"/>
              <a:t>Aggregate</a:t>
            </a:r>
            <a:r>
              <a:rPr lang="es-ES" sz="2800" b="1" dirty="0"/>
              <a:t> </a:t>
            </a:r>
            <a:r>
              <a:rPr lang="es-ES" sz="2800" b="1" dirty="0" err="1"/>
              <a:t>Exposing</a:t>
            </a:r>
            <a:r>
              <a:rPr lang="es-ES" sz="2800" b="1" dirty="0"/>
              <a:t> </a:t>
            </a:r>
            <a:r>
              <a:rPr lang="es-ES" sz="2800" b="1" dirty="0" err="1"/>
              <a:t>Monolith</a:t>
            </a:r>
            <a:endParaRPr lang="es-ES" sz="2800" b="1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Patrón: Split Table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Conclusiones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933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55B2C-2F2C-4FCD-8FEA-EF28779F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1095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0B350F-4972-4BE7-A6A1-1F71F394FAE3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EC77B-8E26-4A5A-BE9F-068DE00583F5}"/>
              </a:ext>
            </a:extLst>
          </p:cNvPr>
          <p:cNvSpPr txBox="1"/>
          <p:nvPr/>
        </p:nvSpPr>
        <p:spPr>
          <a:xfrm>
            <a:off x="237671" y="807522"/>
            <a:ext cx="1056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C00000"/>
                </a:solidFill>
              </a:rPr>
              <a:t>Patrón: </a:t>
            </a:r>
            <a:r>
              <a:rPr lang="es-ES" sz="3600" b="1" dirty="0" err="1">
                <a:solidFill>
                  <a:srgbClr val="C00000"/>
                </a:solidFill>
              </a:rPr>
              <a:t>Aggregate</a:t>
            </a:r>
            <a:r>
              <a:rPr lang="es-ES" sz="3600" b="1" dirty="0">
                <a:solidFill>
                  <a:srgbClr val="C00000"/>
                </a:solidFill>
              </a:rPr>
              <a:t> </a:t>
            </a:r>
            <a:r>
              <a:rPr lang="es-ES" sz="3600" b="1" dirty="0" err="1">
                <a:solidFill>
                  <a:srgbClr val="C00000"/>
                </a:solidFill>
              </a:rPr>
              <a:t>Exposing</a:t>
            </a:r>
            <a:r>
              <a:rPr lang="es-ES" sz="3600" b="1" dirty="0">
                <a:solidFill>
                  <a:srgbClr val="C00000"/>
                </a:solidFill>
              </a:rPr>
              <a:t> </a:t>
            </a:r>
            <a:r>
              <a:rPr lang="es-ES" sz="3600" b="1" dirty="0" err="1">
                <a:solidFill>
                  <a:srgbClr val="C00000"/>
                </a:solidFill>
              </a:rPr>
              <a:t>Monolith</a:t>
            </a:r>
            <a:endParaRPr lang="es-ES" sz="3600" b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5C01A9-F1F8-451F-AC31-6872D1BB9D52}"/>
              </a:ext>
            </a:extLst>
          </p:cNvPr>
          <p:cNvSpPr txBox="1"/>
          <p:nvPr/>
        </p:nvSpPr>
        <p:spPr>
          <a:xfrm>
            <a:off x="6650276" y="2324463"/>
            <a:ext cx="480950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Exponer un agregado con API</a:t>
            </a:r>
          </a:p>
          <a:p>
            <a:pPr marL="742950" lvl="1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dirty="0"/>
              <a:t>No es simplemente exportar la base de datos</a:t>
            </a:r>
          </a:p>
          <a:p>
            <a:pPr marL="742950" lvl="1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dirty="0"/>
              <a:t>Se exporta el servicio de gestión del agregado</a:t>
            </a:r>
          </a:p>
          <a:p>
            <a:pPr marL="742950" lvl="1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dirty="0"/>
              <a:t>Se empieza a controlar el ciclo de vida de esos datos</a:t>
            </a:r>
          </a:p>
          <a:p>
            <a:pPr marL="742950" lvl="1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dirty="0"/>
              <a:t>Es un paso previo a extraer esa API a su propio microservicio en el futuro</a:t>
            </a:r>
          </a:p>
        </p:txBody>
      </p:sp>
      <p:pic>
        <p:nvPicPr>
          <p:cNvPr id="10" name="Imagen 3">
            <a:extLst>
              <a:ext uri="{FF2B5EF4-FFF2-40B4-BE49-F238E27FC236}">
                <a16:creationId xmlns:a16="http://schemas.microsoft.com/office/drawing/2014/main" id="{6EB2ACCF-102F-4076-9690-318ACFD6C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6" y="1545478"/>
            <a:ext cx="6281130" cy="429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7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55B2C-2F2C-4FCD-8FEA-EF28779F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1095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0B350F-4972-4BE7-A6A1-1F71F394FAE3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EC77B-8E26-4A5A-BE9F-068DE00583F5}"/>
              </a:ext>
            </a:extLst>
          </p:cNvPr>
          <p:cNvSpPr txBox="1"/>
          <p:nvPr/>
        </p:nvSpPr>
        <p:spPr>
          <a:xfrm>
            <a:off x="237671" y="807522"/>
            <a:ext cx="1056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C00000"/>
                </a:solidFill>
              </a:rPr>
              <a:t>Patrón: </a:t>
            </a:r>
            <a:r>
              <a:rPr lang="es-ES" sz="3600" b="1" dirty="0" err="1">
                <a:solidFill>
                  <a:srgbClr val="C00000"/>
                </a:solidFill>
              </a:rPr>
              <a:t>Aggregate</a:t>
            </a:r>
            <a:r>
              <a:rPr lang="es-ES" sz="3600" b="1" dirty="0">
                <a:solidFill>
                  <a:srgbClr val="C00000"/>
                </a:solidFill>
              </a:rPr>
              <a:t> </a:t>
            </a:r>
            <a:r>
              <a:rPr lang="es-ES" sz="3600" b="1" dirty="0" err="1">
                <a:solidFill>
                  <a:srgbClr val="C00000"/>
                </a:solidFill>
              </a:rPr>
              <a:t>Exposing</a:t>
            </a:r>
            <a:r>
              <a:rPr lang="es-ES" sz="3600" b="1" dirty="0">
                <a:solidFill>
                  <a:srgbClr val="C00000"/>
                </a:solidFill>
              </a:rPr>
              <a:t> </a:t>
            </a:r>
            <a:r>
              <a:rPr lang="es-ES" sz="3600" b="1" dirty="0" err="1">
                <a:solidFill>
                  <a:srgbClr val="C00000"/>
                </a:solidFill>
              </a:rPr>
              <a:t>Monolith</a:t>
            </a:r>
            <a:endParaRPr lang="es-ES" sz="3600" b="1" dirty="0">
              <a:solidFill>
                <a:srgbClr val="C00000"/>
              </a:solidFill>
            </a:endParaRPr>
          </a:p>
        </p:txBody>
      </p:sp>
      <p:pic>
        <p:nvPicPr>
          <p:cNvPr id="16" name="Imagen 9">
            <a:extLst>
              <a:ext uri="{FF2B5EF4-FFF2-40B4-BE49-F238E27FC236}">
                <a16:creationId xmlns:a16="http://schemas.microsoft.com/office/drawing/2014/main" id="{E48B5FC9-0280-468F-A70F-9023E7F38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04" y="1576209"/>
            <a:ext cx="4482541" cy="3113444"/>
          </a:xfrm>
          <a:prstGeom prst="rect">
            <a:avLst/>
          </a:prstGeom>
        </p:spPr>
      </p:pic>
      <p:pic>
        <p:nvPicPr>
          <p:cNvPr id="17" name="Imagen 13">
            <a:extLst>
              <a:ext uri="{FF2B5EF4-FFF2-40B4-BE49-F238E27FC236}">
                <a16:creationId xmlns:a16="http://schemas.microsoft.com/office/drawing/2014/main" id="{DAF3F3B0-62EE-45B1-8398-8E41BA5A4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885" y="1453853"/>
            <a:ext cx="2711341" cy="3423614"/>
          </a:xfrm>
          <a:prstGeom prst="rect">
            <a:avLst/>
          </a:prstGeom>
        </p:spPr>
      </p:pic>
      <p:sp>
        <p:nvSpPr>
          <p:cNvPr id="18" name="CuadroTexto 10">
            <a:extLst>
              <a:ext uri="{FF2B5EF4-FFF2-40B4-BE49-F238E27FC236}">
                <a16:creationId xmlns:a16="http://schemas.microsoft.com/office/drawing/2014/main" id="{CD79476E-B3C4-44C5-ADF0-B0A62AB377DC}"/>
              </a:ext>
            </a:extLst>
          </p:cNvPr>
          <p:cNvSpPr txBox="1"/>
          <p:nvPr/>
        </p:nvSpPr>
        <p:spPr>
          <a:xfrm>
            <a:off x="351843" y="5601246"/>
            <a:ext cx="11280380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>
                <a:latin typeface="Roboto Mono" panose="020B0604020202020204" charset="0"/>
                <a:ea typeface="Roboto Mono" panose="020B0604020202020204" charset="0"/>
              </a:rPr>
              <a:t>V1: </a:t>
            </a:r>
            <a:r>
              <a:rPr lang="es-ES" sz="1400" dirty="0">
                <a:latin typeface="Roboto Mono" panose="020B0604020202020204" charset="0"/>
                <a:ea typeface="Roboto Mono" panose="020B0604020202020204" charset="0"/>
                <a:hlinkClick r:id="rId5"/>
              </a:rPr>
              <a:t>https://github.com/MasterCloudApps-Projects/Monolith-to-Microservices-DB-Examples/tree/main/03_AggregateExposingMonolith/v1</a:t>
            </a:r>
            <a:endParaRPr lang="es-ES" sz="14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9" name="CuadroTexto 11">
            <a:extLst>
              <a:ext uri="{FF2B5EF4-FFF2-40B4-BE49-F238E27FC236}">
                <a16:creationId xmlns:a16="http://schemas.microsoft.com/office/drawing/2014/main" id="{4FA01946-5D2D-4086-8FD3-5628DD7906A4}"/>
              </a:ext>
            </a:extLst>
          </p:cNvPr>
          <p:cNvSpPr txBox="1"/>
          <p:nvPr/>
        </p:nvSpPr>
        <p:spPr>
          <a:xfrm>
            <a:off x="351842" y="6021869"/>
            <a:ext cx="11280379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>
                <a:latin typeface="Roboto Mono" panose="020B0604020202020204" charset="0"/>
                <a:ea typeface="Roboto Mono" panose="020B0604020202020204" charset="0"/>
              </a:rPr>
              <a:t>V2: </a:t>
            </a:r>
            <a:r>
              <a:rPr lang="es-ES" sz="1400" dirty="0">
                <a:latin typeface="Roboto Mono" panose="020B0604020202020204" charset="0"/>
                <a:ea typeface="Roboto Mono" panose="020B0604020202020204" charset="0"/>
                <a:hlinkClick r:id="rId6"/>
              </a:rPr>
              <a:t>https://github.com/MasterCloudApps-Projects/Monolith-to-Microservices-DB-Examples/tree/main/03_AggregateExposingMonolith/v2</a:t>
            </a:r>
            <a:endParaRPr lang="es-ES" sz="1400" dirty="0"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5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55B2C-2F2C-4FCD-8FEA-EF28779F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1095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0B350F-4972-4BE7-A6A1-1F71F394FAE3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EC77B-8E26-4A5A-BE9F-068DE00583F5}"/>
              </a:ext>
            </a:extLst>
          </p:cNvPr>
          <p:cNvSpPr txBox="1"/>
          <p:nvPr/>
        </p:nvSpPr>
        <p:spPr>
          <a:xfrm>
            <a:off x="130629" y="807522"/>
            <a:ext cx="1067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C00000"/>
                </a:solidFill>
              </a:rPr>
              <a:t>De Monolito a Micro Servicios: Base de Datos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83ABB-2003-4A32-9A71-FC9B535CFA2F}"/>
              </a:ext>
            </a:extLst>
          </p:cNvPr>
          <p:cNvSpPr txBox="1"/>
          <p:nvPr/>
        </p:nvSpPr>
        <p:spPr>
          <a:xfrm>
            <a:off x="593766" y="1947553"/>
            <a:ext cx="82177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Introducción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Patrón: Database View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Patrón: Database as a Service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Patrón: </a:t>
            </a:r>
            <a:r>
              <a:rPr lang="es-ES" sz="2800" dirty="0" err="1"/>
              <a:t>Aggregate</a:t>
            </a:r>
            <a:r>
              <a:rPr lang="es-ES" sz="2800" dirty="0"/>
              <a:t> </a:t>
            </a:r>
            <a:r>
              <a:rPr lang="es-ES" sz="2800" dirty="0" err="1"/>
              <a:t>Exposing</a:t>
            </a:r>
            <a:r>
              <a:rPr lang="es-ES" sz="2800" dirty="0"/>
              <a:t> </a:t>
            </a:r>
            <a:r>
              <a:rPr lang="es-ES" sz="2800" dirty="0" err="1"/>
              <a:t>Monolith</a:t>
            </a:r>
            <a:endParaRPr lang="es-ES" sz="28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b="1" dirty="0"/>
              <a:t>Patrón: Split Table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Conclusiones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492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55B2C-2F2C-4FCD-8FEA-EF28779F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1095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0B350F-4972-4BE7-A6A1-1F71F394FAE3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EC77B-8E26-4A5A-BE9F-068DE00583F5}"/>
              </a:ext>
            </a:extLst>
          </p:cNvPr>
          <p:cNvSpPr txBox="1"/>
          <p:nvPr/>
        </p:nvSpPr>
        <p:spPr>
          <a:xfrm>
            <a:off x="237671" y="807522"/>
            <a:ext cx="1056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C00000"/>
                </a:solidFill>
              </a:rPr>
              <a:t>Patrón: Split 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5C01A9-F1F8-451F-AC31-6872D1BB9D52}"/>
              </a:ext>
            </a:extLst>
          </p:cNvPr>
          <p:cNvSpPr txBox="1"/>
          <p:nvPr/>
        </p:nvSpPr>
        <p:spPr>
          <a:xfrm>
            <a:off x="6650276" y="2324463"/>
            <a:ext cx="4809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Datos de dos servicios en la misma 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ea typeface="Noto Serif CJK SC"/>
              </a:rPr>
              <a:t>A veces, existen datos en una sola tabla que deben dividirse en dos o más límites de servicio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 necesario analizar los datos para encontrar la mejor manera de realizar dicha partición</a:t>
            </a:r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F2B34555-79E7-4A73-8223-E1CB7B074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71" y="2154051"/>
            <a:ext cx="6354452" cy="304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76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55B2C-2F2C-4FCD-8FEA-EF28779F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1095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0B350F-4972-4BE7-A6A1-1F71F394FAE3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EC77B-8E26-4A5A-BE9F-068DE00583F5}"/>
              </a:ext>
            </a:extLst>
          </p:cNvPr>
          <p:cNvSpPr txBox="1"/>
          <p:nvPr/>
        </p:nvSpPr>
        <p:spPr>
          <a:xfrm>
            <a:off x="237671" y="807522"/>
            <a:ext cx="1056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C00000"/>
                </a:solidFill>
              </a:rPr>
              <a:t>Patrón: Split Table</a:t>
            </a:r>
          </a:p>
        </p:txBody>
      </p:sp>
      <p:pic>
        <p:nvPicPr>
          <p:cNvPr id="9" name="Imagen 6">
            <a:extLst>
              <a:ext uri="{FF2B5EF4-FFF2-40B4-BE49-F238E27FC236}">
                <a16:creationId xmlns:a16="http://schemas.microsoft.com/office/drawing/2014/main" id="{C21D4273-7C55-476E-929D-A7FEDE41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45" y="1589596"/>
            <a:ext cx="4296699" cy="3278910"/>
          </a:xfrm>
          <a:prstGeom prst="rect">
            <a:avLst/>
          </a:prstGeom>
        </p:spPr>
      </p:pic>
      <p:pic>
        <p:nvPicPr>
          <p:cNvPr id="10" name="Imagen 2">
            <a:extLst>
              <a:ext uri="{FF2B5EF4-FFF2-40B4-BE49-F238E27FC236}">
                <a16:creationId xmlns:a16="http://schemas.microsoft.com/office/drawing/2014/main" id="{F2EB9400-E54E-4B80-9E87-FEEE9657D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440" y="1755770"/>
            <a:ext cx="5609989" cy="305862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4DC770B-0B06-4510-A653-1334AB92F12E}"/>
              </a:ext>
            </a:extLst>
          </p:cNvPr>
          <p:cNvSpPr txBox="1"/>
          <p:nvPr/>
        </p:nvSpPr>
        <p:spPr>
          <a:xfrm>
            <a:off x="1275163" y="5804732"/>
            <a:ext cx="10865758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>
                <a:latin typeface="Roboto Mono" panose="020B0604020202020204" charset="0"/>
                <a:ea typeface="Roboto Mono" panose="020B0604020202020204" charset="0"/>
              </a:rPr>
              <a:t>V1: </a:t>
            </a:r>
            <a:r>
              <a:rPr lang="es-ES" sz="1400" dirty="0">
                <a:latin typeface="Roboto Mono" panose="020B0604020202020204" charset="0"/>
                <a:ea typeface="Roboto Mono" panose="020B0604020202020204" charset="0"/>
                <a:hlinkClick r:id="rId5"/>
              </a:rPr>
              <a:t>https://github.com/MasterCloudApps-Projects/Monolith-to-Microservices-DB-Examples/tree/main/04_SplitTable/v1</a:t>
            </a:r>
            <a:endParaRPr lang="es-ES" sz="14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8DEE37-1615-4C26-8640-86CA746A2E8C}"/>
              </a:ext>
            </a:extLst>
          </p:cNvPr>
          <p:cNvSpPr txBox="1"/>
          <p:nvPr/>
        </p:nvSpPr>
        <p:spPr>
          <a:xfrm>
            <a:off x="1275163" y="6147626"/>
            <a:ext cx="10865758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>
                <a:latin typeface="Roboto Mono" panose="020B0604020202020204" charset="0"/>
                <a:ea typeface="Roboto Mono" panose="020B0604020202020204" charset="0"/>
              </a:rPr>
              <a:t>V2: </a:t>
            </a:r>
            <a:r>
              <a:rPr lang="es-ES" sz="1400" dirty="0">
                <a:latin typeface="Roboto Mono" panose="020B0604020202020204" charset="0"/>
                <a:ea typeface="Roboto Mono" panose="020B0604020202020204" charset="0"/>
                <a:hlinkClick r:id="rId6"/>
              </a:rPr>
              <a:t>https://github.com/MasterCloudApps-Projects/Monolith-to-Microservices-DB-Examples/tree/main/04_SplitTable/v2</a:t>
            </a:r>
            <a:endParaRPr lang="es-ES" sz="1400" dirty="0"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31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55B2C-2F2C-4FCD-8FEA-EF28779F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1095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0B350F-4972-4BE7-A6A1-1F71F394FAE3}"/>
              </a:ext>
            </a:extLst>
          </p:cNvPr>
          <p:cNvSpPr txBox="1"/>
          <p:nvPr/>
        </p:nvSpPr>
        <p:spPr>
          <a:xfrm>
            <a:off x="11773296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EC77B-8E26-4A5A-BE9F-068DE00583F5}"/>
              </a:ext>
            </a:extLst>
          </p:cNvPr>
          <p:cNvSpPr txBox="1"/>
          <p:nvPr/>
        </p:nvSpPr>
        <p:spPr>
          <a:xfrm>
            <a:off x="403761" y="807522"/>
            <a:ext cx="1040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C00000"/>
                </a:solidFill>
              </a:rPr>
              <a:t> Conclusiones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83ABB-2003-4A32-9A71-FC9B535CFA2F}"/>
              </a:ext>
            </a:extLst>
          </p:cNvPr>
          <p:cNvSpPr txBox="1"/>
          <p:nvPr/>
        </p:nvSpPr>
        <p:spPr>
          <a:xfrm>
            <a:off x="486887" y="1793173"/>
            <a:ext cx="104859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400" b="1" dirty="0"/>
              <a:t>De monolitos a microservicios</a:t>
            </a:r>
            <a:r>
              <a:rPr lang="es-ES" sz="2400" dirty="0"/>
              <a:t>: Para migrar hacia una arquitectura de microservicio, debemos dividir la base de datos de nuestro monolito si queremos aprovechar al máximo las ventajas de dicha arquitectura.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400" b="1" dirty="0"/>
              <a:t>Dividir una BBDD no es una tarea simple</a:t>
            </a:r>
            <a:r>
              <a:rPr lang="es-ES" sz="2400" dirty="0"/>
              <a:t>: Sincronización de datos durante la transición, descomposición de esquemas lógicos versus físicos, integridad transaccional, uniones, latencia y más. 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400" b="1" dirty="0"/>
              <a:t>Patrones de descomposición</a:t>
            </a:r>
            <a:r>
              <a:rPr lang="es-ES" sz="2400" dirty="0"/>
              <a:t>: Nos ayudan a realizar la tarea de migración de nuestra BBDD monolítica.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400" b="1" dirty="0"/>
              <a:t>Consistencia de datos</a:t>
            </a:r>
            <a:r>
              <a:rPr lang="es-ES" sz="2400" dirty="0"/>
              <a:t>:  Se han de mantener los datos dentro de los limites de nuestro servicio.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2974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55B2C-2F2C-4FCD-8FEA-EF28779F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1095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CEC77B-8E26-4A5A-BE9F-068DE00583F5}"/>
              </a:ext>
            </a:extLst>
          </p:cNvPr>
          <p:cNvSpPr txBox="1"/>
          <p:nvPr/>
        </p:nvSpPr>
        <p:spPr>
          <a:xfrm>
            <a:off x="1500249" y="3105834"/>
            <a:ext cx="919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rgbClr val="C00000"/>
                </a:solidFill>
              </a:rPr>
              <a:t>¡MUCHAS 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186239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55B2C-2F2C-4FCD-8FEA-EF28779F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1095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0B350F-4972-4BE7-A6A1-1F71F394FAE3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EC77B-8E26-4A5A-BE9F-068DE00583F5}"/>
              </a:ext>
            </a:extLst>
          </p:cNvPr>
          <p:cNvSpPr txBox="1"/>
          <p:nvPr/>
        </p:nvSpPr>
        <p:spPr>
          <a:xfrm>
            <a:off x="130629" y="807522"/>
            <a:ext cx="1067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C00000"/>
                </a:solidFill>
              </a:rPr>
              <a:t>De Monolito a Micro Servicios: Base de Datos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83ABB-2003-4A32-9A71-FC9B535CFA2F}"/>
              </a:ext>
            </a:extLst>
          </p:cNvPr>
          <p:cNvSpPr txBox="1"/>
          <p:nvPr/>
        </p:nvSpPr>
        <p:spPr>
          <a:xfrm>
            <a:off x="593766" y="1947553"/>
            <a:ext cx="82177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b="1" dirty="0"/>
              <a:t>Introducción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Patrón: Database View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Patrón: Database as a Service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Patrón: </a:t>
            </a:r>
            <a:r>
              <a:rPr lang="es-ES" sz="2800" dirty="0" err="1"/>
              <a:t>Aggregate</a:t>
            </a:r>
            <a:r>
              <a:rPr lang="es-ES" sz="2800" dirty="0"/>
              <a:t> </a:t>
            </a:r>
            <a:r>
              <a:rPr lang="es-ES" sz="2800" dirty="0" err="1"/>
              <a:t>Exposing</a:t>
            </a:r>
            <a:r>
              <a:rPr lang="es-ES" sz="2800" dirty="0"/>
              <a:t> </a:t>
            </a:r>
            <a:r>
              <a:rPr lang="es-ES" sz="2800" dirty="0" err="1"/>
              <a:t>Monolith</a:t>
            </a:r>
            <a:endParaRPr lang="es-ES" sz="28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Patrón: Split Table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Conclusiones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946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55B2C-2F2C-4FCD-8FEA-EF28779F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1095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0B350F-4972-4BE7-A6A1-1F71F394FAE3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EC77B-8E26-4A5A-BE9F-068DE00583F5}"/>
              </a:ext>
            </a:extLst>
          </p:cNvPr>
          <p:cNvSpPr txBox="1"/>
          <p:nvPr/>
        </p:nvSpPr>
        <p:spPr>
          <a:xfrm>
            <a:off x="130629" y="807522"/>
            <a:ext cx="1067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C00000"/>
                </a:solidFill>
              </a:rPr>
              <a:t>De Monolito a Micro Servicios: Base de 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4F7AE-74E3-4F25-87E5-8FF9432CCFB2}"/>
              </a:ext>
            </a:extLst>
          </p:cNvPr>
          <p:cNvSpPr txBox="1"/>
          <p:nvPr/>
        </p:nvSpPr>
        <p:spPr>
          <a:xfrm>
            <a:off x="570015" y="1796504"/>
            <a:ext cx="6151418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b="1" dirty="0"/>
              <a:t>Introducción</a:t>
            </a:r>
            <a:endParaRPr lang="es-E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04940-FAD2-4F86-B9CC-91D4AC78C65E}"/>
              </a:ext>
            </a:extLst>
          </p:cNvPr>
          <p:cNvSpPr txBox="1"/>
          <p:nvPr/>
        </p:nvSpPr>
        <p:spPr>
          <a:xfrm>
            <a:off x="831273" y="2468355"/>
            <a:ext cx="9975272" cy="33590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s-ES" sz="2400" dirty="0"/>
              <a:t>Revisión de los patrones de descomposición de BBDD expuestos en el libro </a:t>
            </a:r>
            <a:r>
              <a:rPr lang="es-ES" sz="2400" dirty="0" err="1"/>
              <a:t>Monolith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Microservices</a:t>
            </a:r>
            <a:r>
              <a:rPr lang="es-ES" sz="2400" dirty="0"/>
              <a:t>: </a:t>
            </a:r>
            <a:r>
              <a:rPr lang="es-ES" sz="2400" dirty="0" err="1"/>
              <a:t>Evolutionary</a:t>
            </a:r>
            <a:r>
              <a:rPr lang="es-ES" sz="2400" dirty="0"/>
              <a:t> </a:t>
            </a:r>
            <a:r>
              <a:rPr lang="es-ES" sz="2400" dirty="0" err="1"/>
              <a:t>Patterns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Transform</a:t>
            </a:r>
            <a:r>
              <a:rPr lang="es-ES" sz="2400" dirty="0"/>
              <a:t> </a:t>
            </a:r>
            <a:r>
              <a:rPr lang="es-ES" sz="2400" dirty="0" err="1"/>
              <a:t>Your</a:t>
            </a:r>
            <a:r>
              <a:rPr lang="es-ES" sz="2400" dirty="0"/>
              <a:t> </a:t>
            </a:r>
            <a:r>
              <a:rPr lang="es-ES" sz="2400" dirty="0" err="1"/>
              <a:t>Monolith</a:t>
            </a:r>
            <a:r>
              <a:rPr lang="es-ES" sz="2400" dirty="0"/>
              <a:t> (Sam Newman)</a:t>
            </a:r>
          </a:p>
          <a:p>
            <a:pPr marL="5715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s-ES" sz="2400" dirty="0"/>
              <a:t>Implementación de 4 patrones</a:t>
            </a:r>
          </a:p>
          <a:p>
            <a:pPr marL="5715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s-ES" sz="2400" dirty="0" err="1"/>
              <a:t>Dockerización</a:t>
            </a:r>
            <a:r>
              <a:rPr lang="es-ES" sz="2400" dirty="0"/>
              <a:t> de los ejemplos implementados</a:t>
            </a:r>
          </a:p>
          <a:p>
            <a:pPr marL="5715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s-ES" sz="2400" dirty="0"/>
              <a:t>Repositorio con todos los ejemplos y documentación paso a paso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CD95F-E48C-4795-BB3B-7D08CD20E8A7}"/>
              </a:ext>
            </a:extLst>
          </p:cNvPr>
          <p:cNvSpPr txBox="1"/>
          <p:nvPr/>
        </p:nvSpPr>
        <p:spPr>
          <a:xfrm>
            <a:off x="570015" y="6050478"/>
            <a:ext cx="10675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https://github.com/MasterCloudApps-Projects/Monolith-to-Microservices-DB-Examples</a:t>
            </a:r>
            <a:endParaRPr lang="es-ES" sz="1400" dirty="0">
              <a:latin typeface="Roboto Mono"/>
              <a:ea typeface="Roboto Mono"/>
              <a:cs typeface="Roboto Mono"/>
              <a:sym typeface="Roboto Mono"/>
            </a:endParaRPr>
          </a:p>
          <a:p>
            <a:pPr algn="just"/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92870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55B2C-2F2C-4FCD-8FEA-EF28779F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1095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0B350F-4972-4BE7-A6A1-1F71F394FAE3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EC77B-8E26-4A5A-BE9F-068DE00583F5}"/>
              </a:ext>
            </a:extLst>
          </p:cNvPr>
          <p:cNvSpPr txBox="1"/>
          <p:nvPr/>
        </p:nvSpPr>
        <p:spPr>
          <a:xfrm>
            <a:off x="130629" y="807522"/>
            <a:ext cx="1067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C00000"/>
                </a:solidFill>
              </a:rPr>
              <a:t>Patrones de descomposición de BBDD</a:t>
            </a:r>
          </a:p>
        </p:txBody>
      </p:sp>
      <p:pic>
        <p:nvPicPr>
          <p:cNvPr id="6" name="Imagen 2">
            <a:extLst>
              <a:ext uri="{FF2B5EF4-FFF2-40B4-BE49-F238E27FC236}">
                <a16:creationId xmlns:a16="http://schemas.microsoft.com/office/drawing/2014/main" id="{89B2B445-9403-47EF-BE35-EC5A68CE3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568" y="1689695"/>
            <a:ext cx="3326056" cy="4345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601B18-01C3-44EF-8D5F-1759A5E87557}"/>
              </a:ext>
            </a:extLst>
          </p:cNvPr>
          <p:cNvSpPr txBox="1"/>
          <p:nvPr/>
        </p:nvSpPr>
        <p:spPr>
          <a:xfrm>
            <a:off x="403761" y="1490775"/>
            <a:ext cx="730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A3B6A-D902-413A-896E-36A743648CCE}"/>
              </a:ext>
            </a:extLst>
          </p:cNvPr>
          <p:cNvSpPr txBox="1"/>
          <p:nvPr/>
        </p:nvSpPr>
        <p:spPr>
          <a:xfrm>
            <a:off x="320634" y="1589175"/>
            <a:ext cx="72083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Shared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Database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wrapping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Database-as-a-service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Aggregate Exposing Monolith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Change Data Ownership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Synchronize Data in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Tracer 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Split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Move Foreign-Key Relationships to Code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5647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55B2C-2F2C-4FCD-8FEA-EF28779F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1095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0B350F-4972-4BE7-A6A1-1F71F394FAE3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EC77B-8E26-4A5A-BE9F-068DE00583F5}"/>
              </a:ext>
            </a:extLst>
          </p:cNvPr>
          <p:cNvSpPr txBox="1"/>
          <p:nvPr/>
        </p:nvSpPr>
        <p:spPr>
          <a:xfrm>
            <a:off x="130629" y="807522"/>
            <a:ext cx="1067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C00000"/>
                </a:solidFill>
              </a:rPr>
              <a:t>De Monolito a Micro Servicios: Base de Datos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83ABB-2003-4A32-9A71-FC9B535CFA2F}"/>
              </a:ext>
            </a:extLst>
          </p:cNvPr>
          <p:cNvSpPr txBox="1"/>
          <p:nvPr/>
        </p:nvSpPr>
        <p:spPr>
          <a:xfrm>
            <a:off x="593766" y="1947553"/>
            <a:ext cx="82177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Introducción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b="1" dirty="0"/>
              <a:t>Patrón: Database View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Patrón: Database as a Service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Patrón: </a:t>
            </a:r>
            <a:r>
              <a:rPr lang="es-ES" sz="2800" dirty="0" err="1"/>
              <a:t>Aggregate</a:t>
            </a:r>
            <a:r>
              <a:rPr lang="es-ES" sz="2800" dirty="0"/>
              <a:t> </a:t>
            </a:r>
            <a:r>
              <a:rPr lang="es-ES" sz="2800" dirty="0" err="1"/>
              <a:t>Exposing</a:t>
            </a:r>
            <a:r>
              <a:rPr lang="es-ES" sz="2800" dirty="0"/>
              <a:t> </a:t>
            </a:r>
            <a:r>
              <a:rPr lang="es-ES" sz="2800" dirty="0" err="1"/>
              <a:t>Monolith</a:t>
            </a:r>
            <a:endParaRPr lang="es-ES" sz="28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Patrón: Split Table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Conclusiones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085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55B2C-2F2C-4FCD-8FEA-EF28779F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1095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0B350F-4972-4BE7-A6A1-1F71F394FAE3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EC77B-8E26-4A5A-BE9F-068DE00583F5}"/>
              </a:ext>
            </a:extLst>
          </p:cNvPr>
          <p:cNvSpPr txBox="1"/>
          <p:nvPr/>
        </p:nvSpPr>
        <p:spPr>
          <a:xfrm>
            <a:off x="237671" y="807522"/>
            <a:ext cx="1056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C00000"/>
                </a:solidFill>
              </a:rPr>
              <a:t>Patrón: Database View</a:t>
            </a: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5C73FE02-D028-4CC4-912C-6D7B2B90F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71" y="1810916"/>
            <a:ext cx="6258132" cy="37029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C01A9-F1F8-451F-AC31-6872D1BB9D52}"/>
              </a:ext>
            </a:extLst>
          </p:cNvPr>
          <p:cNvSpPr txBox="1"/>
          <p:nvPr/>
        </p:nvSpPr>
        <p:spPr>
          <a:xfrm>
            <a:off x="6626431" y="1661210"/>
            <a:ext cx="545771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Una vista para desacoplar</a:t>
            </a:r>
          </a:p>
          <a:p>
            <a:pPr marL="10629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/>
              <a:t>La base de datos como un contrato público</a:t>
            </a:r>
          </a:p>
          <a:p>
            <a:pPr marL="10629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/>
              <a:t>Cuanta menos información se expone, mejor</a:t>
            </a:r>
          </a:p>
          <a:p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895F7-E342-49CB-9CED-EE300CDDDD1A}"/>
              </a:ext>
            </a:extLst>
          </p:cNvPr>
          <p:cNvSpPr txBox="1"/>
          <p:nvPr/>
        </p:nvSpPr>
        <p:spPr>
          <a:xfrm>
            <a:off x="6626431" y="3005470"/>
            <a:ext cx="50960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Donde usarlo</a:t>
            </a:r>
          </a:p>
          <a:p>
            <a:pPr marL="10629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/>
              <a:t>Debería evitarse lo más posible</a:t>
            </a:r>
          </a:p>
          <a:p>
            <a:pPr marL="10629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/>
              <a:t>Hay veces que otros servicios no pueden</a:t>
            </a:r>
          </a:p>
          <a:p>
            <a:pPr marL="720000" lvl="1">
              <a:lnSpc>
                <a:spcPct val="100000"/>
              </a:lnSpc>
            </a:pPr>
            <a:r>
              <a:rPr lang="es-ES" dirty="0"/>
              <a:t>actualizarse a utilizar un servicio y necesitan </a:t>
            </a:r>
          </a:p>
          <a:p>
            <a:pPr marL="720000" lvl="1">
              <a:lnSpc>
                <a:spcPct val="100000"/>
              </a:lnSpc>
            </a:pPr>
            <a:r>
              <a:rPr lang="es-ES" dirty="0"/>
              <a:t>acceder directamente a la base de datos</a:t>
            </a:r>
          </a:p>
          <a:p>
            <a:endParaRPr lang="es-E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0C3EC-3506-483B-81CC-B1960E2ECDA2}"/>
              </a:ext>
            </a:extLst>
          </p:cNvPr>
          <p:cNvSpPr txBox="1"/>
          <p:nvPr/>
        </p:nvSpPr>
        <p:spPr>
          <a:xfrm>
            <a:off x="6745184" y="4759796"/>
            <a:ext cx="529082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Limitaciones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Impacto en rendimiento de las vistas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Hay motores que sólo soportan vistas de sólo lectura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4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55B2C-2F2C-4FCD-8FEA-EF28779F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1095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0B350F-4972-4BE7-A6A1-1F71F394FAE3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EC77B-8E26-4A5A-BE9F-068DE00583F5}"/>
              </a:ext>
            </a:extLst>
          </p:cNvPr>
          <p:cNvSpPr txBox="1"/>
          <p:nvPr/>
        </p:nvSpPr>
        <p:spPr>
          <a:xfrm>
            <a:off x="237671" y="807522"/>
            <a:ext cx="1056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C00000"/>
                </a:solidFill>
              </a:rPr>
              <a:t>Patrón: Database View</a:t>
            </a:r>
          </a:p>
        </p:txBody>
      </p:sp>
      <p:pic>
        <p:nvPicPr>
          <p:cNvPr id="9" name="Imagen 17">
            <a:extLst>
              <a:ext uri="{FF2B5EF4-FFF2-40B4-BE49-F238E27FC236}">
                <a16:creationId xmlns:a16="http://schemas.microsoft.com/office/drawing/2014/main" id="{331AC7BA-D145-4151-A3A5-CE217BB6A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28" y="1709085"/>
            <a:ext cx="4778345" cy="3339613"/>
          </a:xfrm>
          <a:prstGeom prst="rect">
            <a:avLst/>
          </a:prstGeom>
        </p:spPr>
      </p:pic>
      <p:pic>
        <p:nvPicPr>
          <p:cNvPr id="10" name="Imagen 18">
            <a:extLst>
              <a:ext uri="{FF2B5EF4-FFF2-40B4-BE49-F238E27FC236}">
                <a16:creationId xmlns:a16="http://schemas.microsoft.com/office/drawing/2014/main" id="{0E3A0161-1E84-4B4E-91F0-A7CE04744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218" y="1967854"/>
            <a:ext cx="6365096" cy="3080844"/>
          </a:xfrm>
          <a:prstGeom prst="rect">
            <a:avLst/>
          </a:prstGeom>
        </p:spPr>
      </p:pic>
      <p:sp>
        <p:nvSpPr>
          <p:cNvPr id="11" name="CuadroTexto 11">
            <a:extLst>
              <a:ext uri="{FF2B5EF4-FFF2-40B4-BE49-F238E27FC236}">
                <a16:creationId xmlns:a16="http://schemas.microsoft.com/office/drawing/2014/main" id="{C41C4EE9-8A10-496F-8882-34BB4DF3CACA}"/>
              </a:ext>
            </a:extLst>
          </p:cNvPr>
          <p:cNvSpPr txBox="1"/>
          <p:nvPr/>
        </p:nvSpPr>
        <p:spPr>
          <a:xfrm>
            <a:off x="894349" y="5731750"/>
            <a:ext cx="10641159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>
                <a:latin typeface="Roboto Mono" panose="020B0604020202020204" charset="0"/>
                <a:ea typeface="Roboto Mono" panose="020B0604020202020204" charset="0"/>
              </a:rPr>
              <a:t>V1: </a:t>
            </a:r>
            <a:r>
              <a:rPr lang="es-ES" sz="1400" dirty="0">
                <a:latin typeface="Roboto Mono" panose="020B0604020202020204" charset="0"/>
                <a:ea typeface="Roboto Mono" panose="020B0604020202020204" charset="0"/>
                <a:hlinkClick r:id="rId5"/>
              </a:rPr>
              <a:t>https://github.com/MasterCloudApps-Projects/Monolith-to-Microservices-DB-Examples/tree/main/01_DatabaseView/v1</a:t>
            </a:r>
            <a:endParaRPr lang="es-ES" sz="14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2" name="CuadroTexto 12">
            <a:extLst>
              <a:ext uri="{FF2B5EF4-FFF2-40B4-BE49-F238E27FC236}">
                <a16:creationId xmlns:a16="http://schemas.microsoft.com/office/drawing/2014/main" id="{9AD32A4F-ED89-4A70-A3ED-5ADCA9B7A89A}"/>
              </a:ext>
            </a:extLst>
          </p:cNvPr>
          <p:cNvSpPr txBox="1"/>
          <p:nvPr/>
        </p:nvSpPr>
        <p:spPr>
          <a:xfrm>
            <a:off x="894349" y="6090075"/>
            <a:ext cx="10482897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400" dirty="0">
                <a:latin typeface="Roboto Mono" panose="020B0604020202020204" charset="0"/>
                <a:ea typeface="Roboto Mono" panose="020B0604020202020204" charset="0"/>
              </a:rPr>
              <a:t>V2: </a:t>
            </a:r>
            <a:r>
              <a:rPr lang="es-ES" sz="1400" dirty="0">
                <a:latin typeface="Roboto Mono" panose="020B0604020202020204" charset="0"/>
                <a:ea typeface="Roboto Mono" panose="020B0604020202020204" charset="0"/>
                <a:hlinkClick r:id="rId6"/>
              </a:rPr>
              <a:t>https://github.com/MasterCloudApps-Projects/Monolith-to-Microservices-DB-Examples/tree/main/01_DatabaseView/v2</a:t>
            </a:r>
            <a:endParaRPr lang="es-ES" sz="1400" dirty="0"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97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55B2C-2F2C-4FCD-8FEA-EF28779F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1095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0B350F-4972-4BE7-A6A1-1F71F394FAE3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EC77B-8E26-4A5A-BE9F-068DE00583F5}"/>
              </a:ext>
            </a:extLst>
          </p:cNvPr>
          <p:cNvSpPr txBox="1"/>
          <p:nvPr/>
        </p:nvSpPr>
        <p:spPr>
          <a:xfrm>
            <a:off x="130629" y="807522"/>
            <a:ext cx="1067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C00000"/>
                </a:solidFill>
              </a:rPr>
              <a:t>De Monolito a Micro Servicios: Base de Datos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83ABB-2003-4A32-9A71-FC9B535CFA2F}"/>
              </a:ext>
            </a:extLst>
          </p:cNvPr>
          <p:cNvSpPr txBox="1"/>
          <p:nvPr/>
        </p:nvSpPr>
        <p:spPr>
          <a:xfrm>
            <a:off x="593766" y="1947553"/>
            <a:ext cx="82177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Introducción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Patrón: Database View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b="1" dirty="0"/>
              <a:t>Patrón: Database as a Service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Patrón: </a:t>
            </a:r>
            <a:r>
              <a:rPr lang="es-ES" sz="2800" dirty="0" err="1"/>
              <a:t>Aggregate</a:t>
            </a:r>
            <a:r>
              <a:rPr lang="es-ES" sz="2800" dirty="0"/>
              <a:t> </a:t>
            </a:r>
            <a:r>
              <a:rPr lang="es-ES" sz="2800" dirty="0" err="1"/>
              <a:t>Exposing</a:t>
            </a:r>
            <a:r>
              <a:rPr lang="es-ES" sz="2800" dirty="0"/>
              <a:t> </a:t>
            </a:r>
            <a:r>
              <a:rPr lang="es-ES" sz="2800" dirty="0" err="1"/>
              <a:t>Monolith</a:t>
            </a:r>
            <a:endParaRPr lang="es-ES" sz="28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Patrón: Split Table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s-ES" sz="2800" dirty="0"/>
              <a:t>Conclusiones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55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55B2C-2F2C-4FCD-8FEA-EF28779F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1095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0B350F-4972-4BE7-A6A1-1F71F394FAE3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EC77B-8E26-4A5A-BE9F-068DE00583F5}"/>
              </a:ext>
            </a:extLst>
          </p:cNvPr>
          <p:cNvSpPr txBox="1"/>
          <p:nvPr/>
        </p:nvSpPr>
        <p:spPr>
          <a:xfrm>
            <a:off x="237671" y="807522"/>
            <a:ext cx="10568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C00000"/>
                </a:solidFill>
              </a:rPr>
              <a:t>Patrón: Database as a Service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5C01A9-F1F8-451F-AC31-6872D1BB9D52}"/>
              </a:ext>
            </a:extLst>
          </p:cNvPr>
          <p:cNvSpPr txBox="1"/>
          <p:nvPr/>
        </p:nvSpPr>
        <p:spPr>
          <a:xfrm>
            <a:off x="6626431" y="1661210"/>
            <a:ext cx="519642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Base de datos dedicada para vistas</a:t>
            </a:r>
          </a:p>
          <a:p>
            <a:pPr marL="10629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/>
              <a:t>Se sincronizan la </a:t>
            </a:r>
            <a:r>
              <a:rPr lang="es-ES" dirty="0" err="1"/>
              <a:t>bdd</a:t>
            </a:r>
            <a:r>
              <a:rPr lang="es-ES" dirty="0"/>
              <a:t> de </a:t>
            </a:r>
            <a:r>
              <a:rPr lang="es-ES" dirty="0" err="1"/>
              <a:t>report</a:t>
            </a:r>
            <a:endParaRPr lang="es-ES" dirty="0"/>
          </a:p>
          <a:p>
            <a:pPr marL="10629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/>
              <a:t>Llamado “</a:t>
            </a:r>
            <a:r>
              <a:rPr lang="es-ES" dirty="0" err="1"/>
              <a:t>Reporting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” por </a:t>
            </a:r>
            <a:r>
              <a:rPr lang="es-ES" dirty="0" err="1"/>
              <a:t>Fowler</a:t>
            </a:r>
            <a:endParaRPr lang="es-ES" dirty="0"/>
          </a:p>
          <a:p>
            <a:pPr marL="10629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/>
              <a:t>Una forma de implementar CQRS</a:t>
            </a:r>
          </a:p>
          <a:p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895F7-E342-49CB-9CED-EE300CDDDD1A}"/>
              </a:ext>
            </a:extLst>
          </p:cNvPr>
          <p:cNvSpPr txBox="1"/>
          <p:nvPr/>
        </p:nvSpPr>
        <p:spPr>
          <a:xfrm>
            <a:off x="6626431" y="3005470"/>
            <a:ext cx="50164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/>
              <a:t>Implementación</a:t>
            </a:r>
          </a:p>
          <a:p>
            <a:pPr marL="10629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/>
              <a:t>CDC (Change data capture) -&gt; </a:t>
            </a:r>
            <a:r>
              <a:rPr lang="es-ES" dirty="0" err="1"/>
              <a:t>Debezium</a:t>
            </a:r>
            <a:endParaRPr lang="es-ES" dirty="0"/>
          </a:p>
          <a:p>
            <a:pPr marL="10629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 err="1"/>
              <a:t>Batch</a:t>
            </a:r>
            <a:r>
              <a:rPr lang="es-ES" dirty="0"/>
              <a:t> </a:t>
            </a:r>
            <a:r>
              <a:rPr lang="es-ES" dirty="0" err="1"/>
              <a:t>updates</a:t>
            </a:r>
            <a:endParaRPr lang="es-ES" dirty="0"/>
          </a:p>
          <a:p>
            <a:endParaRPr lang="es-E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0C3EC-3506-483B-81CC-B1960E2ECDA2}"/>
              </a:ext>
            </a:extLst>
          </p:cNvPr>
          <p:cNvSpPr txBox="1"/>
          <p:nvPr/>
        </p:nvSpPr>
        <p:spPr>
          <a:xfrm>
            <a:off x="6579231" y="4205799"/>
            <a:ext cx="52908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Comparación con las vistas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Mucha más flexible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Permite diferentes motores de base de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Transformaciones más complejas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Pero a un coste, no hay balas de plata</a:t>
            </a:r>
          </a:p>
          <a:p>
            <a:endParaRPr lang="es-ES" dirty="0"/>
          </a:p>
        </p:txBody>
      </p:sp>
      <p:pic>
        <p:nvPicPr>
          <p:cNvPr id="9" name="Imagen 7">
            <a:extLst>
              <a:ext uri="{FF2B5EF4-FFF2-40B4-BE49-F238E27FC236}">
                <a16:creationId xmlns:a16="http://schemas.microsoft.com/office/drawing/2014/main" id="{0C8C87CD-B37C-4017-B845-A1771BBF4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71" y="2091452"/>
            <a:ext cx="5993448" cy="302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6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821</Words>
  <Application>Microsoft Office PowerPoint</Application>
  <PresentationFormat>Panorámica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Roboto Mono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Rey</dc:creator>
  <cp:lastModifiedBy>Juan Escribano Bonilla</cp:lastModifiedBy>
  <cp:revision>13</cp:revision>
  <dcterms:created xsi:type="dcterms:W3CDTF">2021-12-15T07:01:10Z</dcterms:created>
  <dcterms:modified xsi:type="dcterms:W3CDTF">2021-12-15T17:55:31Z</dcterms:modified>
</cp:coreProperties>
</file>