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4"/>
  </p:notesMasterIdLst>
  <p:sldIdLst>
    <p:sldId id="256" r:id="rId3"/>
    <p:sldId id="268" r:id="rId4"/>
    <p:sldId id="258" r:id="rId5"/>
    <p:sldId id="259" r:id="rId6"/>
    <p:sldId id="318" r:id="rId7"/>
    <p:sldId id="260" r:id="rId8"/>
    <p:sldId id="317" r:id="rId9"/>
    <p:sldId id="304" r:id="rId10"/>
    <p:sldId id="305" r:id="rId11"/>
    <p:sldId id="307" r:id="rId12"/>
    <p:sldId id="309" r:id="rId13"/>
    <p:sldId id="306" r:id="rId14"/>
    <p:sldId id="308" r:id="rId15"/>
    <p:sldId id="310" r:id="rId16"/>
    <p:sldId id="311" r:id="rId17"/>
    <p:sldId id="313" r:id="rId18"/>
    <p:sldId id="314" r:id="rId19"/>
    <p:sldId id="315" r:id="rId20"/>
    <p:sldId id="316" r:id="rId21"/>
    <p:sldId id="319" r:id="rId22"/>
    <p:sldId id="320" r:id="rId23"/>
    <p:sldId id="321" r:id="rId24"/>
    <p:sldId id="322" r:id="rId25"/>
    <p:sldId id="323" r:id="rId26"/>
    <p:sldId id="324" r:id="rId27"/>
    <p:sldId id="325" r:id="rId28"/>
    <p:sldId id="326" r:id="rId29"/>
    <p:sldId id="353" r:id="rId30"/>
    <p:sldId id="327" r:id="rId31"/>
    <p:sldId id="328" r:id="rId32"/>
    <p:sldId id="329" r:id="rId33"/>
    <p:sldId id="331" r:id="rId34"/>
    <p:sldId id="334" r:id="rId35"/>
    <p:sldId id="336" r:id="rId36"/>
    <p:sldId id="345" r:id="rId37"/>
    <p:sldId id="346" r:id="rId38"/>
    <p:sldId id="354" r:id="rId39"/>
    <p:sldId id="348" r:id="rId40"/>
    <p:sldId id="349" r:id="rId41"/>
    <p:sldId id="355" r:id="rId42"/>
    <p:sldId id="350" r:id="rId43"/>
    <p:sldId id="357" r:id="rId44"/>
    <p:sldId id="337" r:id="rId45"/>
    <p:sldId id="342" r:id="rId46"/>
    <p:sldId id="343" r:id="rId47"/>
    <p:sldId id="351" r:id="rId48"/>
    <p:sldId id="352" r:id="rId49"/>
    <p:sldId id="356" r:id="rId50"/>
    <p:sldId id="344" r:id="rId51"/>
    <p:sldId id="284" r:id="rId52"/>
    <p:sldId id="335" r:id="rId53"/>
  </p:sldIdLst>
  <p:sldSz cx="9144000" cy="5143500" type="screen16x9"/>
  <p:notesSz cx="6858000" cy="9144000"/>
  <p:embeddedFontLst>
    <p:embeddedFont>
      <p:font typeface="Barlow Semi Condensed" panose="00000506000000000000" pitchFamily="2" charset="0"/>
      <p:regular r:id="rId55"/>
      <p:bold r:id="rId56"/>
      <p:italic r:id="rId57"/>
      <p:boldItalic r:id="rId58"/>
    </p:embeddedFont>
    <p:embeddedFont>
      <p:font typeface="Barlow Semi Condensed Medium" panose="00000606000000000000" pitchFamily="2" charset="0"/>
      <p:regular r:id="rId59"/>
      <p:bold r:id="rId60"/>
      <p:italic r:id="rId61"/>
      <p:boldItalic r:id="rId62"/>
    </p:embeddedFont>
    <p:embeddedFont>
      <p:font typeface="Fjalla One" panose="020B0604020202020204" charset="0"/>
      <p:regular r:id="rId63"/>
    </p:embeddedFont>
    <p:embeddedFont>
      <p:font typeface="Proxima Nova" panose="020B0604020202020204" charset="0"/>
      <p:regular r:id="rId64"/>
      <p:bold r:id="rId65"/>
      <p:italic r:id="rId66"/>
      <p:boldItalic r:id="rId67"/>
    </p:embeddedFont>
    <p:embeddedFont>
      <p:font typeface="Proxima Nova Semibold" panose="020B0604020202020204" charset="0"/>
      <p:regular r:id="rId68"/>
      <p:bold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ADFA-0929-4331-8545-CC688B02C2E7}">
  <a:tblStyle styleId="{9066ADFA-0929-4331-8545-CC688B02C2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4604" autoAdjust="0"/>
  </p:normalViewPr>
  <p:slideViewPr>
    <p:cSldViewPr snapToGrid="0">
      <p:cViewPr varScale="1">
        <p:scale>
          <a:sx n="139" d="100"/>
          <a:sy n="139" d="100"/>
        </p:scale>
        <p:origin x="1026" y="126"/>
      </p:cViewPr>
      <p:guideLst>
        <p:guide orient="horz" pos="1620"/>
        <p:guide pos="2880"/>
      </p:guideLst>
    </p:cSldViewPr>
  </p:slideViewPr>
  <p:outlineViewPr>
    <p:cViewPr>
      <p:scale>
        <a:sx n="33" d="100"/>
        <a:sy n="33" d="100"/>
      </p:scale>
      <p:origin x="0" y="-1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868870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815642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627092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3083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8750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445038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2542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87253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79533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8732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010409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90531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650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129702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557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08586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40953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11175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9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9933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04641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109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939788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968629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614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09305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39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078189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96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94857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169014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1 – ANTES / 2 – DESPUES / 3 – FUENTE INFORMACION / 4 – EL TIPO DE OPERACIÓN QUE SE LLEVA A CABO / 5 – TIMESTAMP QUE SE GENERA CUANDO DEBEZIUM PROCESA EL EVENTO</a:t>
            </a:r>
          </a:p>
          <a:p>
            <a:pPr marL="158750" indent="0">
              <a:buNone/>
            </a:pPr>
            <a:endParaRPr lang="es-ES" dirty="0"/>
          </a:p>
        </p:txBody>
      </p:sp>
    </p:spTree>
    <p:extLst>
      <p:ext uri="{BB962C8B-B14F-4D97-AF65-F5344CB8AC3E}">
        <p14:creationId xmlns:p14="http://schemas.microsoft.com/office/powerpoint/2010/main" val="3952775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399740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551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8212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503170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6460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8481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44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6" r:id="rId5"/>
    <p:sldLayoutId id="2147483658" r:id="rId6"/>
    <p:sldLayoutId id="2147483659" r:id="rId7"/>
    <p:sldLayoutId id="2147483661" r:id="rId8"/>
    <p:sldLayoutId id="2147483665" r:id="rId9"/>
    <p:sldLayoutId id="2147483667" r:id="rId10"/>
    <p:sldLayoutId id="2147483673" r:id="rId11"/>
    <p:sldLayoutId id="2147483674" r:id="rId12"/>
    <p:sldLayoutId id="2147483675" r:id="rId13"/>
    <p:sldLayoutId id="2147483678" r:id="rId14"/>
    <p:sldLayoutId id="214748368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hyperlink" Target="https://twitter.com/mighuerta_" TargetMode="External"/><Relationship Id="rId3" Type="http://schemas.openxmlformats.org/officeDocument/2006/relationships/image" Target="../media/image37.png"/><Relationship Id="rId7" Type="http://schemas.openxmlformats.org/officeDocument/2006/relationships/hyperlink" Target="https://www.linkedin.com/in/juan-carlos-bl%C3%A1zquez-mu%C3%B1oz-3b3078158/" TargetMode="External"/><Relationship Id="rId12" Type="http://schemas.openxmlformats.org/officeDocument/2006/relationships/hyperlink" Target="https://github.com/mahuerta"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image" Target="../media/image2.png"/><Relationship Id="rId11" Type="http://schemas.openxmlformats.org/officeDocument/2006/relationships/image" Target="../media/image3.jpeg"/><Relationship Id="rId5" Type="http://schemas.openxmlformats.org/officeDocument/2006/relationships/image" Target="../media/image1.png"/><Relationship Id="rId10" Type="http://schemas.openxmlformats.org/officeDocument/2006/relationships/image" Target="../media/image40.png"/><Relationship Id="rId4" Type="http://schemas.openxmlformats.org/officeDocument/2006/relationships/image" Target="../media/image38.png"/><Relationship Id="rId9" Type="http://schemas.openxmlformats.org/officeDocument/2006/relationships/hyperlink" Target="https://github.com/JuanCB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194990" y="1947536"/>
            <a:ext cx="3551723"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solidFill>
                  <a:schemeClr val="dk2"/>
                </a:solidFill>
              </a:rPr>
              <a:t>Monolith to Microservices Examples</a:t>
            </a:r>
            <a:endParaRPr sz="4800" dirty="0">
              <a:solidFill>
                <a:schemeClr val="dk2"/>
              </a:solidFill>
            </a:endParaRPr>
          </a:p>
        </p:txBody>
      </p:sp>
      <p:sp>
        <p:nvSpPr>
          <p:cNvPr id="1885" name="Google Shape;1885;p35"/>
          <p:cNvSpPr txBox="1">
            <a:spLocks noGrp="1"/>
          </p:cNvSpPr>
          <p:nvPr>
            <p:ph type="subTitle" idx="1"/>
          </p:nvPr>
        </p:nvSpPr>
        <p:spPr>
          <a:xfrm>
            <a:off x="5297570" y="3790362"/>
            <a:ext cx="3449143"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ES" sz="2000" dirty="0">
                <a:solidFill>
                  <a:schemeClr val="accent1"/>
                </a:solidFill>
              </a:rPr>
              <a:t>Juan Carlos Blázquez Muñoz</a:t>
            </a:r>
          </a:p>
          <a:p>
            <a:pPr marL="0" lvl="0" indent="0" algn="r" rtl="0">
              <a:spcBef>
                <a:spcPts val="0"/>
              </a:spcBef>
              <a:spcAft>
                <a:spcPts val="0"/>
              </a:spcAft>
              <a:buClr>
                <a:schemeClr val="dk1"/>
              </a:buClr>
              <a:buSzPts val="1100"/>
              <a:buFont typeface="Arial"/>
              <a:buNone/>
            </a:pPr>
            <a:r>
              <a:rPr lang="es-ES" sz="2000" dirty="0">
                <a:solidFill>
                  <a:schemeClr val="accent1"/>
                </a:solidFill>
              </a:rPr>
              <a:t>Miguel Ángel Huerta Rodríguez</a:t>
            </a:r>
          </a:p>
          <a:p>
            <a:pPr marL="0" lvl="0" indent="0" algn="r" rtl="0">
              <a:spcBef>
                <a:spcPts val="0"/>
              </a:spcBef>
              <a:spcAft>
                <a:spcPts val="0"/>
              </a:spcAft>
              <a:buClr>
                <a:schemeClr val="dk1"/>
              </a:buClr>
              <a:buSzPts val="1100"/>
              <a:buFont typeface="Arial"/>
              <a:buNone/>
            </a:pPr>
            <a:endParaRPr sz="20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199" name="Imagen 198">
            <a:extLst>
              <a:ext uri="{FF2B5EF4-FFF2-40B4-BE49-F238E27FC236}">
                <a16:creationId xmlns:a16="http://schemas.microsoft.com/office/drawing/2014/main" id="{16F6B535-4A17-4C46-8F6E-828C34EBFDD6}"/>
              </a:ext>
            </a:extLst>
          </p:cNvPr>
          <p:cNvPicPr>
            <a:picLocks noChangeAspect="1"/>
          </p:cNvPicPr>
          <p:nvPr/>
        </p:nvPicPr>
        <p:blipFill>
          <a:blip r:embed="rId3">
            <a:alphaModFix/>
          </a:blip>
          <a:stretch>
            <a:fillRect/>
          </a:stretch>
        </p:blipFill>
        <p:spPr>
          <a:xfrm>
            <a:off x="7829588" y="4760363"/>
            <a:ext cx="838200" cy="295275"/>
          </a:xfrm>
          <a:prstGeom prst="rect">
            <a:avLst/>
          </a:prstGeom>
        </p:spPr>
      </p:pic>
      <p:pic>
        <p:nvPicPr>
          <p:cNvPr id="200" name="Imagen 199" descr="Imagen que contiene Logotipo&#10;&#10;Descripción generada automáticamente">
            <a:extLst>
              <a:ext uri="{FF2B5EF4-FFF2-40B4-BE49-F238E27FC236}">
                <a16:creationId xmlns:a16="http://schemas.microsoft.com/office/drawing/2014/main" id="{303CC30A-5977-4646-A8CE-1CA69B7A182C}"/>
              </a:ext>
            </a:extLst>
          </p:cNvPr>
          <p:cNvPicPr>
            <a:picLocks noChangeAspect="1"/>
          </p:cNvPicPr>
          <p:nvPr/>
        </p:nvPicPr>
        <p:blipFill>
          <a:blip r:embed="rId4"/>
          <a:stretch>
            <a:fillRect/>
          </a:stretch>
        </p:blipFill>
        <p:spPr>
          <a:xfrm>
            <a:off x="246189" y="-82962"/>
            <a:ext cx="1481421" cy="1481421"/>
          </a:xfrm>
          <a:prstGeom prst="rect">
            <a:avLst/>
          </a:prstGeom>
        </p:spPr>
      </p:pic>
      <p:pic>
        <p:nvPicPr>
          <p:cNvPr id="201" name="Picture 3">
            <a:extLst>
              <a:ext uri="{FF2B5EF4-FFF2-40B4-BE49-F238E27FC236}">
                <a16:creationId xmlns:a16="http://schemas.microsoft.com/office/drawing/2014/main" id="{488890C8-E908-4A82-9E80-8FF9CF8C3D28}"/>
              </a:ext>
            </a:extLst>
          </p:cNvPr>
          <p:cNvPicPr>
            <a:picLocks noChangeAspect="1"/>
          </p:cNvPicPr>
          <p:nvPr/>
        </p:nvPicPr>
        <p:blipFill>
          <a:blip r:embed="rId5"/>
          <a:stretch>
            <a:fillRect/>
          </a:stretch>
        </p:blipFill>
        <p:spPr bwMode="auto">
          <a:xfrm>
            <a:off x="6799291" y="4731332"/>
            <a:ext cx="809202" cy="3138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0" y="33832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659720" y="3156105"/>
            <a:ext cx="5794025" cy="851076"/>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Queremos interceptar y redirigir mensajes de la cola de mensajería. En ejemplos previos redirigíamos peticiones HTTP a través de un proxy.</a:t>
            </a:r>
          </a:p>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Como cola de mensajería elegimos utilizar </a:t>
            </a:r>
            <a:r>
              <a:rPr lang="es-ES" sz="1500" i="1" dirty="0">
                <a:solidFill>
                  <a:schemeClr val="tx2">
                    <a:lumMod val="10000"/>
                  </a:schemeClr>
                </a:solidFill>
                <a:latin typeface="Barlow Semi Condensed"/>
                <a:ea typeface="Barlow Semi Condensed"/>
                <a:cs typeface="Barlow Semi Condensed"/>
                <a:sym typeface="Barlow Semi Condensed"/>
              </a:rPr>
              <a:t>Kafka</a:t>
            </a:r>
            <a:r>
              <a:rPr lang="es-ES" sz="15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endParaRPr lang="es-ES" sz="1500" i="1" dirty="0">
              <a:solidFill>
                <a:schemeClr val="tx2">
                  <a:lumMod val="10000"/>
                </a:schemeClr>
              </a:solidFill>
              <a:latin typeface="Barlow Semi Condensed"/>
              <a:ea typeface="Barlow Semi Condensed"/>
              <a:cs typeface="Barlow Semi Condensed"/>
              <a:sym typeface="Barlow Semi Condensed"/>
            </a:endParaRPr>
          </a:p>
        </p:txBody>
      </p:sp>
      <p:pic>
        <p:nvPicPr>
          <p:cNvPr id="16" name="Imagen 15" descr="Gráfico&#10;&#10;Descripción generada automáticamente">
            <a:extLst>
              <a:ext uri="{FF2B5EF4-FFF2-40B4-BE49-F238E27FC236}">
                <a16:creationId xmlns:a16="http://schemas.microsoft.com/office/drawing/2014/main" id="{C4F14894-AC7F-40AF-A920-D9A52C89BBCA}"/>
              </a:ext>
            </a:extLst>
          </p:cNvPr>
          <p:cNvPicPr>
            <a:picLocks noChangeAspect="1"/>
          </p:cNvPicPr>
          <p:nvPr/>
        </p:nvPicPr>
        <p:blipFill>
          <a:blip r:embed="rId3"/>
          <a:stretch>
            <a:fillRect/>
          </a:stretch>
        </p:blipFill>
        <p:spPr>
          <a:xfrm>
            <a:off x="2318631" y="1035278"/>
            <a:ext cx="4506737" cy="1947229"/>
          </a:xfrm>
          <a:prstGeom prst="rect">
            <a:avLst/>
          </a:prstGeom>
          <a:ln>
            <a:solidFill>
              <a:schemeClr val="tx2">
                <a:lumMod val="25000"/>
              </a:schemeClr>
            </a:solidFill>
          </a:ln>
        </p:spPr>
      </p:pic>
    </p:spTree>
    <p:extLst>
      <p:ext uri="{BB962C8B-B14F-4D97-AF65-F5344CB8AC3E}">
        <p14:creationId xmlns:p14="http://schemas.microsoft.com/office/powerpoint/2010/main" val="272540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3832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pic>
        <p:nvPicPr>
          <p:cNvPr id="16" name="Imagen 15" descr="Gráfico&#10;&#10;Descripción generada automáticamente">
            <a:extLst>
              <a:ext uri="{FF2B5EF4-FFF2-40B4-BE49-F238E27FC236}">
                <a16:creationId xmlns:a16="http://schemas.microsoft.com/office/drawing/2014/main" id="{C4F14894-AC7F-40AF-A920-D9A52C89BBCA}"/>
              </a:ext>
            </a:extLst>
          </p:cNvPr>
          <p:cNvPicPr>
            <a:picLocks noChangeAspect="1"/>
          </p:cNvPicPr>
          <p:nvPr/>
        </p:nvPicPr>
        <p:blipFill>
          <a:blip r:embed="rId3"/>
          <a:stretch>
            <a:fillRect/>
          </a:stretch>
        </p:blipFill>
        <p:spPr>
          <a:xfrm>
            <a:off x="2318631" y="1035278"/>
            <a:ext cx="4506737" cy="1947229"/>
          </a:xfrm>
          <a:prstGeom prst="rect">
            <a:avLst/>
          </a:prstGeom>
          <a:ln>
            <a:solidFill>
              <a:schemeClr val="tx2">
                <a:lumMod val="25000"/>
              </a:schemeClr>
            </a:solidFill>
          </a:ln>
        </p:spPr>
      </p:pic>
      <p:sp>
        <p:nvSpPr>
          <p:cNvPr id="19" name="CuadroTexto 18">
            <a:extLst>
              <a:ext uri="{FF2B5EF4-FFF2-40B4-BE49-F238E27FC236}">
                <a16:creationId xmlns:a16="http://schemas.microsoft.com/office/drawing/2014/main" id="{6AE72431-3833-42CE-BD34-45EEA3BCBCCC}"/>
              </a:ext>
            </a:extLst>
          </p:cNvPr>
          <p:cNvSpPr txBox="1"/>
          <p:nvPr/>
        </p:nvSpPr>
        <p:spPr>
          <a:xfrm>
            <a:off x="4628017" y="1187752"/>
            <a:ext cx="610094" cy="461665"/>
          </a:xfrm>
          <a:prstGeom prst="rect">
            <a:avLst/>
          </a:prstGeom>
          <a:noFill/>
        </p:spPr>
        <p:txBody>
          <a:bodyPr wrap="square">
            <a:spAutoFit/>
          </a:bodyPr>
          <a:lstStyle/>
          <a:p>
            <a:pPr algn="ctr"/>
            <a:r>
              <a:rPr lang="es-ES" sz="1200" dirty="0" err="1">
                <a:solidFill>
                  <a:schemeClr val="accent2">
                    <a:lumMod val="50000"/>
                  </a:schemeClr>
                </a:solidFill>
                <a:latin typeface="Barlow Semi Condensed"/>
                <a:ea typeface="Barlow Semi Condensed"/>
                <a:cs typeface="Barlow Semi Condensed"/>
                <a:sym typeface="Barlow Semi Condensed"/>
              </a:rPr>
              <a:t>payroll</a:t>
            </a:r>
            <a:br>
              <a:rPr lang="es-ES" sz="1200" dirty="0">
                <a:solidFill>
                  <a:schemeClr val="accent2">
                    <a:lumMod val="50000"/>
                  </a:schemeClr>
                </a:solidFill>
                <a:latin typeface="Barlow Semi Condensed"/>
                <a:ea typeface="Barlow Semi Condensed"/>
                <a:cs typeface="Barlow Semi Condensed"/>
                <a:sym typeface="Barlow Semi Condensed"/>
              </a:rPr>
            </a:br>
            <a:r>
              <a:rPr lang="es-ES" sz="1200" dirty="0" err="1">
                <a:solidFill>
                  <a:schemeClr val="accent2">
                    <a:lumMod val="50000"/>
                  </a:schemeClr>
                </a:solidFill>
                <a:latin typeface="Barlow Semi Condensed"/>
                <a:ea typeface="Barlow Semi Condensed"/>
                <a:cs typeface="Barlow Semi Condensed"/>
                <a:sym typeface="Barlow Semi Condensed"/>
              </a:rPr>
              <a:t>topic</a:t>
            </a:r>
            <a:endParaRPr lang="es-ES" sz="1200" dirty="0">
              <a:solidFill>
                <a:schemeClr val="accent2">
                  <a:lumMod val="50000"/>
                </a:schemeClr>
              </a:solidFill>
            </a:endParaRPr>
          </a:p>
        </p:txBody>
      </p:sp>
      <p:sp>
        <p:nvSpPr>
          <p:cNvPr id="21" name="CuadroTexto 20">
            <a:extLst>
              <a:ext uri="{FF2B5EF4-FFF2-40B4-BE49-F238E27FC236}">
                <a16:creationId xmlns:a16="http://schemas.microsoft.com/office/drawing/2014/main" id="{A754FD2C-1A95-4994-9D1D-E3DBBCD85A90}"/>
              </a:ext>
            </a:extLst>
          </p:cNvPr>
          <p:cNvSpPr txBox="1"/>
          <p:nvPr/>
        </p:nvSpPr>
        <p:spPr>
          <a:xfrm>
            <a:off x="4556732" y="2315448"/>
            <a:ext cx="765158" cy="461665"/>
          </a:xfrm>
          <a:prstGeom prst="rect">
            <a:avLst/>
          </a:prstGeom>
          <a:noFill/>
        </p:spPr>
        <p:txBody>
          <a:bodyPr wrap="square">
            <a:spAutoFit/>
          </a:bodyPr>
          <a:lstStyle/>
          <a:p>
            <a:pPr algn="ctr"/>
            <a:r>
              <a:rPr lang="es-ES" sz="1200" dirty="0" err="1">
                <a:solidFill>
                  <a:schemeClr val="accent2">
                    <a:lumMod val="50000"/>
                  </a:schemeClr>
                </a:solidFill>
                <a:latin typeface="Barlow Semi Condensed"/>
                <a:ea typeface="Barlow Semi Condensed"/>
                <a:cs typeface="Barlow Semi Condensed"/>
                <a:sym typeface="Barlow Semi Condensed"/>
              </a:rPr>
              <a:t>invoicing</a:t>
            </a:r>
            <a:br>
              <a:rPr lang="es-ES" sz="1200" dirty="0">
                <a:solidFill>
                  <a:schemeClr val="accent2">
                    <a:lumMod val="50000"/>
                  </a:schemeClr>
                </a:solidFill>
                <a:latin typeface="Barlow Semi Condensed"/>
                <a:ea typeface="Barlow Semi Condensed"/>
                <a:cs typeface="Barlow Semi Condensed"/>
                <a:sym typeface="Barlow Semi Condensed"/>
              </a:rPr>
            </a:br>
            <a:r>
              <a:rPr lang="es-ES" sz="1200" dirty="0" err="1">
                <a:solidFill>
                  <a:schemeClr val="accent2">
                    <a:lumMod val="50000"/>
                  </a:schemeClr>
                </a:solidFill>
                <a:latin typeface="Barlow Semi Condensed"/>
                <a:ea typeface="Barlow Semi Condensed"/>
                <a:cs typeface="Barlow Semi Condensed"/>
                <a:sym typeface="Barlow Semi Condensed"/>
              </a:rPr>
              <a:t>topic</a:t>
            </a:r>
            <a:endParaRPr lang="es-ES" sz="1200" dirty="0">
              <a:solidFill>
                <a:schemeClr val="accent2">
                  <a:lumMod val="50000"/>
                </a:schemeClr>
              </a:solidFill>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610384" y="1444908"/>
            <a:ext cx="77603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a:t>
            </a:r>
            <a:endParaRPr lang="es-ES" sz="1200" dirty="0">
              <a:solidFill>
                <a:schemeClr val="accent2">
                  <a:lumMod val="50000"/>
                </a:schemeClr>
              </a:solidFill>
            </a:endParaRPr>
          </a:p>
        </p:txBody>
      </p:sp>
      <p:sp>
        <p:nvSpPr>
          <p:cNvPr id="17" name="CuadroTexto 16">
            <a:extLst>
              <a:ext uri="{FF2B5EF4-FFF2-40B4-BE49-F238E27FC236}">
                <a16:creationId xmlns:a16="http://schemas.microsoft.com/office/drawing/2014/main" id="{0AD18D72-FD58-49E5-930C-F22034240579}"/>
              </a:ext>
            </a:extLst>
          </p:cNvPr>
          <p:cNvSpPr txBox="1"/>
          <p:nvPr/>
        </p:nvSpPr>
        <p:spPr>
          <a:xfrm>
            <a:off x="5547548" y="1418585"/>
            <a:ext cx="874034" cy="261610"/>
          </a:xfrm>
          <a:prstGeom prst="rect">
            <a:avLst/>
          </a:prstGeom>
          <a:noFill/>
        </p:spPr>
        <p:txBody>
          <a:bodyPr wrap="square">
            <a:spAutoFit/>
          </a:bodyPr>
          <a:lstStyle/>
          <a:p>
            <a:pPr algn="ctr"/>
            <a:r>
              <a:rPr lang="es-ES" sz="1100" dirty="0" err="1">
                <a:solidFill>
                  <a:schemeClr val="accent2">
                    <a:lumMod val="50000"/>
                  </a:schemeClr>
                </a:solidFill>
                <a:latin typeface="Barlow Semi Condensed"/>
                <a:ea typeface="Barlow Semi Condensed"/>
                <a:cs typeface="Barlow Semi Condensed"/>
                <a:sym typeface="Barlow Semi Condensed"/>
              </a:rPr>
              <a:t>Consumer</a:t>
            </a:r>
            <a:endParaRPr lang="es-ES" sz="1100" dirty="0">
              <a:solidFill>
                <a:schemeClr val="accent2">
                  <a:lumMod val="50000"/>
                </a:schemeClr>
              </a:solidFill>
            </a:endParaRPr>
          </a:p>
        </p:txBody>
      </p:sp>
      <p:sp>
        <p:nvSpPr>
          <p:cNvPr id="18" name="CuadroTexto 17">
            <a:extLst>
              <a:ext uri="{FF2B5EF4-FFF2-40B4-BE49-F238E27FC236}">
                <a16:creationId xmlns:a16="http://schemas.microsoft.com/office/drawing/2014/main" id="{10F84A27-6DBA-4E6B-8E7D-3721180133D7}"/>
              </a:ext>
            </a:extLst>
          </p:cNvPr>
          <p:cNvSpPr txBox="1"/>
          <p:nvPr/>
        </p:nvSpPr>
        <p:spPr>
          <a:xfrm>
            <a:off x="5547548" y="2053838"/>
            <a:ext cx="874034" cy="261610"/>
          </a:xfrm>
          <a:prstGeom prst="rect">
            <a:avLst/>
          </a:prstGeom>
          <a:noFill/>
        </p:spPr>
        <p:txBody>
          <a:bodyPr wrap="square">
            <a:spAutoFit/>
          </a:bodyPr>
          <a:lstStyle/>
          <a:p>
            <a:pPr algn="ctr"/>
            <a:r>
              <a:rPr lang="es-ES" sz="1100" dirty="0" err="1">
                <a:solidFill>
                  <a:schemeClr val="accent2">
                    <a:lumMod val="50000"/>
                  </a:schemeClr>
                </a:solidFill>
                <a:latin typeface="Barlow Semi Condensed"/>
                <a:ea typeface="Barlow Semi Condensed"/>
                <a:cs typeface="Barlow Semi Condensed"/>
                <a:sym typeface="Barlow Semi Condensed"/>
              </a:rPr>
              <a:t>Consumer</a:t>
            </a:r>
            <a:endParaRPr lang="es-ES" sz="1100" dirty="0">
              <a:solidFill>
                <a:schemeClr val="accent2">
                  <a:lumMod val="50000"/>
                </a:schemeClr>
              </a:solidFill>
            </a:endParaRPr>
          </a:p>
        </p:txBody>
      </p:sp>
      <p:sp>
        <p:nvSpPr>
          <p:cNvPr id="13" name="Google Shape;2178;p39">
            <a:extLst>
              <a:ext uri="{FF2B5EF4-FFF2-40B4-BE49-F238E27FC236}">
                <a16:creationId xmlns:a16="http://schemas.microsoft.com/office/drawing/2014/main" id="{48EC3A57-FA77-4108-878B-5E137EB4C461}"/>
              </a:ext>
            </a:extLst>
          </p:cNvPr>
          <p:cNvSpPr txBox="1">
            <a:spLocks/>
          </p:cNvSpPr>
          <p:nvPr/>
        </p:nvSpPr>
        <p:spPr>
          <a:xfrm>
            <a:off x="1659720" y="3156105"/>
            <a:ext cx="5794025" cy="851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Queremos interceptar y redirigir mensajes de la cola de mensajería. En ejemplos previos redirigíamos peticiones HTTP a través de un proxy.</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Como cola de mensajería elegimos utilizar </a:t>
            </a:r>
            <a:r>
              <a:rPr lang="es-ES" sz="1500" i="1" dirty="0">
                <a:solidFill>
                  <a:schemeClr val="tx2">
                    <a:lumMod val="10000"/>
                  </a:schemeClr>
                </a:solidFill>
                <a:latin typeface="Barlow Semi Condensed"/>
                <a:ea typeface="Barlow Semi Condensed"/>
                <a:cs typeface="Barlow Semi Condensed"/>
                <a:sym typeface="Barlow Semi Condensed"/>
              </a:rPr>
              <a:t>Kafka</a:t>
            </a:r>
            <a:r>
              <a:rPr lang="es-ES" sz="1500" dirty="0">
                <a:solidFill>
                  <a:schemeClr val="tx2">
                    <a:lumMod val="10000"/>
                  </a:schemeClr>
                </a:solidFill>
                <a:latin typeface="Barlow Semi Condensed"/>
                <a:ea typeface="Barlow Semi Condensed"/>
                <a:cs typeface="Barlow Semi Condensed"/>
                <a:sym typeface="Barlow Semi Condensed"/>
              </a:rPr>
              <a:t>. </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3 ejemplos:</a:t>
            </a:r>
          </a:p>
          <a:p>
            <a:pPr lvl="1" algn="just"/>
            <a:endParaRPr lang="es-ES" sz="1500" dirty="0">
              <a:solidFill>
                <a:schemeClr val="tx2">
                  <a:lumMod val="10000"/>
                </a:schemeClr>
              </a:solidFill>
              <a:latin typeface="Barlow Semi Condensed"/>
              <a:ea typeface="Barlow Semi Condensed"/>
              <a:cs typeface="Barlow Semi Condensed"/>
              <a:sym typeface="Barlow Semi Condensed"/>
            </a:endParaRPr>
          </a:p>
          <a:p>
            <a:endParaRPr lang="es-ES" sz="1500" i="1" dirty="0">
              <a:solidFill>
                <a:schemeClr val="tx2">
                  <a:lumMod val="10000"/>
                </a:schemeClr>
              </a:solidFill>
              <a:latin typeface="Barlow Semi Condensed"/>
              <a:ea typeface="Barlow Semi Condensed"/>
              <a:cs typeface="Barlow Semi Condensed"/>
              <a:sym typeface="Barlow Semi Condensed"/>
            </a:endParaRPr>
          </a:p>
        </p:txBody>
      </p:sp>
      <p:sp>
        <p:nvSpPr>
          <p:cNvPr id="10" name="Google Shape;2178;p39">
            <a:extLst>
              <a:ext uri="{FF2B5EF4-FFF2-40B4-BE49-F238E27FC236}">
                <a16:creationId xmlns:a16="http://schemas.microsoft.com/office/drawing/2014/main" id="{DB47404B-C8A8-4526-ACBC-66310755A6F7}"/>
              </a:ext>
            </a:extLst>
          </p:cNvPr>
          <p:cNvSpPr txBox="1">
            <a:spLocks/>
          </p:cNvSpPr>
          <p:nvPr/>
        </p:nvSpPr>
        <p:spPr>
          <a:xfrm>
            <a:off x="2039002" y="4064773"/>
            <a:ext cx="5794025" cy="851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Podemos cambiar el código del monolito</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el código del monolito </a:t>
            </a:r>
          </a:p>
          <a:p>
            <a:pPr marL="285750" indent="-285750" algn="jus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la fuente de datos</a:t>
            </a:r>
          </a:p>
          <a:p>
            <a:pPr lvl="1"/>
            <a:endParaRPr lang="es-ES" sz="1500" dirty="0">
              <a:solidFill>
                <a:schemeClr val="tx2">
                  <a:lumMod val="10000"/>
                </a:schemeClr>
              </a:solidFill>
              <a:latin typeface="Barlow Semi Condensed"/>
              <a:ea typeface="Barlow Semi Condensed"/>
              <a:cs typeface="Barlow Semi Condensed"/>
              <a:sym typeface="Barlow Semi Condensed"/>
            </a:endParaRPr>
          </a:p>
          <a:p>
            <a:endParaRPr lang="es-ES" sz="1500" i="1" dirty="0">
              <a:solidFill>
                <a:schemeClr val="tx2">
                  <a:lumMod val="10000"/>
                </a:schemeClr>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02129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lt text">
            <a:extLst>
              <a:ext uri="{FF2B5EF4-FFF2-40B4-BE49-F238E27FC236}">
                <a16:creationId xmlns:a16="http://schemas.microsoft.com/office/drawing/2014/main" id="{9F308234-D7F7-4184-AC24-CA38245AA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470" y="1116477"/>
            <a:ext cx="5227060" cy="2295330"/>
          </a:xfrm>
          <a:prstGeom prst="rect">
            <a:avLst/>
          </a:prstGeom>
          <a:extLst>
            <a:ext uri="{909E8E84-426E-40DD-AFC4-6F175D3DCCD1}">
              <a14:hiddenFill xmlns:a14="http://schemas.microsoft.com/office/drawing/2010/main">
                <a:solidFill>
                  <a:srgbClr val="FFFFFF"/>
                </a:solidFill>
              </a14:hiddenFill>
            </a:ext>
          </a:extLst>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59873" y="3458953"/>
            <a:ext cx="6941843" cy="1401220"/>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Buscamos conseguir esta estructura, llegando sólo los mensajes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mientras que en el monolito, se ignoran.</a:t>
            </a:r>
          </a:p>
        </p:txBody>
      </p:sp>
      <p:sp>
        <p:nvSpPr>
          <p:cNvPr id="27" name="CuadroTexto 26">
            <a:extLst>
              <a:ext uri="{FF2B5EF4-FFF2-40B4-BE49-F238E27FC236}">
                <a16:creationId xmlns:a16="http://schemas.microsoft.com/office/drawing/2014/main" id="{B93F884C-510D-49EB-85B4-50A1CA3D170C}"/>
              </a:ext>
            </a:extLst>
          </p:cNvPr>
          <p:cNvSpPr txBox="1"/>
          <p:nvPr/>
        </p:nvSpPr>
        <p:spPr>
          <a:xfrm>
            <a:off x="1336970" y="4134576"/>
            <a:ext cx="6480119" cy="553998"/>
          </a:xfrm>
          <a:prstGeom prst="rect">
            <a:avLst/>
          </a:prstGeom>
          <a:noFill/>
        </p:spPr>
        <p:txBody>
          <a:bodyPr wrap="square">
            <a:spAutoFit/>
          </a:bodyPr>
          <a:lstStyle/>
          <a:p>
            <a:pPr lvl="0" algn="just" rtl="0">
              <a:spcBef>
                <a:spcPts val="0"/>
              </a:spcBef>
              <a:spcAft>
                <a:spcPts val="0"/>
              </a:spcAft>
            </a:pPr>
            <a:r>
              <a:rPr lang="es-ES" sz="1500" i="1" dirty="0">
                <a:solidFill>
                  <a:schemeClr val="tx2">
                    <a:lumMod val="10000"/>
                  </a:schemeClr>
                </a:solidFill>
                <a:latin typeface="Barlow Semi Condensed"/>
                <a:ea typeface="Barlow Semi Condensed"/>
                <a:cs typeface="Barlow Semi Condensed"/>
                <a:sym typeface="Barlow Semi Condensed"/>
              </a:rPr>
              <a:t>Kafka </a:t>
            </a:r>
            <a:r>
              <a:rPr lang="es-ES" sz="1500" dirty="0">
                <a:solidFill>
                  <a:schemeClr val="tx2">
                    <a:lumMod val="10000"/>
                  </a:schemeClr>
                </a:solidFill>
                <a:latin typeface="Barlow Semi Condensed"/>
                <a:ea typeface="Barlow Semi Condensed"/>
                <a:cs typeface="Barlow Semi Condensed"/>
                <a:sym typeface="Barlow Semi Condensed"/>
              </a:rPr>
              <a:t>no permite filtrar los mensajes para los consumidores. Si un consumidor está subscrito a un </a:t>
            </a:r>
            <a:r>
              <a:rPr lang="es-ES" sz="1500" i="1" dirty="0" err="1">
                <a:solidFill>
                  <a:schemeClr val="tx2">
                    <a:lumMod val="10000"/>
                  </a:schemeClr>
                </a:solidFill>
                <a:latin typeface="Barlow Semi Condensed"/>
                <a:ea typeface="Barlow Semi Condensed"/>
                <a:cs typeface="Barlow Semi Condensed"/>
                <a:sym typeface="Barlow Semi Condensed"/>
              </a:rPr>
              <a:t>topic</a:t>
            </a:r>
            <a:r>
              <a:rPr lang="es-ES" sz="1500" dirty="0">
                <a:solidFill>
                  <a:schemeClr val="tx2">
                    <a:lumMod val="10000"/>
                  </a:schemeClr>
                </a:solidFill>
                <a:latin typeface="Barlow Semi Condensed"/>
                <a:ea typeface="Barlow Semi Condensed"/>
                <a:cs typeface="Barlow Semi Condensed"/>
                <a:sym typeface="Barlow Semi Condensed"/>
              </a:rPr>
              <a:t>, leerá todos los mensajes. </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grpSp>
        <p:nvGrpSpPr>
          <p:cNvPr id="17" name="Google Shape;13433;p75">
            <a:extLst>
              <a:ext uri="{FF2B5EF4-FFF2-40B4-BE49-F238E27FC236}">
                <a16:creationId xmlns:a16="http://schemas.microsoft.com/office/drawing/2014/main" id="{AF3D23CC-E634-4109-939B-CAA68D79C90F}"/>
              </a:ext>
            </a:extLst>
          </p:cNvPr>
          <p:cNvGrpSpPr/>
          <p:nvPr/>
        </p:nvGrpSpPr>
        <p:grpSpPr>
          <a:xfrm>
            <a:off x="1139535" y="4218520"/>
            <a:ext cx="218792" cy="198459"/>
            <a:chOff x="6276025" y="3812400"/>
            <a:chExt cx="416800" cy="468025"/>
          </a:xfrm>
        </p:grpSpPr>
        <p:sp>
          <p:nvSpPr>
            <p:cNvPr id="18" name="Google Shape;13434;p75">
              <a:extLst>
                <a:ext uri="{FF2B5EF4-FFF2-40B4-BE49-F238E27FC236}">
                  <a16:creationId xmlns:a16="http://schemas.microsoft.com/office/drawing/2014/main" id="{4FFDE68E-62FB-4FDE-862C-D2F1B2702CC4}"/>
                </a:ext>
              </a:extLst>
            </p:cNvPr>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3435;p75">
              <a:extLst>
                <a:ext uri="{FF2B5EF4-FFF2-40B4-BE49-F238E27FC236}">
                  <a16:creationId xmlns:a16="http://schemas.microsoft.com/office/drawing/2014/main" id="{B34F6386-40B0-4B0A-8F5C-31AD0DE96762}"/>
                </a:ext>
              </a:extLst>
            </p:cNvPr>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13436;p75">
              <a:extLst>
                <a:ext uri="{FF2B5EF4-FFF2-40B4-BE49-F238E27FC236}">
                  <a16:creationId xmlns:a16="http://schemas.microsoft.com/office/drawing/2014/main" id="{F5760062-DE1D-4579-981C-17BA7054BFE4}"/>
                </a:ext>
              </a:extLst>
            </p:cNvPr>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13437;p75">
              <a:extLst>
                <a:ext uri="{FF2B5EF4-FFF2-40B4-BE49-F238E27FC236}">
                  <a16:creationId xmlns:a16="http://schemas.microsoft.com/office/drawing/2014/main" id="{E6060C71-167C-4379-BEFB-FB4B36B42549}"/>
                </a:ext>
              </a:extLst>
            </p:cNvPr>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933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60218"/>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 </a:t>
            </a:r>
            <a:r>
              <a:rPr lang="es-ES" sz="1500" dirty="0">
                <a:solidFill>
                  <a:schemeClr val="tx2">
                    <a:lumMod val="10000"/>
                  </a:schemeClr>
                </a:solidFill>
                <a:latin typeface="Barlow Semi Condensed"/>
                <a:ea typeface="Barlow Semi Condensed"/>
                <a:cs typeface="Barlow Semi Condensed"/>
                <a:sym typeface="Barlow Semi Condensed"/>
              </a:rPr>
              <a:t>y el monolito consume esos mensajes.</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9" name="Google Shape;2226;p41">
            <a:extLst>
              <a:ext uri="{FF2B5EF4-FFF2-40B4-BE49-F238E27FC236}">
                <a16:creationId xmlns:a16="http://schemas.microsoft.com/office/drawing/2014/main" id="{21BB2443-7900-491C-80F0-2CA409348190}"/>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pic>
        <p:nvPicPr>
          <p:cNvPr id="27" name="Imagen 26" descr="Gráfico&#10;&#10;Descripción generada automáticamente">
            <a:extLst>
              <a:ext uri="{FF2B5EF4-FFF2-40B4-BE49-F238E27FC236}">
                <a16:creationId xmlns:a16="http://schemas.microsoft.com/office/drawing/2014/main" id="{063C1CC0-851B-410E-A1CF-8EBB3F5C185A}"/>
              </a:ext>
            </a:extLst>
          </p:cNvPr>
          <p:cNvPicPr>
            <a:picLocks noChangeAspect="1"/>
          </p:cNvPicPr>
          <p:nvPr/>
        </p:nvPicPr>
        <p:blipFill>
          <a:blip r:embed="rId3"/>
          <a:stretch>
            <a:fillRect/>
          </a:stretch>
        </p:blipFill>
        <p:spPr>
          <a:xfrm>
            <a:off x="2218186" y="1211452"/>
            <a:ext cx="4754114" cy="2054113"/>
          </a:xfrm>
          <a:prstGeom prst="rect">
            <a:avLst/>
          </a:prstGeom>
          <a:ln>
            <a:solidFill>
              <a:schemeClr val="tx2">
                <a:lumMod val="25000"/>
              </a:schemeClr>
            </a:solidFill>
          </a:ln>
        </p:spPr>
      </p:pic>
      <p:sp>
        <p:nvSpPr>
          <p:cNvPr id="28" name="CuadroTexto 27">
            <a:extLst>
              <a:ext uri="{FF2B5EF4-FFF2-40B4-BE49-F238E27FC236}">
                <a16:creationId xmlns:a16="http://schemas.microsoft.com/office/drawing/2014/main" id="{0F2053CD-AFDF-4397-9F12-BAE55BAC5182}"/>
              </a:ext>
            </a:extLst>
          </p:cNvPr>
          <p:cNvSpPr txBox="1"/>
          <p:nvPr/>
        </p:nvSpPr>
        <p:spPr>
          <a:xfrm>
            <a:off x="4620012" y="165215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9" name="CuadroTexto 28">
            <a:extLst>
              <a:ext uri="{FF2B5EF4-FFF2-40B4-BE49-F238E27FC236}">
                <a16:creationId xmlns:a16="http://schemas.microsoft.com/office/drawing/2014/main" id="{7E26E95B-9B08-4D49-A855-05E4DDF31675}"/>
              </a:ext>
            </a:extLst>
          </p:cNvPr>
          <p:cNvSpPr txBox="1"/>
          <p:nvPr/>
        </p:nvSpPr>
        <p:spPr>
          <a:xfrm>
            <a:off x="4611635" y="234650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0" name="CuadroTexto 29">
            <a:extLst>
              <a:ext uri="{FF2B5EF4-FFF2-40B4-BE49-F238E27FC236}">
                <a16:creationId xmlns:a16="http://schemas.microsoft.com/office/drawing/2014/main" id="{EC1D9C71-7B15-41FA-B300-E1EBDEA1AF3E}"/>
              </a:ext>
            </a:extLst>
          </p:cNvPr>
          <p:cNvSpPr txBox="1"/>
          <p:nvPr/>
        </p:nvSpPr>
        <p:spPr>
          <a:xfrm>
            <a:off x="2455733" y="1613022"/>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31" name="CuadroTexto 30">
            <a:extLst>
              <a:ext uri="{FF2B5EF4-FFF2-40B4-BE49-F238E27FC236}">
                <a16:creationId xmlns:a16="http://schemas.microsoft.com/office/drawing/2014/main" id="{7715D160-E986-4EEB-8824-E6FCDB499D05}"/>
              </a:ext>
            </a:extLst>
          </p:cNvPr>
          <p:cNvSpPr txBox="1"/>
          <p:nvPr/>
        </p:nvSpPr>
        <p:spPr>
          <a:xfrm>
            <a:off x="5647301" y="1636106"/>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2" name="CuadroTexto 31">
            <a:extLst>
              <a:ext uri="{FF2B5EF4-FFF2-40B4-BE49-F238E27FC236}">
                <a16:creationId xmlns:a16="http://schemas.microsoft.com/office/drawing/2014/main" id="{EAF70A70-3C41-45D3-8CA7-ABF3C11E7C05}"/>
              </a:ext>
            </a:extLst>
          </p:cNvPr>
          <p:cNvSpPr txBox="1"/>
          <p:nvPr/>
        </p:nvSpPr>
        <p:spPr>
          <a:xfrm>
            <a:off x="5609894" y="2313855"/>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3" name="CuadroTexto 32">
            <a:extLst>
              <a:ext uri="{FF2B5EF4-FFF2-40B4-BE49-F238E27FC236}">
                <a16:creationId xmlns:a16="http://schemas.microsoft.com/office/drawing/2014/main" id="{9C33CDE1-1F7D-41A1-808E-6B6FD0965CCA}"/>
              </a:ext>
            </a:extLst>
          </p:cNvPr>
          <p:cNvSpPr txBox="1"/>
          <p:nvPr/>
        </p:nvSpPr>
        <p:spPr>
          <a:xfrm>
            <a:off x="6672509" y="1278565"/>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34" name="CuadroTexto 33">
            <a:extLst>
              <a:ext uri="{FF2B5EF4-FFF2-40B4-BE49-F238E27FC236}">
                <a16:creationId xmlns:a16="http://schemas.microsoft.com/office/drawing/2014/main" id="{1AC26A97-BF0C-4A83-94CA-E99FB9E2248A}"/>
              </a:ext>
            </a:extLst>
          </p:cNvPr>
          <p:cNvSpPr txBox="1"/>
          <p:nvPr/>
        </p:nvSpPr>
        <p:spPr>
          <a:xfrm>
            <a:off x="3444259" y="1817633"/>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5" name="CuadroTexto 34">
            <a:extLst>
              <a:ext uri="{FF2B5EF4-FFF2-40B4-BE49-F238E27FC236}">
                <a16:creationId xmlns:a16="http://schemas.microsoft.com/office/drawing/2014/main" id="{9E5EAC32-11B1-4EF2-816A-C6C897235DA3}"/>
              </a:ext>
            </a:extLst>
          </p:cNvPr>
          <p:cNvSpPr txBox="1"/>
          <p:nvPr/>
        </p:nvSpPr>
        <p:spPr>
          <a:xfrm>
            <a:off x="3430546" y="227453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Tree>
    <p:extLst>
      <p:ext uri="{BB962C8B-B14F-4D97-AF65-F5344CB8AC3E}">
        <p14:creationId xmlns:p14="http://schemas.microsoft.com/office/powerpoint/2010/main" val="130904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alt text">
            <a:extLst>
              <a:ext uri="{FF2B5EF4-FFF2-40B4-BE49-F238E27FC236}">
                <a16:creationId xmlns:a16="http://schemas.microsoft.com/office/drawing/2014/main" id="{29F629FC-1EC4-4067-BA02-65E6006202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04" r="1" b="-359"/>
          <a:stretch/>
        </p:blipFill>
        <p:spPr bwMode="auto">
          <a:xfrm>
            <a:off x="4248149" y="1134026"/>
            <a:ext cx="2937379" cy="2303567"/>
          </a:xfrm>
          <a:prstGeom prst="rect">
            <a:avLst/>
          </a:prstGeom>
          <a:extLst>
            <a:ext uri="{909E8E84-426E-40DD-AFC4-6F175D3DCCD1}">
              <a14:hiddenFill xmlns:a14="http://schemas.microsoft.com/office/drawing/2010/main">
                <a:solidFill>
                  <a:srgbClr val="FFFFFF"/>
                </a:solidFill>
              </a14:hiddenFill>
            </a:ext>
          </a:extLst>
        </p:spPr>
      </p:pic>
      <p:pic>
        <p:nvPicPr>
          <p:cNvPr id="28" name="Picture 2" descr="alt text">
            <a:extLst>
              <a:ext uri="{FF2B5EF4-FFF2-40B4-BE49-F238E27FC236}">
                <a16:creationId xmlns:a16="http://schemas.microsoft.com/office/drawing/2014/main" id="{BA3984D0-218D-48E4-AB6A-DF066CC2CFC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r="56320" b="9698"/>
          <a:stretch/>
        </p:blipFill>
        <p:spPr bwMode="auto">
          <a:xfrm>
            <a:off x="1944384" y="1134026"/>
            <a:ext cx="2302879" cy="2072724"/>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alt text">
            <a:extLst>
              <a:ext uri="{FF2B5EF4-FFF2-40B4-BE49-F238E27FC236}">
                <a16:creationId xmlns:a16="http://schemas.microsoft.com/office/drawing/2014/main" id="{9F308234-D7F7-4184-AC24-CA38245AAE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758" r="2" b="-359"/>
          <a:stretch/>
        </p:blipFill>
        <p:spPr bwMode="auto">
          <a:xfrm>
            <a:off x="4245769" y="1134026"/>
            <a:ext cx="2921879" cy="2303567"/>
          </a:xfrm>
          <a:prstGeom prst="rect">
            <a:avLst/>
          </a:prstGeom>
          <a:extLst>
            <a:ext uri="{909E8E84-426E-40DD-AFC4-6F175D3DCCD1}">
              <a14:hiddenFill xmlns:a14="http://schemas.microsoft.com/office/drawing/2010/main">
                <a:solidFill>
                  <a:srgbClr val="FFFFFF"/>
                </a:solidFill>
              </a14:hiddenFill>
            </a:ext>
          </a:extLst>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56999"/>
            <a:ext cx="6867036" cy="1401220"/>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 El monolito v2 consume datos escritos en </a:t>
            </a:r>
            <a:r>
              <a:rPr lang="es-ES" sz="1500" i="1" dirty="0">
                <a:solidFill>
                  <a:schemeClr val="tx2">
                    <a:lumMod val="10000"/>
                  </a:schemeClr>
                </a:solidFill>
                <a:latin typeface="Barlow Semi Condensed"/>
                <a:ea typeface="Barlow Semi Condensed"/>
                <a:cs typeface="Barlow Semi Condensed"/>
                <a:sym typeface="Barlow Semi Condensed"/>
              </a:rPr>
              <a:t>invoicing-v2-topic</a:t>
            </a:r>
            <a:r>
              <a:rPr lang="es-ES" sz="1500" dirty="0">
                <a:solidFill>
                  <a:schemeClr val="tx2">
                    <a:lumMod val="10000"/>
                  </a:schemeClr>
                </a:solidFill>
                <a:latin typeface="Barlow Semi Condensed"/>
                <a:ea typeface="Barlow Semi Condensed"/>
                <a:cs typeface="Barlow Semi Condensed"/>
                <a:sym typeface="Barlow Semi Condensed"/>
              </a:rPr>
              <a:t> y el microservicio consume datos de </a:t>
            </a:r>
            <a:r>
              <a:rPr lang="es-ES" sz="1500" i="1" dirty="0">
                <a:solidFill>
                  <a:schemeClr val="tx2">
                    <a:lumMod val="10000"/>
                  </a:schemeClr>
                </a:solidFill>
                <a:latin typeface="Barlow Semi Condensed"/>
                <a:ea typeface="Barlow Semi Condensed"/>
                <a:cs typeface="Barlow Semi Condensed"/>
                <a:sym typeface="Barlow Semi Condensed"/>
              </a:rPr>
              <a:t>payroll-v2-topic</a:t>
            </a:r>
            <a:r>
              <a:rPr lang="es-ES" sz="1500" dirty="0">
                <a:solidFill>
                  <a:schemeClr val="tx2">
                    <a:lumMod val="10000"/>
                  </a:schemeClr>
                </a:solidFill>
                <a:latin typeface="Barlow Semi Condensed"/>
                <a:ea typeface="Barlow Semi Condensed"/>
                <a:cs typeface="Barlow Semi Condensed"/>
                <a:sym typeface="Barlow Semi Condensed"/>
              </a:rPr>
              <a:t>.</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508408" y="1575266"/>
            <a:ext cx="963953"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Producer-v1</a:t>
            </a:r>
            <a:endParaRPr lang="es-ES" sz="900" dirty="0">
              <a:solidFill>
                <a:schemeClr val="accent2">
                  <a:lumMod val="90000"/>
                </a:schemeClr>
              </a:solidFill>
            </a:endParaRPr>
          </a:p>
        </p:txBody>
      </p:sp>
      <p:sp>
        <p:nvSpPr>
          <p:cNvPr id="16" name="CuadroTexto 15">
            <a:extLst>
              <a:ext uri="{FF2B5EF4-FFF2-40B4-BE49-F238E27FC236}">
                <a16:creationId xmlns:a16="http://schemas.microsoft.com/office/drawing/2014/main" id="{F6F0A5D0-A77D-47A9-ACE6-A68245BCA9BE}"/>
              </a:ext>
            </a:extLst>
          </p:cNvPr>
          <p:cNvSpPr txBox="1"/>
          <p:nvPr/>
        </p:nvSpPr>
        <p:spPr>
          <a:xfrm>
            <a:off x="4639073" y="1572239"/>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7" name="CuadroTexto 16">
            <a:extLst>
              <a:ext uri="{FF2B5EF4-FFF2-40B4-BE49-F238E27FC236}">
                <a16:creationId xmlns:a16="http://schemas.microsoft.com/office/drawing/2014/main" id="{E94449CA-E71F-4416-BD24-EFFA4EC78A15}"/>
              </a:ext>
            </a:extLst>
          </p:cNvPr>
          <p:cNvSpPr txBox="1"/>
          <p:nvPr/>
        </p:nvSpPr>
        <p:spPr>
          <a:xfrm>
            <a:off x="4625358" y="2327969"/>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1" name="Forma libre: forma 20">
            <a:extLst>
              <a:ext uri="{FF2B5EF4-FFF2-40B4-BE49-F238E27FC236}">
                <a16:creationId xmlns:a16="http://schemas.microsoft.com/office/drawing/2014/main" id="{C873BA49-0710-472C-BCB1-12D1AE0C05A2}"/>
              </a:ext>
            </a:extLst>
          </p:cNvPr>
          <p:cNvSpPr/>
          <p:nvPr/>
        </p:nvSpPr>
        <p:spPr>
          <a:xfrm>
            <a:off x="6393873" y="1655041"/>
            <a:ext cx="401912" cy="893618"/>
          </a:xfrm>
          <a:custGeom>
            <a:avLst/>
            <a:gdLst>
              <a:gd name="connsiteX0" fmla="*/ 0 w 401912"/>
              <a:gd name="connsiteY0" fmla="*/ 0 h 893618"/>
              <a:gd name="connsiteX1" fmla="*/ 401782 w 401912"/>
              <a:gd name="connsiteY1" fmla="*/ 477982 h 893618"/>
              <a:gd name="connsiteX2" fmla="*/ 34636 w 401912"/>
              <a:gd name="connsiteY2" fmla="*/ 893618 h 893618"/>
            </a:gdLst>
            <a:ahLst/>
            <a:cxnLst>
              <a:cxn ang="0">
                <a:pos x="connsiteX0" y="connsiteY0"/>
              </a:cxn>
              <a:cxn ang="0">
                <a:pos x="connsiteX1" y="connsiteY1"/>
              </a:cxn>
              <a:cxn ang="0">
                <a:pos x="connsiteX2" y="connsiteY2"/>
              </a:cxn>
            </a:cxnLst>
            <a:rect l="l" t="t" r="r" b="b"/>
            <a:pathLst>
              <a:path w="401912" h="893618">
                <a:moveTo>
                  <a:pt x="0" y="0"/>
                </a:moveTo>
                <a:cubicBezTo>
                  <a:pt x="198004" y="164523"/>
                  <a:pt x="396009" y="329046"/>
                  <a:pt x="401782" y="477982"/>
                </a:cubicBezTo>
                <a:cubicBezTo>
                  <a:pt x="407555" y="626918"/>
                  <a:pt x="221095" y="760268"/>
                  <a:pt x="34636" y="893618"/>
                </a:cubicBezTo>
              </a:path>
            </a:pathLst>
          </a:custGeom>
          <a:no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a:extLst>
              <a:ext uri="{FF2B5EF4-FFF2-40B4-BE49-F238E27FC236}">
                <a16:creationId xmlns:a16="http://schemas.microsoft.com/office/drawing/2014/main" id="{AF7721A3-20F8-4EC8-B9EC-6BDA7DC43A08}"/>
              </a:ext>
            </a:extLst>
          </p:cNvPr>
          <p:cNvCxnSpPr>
            <a:cxnSpLocks/>
          </p:cNvCxnSpPr>
          <p:nvPr/>
        </p:nvCxnSpPr>
        <p:spPr>
          <a:xfrm flipH="1">
            <a:off x="6379747" y="2541798"/>
            <a:ext cx="62040" cy="53620"/>
          </a:xfrm>
          <a:prstGeom prst="straightConnector1">
            <a:avLst/>
          </a:prstGeom>
          <a:ln>
            <a:solidFill>
              <a:schemeClr val="accent3">
                <a:lumMod val="2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0" name="CuadroTexto 29">
            <a:extLst>
              <a:ext uri="{FF2B5EF4-FFF2-40B4-BE49-F238E27FC236}">
                <a16:creationId xmlns:a16="http://schemas.microsoft.com/office/drawing/2014/main" id="{D501036F-0E72-4E66-8FDE-09B641EC8AA9}"/>
              </a:ext>
            </a:extLst>
          </p:cNvPr>
          <p:cNvSpPr txBox="1"/>
          <p:nvPr/>
        </p:nvSpPr>
        <p:spPr>
          <a:xfrm>
            <a:off x="6286500" y="2454420"/>
            <a:ext cx="796896" cy="461665"/>
          </a:xfrm>
          <a:prstGeom prst="rect">
            <a:avLst/>
          </a:prstGeom>
          <a:noFill/>
        </p:spPr>
        <p:txBody>
          <a:bodyPr wrap="square">
            <a:spAutoFit/>
          </a:bodyPr>
          <a:lstStyle/>
          <a:p>
            <a:pPr algn="ctr"/>
            <a:r>
              <a:rPr lang="es-ES" sz="800" dirty="0" err="1">
                <a:solidFill>
                  <a:schemeClr val="accent2">
                    <a:lumMod val="50000"/>
                  </a:schemeClr>
                </a:solidFill>
                <a:latin typeface="Barlow Semi Condensed"/>
                <a:ea typeface="Barlow Semi Condensed"/>
                <a:cs typeface="Barlow Semi Condensed"/>
                <a:sym typeface="Barlow Semi Condensed"/>
              </a:rPr>
              <a:t>User</a:t>
            </a:r>
            <a:r>
              <a:rPr lang="es-ES" sz="800" dirty="0">
                <a:solidFill>
                  <a:schemeClr val="accent2">
                    <a:lumMod val="50000"/>
                  </a:schemeClr>
                </a:solidFill>
                <a:latin typeface="Barlow Semi Condensed"/>
                <a:ea typeface="Barlow Semi Condensed"/>
                <a:cs typeface="Barlow Semi Condensed"/>
                <a:sym typeface="Barlow Semi Condensed"/>
              </a:rPr>
              <a:t> </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Notifications</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endpoint</a:t>
            </a:r>
            <a:endParaRPr lang="es-ES" sz="800" dirty="0">
              <a:solidFill>
                <a:schemeClr val="accent2">
                  <a:lumMod val="50000"/>
                </a:schemeClr>
              </a:solidFill>
            </a:endParaRPr>
          </a:p>
        </p:txBody>
      </p:sp>
      <p:sp>
        <p:nvSpPr>
          <p:cNvPr id="32" name="CuadroTexto 31">
            <a:extLst>
              <a:ext uri="{FF2B5EF4-FFF2-40B4-BE49-F238E27FC236}">
                <a16:creationId xmlns:a16="http://schemas.microsoft.com/office/drawing/2014/main" id="{12721F1C-3C6A-4CCA-A121-82E970CBFDDC}"/>
              </a:ext>
            </a:extLst>
          </p:cNvPr>
          <p:cNvSpPr txBox="1"/>
          <p:nvPr/>
        </p:nvSpPr>
        <p:spPr>
          <a:xfrm>
            <a:off x="6247867" y="2892724"/>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33" name="CuadroTexto 32">
            <a:extLst>
              <a:ext uri="{FF2B5EF4-FFF2-40B4-BE49-F238E27FC236}">
                <a16:creationId xmlns:a16="http://schemas.microsoft.com/office/drawing/2014/main" id="{BD7D03DE-D518-46E0-8D26-3620044E6631}"/>
              </a:ext>
            </a:extLst>
          </p:cNvPr>
          <p:cNvSpPr txBox="1"/>
          <p:nvPr/>
        </p:nvSpPr>
        <p:spPr>
          <a:xfrm>
            <a:off x="3380130" y="1461646"/>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4" name="CuadroTexto 33">
            <a:extLst>
              <a:ext uri="{FF2B5EF4-FFF2-40B4-BE49-F238E27FC236}">
                <a16:creationId xmlns:a16="http://schemas.microsoft.com/office/drawing/2014/main" id="{7C5FABD4-5FF3-4C91-8213-DB3BC74D9543}"/>
              </a:ext>
            </a:extLst>
          </p:cNvPr>
          <p:cNvSpPr txBox="1"/>
          <p:nvPr/>
        </p:nvSpPr>
        <p:spPr>
          <a:xfrm>
            <a:off x="3352703" y="2143303"/>
            <a:ext cx="874034"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Invoicing-v1-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19" name="Título 1">
            <a:extLst>
              <a:ext uri="{FF2B5EF4-FFF2-40B4-BE49-F238E27FC236}">
                <a16:creationId xmlns:a16="http://schemas.microsoft.com/office/drawing/2014/main" id="{0D06174E-EBC3-4D50-80DE-D91820FF4011}"/>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20" name="Google Shape;2226;p41">
            <a:extLst>
              <a:ext uri="{FF2B5EF4-FFF2-40B4-BE49-F238E27FC236}">
                <a16:creationId xmlns:a16="http://schemas.microsoft.com/office/drawing/2014/main" id="{65AA0EEA-0202-4447-AA37-E3AD350EEC9F}"/>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pic>
        <p:nvPicPr>
          <p:cNvPr id="29" name="Picture 2" descr="alt text">
            <a:extLst>
              <a:ext uri="{FF2B5EF4-FFF2-40B4-BE49-F238E27FC236}">
                <a16:creationId xmlns:a16="http://schemas.microsoft.com/office/drawing/2014/main" id="{F04B29A8-A611-409C-9942-CE8D30BBA8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9" t="89943"/>
          <a:stretch/>
        </p:blipFill>
        <p:spPr bwMode="auto">
          <a:xfrm>
            <a:off x="1847849" y="3198524"/>
            <a:ext cx="5203579" cy="230832"/>
          </a:xfrm>
          <a:prstGeom prst="rect">
            <a:avLst/>
          </a:prstGeom>
          <a:extLst>
            <a:ext uri="{909E8E84-426E-40DD-AFC4-6F175D3DCCD1}">
              <a14:hiddenFill xmlns:a14="http://schemas.microsoft.com/office/drawing/2010/main">
                <a:solidFill>
                  <a:srgbClr val="FFFFFF"/>
                </a:solidFill>
              </a14:hiddenFill>
            </a:ext>
          </a:extLst>
        </p:spPr>
      </p:pic>
      <p:sp>
        <p:nvSpPr>
          <p:cNvPr id="31" name="Rectángulo 30">
            <a:extLst>
              <a:ext uri="{FF2B5EF4-FFF2-40B4-BE49-F238E27FC236}">
                <a16:creationId xmlns:a16="http://schemas.microsoft.com/office/drawing/2014/main" id="{F587BF98-CEF4-4790-8F2A-6E1E860B60D7}"/>
              </a:ext>
            </a:extLst>
          </p:cNvPr>
          <p:cNvSpPr/>
          <p:nvPr/>
        </p:nvSpPr>
        <p:spPr>
          <a:xfrm>
            <a:off x="2060604" y="1214438"/>
            <a:ext cx="4892646" cy="1975849"/>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776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alt text">
            <a:extLst>
              <a:ext uri="{FF2B5EF4-FFF2-40B4-BE49-F238E27FC236}">
                <a16:creationId xmlns:a16="http://schemas.microsoft.com/office/drawing/2014/main" id="{64864AF5-29B7-4D28-99AA-6DDBE8F51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470" y="1140902"/>
            <a:ext cx="5227060" cy="2295330"/>
          </a:xfrm>
          <a:prstGeom prst="rect">
            <a:avLst/>
          </a:prstGeom>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20E5E894-AAEA-4B41-AAB5-65C6F85D7F37}"/>
              </a:ext>
            </a:extLst>
          </p:cNvPr>
          <p:cNvSpPr txBox="1"/>
          <p:nvPr/>
        </p:nvSpPr>
        <p:spPr>
          <a:xfrm>
            <a:off x="2508408" y="1582141"/>
            <a:ext cx="963953"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Producer-v2</a:t>
            </a:r>
            <a:endParaRPr lang="es-ES" sz="900" dirty="0">
              <a:solidFill>
                <a:schemeClr val="accent2">
                  <a:lumMod val="50000"/>
                </a:schemeClr>
              </a:solidFill>
            </a:endParaRPr>
          </a:p>
        </p:txBody>
      </p:sp>
      <p:sp>
        <p:nvSpPr>
          <p:cNvPr id="25" name="CuadroTexto 24">
            <a:extLst>
              <a:ext uri="{FF2B5EF4-FFF2-40B4-BE49-F238E27FC236}">
                <a16:creationId xmlns:a16="http://schemas.microsoft.com/office/drawing/2014/main" id="{C865ACA2-320C-49F7-99DA-736CFCF89011}"/>
              </a:ext>
            </a:extLst>
          </p:cNvPr>
          <p:cNvSpPr txBox="1"/>
          <p:nvPr/>
        </p:nvSpPr>
        <p:spPr>
          <a:xfrm>
            <a:off x="4639073" y="1579114"/>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6" name="CuadroTexto 25">
            <a:extLst>
              <a:ext uri="{FF2B5EF4-FFF2-40B4-BE49-F238E27FC236}">
                <a16:creationId xmlns:a16="http://schemas.microsoft.com/office/drawing/2014/main" id="{ECBBB8F4-B76A-43EC-9EAD-59DA913F8B9B}"/>
              </a:ext>
            </a:extLst>
          </p:cNvPr>
          <p:cNvSpPr txBox="1"/>
          <p:nvPr/>
        </p:nvSpPr>
        <p:spPr>
          <a:xfrm>
            <a:off x="4625358" y="2334844"/>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7" name="CuadroTexto 26">
            <a:extLst>
              <a:ext uri="{FF2B5EF4-FFF2-40B4-BE49-F238E27FC236}">
                <a16:creationId xmlns:a16="http://schemas.microsoft.com/office/drawing/2014/main" id="{1ADBEF38-6F18-40EA-AC8F-FDA981D4E186}"/>
              </a:ext>
            </a:extLst>
          </p:cNvPr>
          <p:cNvSpPr txBox="1"/>
          <p:nvPr/>
        </p:nvSpPr>
        <p:spPr>
          <a:xfrm>
            <a:off x="6292199" y="2459679"/>
            <a:ext cx="791197" cy="461665"/>
          </a:xfrm>
          <a:prstGeom prst="rect">
            <a:avLst/>
          </a:prstGeom>
          <a:noFill/>
        </p:spPr>
        <p:txBody>
          <a:bodyPr wrap="square">
            <a:spAutoFit/>
          </a:bodyPr>
          <a:lstStyle/>
          <a:p>
            <a:pPr algn="ctr"/>
            <a:r>
              <a:rPr lang="es-ES" sz="800" dirty="0" err="1">
                <a:solidFill>
                  <a:schemeClr val="accent2">
                    <a:lumMod val="50000"/>
                  </a:schemeClr>
                </a:solidFill>
                <a:latin typeface="Barlow Semi Condensed"/>
                <a:ea typeface="Barlow Semi Condensed"/>
                <a:cs typeface="Barlow Semi Condensed"/>
                <a:sym typeface="Barlow Semi Condensed"/>
              </a:rPr>
              <a:t>User</a:t>
            </a:r>
            <a:r>
              <a:rPr lang="es-ES" sz="800" dirty="0">
                <a:solidFill>
                  <a:schemeClr val="accent2">
                    <a:lumMod val="50000"/>
                  </a:schemeClr>
                </a:solidFill>
                <a:latin typeface="Barlow Semi Condensed"/>
                <a:ea typeface="Barlow Semi Condensed"/>
                <a:cs typeface="Barlow Semi Condensed"/>
                <a:sym typeface="Barlow Semi Condensed"/>
              </a:rPr>
              <a:t> </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Notifications</a:t>
            </a:r>
            <a:br>
              <a:rPr lang="es-ES" sz="800" dirty="0">
                <a:solidFill>
                  <a:schemeClr val="accent2">
                    <a:lumMod val="50000"/>
                  </a:schemeClr>
                </a:solidFill>
                <a:latin typeface="Barlow Semi Condensed"/>
                <a:ea typeface="Barlow Semi Condensed"/>
                <a:cs typeface="Barlow Semi Condensed"/>
                <a:sym typeface="Barlow Semi Condensed"/>
              </a:rPr>
            </a:br>
            <a:r>
              <a:rPr lang="es-ES" sz="800" dirty="0" err="1">
                <a:solidFill>
                  <a:schemeClr val="accent2">
                    <a:lumMod val="50000"/>
                  </a:schemeClr>
                </a:solidFill>
                <a:latin typeface="Barlow Semi Condensed"/>
                <a:ea typeface="Barlow Semi Condensed"/>
                <a:cs typeface="Barlow Semi Condensed"/>
                <a:sym typeface="Barlow Semi Condensed"/>
              </a:rPr>
              <a:t>endpoint</a:t>
            </a:r>
            <a:endParaRPr lang="es-ES" sz="800" dirty="0">
              <a:solidFill>
                <a:schemeClr val="accent2">
                  <a:lumMod val="50000"/>
                </a:schemeClr>
              </a:solidFill>
            </a:endParaRPr>
          </a:p>
        </p:txBody>
      </p:sp>
      <p:sp>
        <p:nvSpPr>
          <p:cNvPr id="28" name="CuadroTexto 27">
            <a:extLst>
              <a:ext uri="{FF2B5EF4-FFF2-40B4-BE49-F238E27FC236}">
                <a16:creationId xmlns:a16="http://schemas.microsoft.com/office/drawing/2014/main" id="{F6537F4B-FADB-411A-93BD-E30E96EF4F3A}"/>
              </a:ext>
            </a:extLst>
          </p:cNvPr>
          <p:cNvSpPr txBox="1"/>
          <p:nvPr/>
        </p:nvSpPr>
        <p:spPr>
          <a:xfrm>
            <a:off x="6247867" y="2906524"/>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29" name="CuadroTexto 28">
            <a:extLst>
              <a:ext uri="{FF2B5EF4-FFF2-40B4-BE49-F238E27FC236}">
                <a16:creationId xmlns:a16="http://schemas.microsoft.com/office/drawing/2014/main" id="{A6532CCF-60B9-45E9-845B-FD157345D2DD}"/>
              </a:ext>
            </a:extLst>
          </p:cNvPr>
          <p:cNvSpPr txBox="1"/>
          <p:nvPr/>
        </p:nvSpPr>
        <p:spPr>
          <a:xfrm>
            <a:off x="3380130" y="1468521"/>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1" name="CuadroTexto 30">
            <a:extLst>
              <a:ext uri="{FF2B5EF4-FFF2-40B4-BE49-F238E27FC236}">
                <a16:creationId xmlns:a16="http://schemas.microsoft.com/office/drawing/2014/main" id="{28F91510-1131-48A4-8EE5-43C8C2764533}"/>
              </a:ext>
            </a:extLst>
          </p:cNvPr>
          <p:cNvSpPr txBox="1"/>
          <p:nvPr/>
        </p:nvSpPr>
        <p:spPr>
          <a:xfrm>
            <a:off x="3352703" y="2150178"/>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9793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En este punto, la redirección de mensajes la realizamos lanzando una nueva versión de nuestro microservicio generador de datos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el cuál ahora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invoicing-v2-topic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payroll-v2-topic</a:t>
            </a:r>
            <a:r>
              <a:rPr lang="es-ES" sz="15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endParaRPr lang="es-ES" sz="400"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52170" y="4268823"/>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Forma libre: forma 20">
            <a:extLst>
              <a:ext uri="{FF2B5EF4-FFF2-40B4-BE49-F238E27FC236}">
                <a16:creationId xmlns:a16="http://schemas.microsoft.com/office/drawing/2014/main" id="{C873BA49-0710-472C-BCB1-12D1AE0C05A2}"/>
              </a:ext>
            </a:extLst>
          </p:cNvPr>
          <p:cNvSpPr/>
          <p:nvPr/>
        </p:nvSpPr>
        <p:spPr>
          <a:xfrm>
            <a:off x="6393873" y="1661916"/>
            <a:ext cx="401912" cy="893618"/>
          </a:xfrm>
          <a:custGeom>
            <a:avLst/>
            <a:gdLst>
              <a:gd name="connsiteX0" fmla="*/ 0 w 401912"/>
              <a:gd name="connsiteY0" fmla="*/ 0 h 893618"/>
              <a:gd name="connsiteX1" fmla="*/ 401782 w 401912"/>
              <a:gd name="connsiteY1" fmla="*/ 477982 h 893618"/>
              <a:gd name="connsiteX2" fmla="*/ 34636 w 401912"/>
              <a:gd name="connsiteY2" fmla="*/ 893618 h 893618"/>
            </a:gdLst>
            <a:ahLst/>
            <a:cxnLst>
              <a:cxn ang="0">
                <a:pos x="connsiteX0" y="connsiteY0"/>
              </a:cxn>
              <a:cxn ang="0">
                <a:pos x="connsiteX1" y="connsiteY1"/>
              </a:cxn>
              <a:cxn ang="0">
                <a:pos x="connsiteX2" y="connsiteY2"/>
              </a:cxn>
            </a:cxnLst>
            <a:rect l="l" t="t" r="r" b="b"/>
            <a:pathLst>
              <a:path w="401912" h="893618">
                <a:moveTo>
                  <a:pt x="0" y="0"/>
                </a:moveTo>
                <a:cubicBezTo>
                  <a:pt x="198004" y="164523"/>
                  <a:pt x="396009" y="329046"/>
                  <a:pt x="401782" y="477982"/>
                </a:cubicBezTo>
                <a:cubicBezTo>
                  <a:pt x="407555" y="626918"/>
                  <a:pt x="221095" y="760268"/>
                  <a:pt x="34636" y="893618"/>
                </a:cubicBezTo>
              </a:path>
            </a:pathLst>
          </a:custGeom>
          <a:no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24" name="Conector recto de flecha 23">
            <a:extLst>
              <a:ext uri="{FF2B5EF4-FFF2-40B4-BE49-F238E27FC236}">
                <a16:creationId xmlns:a16="http://schemas.microsoft.com/office/drawing/2014/main" id="{AF7721A3-20F8-4EC8-B9EC-6BDA7DC43A08}"/>
              </a:ext>
            </a:extLst>
          </p:cNvPr>
          <p:cNvCxnSpPr>
            <a:cxnSpLocks/>
          </p:cNvCxnSpPr>
          <p:nvPr/>
        </p:nvCxnSpPr>
        <p:spPr>
          <a:xfrm flipH="1">
            <a:off x="6384347" y="2542738"/>
            <a:ext cx="62040" cy="53620"/>
          </a:xfrm>
          <a:prstGeom prst="straightConnector1">
            <a:avLst/>
          </a:prstGeom>
          <a:ln>
            <a:solidFill>
              <a:schemeClr val="accent3">
                <a:lumMod val="25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0" name="Título 1">
            <a:extLst>
              <a:ext uri="{FF2B5EF4-FFF2-40B4-BE49-F238E27FC236}">
                <a16:creationId xmlns:a16="http://schemas.microsoft.com/office/drawing/2014/main" id="{9AE4EE16-C0C6-4848-BE11-792AA113D2C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32" name="Google Shape;2226;p41">
            <a:extLst>
              <a:ext uri="{FF2B5EF4-FFF2-40B4-BE49-F238E27FC236}">
                <a16:creationId xmlns:a16="http://schemas.microsoft.com/office/drawing/2014/main" id="{5B4A1C54-73B9-4678-8EEB-7B5E42C050FA}"/>
              </a:ext>
            </a:extLst>
          </p:cNvPr>
          <p:cNvSpPr txBox="1">
            <a:spLocks noGrp="1"/>
          </p:cNvSpPr>
          <p:nvPr>
            <p:ph type="subTitle" idx="2"/>
          </p:nvPr>
        </p:nvSpPr>
        <p:spPr>
          <a:xfrm>
            <a:off x="2815382" y="730308"/>
            <a:ext cx="351323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1.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75073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ource code Vector Icons free download in SVG, PNG Format">
            <a:extLst>
              <a:ext uri="{FF2B5EF4-FFF2-40B4-BE49-F238E27FC236}">
                <a16:creationId xmlns:a16="http://schemas.microsoft.com/office/drawing/2014/main" id="{D36AFB06-FA4B-4957-9286-C3FB97C54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2096545"/>
            <a:ext cx="2876550" cy="2876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01A9ECEC-C203-4039-81CD-200AED61DA19}"/>
              </a:ext>
            </a:extLst>
          </p:cNvPr>
          <p:cNvCxnSpPr>
            <a:stCxn id="3" idx="7"/>
            <a:endCxn id="3" idx="3"/>
          </p:cNvCxnSpPr>
          <p:nvPr/>
        </p:nvCxnSpPr>
        <p:spPr>
          <a:xfrm flipH="1">
            <a:off x="3718384" y="2830344"/>
            <a:ext cx="1717473" cy="1636651"/>
          </a:xfrm>
          <a:prstGeom prst="line">
            <a:avLst/>
          </a:prstGeom>
          <a:ln w="107950">
            <a:solidFill>
              <a:srgbClr val="FF0000"/>
            </a:solidFill>
          </a:ln>
        </p:spPr>
        <p:style>
          <a:lnRef idx="3">
            <a:schemeClr val="accent5"/>
          </a:lnRef>
          <a:fillRef idx="0">
            <a:schemeClr val="accent5"/>
          </a:fillRef>
          <a:effectRef idx="2">
            <a:schemeClr val="accent5"/>
          </a:effectRef>
          <a:fontRef idx="minor">
            <a:schemeClr val="tx1"/>
          </a:fontRef>
        </p:style>
      </p:cxnSp>
      <p:sp>
        <p:nvSpPr>
          <p:cNvPr id="3" name="Diagrama de flujo: conector 2">
            <a:extLst>
              <a:ext uri="{FF2B5EF4-FFF2-40B4-BE49-F238E27FC236}">
                <a16:creationId xmlns:a16="http://schemas.microsoft.com/office/drawing/2014/main" id="{32434602-94E5-46F8-B991-C564BF2B8173}"/>
              </a:ext>
            </a:extLst>
          </p:cNvPr>
          <p:cNvSpPr/>
          <p:nvPr/>
        </p:nvSpPr>
        <p:spPr>
          <a:xfrm>
            <a:off x="3362683" y="2491382"/>
            <a:ext cx="2428875" cy="2314575"/>
          </a:xfrm>
          <a:prstGeom prst="flowChartConnector">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59873" y="1308453"/>
            <a:ext cx="6941843" cy="14012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este ejemplo, hemos partido de la premisa de que no podemos cambiar ni el código ni la configuración del monolito.</a:t>
            </a:r>
          </a:p>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No podemos cambiar los </a:t>
            </a:r>
            <a:r>
              <a:rPr lang="es-ES" sz="1500" i="1" dirty="0" err="1">
                <a:solidFill>
                  <a:schemeClr val="tx2">
                    <a:lumMod val="10000"/>
                  </a:schemeClr>
                </a:solidFill>
                <a:latin typeface="Barlow Semi Condensed"/>
                <a:ea typeface="Barlow Semi Condensed"/>
                <a:cs typeface="Barlow Semi Condensed"/>
                <a:sym typeface="Barlow Semi Condensed"/>
              </a:rPr>
              <a:t>topics</a:t>
            </a:r>
            <a:r>
              <a:rPr lang="es-ES" sz="1500" dirty="0">
                <a:solidFill>
                  <a:schemeClr val="tx2">
                    <a:lumMod val="10000"/>
                  </a:schemeClr>
                </a:solidFill>
                <a:latin typeface="Barlow Semi Condensed"/>
                <a:ea typeface="Barlow Semi Condensed"/>
                <a:cs typeface="Barlow Semi Condensed"/>
                <a:sym typeface="Barlow Semi Condensed"/>
              </a:rPr>
              <a:t> a los que se suscribe ni lanzar una versión 2 como hemos hecho en el anterior ejemplo.</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9844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1259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escribe mensajes en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27" name="Imagen 26" descr="Gráfico&#10;&#10;Descripción generada automáticamente">
            <a:extLst>
              <a:ext uri="{FF2B5EF4-FFF2-40B4-BE49-F238E27FC236}">
                <a16:creationId xmlns:a16="http://schemas.microsoft.com/office/drawing/2014/main" id="{063C1CC0-851B-410E-A1CF-8EBB3F5C185A}"/>
              </a:ext>
            </a:extLst>
          </p:cNvPr>
          <p:cNvPicPr>
            <a:picLocks noChangeAspect="1"/>
          </p:cNvPicPr>
          <p:nvPr/>
        </p:nvPicPr>
        <p:blipFill>
          <a:blip r:embed="rId3"/>
          <a:stretch>
            <a:fillRect/>
          </a:stretch>
        </p:blipFill>
        <p:spPr>
          <a:xfrm>
            <a:off x="2218186" y="1211453"/>
            <a:ext cx="4707628" cy="2034028"/>
          </a:xfrm>
          <a:prstGeom prst="rect">
            <a:avLst/>
          </a:prstGeom>
          <a:ln>
            <a:solidFill>
              <a:schemeClr val="tx2">
                <a:lumMod val="25000"/>
              </a:schemeClr>
            </a:solidFill>
          </a:ln>
        </p:spPr>
      </p:pic>
      <p:sp>
        <p:nvSpPr>
          <p:cNvPr id="28" name="CuadroTexto 27">
            <a:extLst>
              <a:ext uri="{FF2B5EF4-FFF2-40B4-BE49-F238E27FC236}">
                <a16:creationId xmlns:a16="http://schemas.microsoft.com/office/drawing/2014/main" id="{0F2053CD-AFDF-4397-9F12-BAE55BAC5182}"/>
              </a:ext>
            </a:extLst>
          </p:cNvPr>
          <p:cNvSpPr txBox="1"/>
          <p:nvPr/>
        </p:nvSpPr>
        <p:spPr>
          <a:xfrm>
            <a:off x="4620012" y="165215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9" name="CuadroTexto 28">
            <a:extLst>
              <a:ext uri="{FF2B5EF4-FFF2-40B4-BE49-F238E27FC236}">
                <a16:creationId xmlns:a16="http://schemas.microsoft.com/office/drawing/2014/main" id="{7E26E95B-9B08-4D49-A855-05E4DDF31675}"/>
              </a:ext>
            </a:extLst>
          </p:cNvPr>
          <p:cNvSpPr txBox="1"/>
          <p:nvPr/>
        </p:nvSpPr>
        <p:spPr>
          <a:xfrm>
            <a:off x="4592585" y="233380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0" name="CuadroTexto 29">
            <a:extLst>
              <a:ext uri="{FF2B5EF4-FFF2-40B4-BE49-F238E27FC236}">
                <a16:creationId xmlns:a16="http://schemas.microsoft.com/office/drawing/2014/main" id="{EC1D9C71-7B15-41FA-B300-E1EBDEA1AF3E}"/>
              </a:ext>
            </a:extLst>
          </p:cNvPr>
          <p:cNvSpPr txBox="1"/>
          <p:nvPr/>
        </p:nvSpPr>
        <p:spPr>
          <a:xfrm>
            <a:off x="2455733" y="1613022"/>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31" name="CuadroTexto 30">
            <a:extLst>
              <a:ext uri="{FF2B5EF4-FFF2-40B4-BE49-F238E27FC236}">
                <a16:creationId xmlns:a16="http://schemas.microsoft.com/office/drawing/2014/main" id="{7715D160-E986-4EEB-8824-E6FCDB499D05}"/>
              </a:ext>
            </a:extLst>
          </p:cNvPr>
          <p:cNvSpPr txBox="1"/>
          <p:nvPr/>
        </p:nvSpPr>
        <p:spPr>
          <a:xfrm>
            <a:off x="5616821" y="1636106"/>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2" name="CuadroTexto 31">
            <a:extLst>
              <a:ext uri="{FF2B5EF4-FFF2-40B4-BE49-F238E27FC236}">
                <a16:creationId xmlns:a16="http://schemas.microsoft.com/office/drawing/2014/main" id="{EAF70A70-3C41-45D3-8CA7-ABF3C11E7C05}"/>
              </a:ext>
            </a:extLst>
          </p:cNvPr>
          <p:cNvSpPr txBox="1"/>
          <p:nvPr/>
        </p:nvSpPr>
        <p:spPr>
          <a:xfrm>
            <a:off x="5571794" y="2313855"/>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33" name="CuadroTexto 32">
            <a:extLst>
              <a:ext uri="{FF2B5EF4-FFF2-40B4-BE49-F238E27FC236}">
                <a16:creationId xmlns:a16="http://schemas.microsoft.com/office/drawing/2014/main" id="{9C33CDE1-1F7D-41A1-808E-6B6FD0965CCA}"/>
              </a:ext>
            </a:extLst>
          </p:cNvPr>
          <p:cNvSpPr txBox="1"/>
          <p:nvPr/>
        </p:nvSpPr>
        <p:spPr>
          <a:xfrm>
            <a:off x="6649649" y="1278565"/>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34" name="CuadroTexto 33">
            <a:extLst>
              <a:ext uri="{FF2B5EF4-FFF2-40B4-BE49-F238E27FC236}">
                <a16:creationId xmlns:a16="http://schemas.microsoft.com/office/drawing/2014/main" id="{1AC26A97-BF0C-4A83-94CA-E99FB9E2248A}"/>
              </a:ext>
            </a:extLst>
          </p:cNvPr>
          <p:cNvSpPr txBox="1"/>
          <p:nvPr/>
        </p:nvSpPr>
        <p:spPr>
          <a:xfrm>
            <a:off x="3444259" y="1817633"/>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5" name="CuadroTexto 34">
            <a:extLst>
              <a:ext uri="{FF2B5EF4-FFF2-40B4-BE49-F238E27FC236}">
                <a16:creationId xmlns:a16="http://schemas.microsoft.com/office/drawing/2014/main" id="{9E5EAC32-11B1-4EF2-816A-C6C897235DA3}"/>
              </a:ext>
            </a:extLst>
          </p:cNvPr>
          <p:cNvSpPr txBox="1"/>
          <p:nvPr/>
        </p:nvSpPr>
        <p:spPr>
          <a:xfrm>
            <a:off x="3430546" y="2274537"/>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8" name="Título 1">
            <a:extLst>
              <a:ext uri="{FF2B5EF4-FFF2-40B4-BE49-F238E27FC236}">
                <a16:creationId xmlns:a16="http://schemas.microsoft.com/office/drawing/2014/main" id="{6818B92A-FD81-463C-949A-3E62337186BE}"/>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9" name="Google Shape;2226;p41">
            <a:extLst>
              <a:ext uri="{FF2B5EF4-FFF2-40B4-BE49-F238E27FC236}">
                <a16:creationId xmlns:a16="http://schemas.microsoft.com/office/drawing/2014/main" id="{646FE5E1-B54D-4B26-BC74-F40D62ACE541}"/>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72984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descr="Diagrama&#10;&#10;Descripción generada automáticamente">
            <a:extLst>
              <a:ext uri="{FF2B5EF4-FFF2-40B4-BE49-F238E27FC236}">
                <a16:creationId xmlns:a16="http://schemas.microsoft.com/office/drawing/2014/main" id="{3D08670A-0F10-4E8F-9DB9-A3453163A1B1}"/>
              </a:ext>
            </a:extLst>
          </p:cNvPr>
          <p:cNvPicPr>
            <a:picLocks noChangeAspect="1"/>
          </p:cNvPicPr>
          <p:nvPr/>
        </p:nvPicPr>
        <p:blipFill rotWithShape="1">
          <a:blip r:embed="rId3">
            <a:alphaModFix amt="35000"/>
          </a:blip>
          <a:srcRect r="75891" b="33028"/>
          <a:stretch/>
        </p:blipFill>
        <p:spPr>
          <a:xfrm>
            <a:off x="2445754" y="1160779"/>
            <a:ext cx="1108658" cy="1450898"/>
          </a:xfrm>
          <a:prstGeom prst="rect">
            <a:avLst/>
          </a:prstGeom>
        </p:spPr>
      </p:pic>
      <p:pic>
        <p:nvPicPr>
          <p:cNvPr id="36" name="Imagen 35" descr="Diagrama&#10;&#10;Descripción generada automáticamente">
            <a:extLst>
              <a:ext uri="{FF2B5EF4-FFF2-40B4-BE49-F238E27FC236}">
                <a16:creationId xmlns:a16="http://schemas.microsoft.com/office/drawing/2014/main" id="{CA8F462A-D29B-49F0-9257-E11ED3F3DE40}"/>
              </a:ext>
            </a:extLst>
          </p:cNvPr>
          <p:cNvPicPr>
            <a:picLocks noChangeAspect="1"/>
          </p:cNvPicPr>
          <p:nvPr/>
        </p:nvPicPr>
        <p:blipFill rotWithShape="1">
          <a:blip r:embed="rId3">
            <a:alphaModFix amt="35000"/>
          </a:blip>
          <a:srcRect l="74599" t="35502" r="312" b="8731"/>
          <a:stretch/>
        </p:blipFill>
        <p:spPr>
          <a:xfrm>
            <a:off x="5625316" y="1951921"/>
            <a:ext cx="1048840" cy="1098327"/>
          </a:xfrm>
          <a:prstGeom prst="rect">
            <a:avLst/>
          </a:prstGeom>
        </p:spPr>
      </p:pic>
      <p:pic>
        <p:nvPicPr>
          <p:cNvPr id="31" name="Imagen 30" descr="Diagrama&#10;&#10;Descripción generada automáticamente">
            <a:extLst>
              <a:ext uri="{FF2B5EF4-FFF2-40B4-BE49-F238E27FC236}">
                <a16:creationId xmlns:a16="http://schemas.microsoft.com/office/drawing/2014/main" id="{470B6C7F-A61D-4DFB-8173-0E61DB7AE4DA}"/>
              </a:ext>
            </a:extLst>
          </p:cNvPr>
          <p:cNvPicPr>
            <a:picLocks noChangeAspect="1"/>
          </p:cNvPicPr>
          <p:nvPr/>
        </p:nvPicPr>
        <p:blipFill rotWithShape="1">
          <a:blip r:embed="rId3"/>
          <a:srcRect l="24094" t="1" r="21451" b="110"/>
          <a:stretch/>
        </p:blipFill>
        <p:spPr>
          <a:xfrm>
            <a:off x="3540125" y="1251810"/>
            <a:ext cx="2276475" cy="1967318"/>
          </a:xfrm>
          <a:prstGeom prst="rect">
            <a:avLst/>
          </a:prstGeom>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299849"/>
            <a:ext cx="6867036" cy="1072943"/>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No podemos sacar una versión 2 del monolito. Al crear nuestro microservicio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implementamos la funcionalidad de notificaciones al usuario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a:t>
            </a:r>
            <a:br>
              <a:rPr lang="es-ES" sz="1500" dirty="0">
                <a:solidFill>
                  <a:schemeClr val="tx2">
                    <a:lumMod val="10000"/>
                  </a:schemeClr>
                </a:solidFill>
                <a:latin typeface="Barlow Semi Condensed"/>
                <a:ea typeface="Barlow Semi Condensed"/>
                <a:cs typeface="Barlow Semi Condensed"/>
                <a:sym typeface="Barlow Semi Condensed"/>
              </a:rPr>
            </a:br>
            <a:br>
              <a:rPr lang="es-ES" sz="400" dirty="0">
                <a:solidFill>
                  <a:schemeClr val="tx2">
                    <a:lumMod val="10000"/>
                  </a:schemeClr>
                </a:solidFill>
                <a:latin typeface="Barlow Semi Condensed"/>
                <a:ea typeface="Barlow Semi Condensed"/>
                <a:cs typeface="Barlow Semi Condensed"/>
                <a:sym typeface="Barlow Semi Condensed"/>
              </a:rPr>
            </a:br>
            <a:r>
              <a:rPr lang="es-ES" sz="1500" dirty="0">
                <a:solidFill>
                  <a:schemeClr val="tx2">
                    <a:lumMod val="10000"/>
                  </a:schemeClr>
                </a:solidFill>
                <a:latin typeface="Barlow Semi Condensed"/>
                <a:ea typeface="Barlow Semi Condensed"/>
                <a:cs typeface="Barlow Semi Condensed"/>
                <a:sym typeface="Barlow Semi Condensed"/>
              </a:rPr>
              <a:t>Creamos el microservicio enrutador </a:t>
            </a:r>
            <a:r>
              <a:rPr lang="es-ES" sz="1500" dirty="0" err="1">
                <a:solidFill>
                  <a:schemeClr val="tx2">
                    <a:lumMod val="10000"/>
                  </a:schemeClr>
                </a:solidFill>
                <a:latin typeface="Barlow Semi Condensed"/>
                <a:ea typeface="Barlow Semi Condensed"/>
                <a:cs typeface="Barlow Semi Condensed"/>
                <a:sym typeface="Barlow Semi Condensed"/>
              </a:rPr>
              <a:t>cbr</a:t>
            </a:r>
            <a:r>
              <a:rPr lang="es-ES" sz="1500" dirty="0">
                <a:solidFill>
                  <a:schemeClr val="tx2">
                    <a:lumMod val="10000"/>
                  </a:schemeClr>
                </a:solidFill>
                <a:latin typeface="Barlow Semi Condensed"/>
                <a:ea typeface="Barlow Semi Condensed"/>
                <a:cs typeface="Barlow Semi Condensed"/>
                <a:sym typeface="Barlow Semi Condensed"/>
              </a:rPr>
              <a:t> – </a:t>
            </a:r>
            <a:r>
              <a:rPr lang="es-ES" sz="1500" i="1" dirty="0">
                <a:solidFill>
                  <a:schemeClr val="tx2">
                    <a:lumMod val="10000"/>
                  </a:schemeClr>
                </a:solidFill>
                <a:latin typeface="Barlow Semi Condensed"/>
                <a:ea typeface="Barlow Semi Condensed"/>
                <a:cs typeface="Barlow Semi Condensed"/>
                <a:sym typeface="Barlow Semi Condensed"/>
              </a:rPr>
              <a:t>Content </a:t>
            </a:r>
            <a:r>
              <a:rPr lang="es-ES" sz="1500" i="1" dirty="0" err="1">
                <a:solidFill>
                  <a:schemeClr val="tx2">
                    <a:lumMod val="10000"/>
                  </a:schemeClr>
                </a:solidFill>
                <a:latin typeface="Barlow Semi Condensed"/>
                <a:ea typeface="Barlow Semi Condensed"/>
                <a:cs typeface="Barlow Semi Condensed"/>
                <a:sym typeface="Barlow Semi Condensed"/>
              </a:rPr>
              <a:t>Based</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Router</a:t>
            </a:r>
            <a:r>
              <a:rPr lang="es-ES" sz="1500" i="1" dirty="0">
                <a:solidFill>
                  <a:schemeClr val="tx2">
                    <a:lumMod val="10000"/>
                  </a:schemeClr>
                </a:solidFill>
                <a:latin typeface="Barlow Semi Condensed"/>
                <a:ea typeface="Barlow Semi Condensed"/>
                <a:cs typeface="Barlow Semi Condensed"/>
                <a:sym typeface="Barlow Semi Condensed"/>
              </a:rPr>
              <a:t>:</a:t>
            </a: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16" name="CuadroTexto 15">
            <a:extLst>
              <a:ext uri="{FF2B5EF4-FFF2-40B4-BE49-F238E27FC236}">
                <a16:creationId xmlns:a16="http://schemas.microsoft.com/office/drawing/2014/main" id="{F6F0A5D0-A77D-47A9-ACE6-A68245BCA9BE}"/>
              </a:ext>
            </a:extLst>
          </p:cNvPr>
          <p:cNvSpPr txBox="1"/>
          <p:nvPr/>
        </p:nvSpPr>
        <p:spPr>
          <a:xfrm>
            <a:off x="4651671" y="1565235"/>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7" name="CuadroTexto 16">
            <a:extLst>
              <a:ext uri="{FF2B5EF4-FFF2-40B4-BE49-F238E27FC236}">
                <a16:creationId xmlns:a16="http://schemas.microsoft.com/office/drawing/2014/main" id="{E94449CA-E71F-4416-BD24-EFFA4EC78A15}"/>
              </a:ext>
            </a:extLst>
          </p:cNvPr>
          <p:cNvSpPr txBox="1"/>
          <p:nvPr/>
        </p:nvSpPr>
        <p:spPr>
          <a:xfrm>
            <a:off x="4625358" y="2312450"/>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32" name="CuadroTexto 31">
            <a:extLst>
              <a:ext uri="{FF2B5EF4-FFF2-40B4-BE49-F238E27FC236}">
                <a16:creationId xmlns:a16="http://schemas.microsoft.com/office/drawing/2014/main" id="{12721F1C-3C6A-4CCA-A121-82E970CBFDDC}"/>
              </a:ext>
            </a:extLst>
          </p:cNvPr>
          <p:cNvSpPr txBox="1"/>
          <p:nvPr/>
        </p:nvSpPr>
        <p:spPr>
          <a:xfrm>
            <a:off x="6441264" y="2838385"/>
            <a:ext cx="406151" cy="230832"/>
          </a:xfrm>
          <a:prstGeom prst="rect">
            <a:avLst/>
          </a:prstGeom>
          <a:noFill/>
        </p:spPr>
        <p:txBody>
          <a:bodyPr wrap="square">
            <a:spAutoFit/>
          </a:bodyPr>
          <a:lstStyle/>
          <a:p>
            <a:r>
              <a:rPr lang="es-ES" sz="900" dirty="0">
                <a:solidFill>
                  <a:schemeClr val="accent2">
                    <a:lumMod val="90000"/>
                  </a:schemeClr>
                </a:solidFill>
                <a:latin typeface="Barlow Semi Condensed"/>
                <a:ea typeface="Barlow Semi Condensed"/>
                <a:cs typeface="Barlow Semi Condensed"/>
                <a:sym typeface="Barlow Semi Condensed"/>
              </a:rPr>
              <a:t>-v1</a:t>
            </a:r>
            <a:endParaRPr lang="es-ES" sz="900" dirty="0">
              <a:solidFill>
                <a:schemeClr val="accent2">
                  <a:lumMod val="90000"/>
                </a:schemeClr>
              </a:solidFill>
            </a:endParaRPr>
          </a:p>
        </p:txBody>
      </p:sp>
      <p:sp>
        <p:nvSpPr>
          <p:cNvPr id="23" name="Título 1">
            <a:extLst>
              <a:ext uri="{FF2B5EF4-FFF2-40B4-BE49-F238E27FC236}">
                <a16:creationId xmlns:a16="http://schemas.microsoft.com/office/drawing/2014/main" id="{3895CECE-A628-4CC2-B7C7-715C7F94BB2E}"/>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25" name="Google Shape;2226;p41">
            <a:extLst>
              <a:ext uri="{FF2B5EF4-FFF2-40B4-BE49-F238E27FC236}">
                <a16:creationId xmlns:a16="http://schemas.microsoft.com/office/drawing/2014/main" id="{A738A6AF-9388-4C8E-A348-4F253B086B9C}"/>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2.</a:t>
            </a:r>
            <a:r>
              <a:rPr lang="es-ES" sz="1600" dirty="0">
                <a:solidFill>
                  <a:schemeClr val="dk2"/>
                </a:solidFill>
                <a:latin typeface="Barlow Semi Condensed"/>
                <a:ea typeface="Barlow Semi Condensed"/>
                <a:cs typeface="Barlow Semi Condensed"/>
                <a:sym typeface="Barlow Semi Condensed"/>
              </a:rPr>
              <a:t> No podemos cambiar el código del monolito</a:t>
            </a:r>
            <a:endParaRPr dirty="0">
              <a:latin typeface="Barlow Semi Condensed"/>
              <a:ea typeface="Barlow Semi Condensed"/>
              <a:cs typeface="Barlow Semi Condensed"/>
              <a:sym typeface="Barlow Semi Condensed"/>
            </a:endParaRPr>
          </a:p>
        </p:txBody>
      </p:sp>
      <p:sp>
        <p:nvSpPr>
          <p:cNvPr id="27" name="CuadroTexto 26">
            <a:extLst>
              <a:ext uri="{FF2B5EF4-FFF2-40B4-BE49-F238E27FC236}">
                <a16:creationId xmlns:a16="http://schemas.microsoft.com/office/drawing/2014/main" id="{1038DB7C-C4A9-4D7D-9E3B-DE6872D00EC8}"/>
              </a:ext>
            </a:extLst>
          </p:cNvPr>
          <p:cNvSpPr txBox="1"/>
          <p:nvPr/>
        </p:nvSpPr>
        <p:spPr>
          <a:xfrm>
            <a:off x="3730614" y="1463816"/>
            <a:ext cx="937085"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Payroll-all-msg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A7E191B6-EDCC-4668-A578-A01AB6AB7914}"/>
              </a:ext>
            </a:extLst>
          </p:cNvPr>
          <p:cNvSpPr txBox="1"/>
          <p:nvPr/>
        </p:nvSpPr>
        <p:spPr>
          <a:xfrm>
            <a:off x="3684995" y="2334131"/>
            <a:ext cx="1017873"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Invoicing-all-msg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6436BBCA-4B88-42E1-A0F3-5F3BD9F45471}"/>
              </a:ext>
            </a:extLst>
          </p:cNvPr>
          <p:cNvSpPr txBox="1"/>
          <p:nvPr/>
        </p:nvSpPr>
        <p:spPr>
          <a:xfrm>
            <a:off x="2307927" y="1552927"/>
            <a:ext cx="963953"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Producer-v1</a:t>
            </a:r>
            <a:endParaRPr lang="es-ES" sz="900" dirty="0">
              <a:solidFill>
                <a:schemeClr val="accent2">
                  <a:lumMod val="90000"/>
                </a:schemeClr>
              </a:solidFill>
            </a:endParaRPr>
          </a:p>
        </p:txBody>
      </p:sp>
      <p:sp>
        <p:nvSpPr>
          <p:cNvPr id="33" name="CuadroTexto 32">
            <a:extLst>
              <a:ext uri="{FF2B5EF4-FFF2-40B4-BE49-F238E27FC236}">
                <a16:creationId xmlns:a16="http://schemas.microsoft.com/office/drawing/2014/main" id="{BD7D03DE-D518-46E0-8D26-3620044E6631}"/>
              </a:ext>
            </a:extLst>
          </p:cNvPr>
          <p:cNvSpPr txBox="1"/>
          <p:nvPr/>
        </p:nvSpPr>
        <p:spPr>
          <a:xfrm>
            <a:off x="2935094" y="1460944"/>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4" name="CuadroTexto 33">
            <a:extLst>
              <a:ext uri="{FF2B5EF4-FFF2-40B4-BE49-F238E27FC236}">
                <a16:creationId xmlns:a16="http://schemas.microsoft.com/office/drawing/2014/main" id="{7C5FABD4-5FF3-4C91-8213-DB3BC74D9543}"/>
              </a:ext>
            </a:extLst>
          </p:cNvPr>
          <p:cNvSpPr txBox="1"/>
          <p:nvPr/>
        </p:nvSpPr>
        <p:spPr>
          <a:xfrm>
            <a:off x="2906313" y="2320418"/>
            <a:ext cx="874034"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Invoicing-v1-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pic>
        <p:nvPicPr>
          <p:cNvPr id="37" name="Imagen 36" descr="Diagrama&#10;&#10;Descripción generada automáticamente">
            <a:extLst>
              <a:ext uri="{FF2B5EF4-FFF2-40B4-BE49-F238E27FC236}">
                <a16:creationId xmlns:a16="http://schemas.microsoft.com/office/drawing/2014/main" id="{D85E3594-4274-4535-87B3-C0F4609F6267}"/>
              </a:ext>
            </a:extLst>
          </p:cNvPr>
          <p:cNvPicPr>
            <a:picLocks noChangeAspect="1"/>
          </p:cNvPicPr>
          <p:nvPr/>
        </p:nvPicPr>
        <p:blipFill rotWithShape="1">
          <a:blip r:embed="rId3"/>
          <a:srcRect l="74969" b="63625"/>
          <a:stretch/>
        </p:blipFill>
        <p:spPr>
          <a:xfrm>
            <a:off x="5639996" y="1250855"/>
            <a:ext cx="1048839" cy="718047"/>
          </a:xfrm>
          <a:prstGeom prst="rect">
            <a:avLst/>
          </a:prstGeom>
        </p:spPr>
      </p:pic>
      <p:sp>
        <p:nvSpPr>
          <p:cNvPr id="6" name="Rectángulo 5">
            <a:extLst>
              <a:ext uri="{FF2B5EF4-FFF2-40B4-BE49-F238E27FC236}">
                <a16:creationId xmlns:a16="http://schemas.microsoft.com/office/drawing/2014/main" id="{19287DD6-FBAC-49A7-911D-BC4373BD1677}"/>
              </a:ext>
            </a:extLst>
          </p:cNvPr>
          <p:cNvSpPr/>
          <p:nvPr/>
        </p:nvSpPr>
        <p:spPr>
          <a:xfrm>
            <a:off x="2307927" y="1167129"/>
            <a:ext cx="4539488" cy="2128521"/>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9" name="Imagen 38" descr="Diagrama&#10;&#10;Descripción generada automáticamente">
            <a:extLst>
              <a:ext uri="{FF2B5EF4-FFF2-40B4-BE49-F238E27FC236}">
                <a16:creationId xmlns:a16="http://schemas.microsoft.com/office/drawing/2014/main" id="{EE35F25D-A922-470B-8321-B0B7BAB01008}"/>
              </a:ext>
            </a:extLst>
          </p:cNvPr>
          <p:cNvPicPr>
            <a:picLocks noChangeAspect="1"/>
          </p:cNvPicPr>
          <p:nvPr/>
        </p:nvPicPr>
        <p:blipFill rotWithShape="1">
          <a:blip r:embed="rId3"/>
          <a:srcRect l="394" t="89863"/>
          <a:stretch/>
        </p:blipFill>
        <p:spPr>
          <a:xfrm>
            <a:off x="2374900" y="3067050"/>
            <a:ext cx="4411662" cy="211518"/>
          </a:xfrm>
          <a:prstGeom prst="rect">
            <a:avLst/>
          </a:prstGeom>
        </p:spPr>
      </p:pic>
      <p:sp>
        <p:nvSpPr>
          <p:cNvPr id="47" name="Google Shape;5084;p69" descr="Timeline background shape">
            <a:extLst>
              <a:ext uri="{FF2B5EF4-FFF2-40B4-BE49-F238E27FC236}">
                <a16:creationId xmlns:a16="http://schemas.microsoft.com/office/drawing/2014/main" id="{1AB0D424-D34D-4477-A116-FDDE7082A331}"/>
              </a:ext>
            </a:extLst>
          </p:cNvPr>
          <p:cNvSpPr/>
          <p:nvPr/>
        </p:nvSpPr>
        <p:spPr>
          <a:xfrm>
            <a:off x="2683488" y="4273147"/>
            <a:ext cx="159385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084;p69" descr="Timeline background shape">
            <a:extLst>
              <a:ext uri="{FF2B5EF4-FFF2-40B4-BE49-F238E27FC236}">
                <a16:creationId xmlns:a16="http://schemas.microsoft.com/office/drawing/2014/main" id="{33E75C7F-62FD-437F-AA58-DB4AB443A445}"/>
              </a:ext>
            </a:extLst>
          </p:cNvPr>
          <p:cNvSpPr/>
          <p:nvPr/>
        </p:nvSpPr>
        <p:spPr>
          <a:xfrm>
            <a:off x="5461381" y="4278634"/>
            <a:ext cx="139388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CuadroTexto 48">
            <a:extLst>
              <a:ext uri="{FF2B5EF4-FFF2-40B4-BE49-F238E27FC236}">
                <a16:creationId xmlns:a16="http://schemas.microsoft.com/office/drawing/2014/main" id="{99ED22DE-C096-45B9-9FA6-EDFA693180CB}"/>
              </a:ext>
            </a:extLst>
          </p:cNvPr>
          <p:cNvSpPr txBox="1"/>
          <p:nvPr/>
        </p:nvSpPr>
        <p:spPr>
          <a:xfrm>
            <a:off x="5537082" y="4259534"/>
            <a:ext cx="1189932" cy="276999"/>
          </a:xfrm>
          <a:prstGeom prst="rect">
            <a:avLst/>
          </a:prstGeom>
          <a:noFill/>
        </p:spPr>
        <p:txBody>
          <a:bodyPr wrap="square">
            <a:spAutoFit/>
          </a:bodyPr>
          <a:lstStyle/>
          <a:p>
            <a:r>
              <a:rPr lang="es-ES" sz="1200" dirty="0">
                <a:effectLst/>
                <a:latin typeface="Barlow Semi Condensed Medium" panose="00000606000000000000" pitchFamily="2" charset="0"/>
                <a:ea typeface="Noto Serif CJK SC"/>
                <a:cs typeface="Lohit Devanagari"/>
              </a:rPr>
              <a:t>payroll-v2-topic </a:t>
            </a:r>
            <a:endParaRPr lang="es-ES" sz="1200" dirty="0">
              <a:latin typeface="Barlow Semi Condensed Medium" panose="00000606000000000000" pitchFamily="2" charset="0"/>
            </a:endParaRPr>
          </a:p>
        </p:txBody>
      </p:sp>
      <p:sp>
        <p:nvSpPr>
          <p:cNvPr id="50" name="CuadroTexto 49">
            <a:extLst>
              <a:ext uri="{FF2B5EF4-FFF2-40B4-BE49-F238E27FC236}">
                <a16:creationId xmlns:a16="http://schemas.microsoft.com/office/drawing/2014/main" id="{790BA5F4-85FC-45C2-9EE6-AA806A0157CF}"/>
              </a:ext>
            </a:extLst>
          </p:cNvPr>
          <p:cNvSpPr txBox="1"/>
          <p:nvPr/>
        </p:nvSpPr>
        <p:spPr>
          <a:xfrm>
            <a:off x="2666283" y="4249808"/>
            <a:ext cx="1856187" cy="276999"/>
          </a:xfrm>
          <a:prstGeom prst="rect">
            <a:avLst/>
          </a:prstGeom>
          <a:noFill/>
        </p:spPr>
        <p:txBody>
          <a:bodyPr wrap="square">
            <a:spAutoFit/>
          </a:bodyPr>
          <a:lstStyle/>
          <a:p>
            <a:r>
              <a:rPr lang="es-ES" sz="1200" dirty="0" err="1">
                <a:effectLst/>
                <a:latin typeface="Barlow Semi Condensed Medium" panose="00000606000000000000" pitchFamily="2" charset="0"/>
                <a:ea typeface="Noto Serif CJK SC"/>
                <a:cs typeface="Lohit Devanagari"/>
              </a:rPr>
              <a:t>payroll-all-msg-topic</a:t>
            </a:r>
            <a:r>
              <a:rPr lang="es-ES" sz="1200" dirty="0">
                <a:effectLst/>
                <a:latin typeface="Barlow Semi Condensed Medium" panose="00000606000000000000" pitchFamily="2" charset="0"/>
                <a:ea typeface="Noto Serif CJK SC"/>
                <a:cs typeface="Lohit Devanagari"/>
              </a:rPr>
              <a:t> </a:t>
            </a:r>
            <a:endParaRPr lang="es-ES" sz="1200" dirty="0">
              <a:latin typeface="Barlow Semi Condensed Medium" panose="00000606000000000000" pitchFamily="2" charset="0"/>
            </a:endParaRPr>
          </a:p>
        </p:txBody>
      </p:sp>
      <p:cxnSp>
        <p:nvCxnSpPr>
          <p:cNvPr id="12" name="Conector recto de flecha 11">
            <a:extLst>
              <a:ext uri="{FF2B5EF4-FFF2-40B4-BE49-F238E27FC236}">
                <a16:creationId xmlns:a16="http://schemas.microsoft.com/office/drawing/2014/main" id="{9E6DF08B-0CDA-4C61-9271-2741D48781B4}"/>
              </a:ext>
            </a:extLst>
          </p:cNvPr>
          <p:cNvCxnSpPr>
            <a:cxnSpLocks/>
            <a:endCxn id="48" idx="1"/>
          </p:cNvCxnSpPr>
          <p:nvPr/>
        </p:nvCxnSpPr>
        <p:spPr>
          <a:xfrm>
            <a:off x="4277339" y="4401744"/>
            <a:ext cx="1184042" cy="6122"/>
          </a:xfrm>
          <a:prstGeom prst="straightConnector1">
            <a:avLst/>
          </a:prstGeom>
          <a:ln w="127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Google Shape;5084;p69" descr="Timeline background shape">
            <a:extLst>
              <a:ext uri="{FF2B5EF4-FFF2-40B4-BE49-F238E27FC236}">
                <a16:creationId xmlns:a16="http://schemas.microsoft.com/office/drawing/2014/main" id="{A6B57A41-F680-4A3B-86BE-AEFA21B68595}"/>
              </a:ext>
            </a:extLst>
          </p:cNvPr>
          <p:cNvSpPr/>
          <p:nvPr/>
        </p:nvSpPr>
        <p:spPr>
          <a:xfrm>
            <a:off x="5477909" y="4614340"/>
            <a:ext cx="139388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CuadroTexto 51">
            <a:extLst>
              <a:ext uri="{FF2B5EF4-FFF2-40B4-BE49-F238E27FC236}">
                <a16:creationId xmlns:a16="http://schemas.microsoft.com/office/drawing/2014/main" id="{C985227A-BF85-4A80-AD97-467DDDC87B86}"/>
              </a:ext>
            </a:extLst>
          </p:cNvPr>
          <p:cNvSpPr txBox="1"/>
          <p:nvPr/>
        </p:nvSpPr>
        <p:spPr>
          <a:xfrm>
            <a:off x="5465496" y="4598535"/>
            <a:ext cx="1489810" cy="276999"/>
          </a:xfrm>
          <a:prstGeom prst="rect">
            <a:avLst/>
          </a:prstGeom>
          <a:noFill/>
        </p:spPr>
        <p:txBody>
          <a:bodyPr wrap="square">
            <a:spAutoFit/>
          </a:bodyPr>
          <a:lstStyle/>
          <a:p>
            <a:r>
              <a:rPr lang="es-ES" sz="1200" dirty="0">
                <a:effectLst/>
                <a:latin typeface="Barlow Semi Condensed Medium" panose="00000606000000000000" pitchFamily="2" charset="0"/>
                <a:ea typeface="Noto Serif CJK SC"/>
                <a:cs typeface="Lohit Devanagari"/>
              </a:rPr>
              <a:t>invoicing-v1-topic </a:t>
            </a:r>
            <a:endParaRPr lang="es-ES" sz="1200" dirty="0">
              <a:latin typeface="Barlow Semi Condensed Medium" panose="00000606000000000000" pitchFamily="2" charset="0"/>
            </a:endParaRPr>
          </a:p>
        </p:txBody>
      </p:sp>
      <p:sp>
        <p:nvSpPr>
          <p:cNvPr id="53" name="CuadroTexto 52">
            <a:extLst>
              <a:ext uri="{FF2B5EF4-FFF2-40B4-BE49-F238E27FC236}">
                <a16:creationId xmlns:a16="http://schemas.microsoft.com/office/drawing/2014/main" id="{F8CA1A04-3F52-4673-8B05-73A8B1352D70}"/>
              </a:ext>
            </a:extLst>
          </p:cNvPr>
          <p:cNvSpPr txBox="1"/>
          <p:nvPr/>
        </p:nvSpPr>
        <p:spPr>
          <a:xfrm>
            <a:off x="2668801" y="4590953"/>
            <a:ext cx="1865095" cy="276999"/>
          </a:xfrm>
          <a:prstGeom prst="rect">
            <a:avLst/>
          </a:prstGeom>
          <a:noFill/>
        </p:spPr>
        <p:txBody>
          <a:bodyPr wrap="square">
            <a:spAutoFit/>
          </a:bodyPr>
          <a:lstStyle/>
          <a:p>
            <a:r>
              <a:rPr lang="es-ES" sz="1200" dirty="0" err="1">
                <a:effectLst/>
                <a:latin typeface="Barlow Semi Condensed Medium" panose="00000606000000000000" pitchFamily="2" charset="0"/>
                <a:ea typeface="Noto Serif CJK SC"/>
                <a:cs typeface="Lohit Devanagari"/>
              </a:rPr>
              <a:t>invoicing-all-msg-topic</a:t>
            </a:r>
            <a:r>
              <a:rPr lang="es-ES" sz="1200" dirty="0">
                <a:effectLst/>
                <a:latin typeface="Barlow Semi Condensed Medium" panose="00000606000000000000" pitchFamily="2" charset="0"/>
                <a:ea typeface="Noto Serif CJK SC"/>
                <a:cs typeface="Lohit Devanagari"/>
              </a:rPr>
              <a:t> </a:t>
            </a:r>
            <a:endParaRPr lang="es-ES" sz="1200" dirty="0">
              <a:latin typeface="Barlow Semi Condensed Medium" panose="00000606000000000000" pitchFamily="2" charset="0"/>
            </a:endParaRPr>
          </a:p>
        </p:txBody>
      </p:sp>
      <p:cxnSp>
        <p:nvCxnSpPr>
          <p:cNvPr id="54" name="Conector recto de flecha 53">
            <a:extLst>
              <a:ext uri="{FF2B5EF4-FFF2-40B4-BE49-F238E27FC236}">
                <a16:creationId xmlns:a16="http://schemas.microsoft.com/office/drawing/2014/main" id="{D4FDDC5E-FAAA-4CA0-9D09-A67EB5D11A3C}"/>
              </a:ext>
            </a:extLst>
          </p:cNvPr>
          <p:cNvCxnSpPr>
            <a:cxnSpLocks/>
            <a:stCxn id="56" idx="3"/>
          </p:cNvCxnSpPr>
          <p:nvPr/>
        </p:nvCxnSpPr>
        <p:spPr>
          <a:xfrm flipV="1">
            <a:off x="4283689" y="4744298"/>
            <a:ext cx="1178557" cy="772"/>
          </a:xfrm>
          <a:prstGeom prst="straightConnector1">
            <a:avLst/>
          </a:prstGeom>
          <a:ln w="127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Google Shape;5084;p69" descr="Timeline background shape">
            <a:extLst>
              <a:ext uri="{FF2B5EF4-FFF2-40B4-BE49-F238E27FC236}">
                <a16:creationId xmlns:a16="http://schemas.microsoft.com/office/drawing/2014/main" id="{4660D680-0BAD-450B-A8FB-69FB41D6206B}"/>
              </a:ext>
            </a:extLst>
          </p:cNvPr>
          <p:cNvSpPr/>
          <p:nvPr/>
        </p:nvSpPr>
        <p:spPr>
          <a:xfrm>
            <a:off x="2689838" y="4615838"/>
            <a:ext cx="1593851" cy="258464"/>
          </a:xfrm>
          <a:prstGeom prst="homePlate">
            <a:avLst>
              <a:gd name="adj" fmla="val 50000"/>
            </a:avLst>
          </a:prstGeom>
          <a:noFill/>
          <a:ln w="9525" cap="flat" cmpd="sng">
            <a:solidFill>
              <a:schemeClr val="accent3">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CuadroTexto 56">
            <a:extLst>
              <a:ext uri="{FF2B5EF4-FFF2-40B4-BE49-F238E27FC236}">
                <a16:creationId xmlns:a16="http://schemas.microsoft.com/office/drawing/2014/main" id="{ABE762AB-B499-4FBF-B793-2A203FF48A18}"/>
              </a:ext>
            </a:extLst>
          </p:cNvPr>
          <p:cNvSpPr txBox="1"/>
          <p:nvPr/>
        </p:nvSpPr>
        <p:spPr>
          <a:xfrm>
            <a:off x="1811515" y="4406286"/>
            <a:ext cx="878323" cy="307777"/>
          </a:xfrm>
          <a:prstGeom prst="rect">
            <a:avLst/>
          </a:prstGeom>
          <a:noFill/>
        </p:spPr>
        <p:txBody>
          <a:bodyPr wrap="square">
            <a:spAutoFit/>
          </a:bodyPr>
          <a:lstStyle/>
          <a:p>
            <a:r>
              <a:rPr lang="es-ES" sz="1400" dirty="0">
                <a:effectLst/>
                <a:latin typeface="Barlow Semi Condensed Medium" panose="00000606000000000000" pitchFamily="2" charset="0"/>
                <a:ea typeface="Noto Serif CJK SC"/>
                <a:cs typeface="Lohit Devanagari"/>
              </a:rPr>
              <a:t>Consume</a:t>
            </a:r>
            <a:endParaRPr lang="es-ES" dirty="0"/>
          </a:p>
        </p:txBody>
      </p:sp>
      <p:sp>
        <p:nvSpPr>
          <p:cNvPr id="58" name="CuadroTexto 57">
            <a:extLst>
              <a:ext uri="{FF2B5EF4-FFF2-40B4-BE49-F238E27FC236}">
                <a16:creationId xmlns:a16="http://schemas.microsoft.com/office/drawing/2014/main" id="{AC8C9D02-79FE-4816-8150-1EE44F56D7C6}"/>
              </a:ext>
            </a:extLst>
          </p:cNvPr>
          <p:cNvSpPr txBox="1"/>
          <p:nvPr/>
        </p:nvSpPr>
        <p:spPr>
          <a:xfrm>
            <a:off x="4471338" y="4412068"/>
            <a:ext cx="878323" cy="307777"/>
          </a:xfrm>
          <a:prstGeom prst="rect">
            <a:avLst/>
          </a:prstGeom>
          <a:noFill/>
        </p:spPr>
        <p:txBody>
          <a:bodyPr wrap="square">
            <a:spAutoFit/>
          </a:bodyPr>
          <a:lstStyle/>
          <a:p>
            <a:r>
              <a:rPr lang="es-ES" sz="1400" dirty="0">
                <a:effectLst/>
                <a:latin typeface="Barlow Semi Condensed Medium" panose="00000606000000000000" pitchFamily="2" charset="0"/>
                <a:ea typeface="Noto Serif CJK SC"/>
                <a:cs typeface="Lohit Devanagari"/>
              </a:rPr>
              <a:t>Escribe</a:t>
            </a:r>
            <a:endParaRPr lang="es-ES" dirty="0"/>
          </a:p>
        </p:txBody>
      </p:sp>
    </p:spTree>
    <p:extLst>
      <p:ext uri="{BB962C8B-B14F-4D97-AF65-F5344CB8AC3E}">
        <p14:creationId xmlns:p14="http://schemas.microsoft.com/office/powerpoint/2010/main" val="71935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38482" y="3397933"/>
            <a:ext cx="6867036"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Realizamos la redirección de mensajes lanzando una nueva versión de nuestro microservicio generador de datos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el cuál ahora escribe mensajes en </a:t>
            </a:r>
            <a:r>
              <a:rPr lang="es-ES" sz="1500" i="1" dirty="0" err="1">
                <a:solidFill>
                  <a:schemeClr val="tx2">
                    <a:lumMod val="10000"/>
                  </a:schemeClr>
                </a:solidFill>
                <a:latin typeface="Barlow Semi Condensed"/>
                <a:ea typeface="Barlow Semi Condensed"/>
                <a:cs typeface="Barlow Semi Condensed"/>
                <a:sym typeface="Barlow Semi Condensed"/>
              </a:rPr>
              <a:t>invoicing-all-msg-topic</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y </a:t>
            </a:r>
            <a:r>
              <a:rPr lang="es-ES" sz="1500" i="1" dirty="0" err="1">
                <a:solidFill>
                  <a:schemeClr val="tx2">
                    <a:lumMod val="10000"/>
                  </a:schemeClr>
                </a:solidFill>
                <a:latin typeface="Barlow Semi Condensed"/>
                <a:ea typeface="Barlow Semi Condensed"/>
                <a:cs typeface="Barlow Semi Condensed"/>
                <a:sym typeface="Barlow Semi Condensed"/>
              </a:rPr>
              <a:t>payroll-all-msg-topic</a:t>
            </a:r>
            <a:r>
              <a:rPr lang="es-ES" sz="1500" i="1" dirty="0">
                <a:solidFill>
                  <a:schemeClr val="tx2">
                    <a:lumMod val="10000"/>
                  </a:schemeClr>
                </a:solidFill>
                <a:latin typeface="Barlow Semi Condensed"/>
                <a:ea typeface="Barlow Semi Condensed"/>
                <a:cs typeface="Barlow Semi Condensed"/>
                <a:sym typeface="Barlow Semi Condensed"/>
              </a:rPr>
              <a:t>. </a:t>
            </a:r>
            <a:endParaRPr lang="es-ES" sz="400" i="1"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52170" y="4268823"/>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3" name="Título 1">
            <a:extLst>
              <a:ext uri="{FF2B5EF4-FFF2-40B4-BE49-F238E27FC236}">
                <a16:creationId xmlns:a16="http://schemas.microsoft.com/office/drawing/2014/main" id="{0860F514-C766-4B7D-B6C5-8CD2E4100FA5}"/>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34" name="Google Shape;2226;p41">
            <a:extLst>
              <a:ext uri="{FF2B5EF4-FFF2-40B4-BE49-F238E27FC236}">
                <a16:creationId xmlns:a16="http://schemas.microsoft.com/office/drawing/2014/main" id="{C80D5614-CF85-408A-9BBF-2BE956718915}"/>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a:solidFill>
                  <a:schemeClr val="dk2"/>
                </a:solidFill>
                <a:latin typeface="Barlow Semi Condensed"/>
                <a:ea typeface="Barlow Semi Condensed"/>
                <a:cs typeface="Barlow Semi Condensed"/>
                <a:sym typeface="Barlow Semi Condensed"/>
              </a:rPr>
              <a:t>2. No podemos cambiar el código del monolito</a:t>
            </a:r>
            <a:endParaRPr lang="es-ES" dirty="0">
              <a:latin typeface="Barlow Semi Condensed"/>
              <a:ea typeface="Barlow Semi Condensed"/>
              <a:cs typeface="Barlow Semi Condensed"/>
              <a:sym typeface="Barlow Semi Condensed"/>
            </a:endParaRPr>
          </a:p>
        </p:txBody>
      </p:sp>
      <p:pic>
        <p:nvPicPr>
          <p:cNvPr id="48" name="Imagen 47" descr="Diagrama&#10;&#10;Descripción generada automáticamente">
            <a:extLst>
              <a:ext uri="{FF2B5EF4-FFF2-40B4-BE49-F238E27FC236}">
                <a16:creationId xmlns:a16="http://schemas.microsoft.com/office/drawing/2014/main" id="{D3644D4C-ED9B-4D60-8604-7696F720FF98}"/>
              </a:ext>
            </a:extLst>
          </p:cNvPr>
          <p:cNvPicPr>
            <a:picLocks noChangeAspect="1"/>
          </p:cNvPicPr>
          <p:nvPr/>
        </p:nvPicPr>
        <p:blipFill>
          <a:blip r:embed="rId3"/>
          <a:stretch>
            <a:fillRect/>
          </a:stretch>
        </p:blipFill>
        <p:spPr>
          <a:xfrm>
            <a:off x="2357437" y="1170907"/>
            <a:ext cx="4429125" cy="2086610"/>
          </a:xfrm>
          <a:prstGeom prst="rect">
            <a:avLst/>
          </a:prstGeom>
        </p:spPr>
      </p:pic>
      <p:sp>
        <p:nvSpPr>
          <p:cNvPr id="53" name="CuadroTexto 52">
            <a:extLst>
              <a:ext uri="{FF2B5EF4-FFF2-40B4-BE49-F238E27FC236}">
                <a16:creationId xmlns:a16="http://schemas.microsoft.com/office/drawing/2014/main" id="{01EB0600-B6FF-4B96-A188-0785B7BBC710}"/>
              </a:ext>
            </a:extLst>
          </p:cNvPr>
          <p:cNvSpPr txBox="1"/>
          <p:nvPr/>
        </p:nvSpPr>
        <p:spPr>
          <a:xfrm>
            <a:off x="4625358" y="1521032"/>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Payroll-v2-</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4" name="CuadroTexto 53">
            <a:extLst>
              <a:ext uri="{FF2B5EF4-FFF2-40B4-BE49-F238E27FC236}">
                <a16:creationId xmlns:a16="http://schemas.microsoft.com/office/drawing/2014/main" id="{F031EFBD-2D18-47FC-86B0-D64FE5EFB6CA}"/>
              </a:ext>
            </a:extLst>
          </p:cNvPr>
          <p:cNvSpPr txBox="1"/>
          <p:nvPr/>
        </p:nvSpPr>
        <p:spPr>
          <a:xfrm>
            <a:off x="4625358" y="2312450"/>
            <a:ext cx="874035"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5" name="CuadroTexto 54">
            <a:extLst>
              <a:ext uri="{FF2B5EF4-FFF2-40B4-BE49-F238E27FC236}">
                <a16:creationId xmlns:a16="http://schemas.microsoft.com/office/drawing/2014/main" id="{95E6FA46-333E-4E19-A392-00FE355B9606}"/>
              </a:ext>
            </a:extLst>
          </p:cNvPr>
          <p:cNvSpPr txBox="1"/>
          <p:nvPr/>
        </p:nvSpPr>
        <p:spPr>
          <a:xfrm>
            <a:off x="6536514" y="2851085"/>
            <a:ext cx="406151" cy="230832"/>
          </a:xfrm>
          <a:prstGeom prst="rect">
            <a:avLst/>
          </a:prstGeom>
          <a:noFill/>
        </p:spPr>
        <p:txBody>
          <a:bodyPr wrap="square">
            <a:spAutoFit/>
          </a:bodyPr>
          <a:lstStyle/>
          <a:p>
            <a:r>
              <a:rPr lang="es-ES" sz="900" dirty="0">
                <a:solidFill>
                  <a:schemeClr val="accent2">
                    <a:lumMod val="50000"/>
                  </a:schemeClr>
                </a:solidFill>
                <a:latin typeface="Barlow Semi Condensed"/>
                <a:ea typeface="Barlow Semi Condensed"/>
                <a:cs typeface="Barlow Semi Condensed"/>
                <a:sym typeface="Barlow Semi Condensed"/>
              </a:rPr>
              <a:t>-v1</a:t>
            </a:r>
            <a:endParaRPr lang="es-ES" sz="900" dirty="0">
              <a:solidFill>
                <a:schemeClr val="accent2">
                  <a:lumMod val="50000"/>
                </a:schemeClr>
              </a:solidFill>
            </a:endParaRPr>
          </a:p>
        </p:txBody>
      </p:sp>
      <p:sp>
        <p:nvSpPr>
          <p:cNvPr id="56" name="CuadroTexto 55">
            <a:extLst>
              <a:ext uri="{FF2B5EF4-FFF2-40B4-BE49-F238E27FC236}">
                <a16:creationId xmlns:a16="http://schemas.microsoft.com/office/drawing/2014/main" id="{767F8FEA-F209-49DE-9481-0B858DDF7B65}"/>
              </a:ext>
            </a:extLst>
          </p:cNvPr>
          <p:cNvSpPr txBox="1"/>
          <p:nvPr/>
        </p:nvSpPr>
        <p:spPr>
          <a:xfrm>
            <a:off x="3180895" y="1433928"/>
            <a:ext cx="937085"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Payroll-all-msg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7" name="CuadroTexto 56">
            <a:extLst>
              <a:ext uri="{FF2B5EF4-FFF2-40B4-BE49-F238E27FC236}">
                <a16:creationId xmlns:a16="http://schemas.microsoft.com/office/drawing/2014/main" id="{6E782FF0-C771-42B8-8A78-FB06B5B859E8}"/>
              </a:ext>
            </a:extLst>
          </p:cNvPr>
          <p:cNvSpPr txBox="1"/>
          <p:nvPr/>
        </p:nvSpPr>
        <p:spPr>
          <a:xfrm>
            <a:off x="3135276" y="2304243"/>
            <a:ext cx="1017873" cy="369332"/>
          </a:xfrm>
          <a:prstGeom prst="rect">
            <a:avLst/>
          </a:prstGeom>
          <a:noFill/>
        </p:spPr>
        <p:txBody>
          <a:bodyPr wrap="square">
            <a:spAutoFit/>
          </a:bodyPr>
          <a:lstStyle/>
          <a:p>
            <a:pPr algn="ctr"/>
            <a:r>
              <a:rPr lang="es-ES" sz="900" dirty="0" err="1">
                <a:solidFill>
                  <a:schemeClr val="accent2">
                    <a:lumMod val="50000"/>
                  </a:schemeClr>
                </a:solidFill>
                <a:latin typeface="Barlow Semi Condensed"/>
                <a:ea typeface="Barlow Semi Condensed"/>
                <a:cs typeface="Barlow Semi Condensed"/>
                <a:sym typeface="Barlow Semi Condensed"/>
              </a:rPr>
              <a:t>Invoicing-all-msg</a:t>
            </a:r>
            <a:r>
              <a:rPr lang="es-ES" sz="900" dirty="0">
                <a:solidFill>
                  <a:schemeClr val="accent2">
                    <a:lumMod val="50000"/>
                  </a:schemeClr>
                </a:solidFill>
                <a:latin typeface="Barlow Semi Condensed"/>
                <a:ea typeface="Barlow Semi Condensed"/>
                <a:cs typeface="Barlow Semi Condensed"/>
                <a:sym typeface="Barlow Semi Condensed"/>
              </a:rPr>
              <a:t>-</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58" name="CuadroTexto 57">
            <a:extLst>
              <a:ext uri="{FF2B5EF4-FFF2-40B4-BE49-F238E27FC236}">
                <a16:creationId xmlns:a16="http://schemas.microsoft.com/office/drawing/2014/main" id="{9C43E445-6EA3-45F8-B10A-A0E7952C229D}"/>
              </a:ext>
            </a:extLst>
          </p:cNvPr>
          <p:cNvSpPr txBox="1"/>
          <p:nvPr/>
        </p:nvSpPr>
        <p:spPr>
          <a:xfrm>
            <a:off x="2307927" y="1552927"/>
            <a:ext cx="963953"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Producer-v2</a:t>
            </a:r>
            <a:endParaRPr lang="es-ES" sz="900" dirty="0">
              <a:solidFill>
                <a:schemeClr val="accent2">
                  <a:lumMod val="50000"/>
                </a:schemeClr>
              </a:solidFill>
            </a:endParaRPr>
          </a:p>
        </p:txBody>
      </p:sp>
      <p:sp>
        <p:nvSpPr>
          <p:cNvPr id="63" name="Rectángulo 62">
            <a:extLst>
              <a:ext uri="{FF2B5EF4-FFF2-40B4-BE49-F238E27FC236}">
                <a16:creationId xmlns:a16="http://schemas.microsoft.com/office/drawing/2014/main" id="{CBE7F0B2-DBF9-4D28-8B84-AF24F4597F90}"/>
              </a:ext>
            </a:extLst>
          </p:cNvPr>
          <p:cNvSpPr/>
          <p:nvPr/>
        </p:nvSpPr>
        <p:spPr>
          <a:xfrm>
            <a:off x="2307927" y="1167129"/>
            <a:ext cx="4539488" cy="2128521"/>
          </a:xfrm>
          <a:prstGeom prst="rect">
            <a:avLst/>
          </a:prstGeom>
          <a:noFill/>
          <a:ln w="127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909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pic>
        <p:nvPicPr>
          <p:cNvPr id="29" name="Picture 2" descr="Monolith to Microservices: Evolutionary Patterns to Transform Your Monolith  : Newman, Sam: Amazon.es: Libros">
            <a:extLst>
              <a:ext uri="{FF2B5EF4-FFF2-40B4-BE49-F238E27FC236}">
                <a16:creationId xmlns:a16="http://schemas.microsoft.com/office/drawing/2014/main" id="{6E425361-803B-49EF-9BD1-97407098B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059" y="271661"/>
            <a:ext cx="2823882" cy="3705702"/>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2140;p37">
            <a:extLst>
              <a:ext uri="{FF2B5EF4-FFF2-40B4-BE49-F238E27FC236}">
                <a16:creationId xmlns:a16="http://schemas.microsoft.com/office/drawing/2014/main" id="{359F93CD-AFEA-41D8-824E-A01EF96E3382}"/>
              </a:ext>
            </a:extLst>
          </p:cNvPr>
          <p:cNvSpPr txBox="1">
            <a:spLocks noGrp="1"/>
          </p:cNvSpPr>
          <p:nvPr>
            <p:ph type="subTitle" idx="1"/>
          </p:nvPr>
        </p:nvSpPr>
        <p:spPr>
          <a:xfrm>
            <a:off x="2731272" y="4059865"/>
            <a:ext cx="3681456"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ES" sz="2000" dirty="0" err="1">
                <a:solidFill>
                  <a:schemeClr val="accent5">
                    <a:lumMod val="75000"/>
                  </a:schemeClr>
                </a:solidFill>
                <a:latin typeface="Fjalla One" panose="020B0604020202020204" charset="0"/>
              </a:rPr>
              <a:t>Chapter</a:t>
            </a:r>
            <a:r>
              <a:rPr lang="es-ES" sz="2000" dirty="0">
                <a:solidFill>
                  <a:schemeClr val="accent5">
                    <a:lumMod val="75000"/>
                  </a:schemeClr>
                </a:solidFill>
                <a:latin typeface="Fjalla One" panose="020B0604020202020204" charset="0"/>
              </a:rPr>
              <a:t> 3 - </a:t>
            </a:r>
            <a:r>
              <a:rPr lang="es-ES" sz="2000" dirty="0" err="1">
                <a:solidFill>
                  <a:schemeClr val="accent5">
                    <a:lumMod val="75000"/>
                  </a:schemeClr>
                </a:solidFill>
                <a:latin typeface="Fjalla One" panose="020B0604020202020204" charset="0"/>
              </a:rPr>
              <a:t>Splitting</a:t>
            </a:r>
            <a:r>
              <a:rPr lang="es-ES" sz="2000" dirty="0">
                <a:solidFill>
                  <a:schemeClr val="accent5">
                    <a:lumMod val="75000"/>
                  </a:schemeClr>
                </a:solidFill>
                <a:latin typeface="Fjalla One" panose="020B0604020202020204" charset="0"/>
              </a:rPr>
              <a:t> </a:t>
            </a:r>
            <a:r>
              <a:rPr lang="es-ES" sz="2000" dirty="0" err="1">
                <a:solidFill>
                  <a:schemeClr val="accent5">
                    <a:lumMod val="75000"/>
                  </a:schemeClr>
                </a:solidFill>
                <a:latin typeface="Fjalla One" panose="020B0604020202020204" charset="0"/>
              </a:rPr>
              <a:t>The</a:t>
            </a:r>
            <a:r>
              <a:rPr lang="es-ES" sz="2000" dirty="0">
                <a:solidFill>
                  <a:schemeClr val="accent5">
                    <a:lumMod val="75000"/>
                  </a:schemeClr>
                </a:solidFill>
                <a:latin typeface="Fjalla One" panose="020B0604020202020204" charset="0"/>
              </a:rPr>
              <a:t> </a:t>
            </a:r>
            <a:r>
              <a:rPr lang="es-ES" sz="2000" dirty="0" err="1">
                <a:solidFill>
                  <a:schemeClr val="accent5">
                    <a:lumMod val="75000"/>
                  </a:schemeClr>
                </a:solidFill>
                <a:latin typeface="Fjalla One" panose="020B0604020202020204" charset="0"/>
              </a:rPr>
              <a:t>Monolith</a:t>
            </a:r>
            <a:endParaRPr sz="1600" dirty="0">
              <a:solidFill>
                <a:schemeClr val="accent5">
                  <a:lumMod val="75000"/>
                </a:schemeClr>
              </a:solidFill>
              <a:latin typeface="Fjalla One"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009072" y="3175630"/>
            <a:ext cx="6966146" cy="14012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este ejemplo, hemos partido de la premisa de que no podemos cambiar la fuente de datos, nuestro </a:t>
            </a:r>
            <a:r>
              <a:rPr lang="es-ES" sz="1500" i="1" dirty="0" err="1">
                <a:solidFill>
                  <a:schemeClr val="tx2">
                    <a:lumMod val="10000"/>
                  </a:schemeClr>
                </a:solidFill>
                <a:latin typeface="Barlow Semi Condensed"/>
                <a:ea typeface="Barlow Semi Condensed"/>
                <a:cs typeface="Barlow Semi Condensed"/>
                <a:sym typeface="Barlow Semi Condensed"/>
              </a:rPr>
              <a:t>Produder</a:t>
            </a:r>
            <a:r>
              <a:rPr lang="es-ES" sz="1500" dirty="0">
                <a:solidFill>
                  <a:schemeClr val="tx2">
                    <a:lumMod val="10000"/>
                  </a:schemeClr>
                </a:solidFill>
                <a:latin typeface="Barlow Semi Condensed"/>
                <a:ea typeface="Barlow Semi Condensed"/>
                <a:cs typeface="Barlow Semi Condensed"/>
                <a:sym typeface="Barlow Semi Condensed"/>
              </a:rPr>
              <a:t>.</a:t>
            </a:r>
          </a:p>
          <a:p>
            <a:pPr marL="285750" lvl="0" indent="-285750" algn="just" rtl="0">
              <a:spcBef>
                <a:spcPts val="0"/>
              </a:spcBef>
              <a:spcAft>
                <a:spcPts val="0"/>
              </a:spcAft>
              <a:buFont typeface="Arial" panose="020B0604020202020204" pitchFamily="34" charset="0"/>
              <a:buChar char="•"/>
            </a:pPr>
            <a:endParaRPr lang="es-ES" sz="400" dirty="0">
              <a:solidFill>
                <a:schemeClr val="tx2">
                  <a:lumMod val="10000"/>
                </a:schemeClr>
              </a:solidFill>
              <a:latin typeface="Barlow Semi Condensed"/>
              <a:ea typeface="Barlow Semi Condensed"/>
              <a:cs typeface="Barlow Semi Condensed"/>
              <a:sym typeface="Barlow Semi Condensed"/>
            </a:endParaRP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Podría hacerse de forma similar al anterior apartado, teniendo cuidado para no duplicar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información. Al levantar el CBR, debemos detener la versión anterior, no pueden convivir</a:t>
            </a:r>
          </a:p>
          <a:p>
            <a:pPr lvl="0" algn="just" rtl="0">
              <a:spcBef>
                <a:spcPts val="0"/>
              </a:spcBef>
              <a:spcAft>
                <a:spcPts val="0"/>
              </a:spcAft>
            </a:pPr>
            <a:endParaRPr lang="es-ES" sz="400" dirty="0">
              <a:solidFill>
                <a:schemeClr val="tx2">
                  <a:lumMod val="10000"/>
                </a:schemeClr>
              </a:solidFill>
              <a:latin typeface="Barlow Semi Condensed"/>
              <a:ea typeface="Barlow Semi Condensed"/>
              <a:cs typeface="Barlow Semi Condensed"/>
              <a:sym typeface="Barlow Semi Condensed"/>
            </a:endParaRP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Partimos de una versión ampliada del monolito, en el que añadimos un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gracias a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que nos permite cambiar en caliente si deseamos consumir datos desde el </a:t>
            </a:r>
            <a:r>
              <a:rPr lang="es-ES" sz="1500" i="1" dirty="0" err="1">
                <a:solidFill>
                  <a:schemeClr val="tx2">
                    <a:lumMod val="10000"/>
                  </a:schemeClr>
                </a:solidFill>
                <a:latin typeface="Barlow Semi Condensed"/>
                <a:ea typeface="Barlow Semi Condensed"/>
                <a:cs typeface="Barlow Semi Condensed"/>
                <a:sym typeface="Barlow Semi Condensed"/>
              </a:rPr>
              <a:t>topic</a:t>
            </a:r>
            <a:r>
              <a:rPr lang="es-ES" sz="1500" dirty="0">
                <a:solidFill>
                  <a:schemeClr val="tx2">
                    <a:lumMod val="10000"/>
                  </a:schemeClr>
                </a:solidFill>
                <a:latin typeface="Barlow Semi Condensed"/>
                <a:ea typeface="Barlow Semi Condensed"/>
                <a:cs typeface="Barlow Semi Condensed"/>
                <a:sym typeface="Barlow Semi Condensed"/>
              </a:rPr>
              <a:t> o no.</a:t>
            </a:r>
          </a:p>
        </p:txBody>
      </p:sp>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8" name="Imagen 7" descr="Gráfico&#10;&#10;Descripción generada automáticamente">
            <a:extLst>
              <a:ext uri="{FF2B5EF4-FFF2-40B4-BE49-F238E27FC236}">
                <a16:creationId xmlns:a16="http://schemas.microsoft.com/office/drawing/2014/main" id="{CECFE249-AABB-4572-AE1F-35FE10CB2D1A}"/>
              </a:ext>
            </a:extLst>
          </p:cNvPr>
          <p:cNvPicPr>
            <a:picLocks noChangeAspect="1"/>
          </p:cNvPicPr>
          <p:nvPr/>
        </p:nvPicPr>
        <p:blipFill>
          <a:blip r:embed="rId3"/>
          <a:stretch>
            <a:fillRect/>
          </a:stretch>
        </p:blipFill>
        <p:spPr>
          <a:xfrm>
            <a:off x="2102937" y="1134355"/>
            <a:ext cx="4754114" cy="2054113"/>
          </a:xfrm>
          <a:prstGeom prst="rect">
            <a:avLst/>
          </a:prstGeom>
          <a:ln>
            <a:solidFill>
              <a:schemeClr val="tx2">
                <a:lumMod val="25000"/>
              </a:schemeClr>
            </a:solidFill>
          </a:ln>
        </p:spPr>
      </p:pic>
      <p:sp>
        <p:nvSpPr>
          <p:cNvPr id="9" name="CuadroTexto 8">
            <a:extLst>
              <a:ext uri="{FF2B5EF4-FFF2-40B4-BE49-F238E27FC236}">
                <a16:creationId xmlns:a16="http://schemas.microsoft.com/office/drawing/2014/main" id="{566F288D-053E-483C-B2B8-2793384E50D6}"/>
              </a:ext>
            </a:extLst>
          </p:cNvPr>
          <p:cNvSpPr txBox="1"/>
          <p:nvPr/>
        </p:nvSpPr>
        <p:spPr>
          <a:xfrm>
            <a:off x="4523813" y="1554380"/>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0" name="CuadroTexto 9">
            <a:extLst>
              <a:ext uri="{FF2B5EF4-FFF2-40B4-BE49-F238E27FC236}">
                <a16:creationId xmlns:a16="http://schemas.microsoft.com/office/drawing/2014/main" id="{6DF73E65-2634-4DE4-93BE-4183C3D6AA85}"/>
              </a:ext>
            </a:extLst>
          </p:cNvPr>
          <p:cNvSpPr txBox="1"/>
          <p:nvPr/>
        </p:nvSpPr>
        <p:spPr>
          <a:xfrm>
            <a:off x="4496386" y="226941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2" name="CuadroTexto 11">
            <a:extLst>
              <a:ext uri="{FF2B5EF4-FFF2-40B4-BE49-F238E27FC236}">
                <a16:creationId xmlns:a16="http://schemas.microsoft.com/office/drawing/2014/main" id="{AA58FA4C-37D4-4ED6-9DB1-531DB740E130}"/>
              </a:ext>
            </a:extLst>
          </p:cNvPr>
          <p:cNvSpPr txBox="1"/>
          <p:nvPr/>
        </p:nvSpPr>
        <p:spPr>
          <a:xfrm>
            <a:off x="2340484" y="1535925"/>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13" name="CuadroTexto 12">
            <a:extLst>
              <a:ext uri="{FF2B5EF4-FFF2-40B4-BE49-F238E27FC236}">
                <a16:creationId xmlns:a16="http://schemas.microsoft.com/office/drawing/2014/main" id="{DD8252FC-FBDB-41F8-B860-6CAD3EB62AA5}"/>
              </a:ext>
            </a:extLst>
          </p:cNvPr>
          <p:cNvSpPr txBox="1"/>
          <p:nvPr/>
        </p:nvSpPr>
        <p:spPr>
          <a:xfrm>
            <a:off x="5532052" y="1559009"/>
            <a:ext cx="8740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14" name="CuadroTexto 13">
            <a:extLst>
              <a:ext uri="{FF2B5EF4-FFF2-40B4-BE49-F238E27FC236}">
                <a16:creationId xmlns:a16="http://schemas.microsoft.com/office/drawing/2014/main" id="{8832B919-08E8-4E1B-8D89-AF02D2020B24}"/>
              </a:ext>
            </a:extLst>
          </p:cNvPr>
          <p:cNvSpPr txBox="1"/>
          <p:nvPr/>
        </p:nvSpPr>
        <p:spPr>
          <a:xfrm>
            <a:off x="5494645" y="2236758"/>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17" name="CuadroTexto 16">
            <a:extLst>
              <a:ext uri="{FF2B5EF4-FFF2-40B4-BE49-F238E27FC236}">
                <a16:creationId xmlns:a16="http://schemas.microsoft.com/office/drawing/2014/main" id="{3E4946CB-5B19-407E-AFF0-FEEBEB94D48A}"/>
              </a:ext>
            </a:extLst>
          </p:cNvPr>
          <p:cNvSpPr txBox="1"/>
          <p:nvPr/>
        </p:nvSpPr>
        <p:spPr>
          <a:xfrm>
            <a:off x="6557260" y="1201468"/>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18" name="CuadroTexto 17">
            <a:extLst>
              <a:ext uri="{FF2B5EF4-FFF2-40B4-BE49-F238E27FC236}">
                <a16:creationId xmlns:a16="http://schemas.microsoft.com/office/drawing/2014/main" id="{F6D1E984-015A-4D58-B4AA-7C02552372E7}"/>
              </a:ext>
            </a:extLst>
          </p:cNvPr>
          <p:cNvSpPr txBox="1"/>
          <p:nvPr/>
        </p:nvSpPr>
        <p:spPr>
          <a:xfrm>
            <a:off x="3329010" y="1740536"/>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19" name="CuadroTexto 18">
            <a:extLst>
              <a:ext uri="{FF2B5EF4-FFF2-40B4-BE49-F238E27FC236}">
                <a16:creationId xmlns:a16="http://schemas.microsoft.com/office/drawing/2014/main" id="{4CB367CD-CF87-4CCC-AF46-E8EE7174B4D7}"/>
              </a:ext>
            </a:extLst>
          </p:cNvPr>
          <p:cNvSpPr txBox="1"/>
          <p:nvPr/>
        </p:nvSpPr>
        <p:spPr>
          <a:xfrm>
            <a:off x="3315297" y="219744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pic>
        <p:nvPicPr>
          <p:cNvPr id="10242" name="Picture 2" descr="Toogle button image attached">
            <a:extLst>
              <a:ext uri="{FF2B5EF4-FFF2-40B4-BE49-F238E27FC236}">
                <a16:creationId xmlns:a16="http://schemas.microsoft.com/office/drawing/2014/main" id="{31FCA683-5005-49E1-8C3B-7D94B60B28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3614" r="-1562"/>
          <a:stretch/>
        </p:blipFill>
        <p:spPr bwMode="auto">
          <a:xfrm>
            <a:off x="4767177" y="1877450"/>
            <a:ext cx="272562" cy="15488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oogle Shape;13483;p75">
            <a:extLst>
              <a:ext uri="{FF2B5EF4-FFF2-40B4-BE49-F238E27FC236}">
                <a16:creationId xmlns:a16="http://schemas.microsoft.com/office/drawing/2014/main" id="{B46F4D48-3F82-48E7-A572-DBB68A2E89D5}"/>
              </a:ext>
            </a:extLst>
          </p:cNvPr>
          <p:cNvGrpSpPr/>
          <p:nvPr/>
        </p:nvGrpSpPr>
        <p:grpSpPr>
          <a:xfrm>
            <a:off x="1043447" y="3838882"/>
            <a:ext cx="185103" cy="198465"/>
            <a:chOff x="3270550" y="4993750"/>
            <a:chExt cx="483125" cy="483125"/>
          </a:xfrm>
        </p:grpSpPr>
        <p:sp>
          <p:nvSpPr>
            <p:cNvPr id="21" name="Google Shape;13484;p75">
              <a:extLst>
                <a:ext uri="{FF2B5EF4-FFF2-40B4-BE49-F238E27FC236}">
                  <a16:creationId xmlns:a16="http://schemas.microsoft.com/office/drawing/2014/main" id="{20393085-3721-4BF8-9973-BFFB124DB8A5}"/>
                </a:ext>
              </a:extLst>
            </p:cNvPr>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13485;p75">
              <a:extLst>
                <a:ext uri="{FF2B5EF4-FFF2-40B4-BE49-F238E27FC236}">
                  <a16:creationId xmlns:a16="http://schemas.microsoft.com/office/drawing/2014/main" id="{AF27091C-CDFA-4B53-8195-D6484D6D5EDC}"/>
                </a:ext>
              </a:extLst>
            </p:cNvPr>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13486;p75">
              <a:extLst>
                <a:ext uri="{FF2B5EF4-FFF2-40B4-BE49-F238E27FC236}">
                  <a16:creationId xmlns:a16="http://schemas.microsoft.com/office/drawing/2014/main" id="{D5DB46B5-836B-4D77-A3DC-2F2E01BFD4A7}"/>
                </a:ext>
              </a:extLst>
            </p:cNvPr>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9261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alt text">
            <a:extLst>
              <a:ext uri="{FF2B5EF4-FFF2-40B4-BE49-F238E27FC236}">
                <a16:creationId xmlns:a16="http://schemas.microsoft.com/office/drawing/2014/main" id="{A527B497-423C-4E2D-956D-C7F26DCAD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03" t="4722" r="12037" b="65732"/>
          <a:stretch/>
        </p:blipFill>
        <p:spPr bwMode="auto">
          <a:xfrm>
            <a:off x="5214042" y="1327362"/>
            <a:ext cx="1111250" cy="678196"/>
          </a:xfrm>
          <a:prstGeom prst="rect">
            <a:avLst/>
          </a:prstGeom>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20" name="Imagen 19" descr="Gráfico&#10;&#10;Descripción generada automáticamente">
            <a:extLst>
              <a:ext uri="{FF2B5EF4-FFF2-40B4-BE49-F238E27FC236}">
                <a16:creationId xmlns:a16="http://schemas.microsoft.com/office/drawing/2014/main" id="{9A120AF5-8394-40FE-8621-5D6DC20855C2}"/>
              </a:ext>
            </a:extLst>
          </p:cNvPr>
          <p:cNvPicPr>
            <a:picLocks noChangeAspect="1"/>
          </p:cNvPicPr>
          <p:nvPr/>
        </p:nvPicPr>
        <p:blipFill rotWithShape="1">
          <a:blip r:embed="rId4"/>
          <a:srcRect r="980" b="13369"/>
          <a:stretch/>
        </p:blipFill>
        <p:spPr>
          <a:xfrm>
            <a:off x="2194943" y="2132105"/>
            <a:ext cx="4707507" cy="1779495"/>
          </a:xfrm>
          <a:prstGeom prst="rect">
            <a:avLst/>
          </a:prstGeom>
        </p:spPr>
      </p:pic>
      <p:sp>
        <p:nvSpPr>
          <p:cNvPr id="21" name="CuadroTexto 20">
            <a:extLst>
              <a:ext uri="{FF2B5EF4-FFF2-40B4-BE49-F238E27FC236}">
                <a16:creationId xmlns:a16="http://schemas.microsoft.com/office/drawing/2014/main" id="{31A8B911-9242-48F8-8516-BDE1F580964F}"/>
              </a:ext>
            </a:extLst>
          </p:cNvPr>
          <p:cNvSpPr txBox="1"/>
          <p:nvPr/>
        </p:nvSpPr>
        <p:spPr>
          <a:xfrm>
            <a:off x="4406901" y="1849638"/>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92F4760C-1863-4257-9E87-7C8A0B6EEB87}"/>
              </a:ext>
            </a:extLst>
          </p:cNvPr>
          <p:cNvSpPr txBox="1"/>
          <p:nvPr/>
        </p:nvSpPr>
        <p:spPr>
          <a:xfrm>
            <a:off x="4588392" y="326716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3" name="CuadroTexto 22">
            <a:extLst>
              <a:ext uri="{FF2B5EF4-FFF2-40B4-BE49-F238E27FC236}">
                <a16:creationId xmlns:a16="http://schemas.microsoft.com/office/drawing/2014/main" id="{BDB9663A-F38C-4A16-9068-A8954B47C724}"/>
              </a:ext>
            </a:extLst>
          </p:cNvPr>
          <p:cNvSpPr txBox="1"/>
          <p:nvPr/>
        </p:nvSpPr>
        <p:spPr>
          <a:xfrm>
            <a:off x="2432490" y="2533675"/>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24" name="CuadroTexto 23">
            <a:extLst>
              <a:ext uri="{FF2B5EF4-FFF2-40B4-BE49-F238E27FC236}">
                <a16:creationId xmlns:a16="http://schemas.microsoft.com/office/drawing/2014/main" id="{33C58A53-5D52-44C3-BC96-E99EA238D585}"/>
              </a:ext>
            </a:extLst>
          </p:cNvPr>
          <p:cNvSpPr txBox="1"/>
          <p:nvPr/>
        </p:nvSpPr>
        <p:spPr>
          <a:xfrm>
            <a:off x="5624058" y="2556759"/>
            <a:ext cx="874034"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Consumer-v1</a:t>
            </a:r>
            <a:endParaRPr lang="es-ES" sz="1100" dirty="0">
              <a:solidFill>
                <a:schemeClr val="accent2">
                  <a:lumMod val="90000"/>
                </a:schemeClr>
              </a:solidFill>
            </a:endParaRPr>
          </a:p>
        </p:txBody>
      </p:sp>
      <p:sp>
        <p:nvSpPr>
          <p:cNvPr id="25" name="CuadroTexto 24">
            <a:extLst>
              <a:ext uri="{FF2B5EF4-FFF2-40B4-BE49-F238E27FC236}">
                <a16:creationId xmlns:a16="http://schemas.microsoft.com/office/drawing/2014/main" id="{373A456B-49DE-4B70-BB63-C7FEC2FB47CB}"/>
              </a:ext>
            </a:extLst>
          </p:cNvPr>
          <p:cNvSpPr txBox="1"/>
          <p:nvPr/>
        </p:nvSpPr>
        <p:spPr>
          <a:xfrm>
            <a:off x="5586651" y="3234508"/>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26" name="CuadroTexto 25">
            <a:extLst>
              <a:ext uri="{FF2B5EF4-FFF2-40B4-BE49-F238E27FC236}">
                <a16:creationId xmlns:a16="http://schemas.microsoft.com/office/drawing/2014/main" id="{66A5A0B6-87B9-4E38-AD32-BA0629598F34}"/>
              </a:ext>
            </a:extLst>
          </p:cNvPr>
          <p:cNvSpPr txBox="1"/>
          <p:nvPr/>
        </p:nvSpPr>
        <p:spPr>
          <a:xfrm>
            <a:off x="6649266" y="2199218"/>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-v1</a:t>
            </a:r>
            <a:endParaRPr lang="es-ES" sz="1100" dirty="0"/>
          </a:p>
        </p:txBody>
      </p:sp>
      <p:sp>
        <p:nvSpPr>
          <p:cNvPr id="27" name="CuadroTexto 26">
            <a:extLst>
              <a:ext uri="{FF2B5EF4-FFF2-40B4-BE49-F238E27FC236}">
                <a16:creationId xmlns:a16="http://schemas.microsoft.com/office/drawing/2014/main" id="{099CD286-C433-41FD-804E-0CDB4244C1C7}"/>
              </a:ext>
            </a:extLst>
          </p:cNvPr>
          <p:cNvSpPr txBox="1"/>
          <p:nvPr/>
        </p:nvSpPr>
        <p:spPr>
          <a:xfrm>
            <a:off x="3421016" y="2738286"/>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B618F4A9-776B-4222-A4BF-B8E01313AB47}"/>
              </a:ext>
            </a:extLst>
          </p:cNvPr>
          <p:cNvSpPr txBox="1"/>
          <p:nvPr/>
        </p:nvSpPr>
        <p:spPr>
          <a:xfrm>
            <a:off x="3407303" y="3195190"/>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cxnSp>
        <p:nvCxnSpPr>
          <p:cNvPr id="7" name="Conector recto 6">
            <a:extLst>
              <a:ext uri="{FF2B5EF4-FFF2-40B4-BE49-F238E27FC236}">
                <a16:creationId xmlns:a16="http://schemas.microsoft.com/office/drawing/2014/main" id="{AB86CD8C-4484-46B6-9969-CBE71D9DD5CE}"/>
              </a:ext>
            </a:extLst>
          </p:cNvPr>
          <p:cNvCxnSpPr>
            <a:cxnSpLocks/>
          </p:cNvCxnSpPr>
          <p:nvPr/>
        </p:nvCxnSpPr>
        <p:spPr>
          <a:xfrm flipV="1">
            <a:off x="4737100" y="1670622"/>
            <a:ext cx="476942" cy="1524571"/>
          </a:xfrm>
          <a:prstGeom prst="line">
            <a:avLst/>
          </a:prstGeom>
          <a:ln w="15875">
            <a:solidFill>
              <a:schemeClr val="bg2"/>
            </a:solidFill>
            <a:prstDash val="lgDash"/>
          </a:ln>
        </p:spPr>
        <p:style>
          <a:lnRef idx="1">
            <a:schemeClr val="accent1"/>
          </a:lnRef>
          <a:fillRef idx="0">
            <a:schemeClr val="accent1"/>
          </a:fillRef>
          <a:effectRef idx="0">
            <a:schemeClr val="accent1"/>
          </a:effectRef>
          <a:fontRef idx="minor">
            <a:schemeClr val="tx1"/>
          </a:fontRef>
        </p:style>
      </p:cxnSp>
      <p:pic>
        <p:nvPicPr>
          <p:cNvPr id="11266" name="Picture 2" descr="Toogle button image attached">
            <a:extLst>
              <a:ext uri="{FF2B5EF4-FFF2-40B4-BE49-F238E27FC236}">
                <a16:creationId xmlns:a16="http://schemas.microsoft.com/office/drawing/2014/main" id="{3DBE51CB-583E-42A2-AB2B-07A60CC3AC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87" b="50368"/>
          <a:stretch/>
        </p:blipFill>
        <p:spPr bwMode="auto">
          <a:xfrm>
            <a:off x="4939046" y="2701219"/>
            <a:ext cx="274996" cy="169159"/>
          </a:xfrm>
          <a:prstGeom prst="rect">
            <a:avLst/>
          </a:prstGeom>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04D88B5C-2B41-4855-BA46-3CD8D5E8AA2E}"/>
              </a:ext>
            </a:extLst>
          </p:cNvPr>
          <p:cNvSpPr txBox="1"/>
          <p:nvPr/>
        </p:nvSpPr>
        <p:spPr>
          <a:xfrm>
            <a:off x="4677639" y="2733080"/>
            <a:ext cx="846607" cy="3693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Payroll-v1-</a:t>
            </a:r>
            <a:br>
              <a:rPr lang="es-ES" sz="900" dirty="0">
                <a:solidFill>
                  <a:schemeClr val="accent2">
                    <a:lumMod val="90000"/>
                  </a:schemeClr>
                </a:solidFill>
                <a:latin typeface="Barlow Semi Condensed"/>
                <a:ea typeface="Barlow Semi Condensed"/>
                <a:cs typeface="Barlow Semi Condensed"/>
                <a:sym typeface="Barlow Semi Condensed"/>
              </a:rPr>
            </a:br>
            <a:r>
              <a:rPr lang="es-ES" sz="900" dirty="0" err="1">
                <a:solidFill>
                  <a:schemeClr val="accent2">
                    <a:lumMod val="90000"/>
                  </a:schemeClr>
                </a:solidFill>
                <a:latin typeface="Barlow Semi Condensed"/>
                <a:ea typeface="Barlow Semi Condensed"/>
                <a:cs typeface="Barlow Semi Condensed"/>
                <a:sym typeface="Barlow Semi Condensed"/>
              </a:rPr>
              <a:t>topic</a:t>
            </a:r>
            <a:endParaRPr lang="es-ES" sz="900" dirty="0">
              <a:solidFill>
                <a:schemeClr val="accent2">
                  <a:lumMod val="90000"/>
                </a:schemeClr>
              </a:solidFill>
            </a:endParaRPr>
          </a:p>
        </p:txBody>
      </p:sp>
      <p:sp>
        <p:nvSpPr>
          <p:cNvPr id="38" name="Google Shape;2178;p39">
            <a:extLst>
              <a:ext uri="{FF2B5EF4-FFF2-40B4-BE49-F238E27FC236}">
                <a16:creationId xmlns:a16="http://schemas.microsoft.com/office/drawing/2014/main" id="{4FE8049D-5CD5-4EB1-B9F8-526E8025FC06}"/>
              </a:ext>
            </a:extLst>
          </p:cNvPr>
          <p:cNvSpPr txBox="1">
            <a:spLocks noGrp="1"/>
          </p:cNvSpPr>
          <p:nvPr>
            <p:ph type="subTitle" idx="1"/>
          </p:nvPr>
        </p:nvSpPr>
        <p:spPr>
          <a:xfrm>
            <a:off x="1115178" y="3999171"/>
            <a:ext cx="6867036" cy="806785"/>
          </a:xfrm>
          <a:prstGeom prst="rect">
            <a:avLst/>
          </a:prstGeom>
        </p:spPr>
        <p:txBody>
          <a:bodyPr spcFirstLastPara="1" wrap="square" lIns="91425" tIns="91425" rIns="91425" bIns="91425" anchor="t" anchorCtr="0">
            <a:noAutofit/>
          </a:bodyPr>
          <a:lstStyle/>
          <a:p>
            <a:pPr marL="342900" indent="-342900" algn="just">
              <a:buFont typeface="+mj-lt"/>
              <a:buAutoNum type="arabicPeriod" startAt="2"/>
            </a:pPr>
            <a:r>
              <a:rPr lang="es-ES" sz="1500" dirty="0">
                <a:solidFill>
                  <a:schemeClr val="tx2">
                    <a:lumMod val="10000"/>
                  </a:schemeClr>
                </a:solidFill>
                <a:latin typeface="Barlow Semi Condensed"/>
                <a:ea typeface="Barlow Semi Condensed"/>
                <a:cs typeface="Barlow Semi Condensed"/>
                <a:sym typeface="Barlow Semi Condensed"/>
              </a:rPr>
              <a:t>Desplegamos de nuestro microservicio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desactivamos del consumo de datos de </a:t>
            </a:r>
            <a:r>
              <a:rPr lang="es-ES" sz="1500" i="1" dirty="0">
                <a:solidFill>
                  <a:schemeClr val="tx2">
                    <a:lumMod val="10000"/>
                  </a:schemeClr>
                </a:solidFill>
                <a:latin typeface="Barlow Semi Condensed"/>
                <a:ea typeface="Barlow Semi Condensed"/>
                <a:cs typeface="Barlow Semi Condensed"/>
                <a:sym typeface="Barlow Semi Condensed"/>
              </a:rPr>
              <a:t>payroll-v1-topic </a:t>
            </a:r>
            <a:r>
              <a:rPr lang="es-ES" sz="1500" dirty="0">
                <a:solidFill>
                  <a:schemeClr val="tx2">
                    <a:lumMod val="10000"/>
                  </a:schemeClr>
                </a:solidFill>
                <a:latin typeface="Barlow Semi Condensed"/>
                <a:ea typeface="Barlow Semi Condensed"/>
                <a:cs typeface="Barlow Semi Condensed"/>
                <a:sym typeface="Barlow Semi Condensed"/>
              </a:rPr>
              <a:t>del monolito. </a:t>
            </a:r>
          </a:p>
        </p:txBody>
      </p:sp>
      <p:sp>
        <p:nvSpPr>
          <p:cNvPr id="18" name="Rectángulo 17">
            <a:extLst>
              <a:ext uri="{FF2B5EF4-FFF2-40B4-BE49-F238E27FC236}">
                <a16:creationId xmlns:a16="http://schemas.microsoft.com/office/drawing/2014/main" id="{69E36F6C-0B39-491E-AC0F-5945772AAE7C}"/>
              </a:ext>
            </a:extLst>
          </p:cNvPr>
          <p:cNvSpPr/>
          <p:nvPr/>
        </p:nvSpPr>
        <p:spPr>
          <a:xfrm>
            <a:off x="1760048" y="1211727"/>
            <a:ext cx="5623904" cy="2728615"/>
          </a:xfrm>
          <a:prstGeom prst="rect">
            <a:avLst/>
          </a:prstGeom>
          <a:noFill/>
          <a:ln w="952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0304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alt text">
            <a:extLst>
              <a:ext uri="{FF2B5EF4-FFF2-40B4-BE49-F238E27FC236}">
                <a16:creationId xmlns:a16="http://schemas.microsoft.com/office/drawing/2014/main" id="{A527B497-423C-4E2D-956D-C7F26DCAD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03" t="4722" r="12037" b="65732"/>
          <a:stretch/>
        </p:blipFill>
        <p:spPr bwMode="auto">
          <a:xfrm>
            <a:off x="5214042" y="1114235"/>
            <a:ext cx="1111250" cy="678196"/>
          </a:xfrm>
          <a:prstGeom prst="rect">
            <a:avLst/>
          </a:prstGeom>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42C8CC3A-42E7-4BA0-ACB0-D2AFCE88338C}"/>
              </a:ext>
            </a:extLst>
          </p:cNvPr>
          <p:cNvSpPr>
            <a:spLocks noGrp="1"/>
          </p:cNvSpPr>
          <p:nvPr>
            <p:ph type="title"/>
          </p:nvPr>
        </p:nvSpPr>
        <p:spPr>
          <a:xfrm>
            <a:off x="1399101" y="337543"/>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Interceptación de mensajes</a:t>
            </a:r>
            <a:endParaRPr lang="es-ES" dirty="0">
              <a:latin typeface="Barlow Semi Condensed Medium" panose="00000606000000000000" pitchFamily="2" charset="0"/>
            </a:endParaRPr>
          </a:p>
        </p:txBody>
      </p:sp>
      <p:sp>
        <p:nvSpPr>
          <p:cNvPr id="16" name="Google Shape;2226;p41">
            <a:extLst>
              <a:ext uri="{FF2B5EF4-FFF2-40B4-BE49-F238E27FC236}">
                <a16:creationId xmlns:a16="http://schemas.microsoft.com/office/drawing/2014/main" id="{1E8B5B2E-3982-44D5-9C87-FEEF83F3478E}"/>
              </a:ext>
            </a:extLst>
          </p:cNvPr>
          <p:cNvSpPr txBox="1">
            <a:spLocks noGrp="1"/>
          </p:cNvSpPr>
          <p:nvPr>
            <p:ph type="subTitle" idx="2"/>
          </p:nvPr>
        </p:nvSpPr>
        <p:spPr>
          <a:xfrm>
            <a:off x="2668801" y="736977"/>
            <a:ext cx="3806398"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a:t>
            </a:r>
            <a:r>
              <a:rPr lang="es-ES" sz="1600" dirty="0">
                <a:solidFill>
                  <a:schemeClr val="dk2"/>
                </a:solidFill>
                <a:latin typeface="Barlow Semi Condensed"/>
                <a:ea typeface="Barlow Semi Condensed"/>
                <a:cs typeface="Barlow Semi Condensed"/>
                <a:sym typeface="Barlow Semi Condensed"/>
              </a:rPr>
              <a:t>. No podemos cambiar la fuente de datos</a:t>
            </a:r>
            <a:endParaRPr dirty="0">
              <a:latin typeface="Barlow Semi Condensed"/>
              <a:ea typeface="Barlow Semi Condensed"/>
              <a:cs typeface="Barlow Semi Condensed"/>
              <a:sym typeface="Barlow Semi Condensed"/>
            </a:endParaRPr>
          </a:p>
        </p:txBody>
      </p:sp>
      <p:pic>
        <p:nvPicPr>
          <p:cNvPr id="20" name="Imagen 19" descr="Gráfico&#10;&#10;Descripción generada automáticamente">
            <a:extLst>
              <a:ext uri="{FF2B5EF4-FFF2-40B4-BE49-F238E27FC236}">
                <a16:creationId xmlns:a16="http://schemas.microsoft.com/office/drawing/2014/main" id="{9A120AF5-8394-40FE-8621-5D6DC20855C2}"/>
              </a:ext>
            </a:extLst>
          </p:cNvPr>
          <p:cNvPicPr>
            <a:picLocks noChangeAspect="1"/>
          </p:cNvPicPr>
          <p:nvPr/>
        </p:nvPicPr>
        <p:blipFill rotWithShape="1">
          <a:blip r:embed="rId4"/>
          <a:srcRect r="980" b="13369"/>
          <a:stretch/>
        </p:blipFill>
        <p:spPr>
          <a:xfrm>
            <a:off x="2194943" y="1918978"/>
            <a:ext cx="4707507" cy="1779495"/>
          </a:xfrm>
          <a:prstGeom prst="rect">
            <a:avLst/>
          </a:prstGeom>
        </p:spPr>
      </p:pic>
      <p:sp>
        <p:nvSpPr>
          <p:cNvPr id="21" name="CuadroTexto 20">
            <a:extLst>
              <a:ext uri="{FF2B5EF4-FFF2-40B4-BE49-F238E27FC236}">
                <a16:creationId xmlns:a16="http://schemas.microsoft.com/office/drawing/2014/main" id="{31A8B911-9242-48F8-8516-BDE1F580964F}"/>
              </a:ext>
            </a:extLst>
          </p:cNvPr>
          <p:cNvSpPr txBox="1"/>
          <p:nvPr/>
        </p:nvSpPr>
        <p:spPr>
          <a:xfrm>
            <a:off x="4406901" y="1636511"/>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2" name="CuadroTexto 21">
            <a:extLst>
              <a:ext uri="{FF2B5EF4-FFF2-40B4-BE49-F238E27FC236}">
                <a16:creationId xmlns:a16="http://schemas.microsoft.com/office/drawing/2014/main" id="{92F4760C-1863-4257-9E87-7C8A0B6EEB87}"/>
              </a:ext>
            </a:extLst>
          </p:cNvPr>
          <p:cNvSpPr txBox="1"/>
          <p:nvPr/>
        </p:nvSpPr>
        <p:spPr>
          <a:xfrm>
            <a:off x="4588392" y="3054033"/>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3" name="CuadroTexto 22">
            <a:extLst>
              <a:ext uri="{FF2B5EF4-FFF2-40B4-BE49-F238E27FC236}">
                <a16:creationId xmlns:a16="http://schemas.microsoft.com/office/drawing/2014/main" id="{BDB9663A-F38C-4A16-9068-A8954B47C724}"/>
              </a:ext>
            </a:extLst>
          </p:cNvPr>
          <p:cNvSpPr txBox="1"/>
          <p:nvPr/>
        </p:nvSpPr>
        <p:spPr>
          <a:xfrm>
            <a:off x="2432490" y="2320548"/>
            <a:ext cx="929924" cy="276999"/>
          </a:xfrm>
          <a:prstGeom prst="rect">
            <a:avLst/>
          </a:prstGeom>
          <a:noFill/>
        </p:spPr>
        <p:txBody>
          <a:bodyPr wrap="square">
            <a:spAutoFit/>
          </a:bodyPr>
          <a:lstStyle/>
          <a:p>
            <a:pPr algn="ctr"/>
            <a:r>
              <a:rPr lang="es-ES" sz="1200" dirty="0">
                <a:solidFill>
                  <a:schemeClr val="accent2">
                    <a:lumMod val="50000"/>
                  </a:schemeClr>
                </a:solidFill>
                <a:latin typeface="Barlow Semi Condensed"/>
                <a:ea typeface="Barlow Semi Condensed"/>
                <a:cs typeface="Barlow Semi Condensed"/>
                <a:sym typeface="Barlow Semi Condensed"/>
              </a:rPr>
              <a:t>Producer-v1</a:t>
            </a:r>
            <a:endParaRPr lang="es-ES" sz="1200" dirty="0">
              <a:solidFill>
                <a:schemeClr val="accent2">
                  <a:lumMod val="50000"/>
                </a:schemeClr>
              </a:solidFill>
            </a:endParaRPr>
          </a:p>
        </p:txBody>
      </p:sp>
      <p:sp>
        <p:nvSpPr>
          <p:cNvPr id="24" name="CuadroTexto 23">
            <a:extLst>
              <a:ext uri="{FF2B5EF4-FFF2-40B4-BE49-F238E27FC236}">
                <a16:creationId xmlns:a16="http://schemas.microsoft.com/office/drawing/2014/main" id="{33C58A53-5D52-44C3-BC96-E99EA238D585}"/>
              </a:ext>
            </a:extLst>
          </p:cNvPr>
          <p:cNvSpPr txBox="1"/>
          <p:nvPr/>
        </p:nvSpPr>
        <p:spPr>
          <a:xfrm>
            <a:off x="5624058" y="2343632"/>
            <a:ext cx="874034" cy="230832"/>
          </a:xfrm>
          <a:prstGeom prst="rect">
            <a:avLst/>
          </a:prstGeom>
          <a:noFill/>
        </p:spPr>
        <p:txBody>
          <a:bodyPr wrap="square">
            <a:spAutoFit/>
          </a:bodyPr>
          <a:lstStyle/>
          <a:p>
            <a:pPr algn="ctr"/>
            <a:r>
              <a:rPr lang="es-ES" sz="900" dirty="0">
                <a:solidFill>
                  <a:schemeClr val="accent2">
                    <a:lumMod val="90000"/>
                  </a:schemeClr>
                </a:solidFill>
                <a:latin typeface="Barlow Semi Condensed"/>
                <a:ea typeface="Barlow Semi Condensed"/>
                <a:cs typeface="Barlow Semi Condensed"/>
                <a:sym typeface="Barlow Semi Condensed"/>
              </a:rPr>
              <a:t>Consumer-v1</a:t>
            </a:r>
            <a:endParaRPr lang="es-ES" sz="1100" dirty="0">
              <a:solidFill>
                <a:schemeClr val="accent2">
                  <a:lumMod val="90000"/>
                </a:schemeClr>
              </a:solidFill>
            </a:endParaRPr>
          </a:p>
        </p:txBody>
      </p:sp>
      <p:sp>
        <p:nvSpPr>
          <p:cNvPr id="25" name="CuadroTexto 24">
            <a:extLst>
              <a:ext uri="{FF2B5EF4-FFF2-40B4-BE49-F238E27FC236}">
                <a16:creationId xmlns:a16="http://schemas.microsoft.com/office/drawing/2014/main" id="{373A456B-49DE-4B70-BB63-C7FEC2FB47CB}"/>
              </a:ext>
            </a:extLst>
          </p:cNvPr>
          <p:cNvSpPr txBox="1"/>
          <p:nvPr/>
        </p:nvSpPr>
        <p:spPr>
          <a:xfrm>
            <a:off x="5586651" y="3021381"/>
            <a:ext cx="950234" cy="2308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Consumer-v1</a:t>
            </a:r>
            <a:endParaRPr lang="es-ES" sz="1100" dirty="0">
              <a:solidFill>
                <a:schemeClr val="accent2">
                  <a:lumMod val="50000"/>
                </a:schemeClr>
              </a:solidFill>
            </a:endParaRPr>
          </a:p>
        </p:txBody>
      </p:sp>
      <p:sp>
        <p:nvSpPr>
          <p:cNvPr id="26" name="CuadroTexto 25">
            <a:extLst>
              <a:ext uri="{FF2B5EF4-FFF2-40B4-BE49-F238E27FC236}">
                <a16:creationId xmlns:a16="http://schemas.microsoft.com/office/drawing/2014/main" id="{66A5A0B6-87B9-4E38-AD32-BA0629598F34}"/>
              </a:ext>
            </a:extLst>
          </p:cNvPr>
          <p:cNvSpPr txBox="1"/>
          <p:nvPr/>
        </p:nvSpPr>
        <p:spPr>
          <a:xfrm>
            <a:off x="6649266" y="1986091"/>
            <a:ext cx="406151" cy="261610"/>
          </a:xfrm>
          <a:prstGeom prst="rect">
            <a:avLst/>
          </a:prstGeom>
          <a:noFill/>
        </p:spPr>
        <p:txBody>
          <a:bodyPr wrap="square">
            <a:spAutoFit/>
          </a:bodyPr>
          <a:lstStyle/>
          <a:p>
            <a:r>
              <a:rPr lang="es-ES" sz="1100" dirty="0">
                <a:solidFill>
                  <a:schemeClr val="accent2">
                    <a:lumMod val="50000"/>
                  </a:schemeClr>
                </a:solidFill>
                <a:latin typeface="Barlow Semi Condensed"/>
                <a:ea typeface="Barlow Semi Condensed"/>
                <a:cs typeface="Barlow Semi Condensed"/>
                <a:sym typeface="Barlow Semi Condensed"/>
              </a:rPr>
              <a:t>-v2</a:t>
            </a:r>
            <a:endParaRPr lang="es-ES" sz="1100" dirty="0"/>
          </a:p>
        </p:txBody>
      </p:sp>
      <p:sp>
        <p:nvSpPr>
          <p:cNvPr id="27" name="CuadroTexto 26">
            <a:extLst>
              <a:ext uri="{FF2B5EF4-FFF2-40B4-BE49-F238E27FC236}">
                <a16:creationId xmlns:a16="http://schemas.microsoft.com/office/drawing/2014/main" id="{099CD286-C433-41FD-804E-0CDB4244C1C7}"/>
              </a:ext>
            </a:extLst>
          </p:cNvPr>
          <p:cNvSpPr txBox="1"/>
          <p:nvPr/>
        </p:nvSpPr>
        <p:spPr>
          <a:xfrm>
            <a:off x="3421016" y="2525159"/>
            <a:ext cx="846607"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Payroll-v1-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sp>
        <p:nvSpPr>
          <p:cNvPr id="28" name="CuadroTexto 27">
            <a:extLst>
              <a:ext uri="{FF2B5EF4-FFF2-40B4-BE49-F238E27FC236}">
                <a16:creationId xmlns:a16="http://schemas.microsoft.com/office/drawing/2014/main" id="{B618F4A9-776B-4222-A4BF-B8E01313AB47}"/>
              </a:ext>
            </a:extLst>
          </p:cNvPr>
          <p:cNvSpPr txBox="1"/>
          <p:nvPr/>
        </p:nvSpPr>
        <p:spPr>
          <a:xfrm>
            <a:off x="3407303" y="2982063"/>
            <a:ext cx="874034" cy="369332"/>
          </a:xfrm>
          <a:prstGeom prst="rect">
            <a:avLst/>
          </a:prstGeom>
          <a:noFill/>
        </p:spPr>
        <p:txBody>
          <a:bodyPr wrap="square">
            <a:spAutoFit/>
          </a:bodyPr>
          <a:lstStyle/>
          <a:p>
            <a:pPr algn="ctr"/>
            <a:r>
              <a:rPr lang="es-ES" sz="900" dirty="0">
                <a:solidFill>
                  <a:schemeClr val="accent2">
                    <a:lumMod val="50000"/>
                  </a:schemeClr>
                </a:solidFill>
                <a:latin typeface="Barlow Semi Condensed"/>
                <a:ea typeface="Barlow Semi Condensed"/>
                <a:cs typeface="Barlow Semi Condensed"/>
                <a:sym typeface="Barlow Semi Condensed"/>
              </a:rPr>
              <a:t>Invoicing-v1-</a:t>
            </a:r>
            <a:br>
              <a:rPr lang="es-ES" sz="900" dirty="0">
                <a:solidFill>
                  <a:schemeClr val="accent2">
                    <a:lumMod val="50000"/>
                  </a:schemeClr>
                </a:solidFill>
                <a:latin typeface="Barlow Semi Condensed"/>
                <a:ea typeface="Barlow Semi Condensed"/>
                <a:cs typeface="Barlow Semi Condensed"/>
                <a:sym typeface="Barlow Semi Condensed"/>
              </a:rPr>
            </a:br>
            <a:r>
              <a:rPr lang="es-ES" sz="900" dirty="0" err="1">
                <a:solidFill>
                  <a:schemeClr val="accent2">
                    <a:lumMod val="50000"/>
                  </a:schemeClr>
                </a:solidFill>
                <a:latin typeface="Barlow Semi Condensed"/>
                <a:ea typeface="Barlow Semi Condensed"/>
                <a:cs typeface="Barlow Semi Condensed"/>
                <a:sym typeface="Barlow Semi Condensed"/>
              </a:rPr>
              <a:t>topic</a:t>
            </a:r>
            <a:endParaRPr lang="es-ES" sz="900" dirty="0">
              <a:solidFill>
                <a:schemeClr val="accent2">
                  <a:lumMod val="50000"/>
                </a:schemeClr>
              </a:solidFill>
            </a:endParaRPr>
          </a:p>
        </p:txBody>
      </p:sp>
      <p:cxnSp>
        <p:nvCxnSpPr>
          <p:cNvPr id="7" name="Conector recto 6">
            <a:extLst>
              <a:ext uri="{FF2B5EF4-FFF2-40B4-BE49-F238E27FC236}">
                <a16:creationId xmlns:a16="http://schemas.microsoft.com/office/drawing/2014/main" id="{AB86CD8C-4484-46B6-9969-CBE71D9DD5CE}"/>
              </a:ext>
            </a:extLst>
          </p:cNvPr>
          <p:cNvCxnSpPr>
            <a:cxnSpLocks/>
          </p:cNvCxnSpPr>
          <p:nvPr/>
        </p:nvCxnSpPr>
        <p:spPr>
          <a:xfrm flipV="1">
            <a:off x="4737100" y="1457495"/>
            <a:ext cx="476942" cy="1524571"/>
          </a:xfrm>
          <a:prstGeom prst="line">
            <a:avLst/>
          </a:prstGeom>
          <a:ln w="15875">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29" name="Google Shape;2178;p39">
            <a:extLst>
              <a:ext uri="{FF2B5EF4-FFF2-40B4-BE49-F238E27FC236}">
                <a16:creationId xmlns:a16="http://schemas.microsoft.com/office/drawing/2014/main" id="{64C8B081-F163-42AB-A7A8-937F886A2E7E}"/>
              </a:ext>
            </a:extLst>
          </p:cNvPr>
          <p:cNvSpPr txBox="1">
            <a:spLocks/>
          </p:cNvSpPr>
          <p:nvPr/>
        </p:nvSpPr>
        <p:spPr>
          <a:xfrm>
            <a:off x="1115178" y="3660632"/>
            <a:ext cx="6867036" cy="1401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342900" indent="-342900" algn="just">
              <a:buFont typeface="+mj-lt"/>
              <a:buAutoNum type="arabicPeriod" startAt="3"/>
            </a:pPr>
            <a:r>
              <a:rPr lang="es-ES" sz="1500" dirty="0">
                <a:solidFill>
                  <a:schemeClr val="tx2">
                    <a:lumMod val="10000"/>
                  </a:schemeClr>
                </a:solidFill>
                <a:latin typeface="Barlow Semi Condensed"/>
                <a:ea typeface="Barlow Semi Condensed"/>
                <a:cs typeface="Barlow Semi Condensed"/>
                <a:sym typeface="Barlow Semi Condensed"/>
              </a:rPr>
              <a:t>Viendo que funciona correctamente, eliminamos del uso del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actualizamos el monolito eliminando el código no utilizado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t>
            </a:r>
            <a:r>
              <a:rPr lang="es-ES" sz="400" dirty="0">
                <a:solidFill>
                  <a:schemeClr val="tx2">
                    <a:lumMod val="10000"/>
                  </a:schemeClr>
                </a:solidFill>
                <a:latin typeface="Barlow Semi Condensed"/>
                <a:ea typeface="Barlow Semi Condensed"/>
                <a:cs typeface="Barlow Semi Condensed"/>
                <a:sym typeface="Barlow Semi Condensed"/>
              </a:rPr>
              <a:t>         </a:t>
            </a:r>
          </a:p>
          <a:p>
            <a:pPr marL="342900" indent="-342900" algn="just">
              <a:buFont typeface="+mj-lt"/>
              <a:buAutoNum type="arabicPeriod" startAt="3"/>
            </a:pPr>
            <a:endParaRPr lang="es-ES" sz="400" dirty="0">
              <a:solidFill>
                <a:schemeClr val="tx2">
                  <a:lumMod val="10000"/>
                </a:schemeClr>
              </a:solidFill>
              <a:latin typeface="Barlow Semi Condensed"/>
              <a:ea typeface="Barlow Semi Condensed"/>
              <a:cs typeface="Barlow Semi Condensed"/>
              <a:sym typeface="Barlow Semi Condensed"/>
            </a:endParaRPr>
          </a:p>
          <a:p>
            <a:pPr algn="just"/>
            <a:r>
              <a:rPr lang="es-ES" sz="1500" dirty="0">
                <a:solidFill>
                  <a:schemeClr val="tx2">
                    <a:lumMod val="10000"/>
                  </a:schemeClr>
                </a:solidFill>
                <a:latin typeface="Barlow Semi Condensed"/>
                <a:ea typeface="Barlow Semi Condensed"/>
                <a:cs typeface="Barlow Semi Condensed"/>
                <a:sym typeface="Barlow Semi Condensed"/>
              </a:rPr>
              <a:t>         En caso de error, podemos lanzar la versión inicial del </a:t>
            </a:r>
            <a:r>
              <a:rPr lang="es-ES" sz="1500" i="1" dirty="0">
                <a:solidFill>
                  <a:schemeClr val="tx2">
                    <a:lumMod val="10000"/>
                  </a:schemeClr>
                </a:solidFill>
                <a:latin typeface="Barlow Semi Condensed"/>
                <a:ea typeface="Barlow Semi Condensed"/>
                <a:cs typeface="Barlow Semi Condensed"/>
                <a:sym typeface="Barlow Semi Condensed"/>
              </a:rPr>
              <a:t>Producer</a:t>
            </a:r>
            <a:r>
              <a:rPr lang="es-ES" sz="1500" dirty="0">
                <a:solidFill>
                  <a:schemeClr val="tx2">
                    <a:lumMod val="10000"/>
                  </a:schemeClr>
                </a:solidFill>
                <a:latin typeface="Barlow Semi Condensed"/>
                <a:ea typeface="Barlow Semi Condensed"/>
                <a:cs typeface="Barlow Semi Condensed"/>
                <a:sym typeface="Barlow Semi Condensed"/>
              </a:rPr>
              <a:t>, escribiendo en  </a:t>
            </a:r>
          </a:p>
          <a:p>
            <a:pPr algn="just"/>
            <a:r>
              <a:rPr lang="es-ES" sz="1500" dirty="0">
                <a:solidFill>
                  <a:schemeClr val="tx2">
                    <a:lumMod val="10000"/>
                  </a:schemeClr>
                </a:solidFill>
                <a:latin typeface="Barlow Semi Condensed"/>
                <a:ea typeface="Barlow Semi Condensed"/>
                <a:cs typeface="Barlow Semi Condensed"/>
                <a:sym typeface="Barlow Semi Condensed"/>
              </a:rPr>
              <a:t>         </a:t>
            </a:r>
            <a:r>
              <a:rPr lang="es-ES" sz="1500" i="1" dirty="0">
                <a:solidFill>
                  <a:schemeClr val="tx2">
                    <a:lumMod val="10000"/>
                  </a:schemeClr>
                </a:solidFill>
                <a:latin typeface="Barlow Semi Condensed"/>
                <a:ea typeface="Barlow Semi Condensed"/>
                <a:cs typeface="Barlow Semi Condensed"/>
                <a:sym typeface="Barlow Semi Condensed"/>
              </a:rPr>
              <a:t>invoicing-v1-topic</a:t>
            </a:r>
            <a:r>
              <a:rPr lang="es-ES" sz="1500" dirty="0">
                <a:solidFill>
                  <a:schemeClr val="tx2">
                    <a:lumMod val="10000"/>
                  </a:schemeClr>
                </a:solidFill>
                <a:latin typeface="Barlow Semi Condensed"/>
                <a:ea typeface="Barlow Semi Condensed"/>
                <a:cs typeface="Barlow Semi Condensed"/>
                <a:sym typeface="Barlow Semi Condensed"/>
              </a:rPr>
              <a:t> y </a:t>
            </a:r>
            <a:r>
              <a:rPr lang="es-ES" sz="1500" i="1" dirty="0">
                <a:solidFill>
                  <a:schemeClr val="tx2">
                    <a:lumMod val="10000"/>
                  </a:schemeClr>
                </a:solidFill>
                <a:latin typeface="Barlow Semi Condensed"/>
                <a:ea typeface="Barlow Semi Condensed"/>
                <a:cs typeface="Barlow Semi Condensed"/>
                <a:sym typeface="Barlow Semi Condensed"/>
              </a:rPr>
              <a:t>payroll-v1-topic</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indent="-342900">
              <a:buFont typeface="+mj-lt"/>
              <a:buAutoNum type="arabicPeriod" startAt="3"/>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a:extLst>
              <a:ext uri="{FF2B5EF4-FFF2-40B4-BE49-F238E27FC236}">
                <a16:creationId xmlns:a16="http://schemas.microsoft.com/office/drawing/2014/main" id="{D8CB0F63-F9A2-491A-9C6A-F7A5E313E09A}"/>
              </a:ext>
            </a:extLst>
          </p:cNvPr>
          <p:cNvPicPr>
            <a:picLocks noChangeAspect="1"/>
          </p:cNvPicPr>
          <p:nvPr/>
        </p:nvPicPr>
        <p:blipFill>
          <a:blip r:embed="rId5"/>
          <a:stretch>
            <a:fillRect/>
          </a:stretch>
        </p:blipFill>
        <p:spPr>
          <a:xfrm>
            <a:off x="5390414" y="2310179"/>
            <a:ext cx="1335663" cy="619211"/>
          </a:xfrm>
          <a:prstGeom prst="rect">
            <a:avLst/>
          </a:prstGeom>
        </p:spPr>
      </p:pic>
      <p:pic>
        <p:nvPicPr>
          <p:cNvPr id="8" name="Imagen 7">
            <a:extLst>
              <a:ext uri="{FF2B5EF4-FFF2-40B4-BE49-F238E27FC236}">
                <a16:creationId xmlns:a16="http://schemas.microsoft.com/office/drawing/2014/main" id="{E3DD12D7-644A-4449-B9DF-9028A085F6E2}"/>
              </a:ext>
            </a:extLst>
          </p:cNvPr>
          <p:cNvPicPr>
            <a:picLocks noChangeAspect="1"/>
          </p:cNvPicPr>
          <p:nvPr/>
        </p:nvPicPr>
        <p:blipFill>
          <a:blip r:embed="rId6"/>
          <a:stretch>
            <a:fillRect/>
          </a:stretch>
        </p:blipFill>
        <p:spPr>
          <a:xfrm>
            <a:off x="5117173" y="2788622"/>
            <a:ext cx="219135" cy="124177"/>
          </a:xfrm>
          <a:prstGeom prst="rect">
            <a:avLst/>
          </a:prstGeom>
        </p:spPr>
      </p:pic>
      <p:pic>
        <p:nvPicPr>
          <p:cNvPr id="10" name="Imagen 9">
            <a:extLst>
              <a:ext uri="{FF2B5EF4-FFF2-40B4-BE49-F238E27FC236}">
                <a16:creationId xmlns:a16="http://schemas.microsoft.com/office/drawing/2014/main" id="{56FF7C27-378D-431C-9475-929D123D8230}"/>
              </a:ext>
            </a:extLst>
          </p:cNvPr>
          <p:cNvPicPr>
            <a:picLocks noChangeAspect="1"/>
          </p:cNvPicPr>
          <p:nvPr/>
        </p:nvPicPr>
        <p:blipFill>
          <a:blip r:embed="rId6"/>
          <a:stretch>
            <a:fillRect/>
          </a:stretch>
        </p:blipFill>
        <p:spPr>
          <a:xfrm>
            <a:off x="4862757" y="2805050"/>
            <a:ext cx="343196" cy="194478"/>
          </a:xfrm>
          <a:prstGeom prst="rect">
            <a:avLst/>
          </a:prstGeom>
        </p:spPr>
      </p:pic>
      <p:pic>
        <p:nvPicPr>
          <p:cNvPr id="12" name="Imagen 11">
            <a:extLst>
              <a:ext uri="{FF2B5EF4-FFF2-40B4-BE49-F238E27FC236}">
                <a16:creationId xmlns:a16="http://schemas.microsoft.com/office/drawing/2014/main" id="{ED1634B6-FB4E-4D8A-9094-4508605A490D}"/>
              </a:ext>
            </a:extLst>
          </p:cNvPr>
          <p:cNvPicPr>
            <a:picLocks noChangeAspect="1"/>
          </p:cNvPicPr>
          <p:nvPr/>
        </p:nvPicPr>
        <p:blipFill>
          <a:blip r:embed="rId6"/>
          <a:stretch>
            <a:fillRect/>
          </a:stretch>
        </p:blipFill>
        <p:spPr>
          <a:xfrm>
            <a:off x="4783133" y="2912799"/>
            <a:ext cx="134797" cy="76385"/>
          </a:xfrm>
          <a:prstGeom prst="rect">
            <a:avLst/>
          </a:prstGeom>
        </p:spPr>
      </p:pic>
      <p:pic>
        <p:nvPicPr>
          <p:cNvPr id="14" name="Imagen 13">
            <a:extLst>
              <a:ext uri="{FF2B5EF4-FFF2-40B4-BE49-F238E27FC236}">
                <a16:creationId xmlns:a16="http://schemas.microsoft.com/office/drawing/2014/main" id="{634821AE-42A9-47D8-8573-AE0ACDB7740A}"/>
              </a:ext>
            </a:extLst>
          </p:cNvPr>
          <p:cNvPicPr>
            <a:picLocks noChangeAspect="1"/>
          </p:cNvPicPr>
          <p:nvPr/>
        </p:nvPicPr>
        <p:blipFill>
          <a:blip r:embed="rId6"/>
          <a:stretch>
            <a:fillRect/>
          </a:stretch>
        </p:blipFill>
        <p:spPr>
          <a:xfrm>
            <a:off x="4771418" y="2939457"/>
            <a:ext cx="92952" cy="52673"/>
          </a:xfrm>
          <a:prstGeom prst="rect">
            <a:avLst/>
          </a:prstGeom>
        </p:spPr>
      </p:pic>
      <p:cxnSp>
        <p:nvCxnSpPr>
          <p:cNvPr id="37" name="Conector recto 36">
            <a:extLst>
              <a:ext uri="{FF2B5EF4-FFF2-40B4-BE49-F238E27FC236}">
                <a16:creationId xmlns:a16="http://schemas.microsoft.com/office/drawing/2014/main" id="{78D90BC3-5158-4249-BBCD-0F88C25B929F}"/>
              </a:ext>
            </a:extLst>
          </p:cNvPr>
          <p:cNvCxnSpPr>
            <a:cxnSpLocks/>
          </p:cNvCxnSpPr>
          <p:nvPr/>
        </p:nvCxnSpPr>
        <p:spPr>
          <a:xfrm>
            <a:off x="4749989" y="2977301"/>
            <a:ext cx="91339" cy="17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oogle Shape;13465;p75">
            <a:extLst>
              <a:ext uri="{FF2B5EF4-FFF2-40B4-BE49-F238E27FC236}">
                <a16:creationId xmlns:a16="http://schemas.microsoft.com/office/drawing/2014/main" id="{2F10060F-C60B-47A4-8B99-859A860309D8}"/>
              </a:ext>
            </a:extLst>
          </p:cNvPr>
          <p:cNvGrpSpPr/>
          <p:nvPr/>
        </p:nvGrpSpPr>
        <p:grpSpPr>
          <a:xfrm>
            <a:off x="1152170" y="4296330"/>
            <a:ext cx="207425" cy="198465"/>
            <a:chOff x="6239575" y="4416275"/>
            <a:chExt cx="489625" cy="449175"/>
          </a:xfrm>
        </p:grpSpPr>
        <p:sp>
          <p:nvSpPr>
            <p:cNvPr id="42" name="Google Shape;13466;p75">
              <a:extLst>
                <a:ext uri="{FF2B5EF4-FFF2-40B4-BE49-F238E27FC236}">
                  <a16:creationId xmlns:a16="http://schemas.microsoft.com/office/drawing/2014/main" id="{1F4645A0-6697-428E-BAD7-2FCC5D5CB383}"/>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13467;p75">
              <a:extLst>
                <a:ext uri="{FF2B5EF4-FFF2-40B4-BE49-F238E27FC236}">
                  <a16:creationId xmlns:a16="http://schemas.microsoft.com/office/drawing/2014/main" id="{0C2FF27E-3721-404C-88E8-DF10CD41816A}"/>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13468;p75">
              <a:extLst>
                <a:ext uri="{FF2B5EF4-FFF2-40B4-BE49-F238E27FC236}">
                  <a16:creationId xmlns:a16="http://schemas.microsoft.com/office/drawing/2014/main" id="{DC33D34E-BC42-4AA1-86DE-EF6D25C7D444}"/>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Rectángulo 1">
            <a:extLst>
              <a:ext uri="{FF2B5EF4-FFF2-40B4-BE49-F238E27FC236}">
                <a16:creationId xmlns:a16="http://schemas.microsoft.com/office/drawing/2014/main" id="{96CFE9FF-11A9-43EA-9D98-B306311C3714}"/>
              </a:ext>
            </a:extLst>
          </p:cNvPr>
          <p:cNvSpPr/>
          <p:nvPr/>
        </p:nvSpPr>
        <p:spPr>
          <a:xfrm>
            <a:off x="1784111" y="1098315"/>
            <a:ext cx="5575777" cy="2641787"/>
          </a:xfrm>
          <a:prstGeom prst="rect">
            <a:avLst/>
          </a:prstGeom>
          <a:noFill/>
          <a:ln w="9525">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5184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Branch By Abstraction</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48246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Branch </a:t>
            </a:r>
            <a:r>
              <a:rPr lang="es-ES" dirty="0" err="1"/>
              <a:t>By</a:t>
            </a:r>
            <a:r>
              <a:rPr lang="es-ES" dirty="0"/>
              <a:t> </a:t>
            </a:r>
            <a:r>
              <a:rPr lang="es-ES" dirty="0" err="1"/>
              <a:t>Abstraction</a:t>
            </a:r>
            <a:endParaRPr lang="es-ES" dirty="0"/>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535336" y="821005"/>
            <a:ext cx="6073328" cy="3719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Hemos tratado en el patrón </a:t>
            </a:r>
            <a:r>
              <a:rPr lang="es-ES" sz="1500" i="1" dirty="0" err="1">
                <a:solidFill>
                  <a:schemeClr val="tx2">
                    <a:lumMod val="10000"/>
                  </a:schemeClr>
                </a:solidFill>
              </a:rPr>
              <a:t>Strangler</a:t>
            </a:r>
            <a:r>
              <a:rPr lang="es-ES" sz="1500" i="1" dirty="0">
                <a:solidFill>
                  <a:schemeClr val="tx2">
                    <a:lumMod val="10000"/>
                  </a:schemeClr>
                </a:solidFill>
              </a:rPr>
              <a:t> </a:t>
            </a:r>
            <a:r>
              <a:rPr lang="es-ES" sz="1500" i="1" dirty="0" err="1">
                <a:solidFill>
                  <a:schemeClr val="tx2">
                    <a:lumMod val="10000"/>
                  </a:schemeClr>
                </a:solidFill>
              </a:rPr>
              <a:t>Fig</a:t>
            </a:r>
            <a:r>
              <a:rPr lang="es-ES" sz="1500" i="1" dirty="0">
                <a:solidFill>
                  <a:schemeClr val="tx2">
                    <a:lumMod val="10000"/>
                  </a:schemeClr>
                </a:solidFill>
              </a:rPr>
              <a:t> </a:t>
            </a:r>
            <a:r>
              <a:rPr lang="es-ES" sz="1500" dirty="0">
                <a:solidFill>
                  <a:schemeClr val="tx2">
                    <a:lumMod val="10000"/>
                  </a:schemeClr>
                </a:solidFill>
              </a:rPr>
              <a:t>la extracción de la funcionalidad de </a:t>
            </a:r>
            <a:r>
              <a:rPr lang="es-ES" sz="1500" i="1" dirty="0" err="1">
                <a:solidFill>
                  <a:schemeClr val="tx2">
                    <a:lumMod val="10000"/>
                  </a:schemeClr>
                </a:solidFill>
              </a:rPr>
              <a:t>Inventory</a:t>
            </a:r>
            <a:r>
              <a:rPr lang="es-ES" sz="1500" dirty="0">
                <a:solidFill>
                  <a:schemeClr val="tx2">
                    <a:lumMod val="10000"/>
                  </a:schemeClr>
                </a:solidFill>
              </a:rPr>
              <a:t> y de </a:t>
            </a:r>
            <a:r>
              <a:rPr lang="es-ES" sz="1500" i="1" dirty="0" err="1">
                <a:solidFill>
                  <a:schemeClr val="tx2">
                    <a:lumMod val="10000"/>
                  </a:schemeClr>
                </a:solidFill>
              </a:rPr>
              <a:t>Payroll</a:t>
            </a:r>
            <a:r>
              <a:rPr lang="es-ES" sz="1500" i="1" dirty="0">
                <a:solidFill>
                  <a:schemeClr val="tx2">
                    <a:lumMod val="10000"/>
                  </a:schemeClr>
                </a:solidFill>
              </a:rPr>
              <a:t> / </a:t>
            </a:r>
            <a:r>
              <a:rPr lang="es-ES" sz="1500" dirty="0" err="1">
                <a:solidFill>
                  <a:schemeClr val="tx2">
                    <a:lumMod val="10000"/>
                  </a:schemeClr>
                </a:solidFill>
              </a:rPr>
              <a:t>Invoicing</a:t>
            </a:r>
            <a:r>
              <a:rPr lang="es-ES" sz="1500" dirty="0">
                <a:solidFill>
                  <a:schemeClr val="tx2">
                    <a:lumMod val="10000"/>
                  </a:schemeClr>
                </a:solidFill>
              </a:rPr>
              <a:t>. ¿Qué ocurre si deseamos extraer la funcionalidad de </a:t>
            </a:r>
            <a:r>
              <a:rPr lang="es-ES" sz="1500" i="1" dirty="0" err="1">
                <a:solidFill>
                  <a:schemeClr val="tx2">
                    <a:lumMod val="10000"/>
                  </a:schemeClr>
                </a:solidFill>
              </a:rPr>
              <a:t>User</a:t>
            </a:r>
            <a:r>
              <a:rPr lang="es-ES" sz="1500" i="1" dirty="0">
                <a:solidFill>
                  <a:schemeClr val="tx2">
                    <a:lumMod val="10000"/>
                  </a:schemeClr>
                </a:solidFill>
              </a:rPr>
              <a:t> </a:t>
            </a:r>
            <a:r>
              <a:rPr lang="es-ES" sz="1500" i="1" dirty="0" err="1">
                <a:solidFill>
                  <a:schemeClr val="tx2">
                    <a:lumMod val="10000"/>
                  </a:schemeClr>
                </a:solidFill>
              </a:rPr>
              <a:t>Notification</a:t>
            </a:r>
            <a:r>
              <a:rPr lang="es-ES" sz="1500" dirty="0">
                <a:solidFill>
                  <a:schemeClr val="tx2">
                    <a:lumMod val="10000"/>
                  </a:schemeClr>
                </a:solidFill>
              </a:rPr>
              <a:t>?</a:t>
            </a:r>
          </a:p>
          <a:p>
            <a:pPr marL="285750" indent="-285750" algn="just">
              <a:buClrTx/>
            </a:pPr>
            <a:r>
              <a:rPr lang="es-ES" sz="1500" dirty="0">
                <a:solidFill>
                  <a:schemeClr val="tx2">
                    <a:lumMod val="10000"/>
                  </a:schemeClr>
                </a:solidFill>
              </a:rPr>
              <a:t>Nos situamos en el caso de que necesitamos migrar un código interior del monolito el cuál recibe peticiones internas de otros servicios. </a:t>
            </a:r>
          </a:p>
          <a:p>
            <a:pPr marL="285750" indent="-285750" algn="just">
              <a:buClrTx/>
            </a:pPr>
            <a:endParaRPr lang="es-ES" sz="400" dirty="0">
              <a:solidFill>
                <a:schemeClr val="tx2">
                  <a:lumMod val="10000"/>
                </a:schemeClr>
              </a:solidFill>
            </a:endParaRPr>
          </a:p>
          <a:p>
            <a:pPr marL="285750" indent="-285750" algn="just">
              <a:buClrTx/>
            </a:pPr>
            <a:r>
              <a:rPr lang="es-ES" sz="1500" dirty="0">
                <a:solidFill>
                  <a:schemeClr val="tx2">
                    <a:lumMod val="10000"/>
                  </a:schemeClr>
                </a:solidFill>
              </a:rPr>
              <a:t>Es habitual afrontar estos cambios en otra rama separada para evitar afectar a otros desarrolladores. Problemas al integrar.</a:t>
            </a:r>
          </a:p>
          <a:p>
            <a:pPr marL="285750" indent="-285750" algn="just">
              <a:buClrTx/>
            </a:pPr>
            <a:endParaRPr lang="es-ES" sz="400" dirty="0">
              <a:solidFill>
                <a:schemeClr val="tx2">
                  <a:lumMod val="10000"/>
                </a:schemeClr>
              </a:solidFill>
            </a:endParaRPr>
          </a:p>
          <a:p>
            <a:pPr marL="285750" indent="-285750" algn="just">
              <a:buClrTx/>
            </a:pPr>
            <a:r>
              <a:rPr lang="es-ES" sz="1500" dirty="0">
                <a:solidFill>
                  <a:schemeClr val="tx2">
                    <a:lumMod val="10000"/>
                  </a:schemeClr>
                </a:solidFill>
              </a:rPr>
              <a:t>Este patrón permite que dos implementaciones del mismo código coexistan en la misma versión, sin afectar la funcionalidad. </a:t>
            </a:r>
          </a:p>
          <a:p>
            <a:pPr marL="285750" indent="-285750" algn="just">
              <a:buClrTx/>
            </a:pPr>
            <a:r>
              <a:rPr lang="es-ES" sz="1500" dirty="0">
                <a:solidFill>
                  <a:schemeClr val="tx2">
                    <a:lumMod val="10000"/>
                  </a:schemeClr>
                </a:solidFill>
              </a:rPr>
              <a:t>Muy utilizada en </a:t>
            </a:r>
            <a:r>
              <a:rPr lang="es-ES" sz="1500" i="1" dirty="0" err="1">
                <a:solidFill>
                  <a:schemeClr val="tx2">
                    <a:lumMod val="10000"/>
                  </a:schemeClr>
                </a:solidFill>
              </a:rPr>
              <a:t>Trunk-based</a:t>
            </a:r>
            <a:r>
              <a:rPr lang="es-ES" sz="1500" i="1" dirty="0">
                <a:solidFill>
                  <a:schemeClr val="tx2">
                    <a:lumMod val="10000"/>
                  </a:schemeClr>
                </a:solidFill>
              </a:rPr>
              <a:t> </a:t>
            </a:r>
            <a:r>
              <a:rPr lang="es-ES" sz="1500" i="1" dirty="0" err="1">
                <a:solidFill>
                  <a:schemeClr val="tx2">
                    <a:lumMod val="10000"/>
                  </a:schemeClr>
                </a:solidFill>
              </a:rPr>
              <a:t>development</a:t>
            </a:r>
            <a:r>
              <a:rPr lang="es-ES" sz="1500" dirty="0">
                <a:solidFill>
                  <a:schemeClr val="tx2">
                    <a:lumMod val="10000"/>
                  </a:schemeClr>
                </a:solidFill>
              </a:rPr>
              <a:t>.</a:t>
            </a:r>
          </a:p>
        </p:txBody>
      </p:sp>
      <p:pic>
        <p:nvPicPr>
          <p:cNvPr id="14340" name="Picture 4">
            <a:extLst>
              <a:ext uri="{FF2B5EF4-FFF2-40B4-BE49-F238E27FC236}">
                <a16:creationId xmlns:a16="http://schemas.microsoft.com/office/drawing/2014/main" id="{C1C86ED8-8EF6-4C27-94F2-6774CF1C0B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88" r="-348" b="33075"/>
          <a:stretch/>
        </p:blipFill>
        <p:spPr bwMode="auto">
          <a:xfrm>
            <a:off x="3445285" y="3479918"/>
            <a:ext cx="2253430" cy="1445904"/>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83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719072" y="932628"/>
            <a:ext cx="5748528" cy="1651245"/>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Se basa en 6 pasos:</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Crear una abstracción para reemplazar la funcionalidad.</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Cambiar los clientes de la funcionalidad existente para utilizar la nueva abstracción.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Crear una nueva implementación de la abstracción que realice la petición a nuestro nuevo microservicio.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Cambiar la abstracción para usar nuestra nueva implementación.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Limpiar la abstracción y eliminar la implementación anterior.</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(Opcional): Borrar la interfaz.</a:t>
            </a:r>
          </a:p>
          <a:p>
            <a:pPr marL="342900" lvl="0" indent="-342900" algn="l" rtl="0">
              <a:spcBef>
                <a:spcPts val="0"/>
              </a:spcBef>
              <a:spcAft>
                <a:spcPts val="0"/>
              </a:spcAft>
              <a:buFont typeface="+mj-lt"/>
              <a:buAutoNum type="arabicPeriod"/>
            </a:pPr>
            <a:endParaRPr lang="es-ES" sz="1500" dirty="0">
              <a:solidFill>
                <a:schemeClr val="tx2">
                  <a:lumMod val="10000"/>
                </a:schemeClr>
              </a:solidFill>
              <a:latin typeface="Barlow Semi Condensed"/>
              <a:ea typeface="Barlow Semi Condensed"/>
              <a:cs typeface="Barlow Semi Condensed"/>
              <a:sym typeface="Barlow Semi Condensed"/>
            </a:endParaRPr>
          </a:p>
        </p:txBody>
      </p:sp>
      <p:sp>
        <p:nvSpPr>
          <p:cNvPr id="23" name="Google Shape;2195;p40">
            <a:extLst>
              <a:ext uri="{FF2B5EF4-FFF2-40B4-BE49-F238E27FC236}">
                <a16:creationId xmlns:a16="http://schemas.microsoft.com/office/drawing/2014/main" id="{EF65DC7A-F390-4A38-8D1E-24F7DE9A83FC}"/>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algn="ctr"/>
            <a:r>
              <a:rPr lang="es-ES" dirty="0"/>
              <a:t>Branch </a:t>
            </a:r>
            <a:r>
              <a:rPr lang="es-ES" dirty="0" err="1"/>
              <a:t>By</a:t>
            </a:r>
            <a:r>
              <a:rPr lang="es-ES" dirty="0"/>
              <a:t> </a:t>
            </a:r>
            <a:r>
              <a:rPr lang="es-ES" dirty="0" err="1"/>
              <a:t>Abstraction</a:t>
            </a:r>
            <a:endParaRPr lang="es-ES" dirty="0"/>
          </a:p>
        </p:txBody>
      </p:sp>
      <p:pic>
        <p:nvPicPr>
          <p:cNvPr id="13" name="Picture 2" descr="Abstract Branches Icons PNG - Free PNG and Icons Downloads">
            <a:extLst>
              <a:ext uri="{FF2B5EF4-FFF2-40B4-BE49-F238E27FC236}">
                <a16:creationId xmlns:a16="http://schemas.microsoft.com/office/drawing/2014/main" id="{6244F80F-1909-4B90-9671-67CB2CCD3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426" y="3435197"/>
            <a:ext cx="1273820" cy="108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59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775334" y="234195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solidFill>
                <a:schemeClr val="accent5">
                  <a:lumMod val="75000"/>
                </a:schemeClr>
              </a:solidFill>
            </a:endParaRP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2533957"/>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75000"/>
                </a:schemeClr>
              </a:solidFill>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Branch </a:t>
            </a:r>
            <a:r>
              <a:rPr lang="es-ES" dirty="0" err="1"/>
              <a:t>By</a:t>
            </a:r>
            <a:r>
              <a:rPr lang="es-ES" dirty="0"/>
              <a:t> </a:t>
            </a:r>
            <a:r>
              <a:rPr lang="es-ES" dirty="0" err="1"/>
              <a:t>Abstraction</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519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4262617" y="1058138"/>
            <a:ext cx="3993327" cy="357306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Adaptamos la implementación de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 (que pasa a llamarse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UserNotificationServiceImpl</a:t>
            </a:r>
            <a:r>
              <a:rPr lang="es-ES" sz="1500" dirty="0">
                <a:solidFill>
                  <a:schemeClr val="tx2">
                    <a:lumMod val="10000"/>
                  </a:schemeClr>
                </a:solidFill>
                <a:latin typeface="Barlow Semi Condensed"/>
                <a:ea typeface="Barlow Semi Condensed"/>
                <a:cs typeface="Barlow Semi Condensed"/>
                <a:sym typeface="Barlow Semi Condensed"/>
              </a:rPr>
              <a:t>) existente para utilizar la interfaz.</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nueva implementación de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que realizará una petición a nuestro nuevo microservicio (antes de pasar al siguiente paso, debe estar desarrollado). </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Modificamos a través de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el uso de una u otra implementación en tiempo de ejecución.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Eliminamos 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la implementación antigua.</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10" name="Imagen 9" descr="Diagrama&#10;&#10;Descripción generada automáticamente">
            <a:extLst>
              <a:ext uri="{FF2B5EF4-FFF2-40B4-BE49-F238E27FC236}">
                <a16:creationId xmlns:a16="http://schemas.microsoft.com/office/drawing/2014/main" id="{8BEC8050-847A-487F-824F-B39A86A13C81}"/>
              </a:ext>
            </a:extLst>
          </p:cNvPr>
          <p:cNvPicPr>
            <a:picLocks noChangeAspect="1"/>
          </p:cNvPicPr>
          <p:nvPr/>
        </p:nvPicPr>
        <p:blipFill>
          <a:blip r:embed="rId3"/>
          <a:stretch>
            <a:fillRect/>
          </a:stretch>
        </p:blipFill>
        <p:spPr>
          <a:xfrm>
            <a:off x="888056" y="1058138"/>
            <a:ext cx="3311525" cy="3335655"/>
          </a:xfrm>
          <a:prstGeom prst="rect">
            <a:avLst/>
          </a:prstGeom>
          <a:ln>
            <a:solidFill>
              <a:schemeClr val="tx2">
                <a:lumMod val="25000"/>
              </a:schemeClr>
            </a:solidFill>
          </a:ln>
        </p:spPr>
      </p:pic>
    </p:spTree>
    <p:extLst>
      <p:ext uri="{BB962C8B-B14F-4D97-AF65-F5344CB8AC3E}">
        <p14:creationId xmlns:p14="http://schemas.microsoft.com/office/powerpoint/2010/main" val="225476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4262617" y="1058138"/>
            <a:ext cx="3993327" cy="357306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Adaptamos la implementación de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 (que pasa a llamarse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UserNotificationServiceImpl</a:t>
            </a:r>
            <a:r>
              <a:rPr lang="es-ES" sz="1500" dirty="0">
                <a:solidFill>
                  <a:schemeClr val="tx2">
                    <a:lumMod val="10000"/>
                  </a:schemeClr>
                </a:solidFill>
                <a:latin typeface="Barlow Semi Condensed"/>
                <a:ea typeface="Barlow Semi Condensed"/>
                <a:cs typeface="Barlow Semi Condensed"/>
                <a:sym typeface="Barlow Semi Condensed"/>
              </a:rPr>
              <a:t>) existente para utilizar la interfaz.</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nueva implementación de la interfaz,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que realizará una petición a nuestro nuevo microservicio (antes de pasar al siguiente paso, debe estar desarrollado). </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Modificamos a través de </a:t>
            </a:r>
            <a:r>
              <a:rPr lang="es-ES" sz="1500" i="1" dirty="0">
                <a:solidFill>
                  <a:schemeClr val="tx2">
                    <a:lumMod val="10000"/>
                  </a:schemeClr>
                </a:solidFill>
                <a:latin typeface="Barlow Semi Condensed"/>
                <a:ea typeface="Barlow Semi Condensed"/>
                <a:cs typeface="Barlow Semi Condensed"/>
                <a:sym typeface="Barlow Semi Condensed"/>
              </a:rPr>
              <a:t>FF4J</a:t>
            </a:r>
            <a:r>
              <a:rPr lang="es-ES" sz="1500" dirty="0">
                <a:solidFill>
                  <a:schemeClr val="tx2">
                    <a:lumMod val="10000"/>
                  </a:schemeClr>
                </a:solidFill>
                <a:latin typeface="Barlow Semi Condensed"/>
                <a:ea typeface="Barlow Semi Condensed"/>
                <a:cs typeface="Barlow Semi Condensed"/>
                <a:sym typeface="Barlow Semi Condensed"/>
              </a:rPr>
              <a:t> el uso de una u otra implementación en tiempo de ejecución.</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Eliminamos el </a:t>
            </a:r>
            <a:r>
              <a:rPr lang="es-ES" sz="1500" i="1" dirty="0" err="1">
                <a:solidFill>
                  <a:schemeClr val="tx2">
                    <a:lumMod val="10000"/>
                  </a:schemeClr>
                </a:solidFill>
                <a:latin typeface="Barlow Semi Condensed"/>
                <a:ea typeface="Barlow Semi Condensed"/>
                <a:cs typeface="Barlow Semi Condensed"/>
                <a:sym typeface="Barlow Semi Condensed"/>
              </a:rPr>
              <a:t>flag</a:t>
            </a:r>
            <a:r>
              <a:rPr lang="es-ES" sz="1500" dirty="0">
                <a:solidFill>
                  <a:schemeClr val="tx2">
                    <a:lumMod val="10000"/>
                  </a:schemeClr>
                </a:solidFill>
                <a:latin typeface="Barlow Semi Condensed"/>
                <a:ea typeface="Barlow Semi Condensed"/>
                <a:cs typeface="Barlow Semi Condensed"/>
                <a:sym typeface="Barlow Semi Condensed"/>
              </a:rPr>
              <a:t> y la implementación antigua.</a:t>
            </a: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descr="Diagrama&#10;&#10;Descripción generada automáticamente">
            <a:extLst>
              <a:ext uri="{FF2B5EF4-FFF2-40B4-BE49-F238E27FC236}">
                <a16:creationId xmlns:a16="http://schemas.microsoft.com/office/drawing/2014/main" id="{B40EC11A-600E-4830-9591-D1D5628E15B0}"/>
              </a:ext>
            </a:extLst>
          </p:cNvPr>
          <p:cNvPicPr>
            <a:picLocks noChangeAspect="1"/>
          </p:cNvPicPr>
          <p:nvPr/>
        </p:nvPicPr>
        <p:blipFill>
          <a:blip r:embed="rId3"/>
          <a:stretch>
            <a:fillRect/>
          </a:stretch>
        </p:blipFill>
        <p:spPr>
          <a:xfrm>
            <a:off x="888056" y="1058138"/>
            <a:ext cx="3311525" cy="3335655"/>
          </a:xfrm>
          <a:prstGeom prst="rect">
            <a:avLst/>
          </a:prstGeom>
          <a:ln>
            <a:solidFill>
              <a:schemeClr val="tx2">
                <a:lumMod val="25000"/>
              </a:schemeClr>
            </a:solidFill>
          </a:ln>
        </p:spPr>
      </p:pic>
      <p:sp>
        <p:nvSpPr>
          <p:cNvPr id="6" name="Rectángulo 5">
            <a:extLst>
              <a:ext uri="{FF2B5EF4-FFF2-40B4-BE49-F238E27FC236}">
                <a16:creationId xmlns:a16="http://schemas.microsoft.com/office/drawing/2014/main" id="{CB6CEF55-24B7-412A-BC3A-6B95152D4426}"/>
              </a:ext>
            </a:extLst>
          </p:cNvPr>
          <p:cNvSpPr/>
          <p:nvPr/>
        </p:nvSpPr>
        <p:spPr>
          <a:xfrm>
            <a:off x="1641475" y="1952625"/>
            <a:ext cx="739775"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83E98E6-7F0F-4996-9B45-97ACD94335A6}"/>
              </a:ext>
            </a:extLst>
          </p:cNvPr>
          <p:cNvSpPr/>
          <p:nvPr/>
        </p:nvSpPr>
        <p:spPr>
          <a:xfrm>
            <a:off x="2173930" y="2663865"/>
            <a:ext cx="693095"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ADD5C713-5EF7-426A-B4C5-69DBFE9D6823}"/>
              </a:ext>
            </a:extLst>
          </p:cNvPr>
          <p:cNvSpPr txBox="1"/>
          <p:nvPr/>
        </p:nvSpPr>
        <p:spPr>
          <a:xfrm>
            <a:off x="1552854" y="1923534"/>
            <a:ext cx="917015"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a:t>
            </a:r>
            <a:endParaRPr lang="es-ES" sz="900" dirty="0">
              <a:solidFill>
                <a:srgbClr val="0070C0"/>
              </a:solidFill>
            </a:endParaRPr>
          </a:p>
        </p:txBody>
      </p:sp>
      <p:sp>
        <p:nvSpPr>
          <p:cNvPr id="9" name="CuadroTexto 8">
            <a:extLst>
              <a:ext uri="{FF2B5EF4-FFF2-40B4-BE49-F238E27FC236}">
                <a16:creationId xmlns:a16="http://schemas.microsoft.com/office/drawing/2014/main" id="{E99E7D82-9243-408F-9CA4-45209DFC5589}"/>
              </a:ext>
            </a:extLst>
          </p:cNvPr>
          <p:cNvSpPr txBox="1"/>
          <p:nvPr/>
        </p:nvSpPr>
        <p:spPr>
          <a:xfrm>
            <a:off x="2064778" y="2629048"/>
            <a:ext cx="917014"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UserNotificationServiceMSImpl</a:t>
            </a:r>
            <a:endParaRPr lang="es-ES" sz="900" dirty="0">
              <a:solidFill>
                <a:srgbClr val="0070C0"/>
              </a:solidFill>
            </a:endParaRPr>
          </a:p>
        </p:txBody>
      </p:sp>
      <p:sp>
        <p:nvSpPr>
          <p:cNvPr id="13" name="Rectángulo 12">
            <a:extLst>
              <a:ext uri="{FF2B5EF4-FFF2-40B4-BE49-F238E27FC236}">
                <a16:creationId xmlns:a16="http://schemas.microsoft.com/office/drawing/2014/main" id="{03098547-38DC-4046-87A4-0B5D929FE5A2}"/>
              </a:ext>
            </a:extLst>
          </p:cNvPr>
          <p:cNvSpPr/>
          <p:nvPr/>
        </p:nvSpPr>
        <p:spPr>
          <a:xfrm>
            <a:off x="1147763" y="2663865"/>
            <a:ext cx="653407"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5FAFAE4A-41C0-4456-8DC2-0EB0F5B683BB}"/>
              </a:ext>
            </a:extLst>
          </p:cNvPr>
          <p:cNvSpPr txBox="1"/>
          <p:nvPr/>
        </p:nvSpPr>
        <p:spPr>
          <a:xfrm>
            <a:off x="1032996" y="2623700"/>
            <a:ext cx="917015" cy="369332"/>
          </a:xfrm>
          <a:prstGeom prst="rect">
            <a:avLst/>
          </a:prstGeom>
          <a:noFill/>
        </p:spPr>
        <p:txBody>
          <a:bodyPr wrap="square">
            <a:spAutoFit/>
          </a:bodyPr>
          <a:lstStyle/>
          <a:p>
            <a:pPr algn="ctr"/>
            <a:r>
              <a:rPr lang="es-ES" sz="900" dirty="0" err="1">
                <a:solidFill>
                  <a:srgbClr val="0070C0"/>
                </a:solidFill>
                <a:latin typeface="Barlow Semi Condensed"/>
                <a:ea typeface="Barlow Semi Condensed"/>
                <a:cs typeface="Barlow Semi Condensed"/>
                <a:sym typeface="Barlow Semi Condensed"/>
              </a:rPr>
              <a:t>UserNotificationServiceImpl</a:t>
            </a:r>
            <a:endParaRPr lang="es-ES" sz="900" dirty="0">
              <a:solidFill>
                <a:srgbClr val="0070C0"/>
              </a:solidFill>
            </a:endParaRPr>
          </a:p>
        </p:txBody>
      </p:sp>
    </p:spTree>
    <p:extLst>
      <p:ext uri="{BB962C8B-B14F-4D97-AF65-F5344CB8AC3E}">
        <p14:creationId xmlns:p14="http://schemas.microsoft.com/office/powerpoint/2010/main" val="1811018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dependiente</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89409" y="1058138"/>
            <a:ext cx="7281491" cy="586511"/>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startAt="6"/>
            </a:pPr>
            <a:r>
              <a:rPr lang="es-ES" sz="1500" dirty="0">
                <a:solidFill>
                  <a:schemeClr val="tx2">
                    <a:lumMod val="10000"/>
                  </a:schemeClr>
                </a:solidFill>
                <a:latin typeface="Barlow Semi Condensed"/>
                <a:ea typeface="Barlow Semi Condensed"/>
                <a:cs typeface="Barlow Semi Condensed"/>
                <a:sym typeface="Barlow Semi Condensed"/>
              </a:rPr>
              <a:t>(Opcional): Borrar la interfaz. Podríamos también renombrar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UserNotificationServiceMSImpl</a:t>
            </a:r>
            <a:r>
              <a:rPr lang="es-ES" sz="1500" dirty="0">
                <a:solidFill>
                  <a:schemeClr val="tx2">
                    <a:lumMod val="10000"/>
                  </a:schemeClr>
                </a:solidFill>
                <a:latin typeface="Barlow Semi Condensed"/>
                <a:ea typeface="Barlow Semi Condensed"/>
                <a:cs typeface="Barlow Semi Condensed"/>
                <a:sym typeface="Barlow Semi Condensed"/>
              </a:rPr>
              <a:t> por </a:t>
            </a:r>
            <a:r>
              <a:rPr lang="es-ES" sz="1500" i="1" dirty="0" err="1">
                <a:solidFill>
                  <a:schemeClr val="tx2">
                    <a:lumMod val="10000"/>
                  </a:schemeClr>
                </a:solidFill>
                <a:latin typeface="Barlow Semi Condensed"/>
                <a:ea typeface="Barlow Semi Condensed"/>
                <a:cs typeface="Barlow Semi Condensed"/>
                <a:sym typeface="Barlow Semi Condensed"/>
              </a:rPr>
              <a:t>UserNotificationService</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l" rtl="0">
              <a:spcBef>
                <a:spcPts val="0"/>
              </a:spcBef>
              <a:spcAft>
                <a:spcPts val="0"/>
              </a:spcAft>
              <a:buFont typeface="+mj-lt"/>
              <a:buAutoNum type="arabicPeriod" startAt="6"/>
            </a:pPr>
            <a:endParaRPr lang="es-ES" sz="1500" dirty="0">
              <a:solidFill>
                <a:schemeClr val="tx2">
                  <a:lumMod val="10000"/>
                </a:schemeClr>
              </a:solidFill>
              <a:latin typeface="Barlow Semi Condensed"/>
              <a:ea typeface="Barlow Semi Condensed"/>
              <a:cs typeface="Barlow Semi Condensed"/>
              <a:sym typeface="Barlow Semi Condensed"/>
            </a:endParaRPr>
          </a:p>
          <a:p>
            <a:pPr lvl="0" algn="l" rtl="0">
              <a:spcBef>
                <a:spcPts val="0"/>
              </a:spcBef>
              <a:spcAft>
                <a:spcPts val="0"/>
              </a:spcAft>
            </a:pPr>
            <a:endParaRPr lang="es-ES" sz="1500" dirty="0">
              <a:solidFill>
                <a:schemeClr val="tx2">
                  <a:lumMod val="10000"/>
                </a:schemeClr>
              </a:solidFill>
              <a:latin typeface="Barlow Semi Condensed"/>
              <a:ea typeface="Barlow Semi Condensed"/>
              <a:cs typeface="Barlow Semi Condensed"/>
              <a:sym typeface="Barlow Semi Condensed"/>
            </a:endParaRPr>
          </a:p>
        </p:txBody>
      </p:sp>
      <p:pic>
        <p:nvPicPr>
          <p:cNvPr id="5" name="Imagen 4" descr="Diagrama&#10;&#10;Descripción generada automáticamente">
            <a:extLst>
              <a:ext uri="{FF2B5EF4-FFF2-40B4-BE49-F238E27FC236}">
                <a16:creationId xmlns:a16="http://schemas.microsoft.com/office/drawing/2014/main" id="{9D098520-6454-4E5A-A40C-4DB8D3667435}"/>
              </a:ext>
            </a:extLst>
          </p:cNvPr>
          <p:cNvPicPr>
            <a:picLocks noChangeAspect="1"/>
          </p:cNvPicPr>
          <p:nvPr/>
        </p:nvPicPr>
        <p:blipFill>
          <a:blip r:embed="rId3"/>
          <a:stretch>
            <a:fillRect/>
          </a:stretch>
        </p:blipFill>
        <p:spPr>
          <a:xfrm>
            <a:off x="2891572" y="1907177"/>
            <a:ext cx="3360855" cy="1987570"/>
          </a:xfrm>
          <a:prstGeom prst="rect">
            <a:avLst/>
          </a:prstGeom>
          <a:ln>
            <a:solidFill>
              <a:schemeClr val="bg2">
                <a:lumMod val="75000"/>
              </a:schemeClr>
            </a:solidFill>
          </a:ln>
        </p:spPr>
      </p:pic>
    </p:spTree>
    <p:extLst>
      <p:ext uri="{BB962C8B-B14F-4D97-AF65-F5344CB8AC3E}">
        <p14:creationId xmlns:p14="http://schemas.microsoft.com/office/powerpoint/2010/main" val="419583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5" name="Google Shape;2115;p37"/>
          <p:cNvGrpSpPr/>
          <p:nvPr/>
        </p:nvGrpSpPr>
        <p:grpSpPr>
          <a:xfrm>
            <a:off x="731769" y="1434132"/>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37"/>
          <p:cNvGrpSpPr/>
          <p:nvPr/>
        </p:nvGrpSpPr>
        <p:grpSpPr>
          <a:xfrm>
            <a:off x="730678" y="2322372"/>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1" name="Google Shape;2131;p37"/>
          <p:cNvGrpSpPr/>
          <p:nvPr/>
        </p:nvGrpSpPr>
        <p:grpSpPr>
          <a:xfrm>
            <a:off x="730678" y="3208220"/>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4368292" y="356616"/>
            <a:ext cx="4153832"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Patrones de descomposición</a:t>
            </a:r>
            <a:endParaRPr dirty="0"/>
          </a:p>
        </p:txBody>
      </p:sp>
      <p:sp>
        <p:nvSpPr>
          <p:cNvPr id="2140" name="Google Shape;2140;p37"/>
          <p:cNvSpPr txBox="1">
            <a:spLocks noGrp="1"/>
          </p:cNvSpPr>
          <p:nvPr>
            <p:ph type="subTitle" idx="1"/>
          </p:nvPr>
        </p:nvSpPr>
        <p:spPr>
          <a:xfrm>
            <a:off x="1533583" y="62914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accent5">
                    <a:lumMod val="75000"/>
                  </a:schemeClr>
                </a:solidFill>
              </a:rPr>
              <a:t>Strangler Fig</a:t>
            </a:r>
            <a:endParaRPr b="1" dirty="0">
              <a:solidFill>
                <a:schemeClr val="accent5">
                  <a:lumMod val="75000"/>
                </a:schemeClr>
              </a:solidFill>
            </a:endParaRPr>
          </a:p>
        </p:txBody>
      </p:sp>
      <p:sp>
        <p:nvSpPr>
          <p:cNvPr id="2141" name="Google Shape;2141;p37"/>
          <p:cNvSpPr txBox="1">
            <a:spLocks noGrp="1"/>
          </p:cNvSpPr>
          <p:nvPr>
            <p:ph type="subTitle" idx="3"/>
          </p:nvPr>
        </p:nvSpPr>
        <p:spPr>
          <a:xfrm>
            <a:off x="1533583" y="150188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accent5">
                    <a:lumMod val="75000"/>
                  </a:schemeClr>
                </a:solidFill>
              </a:rPr>
              <a:t>Branch By Abstraction</a:t>
            </a:r>
            <a:endParaRPr b="1" dirty="0">
              <a:solidFill>
                <a:schemeClr val="accent5">
                  <a:lumMod val="75000"/>
                </a:schemeClr>
              </a:solidFill>
            </a:endParaRPr>
          </a:p>
        </p:txBody>
      </p:sp>
      <p:sp>
        <p:nvSpPr>
          <p:cNvPr id="2143" name="Google Shape;2143;p37"/>
          <p:cNvSpPr txBox="1">
            <a:spLocks noGrp="1"/>
          </p:cNvSpPr>
          <p:nvPr>
            <p:ph type="subTitle" idx="5"/>
          </p:nvPr>
        </p:nvSpPr>
        <p:spPr>
          <a:xfrm>
            <a:off x="1519126" y="23871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ES" b="1" dirty="0" err="1">
                <a:solidFill>
                  <a:schemeClr val="accent5">
                    <a:lumMod val="75000"/>
                  </a:schemeClr>
                </a:solidFill>
              </a:rPr>
              <a:t>Decorating</a:t>
            </a:r>
            <a:r>
              <a:rPr lang="es-ES" b="1" dirty="0">
                <a:solidFill>
                  <a:schemeClr val="accent5">
                    <a:lumMod val="75000"/>
                  </a:schemeClr>
                </a:solidFill>
              </a:rPr>
              <a:t> </a:t>
            </a:r>
            <a:r>
              <a:rPr lang="es-ES" b="1" dirty="0" err="1">
                <a:solidFill>
                  <a:schemeClr val="accent5">
                    <a:lumMod val="75000"/>
                  </a:schemeClr>
                </a:solidFill>
              </a:rPr>
              <a:t>Collaborator</a:t>
            </a:r>
            <a:endParaRPr b="1" dirty="0">
              <a:solidFill>
                <a:schemeClr val="accent5">
                  <a:lumMod val="75000"/>
                </a:schemeClr>
              </a:solidFill>
            </a:endParaRPr>
          </a:p>
        </p:txBody>
      </p:sp>
      <p:sp>
        <p:nvSpPr>
          <p:cNvPr id="2145" name="Google Shape;2145;p37"/>
          <p:cNvSpPr txBox="1">
            <a:spLocks noGrp="1"/>
          </p:cNvSpPr>
          <p:nvPr>
            <p:ph type="subTitle" idx="7"/>
          </p:nvPr>
        </p:nvSpPr>
        <p:spPr>
          <a:xfrm>
            <a:off x="1505471" y="3261042"/>
            <a:ext cx="2615100" cy="384000"/>
          </a:xfrm>
          <a:prstGeom prst="rect">
            <a:avLst/>
          </a:prstGeom>
        </p:spPr>
        <p:txBody>
          <a:bodyPr spcFirstLastPara="1" wrap="square" lIns="91425" tIns="91425" rIns="91425" bIns="91425" anchor="t" anchorCtr="0">
            <a:noAutofit/>
          </a:bodyPr>
          <a:lstStyle/>
          <a:p>
            <a:pPr>
              <a:lnSpc>
                <a:spcPct val="115000"/>
              </a:lnSpc>
            </a:pPr>
            <a:r>
              <a:rPr lang="es-ES" sz="1800" b="1" dirty="0" err="1">
                <a:solidFill>
                  <a:schemeClr val="accent5">
                    <a:lumMod val="75000"/>
                  </a:schemeClr>
                </a:solidFill>
              </a:rPr>
              <a:t>Parallel</a:t>
            </a:r>
            <a:r>
              <a:rPr lang="es-ES" sz="1800" b="1" dirty="0">
                <a:solidFill>
                  <a:schemeClr val="accent5">
                    <a:lumMod val="75000"/>
                  </a:schemeClr>
                </a:solidFill>
              </a:rPr>
              <a:t> Run</a:t>
            </a:r>
            <a:endParaRPr lang="es-ES" b="1" dirty="0">
              <a:solidFill>
                <a:schemeClr val="accent5">
                  <a:lumMod val="75000"/>
                </a:schemeClr>
              </a:solidFill>
            </a:endParaRPr>
          </a:p>
          <a:p>
            <a:pPr marL="0" lvl="0" indent="0" algn="l" rtl="0">
              <a:lnSpc>
                <a:spcPct val="115000"/>
              </a:lnSpc>
              <a:spcBef>
                <a:spcPts val="0"/>
              </a:spcBef>
              <a:spcAft>
                <a:spcPts val="0"/>
              </a:spcAft>
              <a:buNone/>
            </a:pP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13938" y="158504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2847" y="247445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2847" y="336089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58" name="Google Shape;2131;p37">
            <a:extLst>
              <a:ext uri="{FF2B5EF4-FFF2-40B4-BE49-F238E27FC236}">
                <a16:creationId xmlns:a16="http://schemas.microsoft.com/office/drawing/2014/main" id="{63F15CF7-9676-49A6-BB93-B9BF8FDEA9AF}"/>
              </a:ext>
            </a:extLst>
          </p:cNvPr>
          <p:cNvGrpSpPr/>
          <p:nvPr/>
        </p:nvGrpSpPr>
        <p:grpSpPr>
          <a:xfrm>
            <a:off x="731891" y="4058284"/>
            <a:ext cx="635100" cy="635100"/>
            <a:chOff x="917231" y="3983097"/>
            <a:chExt cx="635100" cy="635100"/>
          </a:xfrm>
        </p:grpSpPr>
        <p:sp>
          <p:nvSpPr>
            <p:cNvPr id="263" name="Google Shape;2132;p37">
              <a:extLst>
                <a:ext uri="{FF2B5EF4-FFF2-40B4-BE49-F238E27FC236}">
                  <a16:creationId xmlns:a16="http://schemas.microsoft.com/office/drawing/2014/main" id="{FA79FA02-B0D0-4475-B48E-180FF5B1869D}"/>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33;p37">
              <a:extLst>
                <a:ext uri="{FF2B5EF4-FFF2-40B4-BE49-F238E27FC236}">
                  <a16:creationId xmlns:a16="http://schemas.microsoft.com/office/drawing/2014/main" id="{B1949A85-520A-4C80-8773-28E03D482207}"/>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145;p37">
            <a:extLst>
              <a:ext uri="{FF2B5EF4-FFF2-40B4-BE49-F238E27FC236}">
                <a16:creationId xmlns:a16="http://schemas.microsoft.com/office/drawing/2014/main" id="{677DD984-61FC-4B1C-83DB-53EA1157A165}"/>
              </a:ext>
            </a:extLst>
          </p:cNvPr>
          <p:cNvSpPr txBox="1">
            <a:spLocks/>
          </p:cNvSpPr>
          <p:nvPr/>
        </p:nvSpPr>
        <p:spPr>
          <a:xfrm>
            <a:off x="1493981" y="4130036"/>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s-ES" b="1" dirty="0">
                <a:solidFill>
                  <a:schemeClr val="accent5">
                    <a:lumMod val="75000"/>
                  </a:schemeClr>
                </a:solidFill>
              </a:rPr>
              <a:t>Change Data Capture</a:t>
            </a:r>
          </a:p>
          <a:p>
            <a:pPr>
              <a:lnSpc>
                <a:spcPct val="115000"/>
              </a:lnSpc>
            </a:pPr>
            <a:endParaRPr lang="es-ES" dirty="0"/>
          </a:p>
        </p:txBody>
      </p:sp>
      <p:sp>
        <p:nvSpPr>
          <p:cNvPr id="267" name="Google Shape;2150;p37">
            <a:extLst>
              <a:ext uri="{FF2B5EF4-FFF2-40B4-BE49-F238E27FC236}">
                <a16:creationId xmlns:a16="http://schemas.microsoft.com/office/drawing/2014/main" id="{96C426FB-BF07-4D26-97E2-6130E73426F3}"/>
              </a:ext>
            </a:extLst>
          </p:cNvPr>
          <p:cNvSpPr txBox="1">
            <a:spLocks/>
          </p:cNvSpPr>
          <p:nvPr/>
        </p:nvSpPr>
        <p:spPr>
          <a:xfrm>
            <a:off x="814060" y="4210961"/>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Decorating Collaborator</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739562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latin typeface="Barlow Semi Condensed Medium" panose="00000606000000000000" pitchFamily="2" charset="0"/>
              </a:rPr>
              <a:t>Decorating</a:t>
            </a:r>
            <a:r>
              <a:rPr lang="es-ES" dirty="0">
                <a:latin typeface="Barlow Semi Condensed Medium" panose="00000606000000000000" pitchFamily="2" charset="0"/>
              </a:rPr>
              <a:t> </a:t>
            </a:r>
            <a:r>
              <a:rPr lang="es-ES" dirty="0" err="1">
                <a:latin typeface="Barlow Semi Condensed Medium" panose="00000606000000000000" pitchFamily="2" charset="0"/>
              </a:rPr>
              <a:t>Collaborator</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633758" y="936819"/>
            <a:ext cx="5748528" cy="22396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Este patrón permite añadir una nueva funcionalidad a un sistema sin que la aplicación subyacente sepa nada al respecto. </a:t>
            </a:r>
          </a:p>
          <a:p>
            <a:pPr marL="285750" indent="-285750" algn="just">
              <a:buClrTx/>
            </a:pPr>
            <a:r>
              <a:rPr lang="es-ES" sz="1500" dirty="0">
                <a:solidFill>
                  <a:schemeClr val="tx2">
                    <a:lumMod val="10000"/>
                  </a:schemeClr>
                </a:solidFill>
              </a:rPr>
              <a:t>Es un patrón ideal para añadir funcionalidades cuando no podemos cambiar el código del sistema principal.</a:t>
            </a:r>
          </a:p>
          <a:p>
            <a:pPr marL="285750" indent="-285750" algn="just">
              <a:buClrTx/>
            </a:pPr>
            <a:r>
              <a:rPr lang="es-ES" sz="1500" dirty="0">
                <a:solidFill>
                  <a:schemeClr val="tx2">
                    <a:lumMod val="10000"/>
                  </a:schemeClr>
                </a:solidFill>
              </a:rPr>
              <a:t>En lugar de interceptar estas llamadas antes de que lleguen al monolito, permitimos que la llamada siga adelante con normalidad. Luego, cuando la petición es respondida, según su resultado, podemos llamar a nuestros microservicios externos a través de un proxy.</a:t>
            </a:r>
          </a:p>
        </p:txBody>
      </p:sp>
      <p:pic>
        <p:nvPicPr>
          <p:cNvPr id="20482" name="Picture 2">
            <a:extLst>
              <a:ext uri="{FF2B5EF4-FFF2-40B4-BE49-F238E27FC236}">
                <a16:creationId xmlns:a16="http://schemas.microsoft.com/office/drawing/2014/main" id="{4C857799-C983-42CE-B49C-1CA902543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12" y="3066786"/>
            <a:ext cx="2873375" cy="1547886"/>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51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775334" y="234195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Nueva funcionalidad de fidelización</a:t>
            </a: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2533957"/>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Decorating</a:t>
            </a:r>
            <a:r>
              <a:rPr lang="es-ES" dirty="0"/>
              <a:t> </a:t>
            </a:r>
            <a:r>
              <a:rPr lang="es-ES" dirty="0" err="1"/>
              <a:t>Collaborator</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6028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3166654"/>
            <a:ext cx="6904082"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 Tenemos un proxy de </a:t>
            </a:r>
            <a:r>
              <a:rPr lang="es-ES" sz="1500" i="1" dirty="0">
                <a:solidFill>
                  <a:schemeClr val="tx2">
                    <a:lumMod val="10000"/>
                  </a:schemeClr>
                </a:solidFill>
                <a:latin typeface="Barlow Semi Condensed"/>
                <a:ea typeface="Barlow Semi Condensed"/>
                <a:cs typeface="Barlow Semi Condensed"/>
                <a:sym typeface="Barlow Semi Condensed"/>
              </a:rPr>
              <a:t>NGINX</a:t>
            </a:r>
            <a:r>
              <a:rPr lang="es-ES" sz="1500" dirty="0">
                <a:solidFill>
                  <a:schemeClr val="tx2">
                    <a:lumMod val="10000"/>
                  </a:schemeClr>
                </a:solidFill>
                <a:latin typeface="Barlow Semi Condensed"/>
                <a:ea typeface="Barlow Semi Condensed"/>
                <a:cs typeface="Barlow Semi Condensed"/>
                <a:sym typeface="Barlow Semi Condensed"/>
              </a:rPr>
              <a:t> que dirige las peticiones al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Desplegamos nuestro microservicio de </a:t>
            </a:r>
            <a:r>
              <a:rPr lang="es-ES" sz="1500" i="1" dirty="0" err="1">
                <a:solidFill>
                  <a:schemeClr val="tx2">
                    <a:lumMod val="10000"/>
                  </a:schemeClr>
                </a:solidFill>
                <a:latin typeface="Barlow Semi Condensed"/>
                <a:ea typeface="Barlow Semi Condensed"/>
                <a:cs typeface="Barlow Semi Condensed"/>
                <a:sym typeface="Barlow Semi Condensed"/>
              </a:rPr>
              <a:t>Loyalty</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y nuestro </a:t>
            </a:r>
            <a:r>
              <a:rPr lang="es-ES" sz="1500" i="1" dirty="0">
                <a:solidFill>
                  <a:schemeClr val="tx2">
                    <a:lumMod val="10000"/>
                  </a:schemeClr>
                </a:solidFill>
                <a:latin typeface="Barlow Semi Condensed"/>
                <a:ea typeface="Barlow Semi Condensed"/>
                <a:cs typeface="Barlow Semi Condensed"/>
                <a:sym typeface="Barlow Semi Condensed"/>
              </a:rPr>
              <a:t>Spring Cloud Gateway</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del proxy de </a:t>
            </a:r>
            <a:r>
              <a:rPr lang="es-ES" sz="1500" i="1" dirty="0">
                <a:solidFill>
                  <a:schemeClr val="tx2">
                    <a:lumMod val="10000"/>
                  </a:schemeClr>
                </a:solidFill>
                <a:latin typeface="Barlow Semi Condensed"/>
                <a:ea typeface="Barlow Semi Condensed"/>
                <a:cs typeface="Barlow Semi Condensed"/>
                <a:sym typeface="Barlow Semi Condensed"/>
              </a:rPr>
              <a:t>NGINX</a:t>
            </a:r>
            <a:r>
              <a:rPr lang="es-ES" sz="1500" dirty="0">
                <a:solidFill>
                  <a:schemeClr val="tx2">
                    <a:lumMod val="10000"/>
                  </a:schemeClr>
                </a:solidFill>
                <a:latin typeface="Barlow Semi Condensed"/>
                <a:ea typeface="Barlow Semi Condensed"/>
                <a:cs typeface="Barlow Semi Condensed"/>
                <a:sym typeface="Barlow Semi Condensed"/>
              </a:rPr>
              <a:t> a nuestro </a:t>
            </a:r>
            <a:r>
              <a:rPr lang="es-ES" sz="1500" i="1" dirty="0">
                <a:solidFill>
                  <a:schemeClr val="tx2">
                    <a:lumMod val="10000"/>
                  </a:schemeClr>
                </a:solidFill>
                <a:latin typeface="Barlow Semi Condensed"/>
                <a:ea typeface="Barlow Semi Condensed"/>
                <a:cs typeface="Barlow Semi Condensed"/>
                <a:sym typeface="Barlow Semi Condensed"/>
              </a:rPr>
              <a:t>Spring Cloud Gateway</a:t>
            </a:r>
            <a:r>
              <a:rPr lang="es-ES" sz="1500" dirty="0">
                <a:solidFill>
                  <a:schemeClr val="tx2">
                    <a:lumMod val="10000"/>
                  </a:schemeClr>
                </a:solidFill>
                <a:latin typeface="Barlow Semi Condensed"/>
                <a:ea typeface="Barlow Semi Condensed"/>
                <a:cs typeface="Barlow Semi Condensed"/>
                <a:sym typeface="Barlow Semi Condensed"/>
              </a:rPr>
              <a:t> el cuál se encargará de direccionarlas al monolito o al microservicio.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el caso de realizar una creación de una </a:t>
            </a:r>
            <a:r>
              <a:rPr lang="es-ES" sz="1500" i="1" dirty="0" err="1">
                <a:solidFill>
                  <a:schemeClr val="tx2">
                    <a:lumMod val="10000"/>
                  </a:schemeClr>
                </a:solidFill>
                <a:latin typeface="Barlow Semi Condensed"/>
                <a:ea typeface="Barlow Semi Condensed"/>
                <a:cs typeface="Barlow Semi Condensed"/>
                <a:sym typeface="Barlow Semi Condensed"/>
              </a:rPr>
              <a:t>Order</a:t>
            </a:r>
            <a:r>
              <a:rPr lang="es-ES" sz="1500" dirty="0">
                <a:solidFill>
                  <a:schemeClr val="tx2">
                    <a:lumMod val="10000"/>
                  </a:schemeClr>
                </a:solidFill>
                <a:latin typeface="Barlow Semi Condensed"/>
                <a:ea typeface="Barlow Semi Condensed"/>
                <a:cs typeface="Barlow Semi Condensed"/>
                <a:sym typeface="Barlow Semi Condensed"/>
              </a:rPr>
              <a:t>, si es correcta, se añaden puntos al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usuario en nuestro servicio de fidelización </a:t>
            </a:r>
            <a:r>
              <a:rPr lang="es-ES" sz="1500" i="1" dirty="0" err="1">
                <a:solidFill>
                  <a:schemeClr val="tx2">
                    <a:lumMod val="10000"/>
                  </a:schemeClr>
                </a:solidFill>
                <a:latin typeface="Barlow Semi Condensed"/>
                <a:ea typeface="Barlow Semi Condensed"/>
                <a:cs typeface="Barlow Semi Condensed"/>
                <a:sym typeface="Barlow Semi Condensed"/>
              </a:rPr>
              <a:t>Loyalty</a:t>
            </a:r>
            <a:r>
              <a:rPr lang="es-ES" sz="15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podemos migrar las peticiones con la configuración inicial del proxy.</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69335" y="470565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Imagen 8" descr="Diagrama&#10;&#10;Descripción generada automáticamente">
            <a:extLst>
              <a:ext uri="{FF2B5EF4-FFF2-40B4-BE49-F238E27FC236}">
                <a16:creationId xmlns:a16="http://schemas.microsoft.com/office/drawing/2014/main" id="{C1A66C6E-C14E-4B6B-AEDB-96BC6D34D2B7}"/>
              </a:ext>
            </a:extLst>
          </p:cNvPr>
          <p:cNvPicPr>
            <a:picLocks noChangeAspect="1"/>
          </p:cNvPicPr>
          <p:nvPr/>
        </p:nvPicPr>
        <p:blipFill>
          <a:blip r:embed="rId3"/>
          <a:stretch>
            <a:fillRect/>
          </a:stretch>
        </p:blipFill>
        <p:spPr>
          <a:xfrm>
            <a:off x="2783532" y="950715"/>
            <a:ext cx="3576936" cy="2181780"/>
          </a:xfrm>
          <a:prstGeom prst="rect">
            <a:avLst/>
          </a:prstGeom>
          <a:ln>
            <a:solidFill>
              <a:schemeClr val="tx2">
                <a:lumMod val="25000"/>
              </a:schemeClr>
            </a:solidFill>
          </a:ln>
        </p:spPr>
      </p:pic>
      <p:sp>
        <p:nvSpPr>
          <p:cNvPr id="18" name="Google Shape;2195;p40">
            <a:extLst>
              <a:ext uri="{FF2B5EF4-FFF2-40B4-BE49-F238E27FC236}">
                <a16:creationId xmlns:a16="http://schemas.microsoft.com/office/drawing/2014/main" id="{92A62286-F68E-45AA-8381-728478B507B0}"/>
              </a:ext>
            </a:extLst>
          </p:cNvPr>
          <p:cNvSpPr txBox="1">
            <a:spLocks/>
          </p:cNvSpPr>
          <p:nvPr/>
        </p:nvSpPr>
        <p:spPr>
          <a:xfrm>
            <a:off x="1732823" y="67012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endParaRPr lang="es-ES" dirty="0"/>
          </a:p>
        </p:txBody>
      </p:sp>
      <p:sp>
        <p:nvSpPr>
          <p:cNvPr id="19" name="Título 1">
            <a:extLst>
              <a:ext uri="{FF2B5EF4-FFF2-40B4-BE49-F238E27FC236}">
                <a16:creationId xmlns:a16="http://schemas.microsoft.com/office/drawing/2014/main" id="{27CFE9C8-FF45-4AED-A43E-BF2B3F08AF43}"/>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Nueva funcionalidad de fidelización</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08377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Parallel Run</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260855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8264CBE-438B-45E9-965B-AC642A26CF56}"/>
              </a:ext>
            </a:extLst>
          </p:cNvPr>
          <p:cNvSpPr>
            <a:spLocks noGrp="1"/>
          </p:cNvSpPr>
          <p:nvPr>
            <p:ph type="title"/>
          </p:nvPr>
        </p:nvSpPr>
        <p:spPr>
          <a:xfrm>
            <a:off x="2167128" y="344424"/>
            <a:ext cx="4809600" cy="576000"/>
          </a:xfrm>
        </p:spPr>
        <p:txBody>
          <a:bodyPr/>
          <a:lstStyle/>
          <a:p>
            <a:r>
              <a:rPr lang="es-ES" dirty="0" err="1"/>
              <a:t>Parallel</a:t>
            </a:r>
            <a:r>
              <a:rPr lang="es-ES" dirty="0"/>
              <a:t> Run</a:t>
            </a:r>
          </a:p>
        </p:txBody>
      </p:sp>
      <p:sp>
        <p:nvSpPr>
          <p:cNvPr id="6" name="CuadroTexto 5">
            <a:extLst>
              <a:ext uri="{FF2B5EF4-FFF2-40B4-BE49-F238E27FC236}">
                <a16:creationId xmlns:a16="http://schemas.microsoft.com/office/drawing/2014/main" id="{B1738189-BF9D-4C43-B882-9DE9A14A901D}"/>
              </a:ext>
            </a:extLst>
          </p:cNvPr>
          <p:cNvSpPr txBox="1"/>
          <p:nvPr/>
        </p:nvSpPr>
        <p:spPr>
          <a:xfrm>
            <a:off x="1328407" y="3655519"/>
            <a:ext cx="6487185" cy="1092607"/>
          </a:xfrm>
          <a:prstGeom prst="rect">
            <a:avLst/>
          </a:prstGeom>
          <a:noFill/>
        </p:spPr>
        <p:txBody>
          <a:bodyPr wrap="square" rtlCol="0">
            <a:spAutoFit/>
          </a:bodyPr>
          <a:lstStyle/>
          <a:p>
            <a:pPr marL="285750" indent="-285750" algn="just">
              <a:buFont typeface="Arial" panose="020B0604020202020204" pitchFamily="34" charset="0"/>
              <a:buChar char="•"/>
            </a:pPr>
            <a:r>
              <a:rPr lang="es-ES" sz="1500" dirty="0">
                <a:latin typeface="Barlow Semi Condensed" panose="00000506000000000000" pitchFamily="2" charset="0"/>
              </a:rPr>
              <a:t>Se basa en llamar a la implementación antigua y a la nueva de forma simultánea. </a:t>
            </a:r>
          </a:p>
          <a:p>
            <a:pPr marL="285750" indent="-285750" algn="just">
              <a:buFont typeface="Arial" panose="020B0604020202020204" pitchFamily="34" charset="0"/>
              <a:buChar char="•"/>
            </a:pPr>
            <a:r>
              <a:rPr lang="es-ES" sz="1500" dirty="0">
                <a:latin typeface="Barlow Semi Condensed" panose="00000506000000000000" pitchFamily="2" charset="0"/>
              </a:rPr>
              <a:t>Nos permite comparar los resultados para asegurarnos de que sean equivalentes.</a:t>
            </a:r>
          </a:p>
          <a:p>
            <a:pPr marL="285750" indent="-285750" algn="just">
              <a:buFont typeface="Arial" panose="020B0604020202020204" pitchFamily="34" charset="0"/>
              <a:buChar char="•"/>
            </a:pPr>
            <a:r>
              <a:rPr lang="es-ES" sz="1500" dirty="0">
                <a:latin typeface="Barlow Semi Condensed" panose="00000506000000000000" pitchFamily="2" charset="0"/>
              </a:rPr>
              <a:t>Es un patrón invisible para el usuario.</a:t>
            </a:r>
          </a:p>
          <a:p>
            <a:pPr algn="just"/>
            <a:endParaRPr lang="es-ES" sz="500" dirty="0">
              <a:solidFill>
                <a:schemeClr val="tx2">
                  <a:lumMod val="10000"/>
                </a:schemeClr>
              </a:solidFill>
              <a:latin typeface="Barlow Semi Condensed" panose="00000506000000000000" pitchFamily="2" charset="0"/>
              <a:ea typeface="Barlow Semi Condensed"/>
              <a:cs typeface="Barlow Semi Condensed"/>
              <a:sym typeface="Barlow Semi Condensed"/>
            </a:endParaRPr>
          </a:p>
          <a:p>
            <a:pPr algn="just"/>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endParaRPr lang="es-ES" sz="1500" i="1" dirty="0">
              <a:latin typeface="Barlow Semi Condensed" panose="00000506000000000000" pitchFamily="2" charset="0"/>
            </a:endParaRPr>
          </a:p>
        </p:txBody>
      </p:sp>
      <p:grpSp>
        <p:nvGrpSpPr>
          <p:cNvPr id="5" name="Google Shape;13465;p75">
            <a:extLst>
              <a:ext uri="{FF2B5EF4-FFF2-40B4-BE49-F238E27FC236}">
                <a16:creationId xmlns:a16="http://schemas.microsoft.com/office/drawing/2014/main" id="{CE6ACBCB-642E-4A38-8AB9-821E9BDBB68B}"/>
              </a:ext>
            </a:extLst>
          </p:cNvPr>
          <p:cNvGrpSpPr/>
          <p:nvPr/>
        </p:nvGrpSpPr>
        <p:grpSpPr>
          <a:xfrm>
            <a:off x="1343727" y="4519172"/>
            <a:ext cx="207425" cy="198465"/>
            <a:chOff x="6239575" y="4416275"/>
            <a:chExt cx="489625" cy="449175"/>
          </a:xfrm>
        </p:grpSpPr>
        <p:sp>
          <p:nvSpPr>
            <p:cNvPr id="7" name="Google Shape;13466;p75">
              <a:extLst>
                <a:ext uri="{FF2B5EF4-FFF2-40B4-BE49-F238E27FC236}">
                  <a16:creationId xmlns:a16="http://schemas.microsoft.com/office/drawing/2014/main" id="{5411C52E-85D0-4355-B4C6-048965DA3F55}"/>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467;p75">
              <a:extLst>
                <a:ext uri="{FF2B5EF4-FFF2-40B4-BE49-F238E27FC236}">
                  <a16:creationId xmlns:a16="http://schemas.microsoft.com/office/drawing/2014/main" id="{19823964-8AD2-464A-9EDE-16338EFE089C}"/>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468;p75">
              <a:extLst>
                <a:ext uri="{FF2B5EF4-FFF2-40B4-BE49-F238E27FC236}">
                  <a16:creationId xmlns:a16="http://schemas.microsoft.com/office/drawing/2014/main" id="{F650DB5E-B3BB-4573-9FCA-D7FE879F88F0}"/>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n 3">
            <a:extLst>
              <a:ext uri="{FF2B5EF4-FFF2-40B4-BE49-F238E27FC236}">
                <a16:creationId xmlns:a16="http://schemas.microsoft.com/office/drawing/2014/main" id="{CED3492A-52FB-4D5A-B502-ED3FD972DC00}"/>
              </a:ext>
            </a:extLst>
          </p:cNvPr>
          <p:cNvPicPr>
            <a:picLocks noChangeAspect="1"/>
          </p:cNvPicPr>
          <p:nvPr/>
        </p:nvPicPr>
        <p:blipFill>
          <a:blip r:embed="rId2"/>
          <a:stretch>
            <a:fillRect/>
          </a:stretch>
        </p:blipFill>
        <p:spPr>
          <a:xfrm>
            <a:off x="3131818" y="952174"/>
            <a:ext cx="2880219" cy="2438281"/>
          </a:xfrm>
          <a:prstGeom prst="rect">
            <a:avLst/>
          </a:prstGeom>
          <a:ln>
            <a:solidFill>
              <a:schemeClr val="tx2">
                <a:lumMod val="10000"/>
              </a:schemeClr>
            </a:solidFill>
          </a:ln>
        </p:spPr>
      </p:pic>
    </p:spTree>
    <p:extLst>
      <p:ext uri="{BB962C8B-B14F-4D97-AF65-F5344CB8AC3E}">
        <p14:creationId xmlns:p14="http://schemas.microsoft.com/office/powerpoint/2010/main" val="2959426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916455" y="1490991"/>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Usando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Spies</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69338" y="1502679"/>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Parallel</a:t>
            </a:r>
            <a:r>
              <a:rPr lang="es-ES" dirty="0"/>
              <a:t> Run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14641;p79">
            <a:extLst>
              <a:ext uri="{FF2B5EF4-FFF2-40B4-BE49-F238E27FC236}">
                <a16:creationId xmlns:a16="http://schemas.microsoft.com/office/drawing/2014/main" id="{4C4D3469-DD0F-4CA6-A110-53EB69E874E9}"/>
              </a:ext>
            </a:extLst>
          </p:cNvPr>
          <p:cNvSpPr/>
          <p:nvPr/>
        </p:nvSpPr>
        <p:spPr>
          <a:xfrm>
            <a:off x="1463799" y="2217173"/>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641;p79">
            <a:extLst>
              <a:ext uri="{FF2B5EF4-FFF2-40B4-BE49-F238E27FC236}">
                <a16:creationId xmlns:a16="http://schemas.microsoft.com/office/drawing/2014/main" id="{8440280E-181F-4579-9DC4-5FA7EC9A6847}"/>
              </a:ext>
            </a:extLst>
          </p:cNvPr>
          <p:cNvSpPr/>
          <p:nvPr/>
        </p:nvSpPr>
        <p:spPr>
          <a:xfrm>
            <a:off x="1471087" y="3632519"/>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641;p79">
            <a:extLst>
              <a:ext uri="{FF2B5EF4-FFF2-40B4-BE49-F238E27FC236}">
                <a16:creationId xmlns:a16="http://schemas.microsoft.com/office/drawing/2014/main" id="{2B666204-1650-4FB2-9E33-4763FB23646D}"/>
              </a:ext>
            </a:extLst>
          </p:cNvPr>
          <p:cNvSpPr/>
          <p:nvPr/>
        </p:nvSpPr>
        <p:spPr>
          <a:xfrm>
            <a:off x="1471087" y="2929970"/>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Subtítulo 2">
            <a:extLst>
              <a:ext uri="{FF2B5EF4-FFF2-40B4-BE49-F238E27FC236}">
                <a16:creationId xmlns:a16="http://schemas.microsoft.com/office/drawing/2014/main" id="{D7106E5B-265A-41A7-B825-F091A74C810C}"/>
              </a:ext>
            </a:extLst>
          </p:cNvPr>
          <p:cNvSpPr txBox="1">
            <a:spLocks/>
          </p:cNvSpPr>
          <p:nvPr/>
        </p:nvSpPr>
        <p:spPr>
          <a:xfrm>
            <a:off x="1937601" y="2180158"/>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Github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Scientist</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
        <p:nvSpPr>
          <p:cNvPr id="306" name="Subtítulo 2">
            <a:extLst>
              <a:ext uri="{FF2B5EF4-FFF2-40B4-BE49-F238E27FC236}">
                <a16:creationId xmlns:a16="http://schemas.microsoft.com/office/drawing/2014/main" id="{846AC8DC-5E31-454F-9F4F-0C9FAB29F7B6}"/>
              </a:ext>
            </a:extLst>
          </p:cNvPr>
          <p:cNvSpPr txBox="1">
            <a:spLocks/>
          </p:cNvSpPr>
          <p:nvPr/>
        </p:nvSpPr>
        <p:spPr>
          <a:xfrm>
            <a:off x="1945046" y="2900937"/>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Diffy</a:t>
            </a:r>
          </a:p>
        </p:txBody>
      </p:sp>
      <p:sp>
        <p:nvSpPr>
          <p:cNvPr id="307" name="Subtítulo 2">
            <a:extLst>
              <a:ext uri="{FF2B5EF4-FFF2-40B4-BE49-F238E27FC236}">
                <a16:creationId xmlns:a16="http://schemas.microsoft.com/office/drawing/2014/main" id="{5DDB278B-B56E-47A5-B4CC-553E28BFDBE8}"/>
              </a:ext>
            </a:extLst>
          </p:cNvPr>
          <p:cNvSpPr txBox="1">
            <a:spLocks/>
          </p:cNvSpPr>
          <p:nvPr/>
        </p:nvSpPr>
        <p:spPr>
          <a:xfrm>
            <a:off x="1943829" y="3608442"/>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Canary</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Releasing</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Tree>
    <p:extLst>
      <p:ext uri="{BB962C8B-B14F-4D97-AF65-F5344CB8AC3E}">
        <p14:creationId xmlns:p14="http://schemas.microsoft.com/office/powerpoint/2010/main" val="3202556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a:extLst>
              <a:ext uri="{FF2B5EF4-FFF2-40B4-BE49-F238E27FC236}">
                <a16:creationId xmlns:a16="http://schemas.microsoft.com/office/drawing/2014/main" id="{39B47CF6-1DB0-4787-9838-E2752C0F432E}"/>
              </a:ext>
            </a:extLst>
          </p:cNvPr>
          <p:cNvPicPr>
            <a:picLocks noChangeAspect="1"/>
          </p:cNvPicPr>
          <p:nvPr/>
        </p:nvPicPr>
        <p:blipFill>
          <a:blip r:embed="rId3"/>
          <a:stretch>
            <a:fillRect/>
          </a:stretch>
        </p:blipFill>
        <p:spPr>
          <a:xfrm>
            <a:off x="443357" y="484123"/>
            <a:ext cx="1321808" cy="744262"/>
          </a:xfrm>
          <a:prstGeom prst="rect">
            <a:avLst/>
          </a:prstGeom>
        </p:spPr>
      </p:pic>
      <p:grpSp>
        <p:nvGrpSpPr>
          <p:cNvPr id="25" name="Google Shape;3516;p62">
            <a:extLst>
              <a:ext uri="{FF2B5EF4-FFF2-40B4-BE49-F238E27FC236}">
                <a16:creationId xmlns:a16="http://schemas.microsoft.com/office/drawing/2014/main" id="{586C46EE-D3ED-4AE6-A0CA-9D78833E05C7}"/>
              </a:ext>
            </a:extLst>
          </p:cNvPr>
          <p:cNvGrpSpPr/>
          <p:nvPr/>
        </p:nvGrpSpPr>
        <p:grpSpPr>
          <a:xfrm>
            <a:off x="0" y="123752"/>
            <a:ext cx="2158809" cy="1791741"/>
            <a:chOff x="1230400" y="410075"/>
            <a:chExt cx="5124625" cy="4728500"/>
          </a:xfrm>
        </p:grpSpPr>
        <p:sp>
          <p:nvSpPr>
            <p:cNvPr id="26" name="Google Shape;3517;p62">
              <a:extLst>
                <a:ext uri="{FF2B5EF4-FFF2-40B4-BE49-F238E27FC236}">
                  <a16:creationId xmlns:a16="http://schemas.microsoft.com/office/drawing/2014/main" id="{FFA3BDBB-ED83-40AD-A133-454C8F7A7A37}"/>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18;p62">
              <a:extLst>
                <a:ext uri="{FF2B5EF4-FFF2-40B4-BE49-F238E27FC236}">
                  <a16:creationId xmlns:a16="http://schemas.microsoft.com/office/drawing/2014/main" id="{7416A9E3-E0A7-464D-8B9F-A49F3D7690E1}"/>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19;p62">
              <a:extLst>
                <a:ext uri="{FF2B5EF4-FFF2-40B4-BE49-F238E27FC236}">
                  <a16:creationId xmlns:a16="http://schemas.microsoft.com/office/drawing/2014/main" id="{1481BA92-72A6-488D-A39C-CB87FBD5BC95}"/>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20;p62">
              <a:extLst>
                <a:ext uri="{FF2B5EF4-FFF2-40B4-BE49-F238E27FC236}">
                  <a16:creationId xmlns:a16="http://schemas.microsoft.com/office/drawing/2014/main" id="{82B1F18D-4AC2-480D-B44A-AE7E6A6FA966}"/>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21;p62">
              <a:extLst>
                <a:ext uri="{FF2B5EF4-FFF2-40B4-BE49-F238E27FC236}">
                  <a16:creationId xmlns:a16="http://schemas.microsoft.com/office/drawing/2014/main" id="{FAFEFA75-D6BB-4E77-8E4A-17D3FBB5B306}"/>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22;p62">
              <a:extLst>
                <a:ext uri="{FF2B5EF4-FFF2-40B4-BE49-F238E27FC236}">
                  <a16:creationId xmlns:a16="http://schemas.microsoft.com/office/drawing/2014/main" id="{6046C710-8ED4-424A-AE9C-B6BC9AF03CAA}"/>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23;p62">
              <a:extLst>
                <a:ext uri="{FF2B5EF4-FFF2-40B4-BE49-F238E27FC236}">
                  <a16:creationId xmlns:a16="http://schemas.microsoft.com/office/drawing/2014/main" id="{DADA02C5-4D94-4578-8475-B3BD4F44E8B2}"/>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24;p62">
              <a:extLst>
                <a:ext uri="{FF2B5EF4-FFF2-40B4-BE49-F238E27FC236}">
                  <a16:creationId xmlns:a16="http://schemas.microsoft.com/office/drawing/2014/main" id="{4AB1F476-B9CB-4187-B2C7-3AAC087B1CC7}"/>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25;p62">
              <a:extLst>
                <a:ext uri="{FF2B5EF4-FFF2-40B4-BE49-F238E27FC236}">
                  <a16:creationId xmlns:a16="http://schemas.microsoft.com/office/drawing/2014/main" id="{5A0F678D-334D-4418-8960-D39CE3E65F74}"/>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26;p62">
              <a:extLst>
                <a:ext uri="{FF2B5EF4-FFF2-40B4-BE49-F238E27FC236}">
                  <a16:creationId xmlns:a16="http://schemas.microsoft.com/office/drawing/2014/main" id="{4F6A7FE2-B5A6-4536-A83C-8A9A6A74A164}"/>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27;p62">
              <a:extLst>
                <a:ext uri="{FF2B5EF4-FFF2-40B4-BE49-F238E27FC236}">
                  <a16:creationId xmlns:a16="http://schemas.microsoft.com/office/drawing/2014/main" id="{AAED8C4B-78D7-4058-A91E-5F9DAB95DDA3}"/>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28;p62">
              <a:extLst>
                <a:ext uri="{FF2B5EF4-FFF2-40B4-BE49-F238E27FC236}">
                  <a16:creationId xmlns:a16="http://schemas.microsoft.com/office/drawing/2014/main" id="{9F170C01-8298-44BB-8CBF-33EF02FA940C}"/>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9;p62">
              <a:extLst>
                <a:ext uri="{FF2B5EF4-FFF2-40B4-BE49-F238E27FC236}">
                  <a16:creationId xmlns:a16="http://schemas.microsoft.com/office/drawing/2014/main" id="{5C33B112-CE36-484F-A1C7-C760B2340450}"/>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30;p62">
              <a:extLst>
                <a:ext uri="{FF2B5EF4-FFF2-40B4-BE49-F238E27FC236}">
                  <a16:creationId xmlns:a16="http://schemas.microsoft.com/office/drawing/2014/main" id="{31752C8F-E09A-4FE4-B40C-81EACFB8C1AB}"/>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31;p62">
              <a:extLst>
                <a:ext uri="{FF2B5EF4-FFF2-40B4-BE49-F238E27FC236}">
                  <a16:creationId xmlns:a16="http://schemas.microsoft.com/office/drawing/2014/main" id="{CC7EDE66-DB2A-4E0D-B0D1-DBF69885C9E3}"/>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32;p62">
              <a:extLst>
                <a:ext uri="{FF2B5EF4-FFF2-40B4-BE49-F238E27FC236}">
                  <a16:creationId xmlns:a16="http://schemas.microsoft.com/office/drawing/2014/main" id="{943E4DFF-35E0-4578-AB9C-1389F07109D3}"/>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33;p62">
              <a:extLst>
                <a:ext uri="{FF2B5EF4-FFF2-40B4-BE49-F238E27FC236}">
                  <a16:creationId xmlns:a16="http://schemas.microsoft.com/office/drawing/2014/main" id="{316C7327-B48E-4D01-B5D9-71518355957F}"/>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34;p62">
              <a:extLst>
                <a:ext uri="{FF2B5EF4-FFF2-40B4-BE49-F238E27FC236}">
                  <a16:creationId xmlns:a16="http://schemas.microsoft.com/office/drawing/2014/main" id="{B126635C-3370-47CB-A057-6D8EBBE30254}"/>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35;p62">
              <a:extLst>
                <a:ext uri="{FF2B5EF4-FFF2-40B4-BE49-F238E27FC236}">
                  <a16:creationId xmlns:a16="http://schemas.microsoft.com/office/drawing/2014/main" id="{FBEA22ED-A6FD-461D-9A54-AA753CD432A6}"/>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6;p62">
              <a:extLst>
                <a:ext uri="{FF2B5EF4-FFF2-40B4-BE49-F238E27FC236}">
                  <a16:creationId xmlns:a16="http://schemas.microsoft.com/office/drawing/2014/main" id="{C349A12A-0B99-4288-98D2-1DE1B001DFF7}"/>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37;p62">
              <a:extLst>
                <a:ext uri="{FF2B5EF4-FFF2-40B4-BE49-F238E27FC236}">
                  <a16:creationId xmlns:a16="http://schemas.microsoft.com/office/drawing/2014/main" id="{DEAF6242-F944-4BC5-9349-3795E5CF8BE3}"/>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8;p62">
              <a:extLst>
                <a:ext uri="{FF2B5EF4-FFF2-40B4-BE49-F238E27FC236}">
                  <a16:creationId xmlns:a16="http://schemas.microsoft.com/office/drawing/2014/main" id="{F2FD0F64-E986-4E58-854F-169EC3ED4E2F}"/>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39;p62">
              <a:extLst>
                <a:ext uri="{FF2B5EF4-FFF2-40B4-BE49-F238E27FC236}">
                  <a16:creationId xmlns:a16="http://schemas.microsoft.com/office/drawing/2014/main" id="{991393C9-53E6-42A0-930F-49B6455AA3C5}"/>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40;p62">
              <a:extLst>
                <a:ext uri="{FF2B5EF4-FFF2-40B4-BE49-F238E27FC236}">
                  <a16:creationId xmlns:a16="http://schemas.microsoft.com/office/drawing/2014/main" id="{769F5996-26D0-4527-A44B-670D799AE7D9}"/>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41;p62">
              <a:extLst>
                <a:ext uri="{FF2B5EF4-FFF2-40B4-BE49-F238E27FC236}">
                  <a16:creationId xmlns:a16="http://schemas.microsoft.com/office/drawing/2014/main" id="{9B9310DE-9CBB-4E6E-A98D-E5913E9F9044}"/>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42;p62">
              <a:extLst>
                <a:ext uri="{FF2B5EF4-FFF2-40B4-BE49-F238E27FC236}">
                  <a16:creationId xmlns:a16="http://schemas.microsoft.com/office/drawing/2014/main" id="{A2EF5A38-A284-45DF-A1AB-CEFEC636ECF1}"/>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43;p62">
              <a:extLst>
                <a:ext uri="{FF2B5EF4-FFF2-40B4-BE49-F238E27FC236}">
                  <a16:creationId xmlns:a16="http://schemas.microsoft.com/office/drawing/2014/main" id="{AE56C938-F505-481F-8D01-3FDE6A0A54EE}"/>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44;p62">
              <a:extLst>
                <a:ext uri="{FF2B5EF4-FFF2-40B4-BE49-F238E27FC236}">
                  <a16:creationId xmlns:a16="http://schemas.microsoft.com/office/drawing/2014/main" id="{546E1850-EC50-4E18-BAB2-C98B245DF0AF}"/>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45;p62">
              <a:extLst>
                <a:ext uri="{FF2B5EF4-FFF2-40B4-BE49-F238E27FC236}">
                  <a16:creationId xmlns:a16="http://schemas.microsoft.com/office/drawing/2014/main" id="{F32B0F67-DE94-45A3-88B6-2AA5351782D4}"/>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46;p62">
              <a:extLst>
                <a:ext uri="{FF2B5EF4-FFF2-40B4-BE49-F238E27FC236}">
                  <a16:creationId xmlns:a16="http://schemas.microsoft.com/office/drawing/2014/main" id="{8B7374F4-78B0-4A60-873C-7FA9A53DF991}"/>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47;p62">
              <a:extLst>
                <a:ext uri="{FF2B5EF4-FFF2-40B4-BE49-F238E27FC236}">
                  <a16:creationId xmlns:a16="http://schemas.microsoft.com/office/drawing/2014/main" id="{97B8C86C-9B19-4BF3-B426-EB2438F22366}"/>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48;p62">
              <a:extLst>
                <a:ext uri="{FF2B5EF4-FFF2-40B4-BE49-F238E27FC236}">
                  <a16:creationId xmlns:a16="http://schemas.microsoft.com/office/drawing/2014/main" id="{ECC5EAE1-271F-4C61-86B1-26FEE45EE7D2}"/>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49;p62">
              <a:extLst>
                <a:ext uri="{FF2B5EF4-FFF2-40B4-BE49-F238E27FC236}">
                  <a16:creationId xmlns:a16="http://schemas.microsoft.com/office/drawing/2014/main" id="{7C74B119-832B-4812-BB48-FDC24ABA183D}"/>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50;p62">
              <a:extLst>
                <a:ext uri="{FF2B5EF4-FFF2-40B4-BE49-F238E27FC236}">
                  <a16:creationId xmlns:a16="http://schemas.microsoft.com/office/drawing/2014/main" id="{8041D2FD-D760-409E-913D-E7C53BE09C47}"/>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51;p62">
              <a:extLst>
                <a:ext uri="{FF2B5EF4-FFF2-40B4-BE49-F238E27FC236}">
                  <a16:creationId xmlns:a16="http://schemas.microsoft.com/office/drawing/2014/main" id="{4E949C6C-CA5E-4A44-95CA-41D6C16D1D0D}"/>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52;p62">
              <a:extLst>
                <a:ext uri="{FF2B5EF4-FFF2-40B4-BE49-F238E27FC236}">
                  <a16:creationId xmlns:a16="http://schemas.microsoft.com/office/drawing/2014/main" id="{F108FB8D-BE7B-47CE-B849-070F4214C111}"/>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53;p62">
              <a:extLst>
                <a:ext uri="{FF2B5EF4-FFF2-40B4-BE49-F238E27FC236}">
                  <a16:creationId xmlns:a16="http://schemas.microsoft.com/office/drawing/2014/main" id="{DACE6FA9-5964-47BF-B99B-2B7EAC220DE7}"/>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54;p62">
              <a:extLst>
                <a:ext uri="{FF2B5EF4-FFF2-40B4-BE49-F238E27FC236}">
                  <a16:creationId xmlns:a16="http://schemas.microsoft.com/office/drawing/2014/main" id="{837FBE32-42B5-4756-AF92-E691FD0AFDBD}"/>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55;p62">
              <a:extLst>
                <a:ext uri="{FF2B5EF4-FFF2-40B4-BE49-F238E27FC236}">
                  <a16:creationId xmlns:a16="http://schemas.microsoft.com/office/drawing/2014/main" id="{8ADBBE82-09A1-4DC5-A609-0E1A0D1E6754}"/>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56;p62">
              <a:extLst>
                <a:ext uri="{FF2B5EF4-FFF2-40B4-BE49-F238E27FC236}">
                  <a16:creationId xmlns:a16="http://schemas.microsoft.com/office/drawing/2014/main" id="{7D1E9170-E39B-49FA-BC7A-321B6DCCA7A4}"/>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57;p62">
              <a:extLst>
                <a:ext uri="{FF2B5EF4-FFF2-40B4-BE49-F238E27FC236}">
                  <a16:creationId xmlns:a16="http://schemas.microsoft.com/office/drawing/2014/main" id="{F9403080-E546-4548-9660-F0A80AC5E04C}"/>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58;p62">
              <a:extLst>
                <a:ext uri="{FF2B5EF4-FFF2-40B4-BE49-F238E27FC236}">
                  <a16:creationId xmlns:a16="http://schemas.microsoft.com/office/drawing/2014/main" id="{05368395-545B-4D4E-94B3-8E98BB764ABA}"/>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59;p62">
              <a:extLst>
                <a:ext uri="{FF2B5EF4-FFF2-40B4-BE49-F238E27FC236}">
                  <a16:creationId xmlns:a16="http://schemas.microsoft.com/office/drawing/2014/main" id="{96F51883-5D4F-48A2-A628-3252624D389A}"/>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60;p62">
              <a:extLst>
                <a:ext uri="{FF2B5EF4-FFF2-40B4-BE49-F238E27FC236}">
                  <a16:creationId xmlns:a16="http://schemas.microsoft.com/office/drawing/2014/main" id="{245316F6-0717-4307-987C-3BB5173BED7E}"/>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61;p62">
              <a:extLst>
                <a:ext uri="{FF2B5EF4-FFF2-40B4-BE49-F238E27FC236}">
                  <a16:creationId xmlns:a16="http://schemas.microsoft.com/office/drawing/2014/main" id="{07996BCB-323E-4E4E-9490-32A05943B6B3}"/>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62;p62">
              <a:extLst>
                <a:ext uri="{FF2B5EF4-FFF2-40B4-BE49-F238E27FC236}">
                  <a16:creationId xmlns:a16="http://schemas.microsoft.com/office/drawing/2014/main" id="{6B35F45B-89C1-45CC-BF85-52C9D71FFF5E}"/>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63;p62">
              <a:extLst>
                <a:ext uri="{FF2B5EF4-FFF2-40B4-BE49-F238E27FC236}">
                  <a16:creationId xmlns:a16="http://schemas.microsoft.com/office/drawing/2014/main" id="{80A08C97-5B97-42F6-AD0E-A03330799C04}"/>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64;p62">
              <a:extLst>
                <a:ext uri="{FF2B5EF4-FFF2-40B4-BE49-F238E27FC236}">
                  <a16:creationId xmlns:a16="http://schemas.microsoft.com/office/drawing/2014/main" id="{AB4C3698-1E65-4B07-8240-7D98093E383A}"/>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65;p62">
              <a:extLst>
                <a:ext uri="{FF2B5EF4-FFF2-40B4-BE49-F238E27FC236}">
                  <a16:creationId xmlns:a16="http://schemas.microsoft.com/office/drawing/2014/main" id="{3FCB5FCF-26D0-48DC-B2A2-22953C9DEFDF}"/>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66;p62">
              <a:extLst>
                <a:ext uri="{FF2B5EF4-FFF2-40B4-BE49-F238E27FC236}">
                  <a16:creationId xmlns:a16="http://schemas.microsoft.com/office/drawing/2014/main" id="{8A193244-273F-4694-87CA-64C6788628CC}"/>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67;p62">
              <a:extLst>
                <a:ext uri="{FF2B5EF4-FFF2-40B4-BE49-F238E27FC236}">
                  <a16:creationId xmlns:a16="http://schemas.microsoft.com/office/drawing/2014/main" id="{A4C6A595-0B43-404E-85D7-A84DA677A881}"/>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68;p62">
              <a:extLst>
                <a:ext uri="{FF2B5EF4-FFF2-40B4-BE49-F238E27FC236}">
                  <a16:creationId xmlns:a16="http://schemas.microsoft.com/office/drawing/2014/main" id="{78189323-D751-4281-9A9D-FE5F262D74BE}"/>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69;p62">
              <a:extLst>
                <a:ext uri="{FF2B5EF4-FFF2-40B4-BE49-F238E27FC236}">
                  <a16:creationId xmlns:a16="http://schemas.microsoft.com/office/drawing/2014/main" id="{E0C80D4D-587C-4CD3-8073-4E16157E58D6}"/>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70;p62">
              <a:extLst>
                <a:ext uri="{FF2B5EF4-FFF2-40B4-BE49-F238E27FC236}">
                  <a16:creationId xmlns:a16="http://schemas.microsoft.com/office/drawing/2014/main" id="{79E3AA13-96F8-4907-9361-9B9BF4D9AE66}"/>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71;p62">
              <a:extLst>
                <a:ext uri="{FF2B5EF4-FFF2-40B4-BE49-F238E27FC236}">
                  <a16:creationId xmlns:a16="http://schemas.microsoft.com/office/drawing/2014/main" id="{DACE6E58-6789-4F76-9045-FC5B22B29A60}"/>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72;p62">
              <a:extLst>
                <a:ext uri="{FF2B5EF4-FFF2-40B4-BE49-F238E27FC236}">
                  <a16:creationId xmlns:a16="http://schemas.microsoft.com/office/drawing/2014/main" id="{E48117A5-0F7D-4581-A086-FFCA4B346027}"/>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73;p62">
              <a:extLst>
                <a:ext uri="{FF2B5EF4-FFF2-40B4-BE49-F238E27FC236}">
                  <a16:creationId xmlns:a16="http://schemas.microsoft.com/office/drawing/2014/main" id="{D3283A3E-0377-46BD-A715-D32772CFEC3E}"/>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74;p62">
              <a:extLst>
                <a:ext uri="{FF2B5EF4-FFF2-40B4-BE49-F238E27FC236}">
                  <a16:creationId xmlns:a16="http://schemas.microsoft.com/office/drawing/2014/main" id="{65DD7E2D-F5C4-4592-9C51-B95895D17975}"/>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75;p62">
              <a:extLst>
                <a:ext uri="{FF2B5EF4-FFF2-40B4-BE49-F238E27FC236}">
                  <a16:creationId xmlns:a16="http://schemas.microsoft.com/office/drawing/2014/main" id="{BCFA2B03-CAAC-4DFD-AFB5-69D5AC9BEC64}"/>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76;p62">
              <a:extLst>
                <a:ext uri="{FF2B5EF4-FFF2-40B4-BE49-F238E27FC236}">
                  <a16:creationId xmlns:a16="http://schemas.microsoft.com/office/drawing/2014/main" id="{19168EB0-EC57-4662-9EE3-5E16DDDB7559}"/>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77;p62">
              <a:extLst>
                <a:ext uri="{FF2B5EF4-FFF2-40B4-BE49-F238E27FC236}">
                  <a16:creationId xmlns:a16="http://schemas.microsoft.com/office/drawing/2014/main" id="{3F82100F-F594-4B4D-86D8-EB5E88622225}"/>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78;p62">
              <a:extLst>
                <a:ext uri="{FF2B5EF4-FFF2-40B4-BE49-F238E27FC236}">
                  <a16:creationId xmlns:a16="http://schemas.microsoft.com/office/drawing/2014/main" id="{E89D364D-343C-46D4-87DA-DFD6512D7721}"/>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79;p62">
              <a:extLst>
                <a:ext uri="{FF2B5EF4-FFF2-40B4-BE49-F238E27FC236}">
                  <a16:creationId xmlns:a16="http://schemas.microsoft.com/office/drawing/2014/main" id="{A8AFD0D8-52C2-4A52-8E4C-BBD475DEDD2A}"/>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80;p62">
              <a:extLst>
                <a:ext uri="{FF2B5EF4-FFF2-40B4-BE49-F238E27FC236}">
                  <a16:creationId xmlns:a16="http://schemas.microsoft.com/office/drawing/2014/main" id="{91D4807C-4833-4D08-BDA3-E236502C3BDC}"/>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81;p62">
              <a:extLst>
                <a:ext uri="{FF2B5EF4-FFF2-40B4-BE49-F238E27FC236}">
                  <a16:creationId xmlns:a16="http://schemas.microsoft.com/office/drawing/2014/main" id="{6753F501-6D18-4A62-83AC-F467CA6D5EAB}"/>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82;p62">
              <a:extLst>
                <a:ext uri="{FF2B5EF4-FFF2-40B4-BE49-F238E27FC236}">
                  <a16:creationId xmlns:a16="http://schemas.microsoft.com/office/drawing/2014/main" id="{CE959652-48E1-4238-BC7A-1EEA15DA4B53}"/>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83;p62">
              <a:extLst>
                <a:ext uri="{FF2B5EF4-FFF2-40B4-BE49-F238E27FC236}">
                  <a16:creationId xmlns:a16="http://schemas.microsoft.com/office/drawing/2014/main" id="{755D4DF9-E2F0-4107-AA4D-A84583E78280}"/>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84;p62">
              <a:extLst>
                <a:ext uri="{FF2B5EF4-FFF2-40B4-BE49-F238E27FC236}">
                  <a16:creationId xmlns:a16="http://schemas.microsoft.com/office/drawing/2014/main" id="{219D6B6F-5E4D-45F1-AA7C-44BAD2C17351}"/>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85;p62">
              <a:extLst>
                <a:ext uri="{FF2B5EF4-FFF2-40B4-BE49-F238E27FC236}">
                  <a16:creationId xmlns:a16="http://schemas.microsoft.com/office/drawing/2014/main" id="{CABAACE5-CCB7-4FA8-9D0C-6D2E61A6560E}"/>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86;p62">
              <a:extLst>
                <a:ext uri="{FF2B5EF4-FFF2-40B4-BE49-F238E27FC236}">
                  <a16:creationId xmlns:a16="http://schemas.microsoft.com/office/drawing/2014/main" id="{85FC96B6-6230-41E1-9839-0F22A30A4C44}"/>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87;p62">
              <a:extLst>
                <a:ext uri="{FF2B5EF4-FFF2-40B4-BE49-F238E27FC236}">
                  <a16:creationId xmlns:a16="http://schemas.microsoft.com/office/drawing/2014/main" id="{157660B8-A9C6-4944-B879-8BF0C82AB98D}"/>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88;p62">
              <a:extLst>
                <a:ext uri="{FF2B5EF4-FFF2-40B4-BE49-F238E27FC236}">
                  <a16:creationId xmlns:a16="http://schemas.microsoft.com/office/drawing/2014/main" id="{20FB9638-B476-449B-B73B-6C2D706AC48D}"/>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89;p62">
              <a:extLst>
                <a:ext uri="{FF2B5EF4-FFF2-40B4-BE49-F238E27FC236}">
                  <a16:creationId xmlns:a16="http://schemas.microsoft.com/office/drawing/2014/main" id="{41017D82-D0F7-4893-B0EA-B6261F2FB653}"/>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90;p62">
              <a:extLst>
                <a:ext uri="{FF2B5EF4-FFF2-40B4-BE49-F238E27FC236}">
                  <a16:creationId xmlns:a16="http://schemas.microsoft.com/office/drawing/2014/main" id="{426E92E0-3A92-4C25-861E-176965FD0AEE}"/>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91;p62">
              <a:extLst>
                <a:ext uri="{FF2B5EF4-FFF2-40B4-BE49-F238E27FC236}">
                  <a16:creationId xmlns:a16="http://schemas.microsoft.com/office/drawing/2014/main" id="{E2B3E38F-1421-4C85-B958-80F7E2C9991C}"/>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92;p62">
              <a:extLst>
                <a:ext uri="{FF2B5EF4-FFF2-40B4-BE49-F238E27FC236}">
                  <a16:creationId xmlns:a16="http://schemas.microsoft.com/office/drawing/2014/main" id="{67D02D02-CB09-40DC-9686-C5DA71476C1A}"/>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93;p62">
              <a:extLst>
                <a:ext uri="{FF2B5EF4-FFF2-40B4-BE49-F238E27FC236}">
                  <a16:creationId xmlns:a16="http://schemas.microsoft.com/office/drawing/2014/main" id="{40BCFCCF-653A-4774-86AE-AB9A8D49E3D5}"/>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94;p62">
              <a:extLst>
                <a:ext uri="{FF2B5EF4-FFF2-40B4-BE49-F238E27FC236}">
                  <a16:creationId xmlns:a16="http://schemas.microsoft.com/office/drawing/2014/main" id="{EE2C8EB7-592C-43C0-9E5F-C3119A8F1C99}"/>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95;p62">
              <a:extLst>
                <a:ext uri="{FF2B5EF4-FFF2-40B4-BE49-F238E27FC236}">
                  <a16:creationId xmlns:a16="http://schemas.microsoft.com/office/drawing/2014/main" id="{5C9F894B-0F13-4C10-B23A-1E7113693DB3}"/>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96;p62">
              <a:extLst>
                <a:ext uri="{FF2B5EF4-FFF2-40B4-BE49-F238E27FC236}">
                  <a16:creationId xmlns:a16="http://schemas.microsoft.com/office/drawing/2014/main" id="{A1025C45-77FB-4268-9E85-A2959F2ADA97}"/>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97;p62">
              <a:extLst>
                <a:ext uri="{FF2B5EF4-FFF2-40B4-BE49-F238E27FC236}">
                  <a16:creationId xmlns:a16="http://schemas.microsoft.com/office/drawing/2014/main" id="{ED756C47-50D9-4C90-BEA1-86F37A0A6668}"/>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98;p62">
              <a:extLst>
                <a:ext uri="{FF2B5EF4-FFF2-40B4-BE49-F238E27FC236}">
                  <a16:creationId xmlns:a16="http://schemas.microsoft.com/office/drawing/2014/main" id="{09B8ADB2-DC75-4583-813E-28274B8D140D}"/>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99;p62">
              <a:extLst>
                <a:ext uri="{FF2B5EF4-FFF2-40B4-BE49-F238E27FC236}">
                  <a16:creationId xmlns:a16="http://schemas.microsoft.com/office/drawing/2014/main" id="{E0ACD2E1-C526-4F3A-B4AD-3A50CD72A5F8}"/>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00;p62">
              <a:extLst>
                <a:ext uri="{FF2B5EF4-FFF2-40B4-BE49-F238E27FC236}">
                  <a16:creationId xmlns:a16="http://schemas.microsoft.com/office/drawing/2014/main" id="{BD9FE005-FC6E-4C5B-8DCD-F72F6DFE1A59}"/>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178;p39">
            <a:extLst>
              <a:ext uri="{FF2B5EF4-FFF2-40B4-BE49-F238E27FC236}">
                <a16:creationId xmlns:a16="http://schemas.microsoft.com/office/drawing/2014/main" id="{73CDF6A6-7AA0-4518-A00D-D8545A28243E}"/>
              </a:ext>
            </a:extLst>
          </p:cNvPr>
          <p:cNvSpPr txBox="1">
            <a:spLocks/>
          </p:cNvSpPr>
          <p:nvPr/>
        </p:nvSpPr>
        <p:spPr>
          <a:xfrm>
            <a:off x="1119959" y="3026299"/>
            <a:ext cx="6904082" cy="2053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es-ES" sz="1500" dirty="0">
                <a:solidFill>
                  <a:schemeClr val="tx2">
                    <a:lumMod val="10000"/>
                  </a:schemeClr>
                </a:solidFill>
              </a:rPr>
              <a:t>Nuestro monolito. Tenemos un proxy que dirige las peticiones al monolito.</a:t>
            </a:r>
          </a:p>
          <a:p>
            <a:pPr marL="342900" indent="-342900" algn="just">
              <a:buFont typeface="+mj-lt"/>
              <a:buAutoNum type="arabicPeriod"/>
            </a:pPr>
            <a:r>
              <a:rPr lang="es-ES" sz="1500" dirty="0">
                <a:solidFill>
                  <a:schemeClr val="tx2">
                    <a:lumMod val="10000"/>
                  </a:schemeClr>
                </a:solidFill>
              </a:rPr>
              <a:t>Debemos desarrollar nuestro microservicio, con una implementación modificada, que no envíe realmente la notificación pero la registre como si la hubiera enviado (</a:t>
            </a:r>
            <a:r>
              <a:rPr lang="es-ES" sz="1500" i="1" dirty="0" err="1">
                <a:solidFill>
                  <a:schemeClr val="tx2">
                    <a:lumMod val="10000"/>
                  </a:schemeClr>
                </a:solidFill>
              </a:rPr>
              <a:t>Spy</a:t>
            </a:r>
            <a:r>
              <a:rPr lang="es-ES" sz="1500" dirty="0">
                <a:solidFill>
                  <a:schemeClr val="tx2">
                    <a:lumMod val="10000"/>
                  </a:schemeClr>
                </a:solidFill>
              </a:rPr>
              <a:t>). Ambas implementaciones van a convivir y no queremos que se dupliquen las notificaciones. Usaríamos en nuestro caso, un MS con un </a:t>
            </a:r>
            <a:r>
              <a:rPr lang="es-ES" sz="1500" i="1" dirty="0" err="1">
                <a:solidFill>
                  <a:schemeClr val="tx2">
                    <a:lumMod val="10000"/>
                  </a:schemeClr>
                </a:solidFill>
              </a:rPr>
              <a:t>batch</a:t>
            </a:r>
            <a:r>
              <a:rPr lang="es-ES" sz="1500" dirty="0">
                <a:solidFill>
                  <a:schemeClr val="tx2">
                    <a:lumMod val="10000"/>
                  </a:schemeClr>
                </a:solidFill>
              </a:rPr>
              <a:t> que compara los resultados registrados.</a:t>
            </a:r>
          </a:p>
          <a:p>
            <a:pPr marL="342900" indent="-342900" algn="just">
              <a:buFont typeface="+mj-lt"/>
              <a:buAutoNum type="arabicPeriod"/>
            </a:pPr>
            <a:r>
              <a:rPr lang="es-ES" sz="1500" dirty="0">
                <a:solidFill>
                  <a:schemeClr val="tx2">
                    <a:lumMod val="10000"/>
                  </a:schemeClr>
                </a:solidFill>
              </a:rPr>
              <a:t>Una vez se compruebe que todas las peticiones son equitativas, antigua y nueva implementación, podríamos sacar una versión final con las peticiones migradas al MS. </a:t>
            </a:r>
          </a:p>
        </p:txBody>
      </p:sp>
      <p:sp>
        <p:nvSpPr>
          <p:cNvPr id="9" name="Título 8">
            <a:extLst>
              <a:ext uri="{FF2B5EF4-FFF2-40B4-BE49-F238E27FC236}">
                <a16:creationId xmlns:a16="http://schemas.microsoft.com/office/drawing/2014/main" id="{915F1AA2-8543-44A9-9C42-B78D8CCD31D3}"/>
              </a:ext>
            </a:extLst>
          </p:cNvPr>
          <p:cNvSpPr>
            <a:spLocks noGrp="1"/>
          </p:cNvSpPr>
          <p:nvPr>
            <p:ph type="title"/>
          </p:nvPr>
        </p:nvSpPr>
        <p:spPr/>
        <p:txBody>
          <a:bodyPr/>
          <a:lstStyle/>
          <a:p>
            <a:r>
              <a:rPr lang="es-ES" b="1" dirty="0">
                <a:latin typeface="Barlow Semi Condensed Medium" panose="00000606000000000000" pitchFamily="2" charset="0"/>
              </a:rPr>
              <a:t>Usando </a:t>
            </a:r>
            <a:r>
              <a:rPr lang="es-ES" b="1" dirty="0" err="1">
                <a:latin typeface="Barlow Semi Condensed Medium" panose="00000606000000000000" pitchFamily="2" charset="0"/>
              </a:rPr>
              <a:t>Spies</a:t>
            </a:r>
            <a:endParaRPr lang="es-ES" b="1" dirty="0">
              <a:latin typeface="Barlow Semi Condensed Medium" panose="00000606000000000000" pitchFamily="2" charset="0"/>
            </a:endParaRPr>
          </a:p>
        </p:txBody>
      </p:sp>
      <p:pic>
        <p:nvPicPr>
          <p:cNvPr id="123" name="Imagen 122" descr="Diagrama&#10;&#10;Descripción generada automáticamente">
            <a:extLst>
              <a:ext uri="{FF2B5EF4-FFF2-40B4-BE49-F238E27FC236}">
                <a16:creationId xmlns:a16="http://schemas.microsoft.com/office/drawing/2014/main" id="{CD26D4C5-5EB6-4C5F-9850-4CF850206556}"/>
              </a:ext>
            </a:extLst>
          </p:cNvPr>
          <p:cNvPicPr>
            <a:picLocks noChangeAspect="1"/>
          </p:cNvPicPr>
          <p:nvPr/>
        </p:nvPicPr>
        <p:blipFill>
          <a:blip r:embed="rId4"/>
          <a:stretch>
            <a:fillRect/>
          </a:stretch>
        </p:blipFill>
        <p:spPr>
          <a:xfrm>
            <a:off x="2780106" y="925552"/>
            <a:ext cx="3571057" cy="2101845"/>
          </a:xfrm>
          <a:prstGeom prst="rect">
            <a:avLst/>
          </a:prstGeom>
          <a:ln>
            <a:solidFill>
              <a:schemeClr val="tx2">
                <a:lumMod val="25000"/>
              </a:schemeClr>
            </a:solidFill>
          </a:ln>
        </p:spPr>
      </p:pic>
    </p:spTree>
    <p:extLst>
      <p:ext uri="{BB962C8B-B14F-4D97-AF65-F5344CB8AC3E}">
        <p14:creationId xmlns:p14="http://schemas.microsoft.com/office/powerpoint/2010/main" val="190532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848380"/>
            <a:ext cx="6904082" cy="2614247"/>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Existen librerías que permiten comparar resultados de forma muy sencilla. En nuestro caso, vamos a proceder a realizar un ejemplo con </a:t>
            </a:r>
            <a:r>
              <a:rPr lang="es-ES" sz="1500" i="1" dirty="0">
                <a:solidFill>
                  <a:schemeClr val="tx2">
                    <a:lumMod val="10000"/>
                  </a:schemeClr>
                </a:solidFill>
                <a:latin typeface="Barlow Semi Condensed"/>
                <a:ea typeface="Barlow Semi Condensed"/>
                <a:cs typeface="Barlow Semi Condensed"/>
                <a:sym typeface="Barlow Semi Condensed"/>
              </a:rPr>
              <a:t>Scientist4J</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Debemos hacer una pequeña modificación al código del monolito y del microservicio, puesto que nuestras operaciones son </a:t>
            </a:r>
            <a:r>
              <a:rPr lang="es-ES" sz="1500" i="1" dirty="0" err="1">
                <a:solidFill>
                  <a:schemeClr val="tx2">
                    <a:lumMod val="10000"/>
                  </a:schemeClr>
                </a:solidFill>
                <a:latin typeface="Barlow Semi Condensed"/>
                <a:ea typeface="Barlow Semi Condensed"/>
                <a:cs typeface="Barlow Semi Condensed"/>
                <a:sym typeface="Barlow Semi Condensed"/>
              </a:rPr>
              <a:t>void</a:t>
            </a:r>
            <a:r>
              <a:rPr lang="es-ES" sz="1500" dirty="0">
                <a:solidFill>
                  <a:schemeClr val="tx2">
                    <a:lumMod val="10000"/>
                  </a:schemeClr>
                </a:solidFill>
                <a:latin typeface="Barlow Semi Condensed"/>
                <a:ea typeface="Barlow Semi Condensed"/>
                <a:cs typeface="Barlow Semi Condensed"/>
                <a:sym typeface="Barlow Semi Condensed"/>
              </a:rPr>
              <a:t>.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Vamos a retornar un valor booleano para poder comparar las llamadas de la antigua implementación y de la nueva. </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El ejemplo anterior, la comparación se realizaba en </a:t>
            </a:r>
            <a:r>
              <a:rPr lang="es-ES" sz="1500" i="1" dirty="0" err="1">
                <a:solidFill>
                  <a:schemeClr val="tx2">
                    <a:lumMod val="10000"/>
                  </a:schemeClr>
                </a:solidFill>
                <a:latin typeface="Barlow Semi Condensed"/>
                <a:ea typeface="Barlow Semi Condensed"/>
                <a:cs typeface="Barlow Semi Condensed"/>
                <a:sym typeface="Barlow Semi Condensed"/>
              </a:rPr>
              <a:t>background</a:t>
            </a:r>
            <a:r>
              <a:rPr lang="es-ES" sz="1500" dirty="0">
                <a:solidFill>
                  <a:schemeClr val="tx2">
                    <a:lumMod val="10000"/>
                  </a:schemeClr>
                </a:solidFill>
                <a:latin typeface="Barlow Semi Condensed"/>
                <a:ea typeface="Barlow Semi Condensed"/>
                <a:cs typeface="Barlow Semi Condensed"/>
                <a:sym typeface="Barlow Semi Condensed"/>
              </a:rPr>
              <a:t> con nuestro </a:t>
            </a:r>
            <a:r>
              <a:rPr lang="es-ES" sz="1500" i="1" dirty="0">
                <a:solidFill>
                  <a:schemeClr val="tx2">
                    <a:lumMod val="10000"/>
                  </a:schemeClr>
                </a:solidFill>
                <a:latin typeface="Barlow Semi Condensed"/>
                <a:ea typeface="Barlow Semi Condensed"/>
                <a:cs typeface="Barlow Semi Condensed"/>
                <a:sym typeface="Barlow Semi Condensed"/>
              </a:rPr>
              <a:t>batch</a:t>
            </a:r>
            <a:r>
              <a:rPr lang="es-ES" sz="1500" dirty="0">
                <a:solidFill>
                  <a:schemeClr val="tx2">
                    <a:lumMod val="10000"/>
                  </a:schemeClr>
                </a:solidFill>
                <a:latin typeface="Barlow Semi Condensed"/>
                <a:ea typeface="Barlow Semi Condensed"/>
                <a:cs typeface="Barlow Semi Condensed"/>
                <a:sym typeface="Barlow Semi Condensed"/>
              </a:rPr>
              <a:t>, sin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embargo, con esta librería lo ejecutaríamos en tiempo real. Por contra, esta solución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añade latencias y puede no ser adecuada en ciertos contextos.</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26309" y="241348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Github</a:t>
            </a:r>
            <a:r>
              <a:rPr lang="es-ES" sz="2800" b="1" dirty="0">
                <a:effectLst/>
                <a:latin typeface="Barlow Semi Condensed Medium" panose="00000606000000000000" pitchFamily="2" charset="0"/>
                <a:ea typeface="Noto Serif CJK SC"/>
                <a:cs typeface="Calibri Light" panose="020F0302020204030204" pitchFamily="34" charset="0"/>
              </a:rPr>
              <a:t> </a:t>
            </a:r>
            <a:r>
              <a:rPr lang="es-ES" sz="2800" b="1" dirty="0" err="1">
                <a:effectLst/>
                <a:latin typeface="Barlow Semi Condensed Medium" panose="00000606000000000000" pitchFamily="2" charset="0"/>
                <a:ea typeface="Noto Serif CJK SC"/>
                <a:cs typeface="Calibri Light" panose="020F0302020204030204" pitchFamily="34" charset="0"/>
              </a:rPr>
              <a:t>Scientist</a:t>
            </a:r>
            <a:endParaRPr lang="es-ES" dirty="0">
              <a:latin typeface="Barlow Semi Condensed Medium" panose="00000606000000000000" pitchFamily="2" charset="0"/>
            </a:endParaRPr>
          </a:p>
        </p:txBody>
      </p:sp>
      <p:pic>
        <p:nvPicPr>
          <p:cNvPr id="2050" name="Picture 2" descr="Scientist4J/Experiment.java at master · rawls238/Scientist4J · GitHub">
            <a:extLst>
              <a:ext uri="{FF2B5EF4-FFF2-40B4-BE49-F238E27FC236}">
                <a16:creationId xmlns:a16="http://schemas.microsoft.com/office/drawing/2014/main" id="{B761E74F-A4BE-47B8-937C-BC046D1A4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52" y="3319865"/>
            <a:ext cx="2924896" cy="146244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05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8" name="Título 1">
            <a:extLst>
              <a:ext uri="{FF2B5EF4-FFF2-40B4-BE49-F238E27FC236}">
                <a16:creationId xmlns:a16="http://schemas.microsoft.com/office/drawing/2014/main" id="{A5950A1F-72E3-4ABE-BFFF-E3A40D2C5E9F}"/>
              </a:ext>
            </a:extLst>
          </p:cNvPr>
          <p:cNvSpPr>
            <a:spLocks noGrp="1"/>
          </p:cNvSpPr>
          <p:nvPr>
            <p:ph type="title"/>
          </p:nvPr>
        </p:nvSpPr>
        <p:spPr>
          <a:xfrm>
            <a:off x="1406029" y="31993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Github</a:t>
            </a:r>
            <a:r>
              <a:rPr lang="es-ES" sz="2800" b="1" dirty="0">
                <a:effectLst/>
                <a:latin typeface="Barlow Semi Condensed Medium" panose="00000606000000000000" pitchFamily="2" charset="0"/>
                <a:ea typeface="Noto Serif CJK SC"/>
                <a:cs typeface="Calibri Light" panose="020F0302020204030204" pitchFamily="34" charset="0"/>
              </a:rPr>
              <a:t> </a:t>
            </a:r>
            <a:r>
              <a:rPr lang="es-ES" sz="2800" b="1" dirty="0" err="1">
                <a:effectLst/>
                <a:latin typeface="Barlow Semi Condensed Medium" panose="00000606000000000000" pitchFamily="2" charset="0"/>
                <a:ea typeface="Noto Serif CJK SC"/>
                <a:cs typeface="Calibri Light" panose="020F0302020204030204" pitchFamily="34" charset="0"/>
              </a:rPr>
              <a:t>Scientist</a:t>
            </a:r>
            <a:endParaRPr lang="es-ES" dirty="0">
              <a:latin typeface="Barlow Semi Condensed Medium" panose="00000606000000000000" pitchFamily="2" charset="0"/>
            </a:endParaRPr>
          </a:p>
        </p:txBody>
      </p:sp>
      <p:pic>
        <p:nvPicPr>
          <p:cNvPr id="10" name="Imagen 9">
            <a:extLst>
              <a:ext uri="{FF2B5EF4-FFF2-40B4-BE49-F238E27FC236}">
                <a16:creationId xmlns:a16="http://schemas.microsoft.com/office/drawing/2014/main" id="{1A374B11-425A-4FF1-9F8D-D61FC57A383D}"/>
              </a:ext>
            </a:extLst>
          </p:cNvPr>
          <p:cNvPicPr>
            <a:picLocks noChangeAspect="1"/>
          </p:cNvPicPr>
          <p:nvPr/>
        </p:nvPicPr>
        <p:blipFill>
          <a:blip r:embed="rId3"/>
          <a:stretch>
            <a:fillRect/>
          </a:stretch>
        </p:blipFill>
        <p:spPr>
          <a:xfrm>
            <a:off x="992301" y="1091874"/>
            <a:ext cx="7159397" cy="2717491"/>
          </a:xfrm>
          <a:prstGeom prst="rect">
            <a:avLst/>
          </a:prstGeom>
        </p:spPr>
      </p:pic>
    </p:spTree>
    <p:extLst>
      <p:ext uri="{BB962C8B-B14F-4D97-AF65-F5344CB8AC3E}">
        <p14:creationId xmlns:p14="http://schemas.microsoft.com/office/powerpoint/2010/main" val="320813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425099"/>
            <a:ext cx="3298371"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Strangler Fig</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841506"/>
            <a:ext cx="6904082" cy="225233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err="1">
                <a:solidFill>
                  <a:schemeClr val="tx2">
                    <a:lumMod val="10000"/>
                  </a:schemeClr>
                </a:solidFill>
                <a:latin typeface="Barlow Semi Condensed"/>
                <a:ea typeface="Barlow Semi Condensed"/>
                <a:cs typeface="Barlow Semi Condensed"/>
                <a:sym typeface="Barlow Semi Condensed"/>
              </a:rPr>
              <a:t>Diffy</a:t>
            </a:r>
            <a:r>
              <a:rPr lang="es-ES" sz="1500" dirty="0">
                <a:solidFill>
                  <a:schemeClr val="tx2">
                    <a:lumMod val="10000"/>
                  </a:schemeClr>
                </a:solidFill>
                <a:latin typeface="Barlow Semi Condensed"/>
                <a:ea typeface="Barlow Semi Condensed"/>
                <a:cs typeface="Barlow Semi Condensed"/>
                <a:sym typeface="Barlow Semi Condensed"/>
              </a:rPr>
              <a:t> actúa como un proxy externo, en nuestro caso como un comparador externo.</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Sirve para encontrar posibles errores en nuestro servicio utilizando las instancias en ejecución de la nueva funcionalidad y de la antigua.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Multiplica las peticiones que recibe a cada una de las instancias en ejecución. A continuación, compara las respuestas e informa de cualquier diferencia que pueda surgir en esas comparaciones. </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Si dos implementaciones del servicio devuelven respuestas "similares", para un conjunto suficientemente grande y diverso de peticiones, entonces las dos implementaciones son equivalentes.</a:t>
            </a:r>
          </a:p>
        </p:txBody>
      </p:sp>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Diffy</a:t>
            </a:r>
            <a:endParaRPr lang="es-ES" dirty="0">
              <a:latin typeface="Barlow Semi Condensed Medium" panose="00000606000000000000" pitchFamily="2" charset="0"/>
            </a:endParaRPr>
          </a:p>
        </p:txBody>
      </p:sp>
      <p:pic>
        <p:nvPicPr>
          <p:cNvPr id="9" name="Imagen 8">
            <a:extLst>
              <a:ext uri="{FF2B5EF4-FFF2-40B4-BE49-F238E27FC236}">
                <a16:creationId xmlns:a16="http://schemas.microsoft.com/office/drawing/2014/main" id="{DBE76D67-41B0-46A4-A918-EB407694C19C}"/>
              </a:ext>
            </a:extLst>
          </p:cNvPr>
          <p:cNvPicPr>
            <a:picLocks noChangeAspect="1"/>
          </p:cNvPicPr>
          <p:nvPr/>
        </p:nvPicPr>
        <p:blipFill>
          <a:blip r:embed="rId3"/>
          <a:stretch>
            <a:fillRect/>
          </a:stretch>
        </p:blipFill>
        <p:spPr>
          <a:xfrm>
            <a:off x="3228911" y="3198083"/>
            <a:ext cx="3082511" cy="1726896"/>
          </a:xfrm>
          <a:prstGeom prst="rect">
            <a:avLst/>
          </a:prstGeom>
          <a:ln>
            <a:solidFill>
              <a:schemeClr val="tx2">
                <a:lumMod val="25000"/>
              </a:schemeClr>
            </a:solidFill>
          </a:ln>
        </p:spPr>
      </p:pic>
    </p:spTree>
    <p:extLst>
      <p:ext uri="{BB962C8B-B14F-4D97-AF65-F5344CB8AC3E}">
        <p14:creationId xmlns:p14="http://schemas.microsoft.com/office/powerpoint/2010/main" val="2515237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074" name="Picture 2" descr="alt text">
            <a:extLst>
              <a:ext uri="{FF2B5EF4-FFF2-40B4-BE49-F238E27FC236}">
                <a16:creationId xmlns:a16="http://schemas.microsoft.com/office/drawing/2014/main" id="{EA3C085E-1EA1-49A6-9AB5-72D50064F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57" y="941262"/>
            <a:ext cx="5903746" cy="22969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a:extLst>
              <a:ext uri="{FF2B5EF4-FFF2-40B4-BE49-F238E27FC236}">
                <a16:creationId xmlns:a16="http://schemas.microsoft.com/office/drawing/2014/main" id="{257DDBBD-6B13-4999-9DC9-D82D7652F8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6" t="43378" r="666"/>
          <a:stretch/>
        </p:blipFill>
        <p:spPr bwMode="auto">
          <a:xfrm>
            <a:off x="3294783" y="1638213"/>
            <a:ext cx="5337683" cy="3376655"/>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F9E3EB63-18CD-4277-A9BB-32F4CD767309}"/>
              </a:ext>
            </a:extLst>
          </p:cNvPr>
          <p:cNvSpPr>
            <a:spLocks noGrp="1"/>
          </p:cNvSpPr>
          <p:nvPr>
            <p:ph type="title"/>
          </p:nvPr>
        </p:nvSpPr>
        <p:spPr>
          <a:xfrm>
            <a:off x="1406029" y="313062"/>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Diffy</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176182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
            <a:extLst>
              <a:ext uri="{FF2B5EF4-FFF2-40B4-BE49-F238E27FC236}">
                <a16:creationId xmlns:a16="http://schemas.microsoft.com/office/drawing/2014/main" id="{FCC9B3C0-8FF2-4202-ADF8-AD5DECF4D49B}"/>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err="1">
                <a:effectLst/>
                <a:latin typeface="Barlow Semi Condensed Medium" panose="00000606000000000000" pitchFamily="2" charset="0"/>
                <a:ea typeface="Noto Serif CJK SC"/>
                <a:cs typeface="Calibri Light" panose="020F0302020204030204" pitchFamily="34" charset="0"/>
              </a:rPr>
              <a:t>Canar</a:t>
            </a:r>
            <a:r>
              <a:rPr lang="es-ES" b="1" dirty="0" err="1">
                <a:latin typeface="Barlow Semi Condensed Medium" panose="00000606000000000000" pitchFamily="2" charset="0"/>
                <a:ea typeface="Noto Serif CJK SC"/>
                <a:cs typeface="Calibri Light" panose="020F0302020204030204" pitchFamily="34" charset="0"/>
              </a:rPr>
              <a:t>y</a:t>
            </a:r>
            <a:r>
              <a:rPr lang="es-ES" b="1" dirty="0">
                <a:latin typeface="Barlow Semi Condensed Medium" panose="00000606000000000000" pitchFamily="2" charset="0"/>
                <a:ea typeface="Noto Serif CJK SC"/>
                <a:cs typeface="Calibri Light" panose="020F0302020204030204" pitchFamily="34" charset="0"/>
              </a:rPr>
              <a:t> </a:t>
            </a:r>
            <a:r>
              <a:rPr lang="es-ES" b="1" dirty="0" err="1">
                <a:latin typeface="Barlow Semi Condensed Medium" panose="00000606000000000000" pitchFamily="2" charset="0"/>
                <a:ea typeface="Noto Serif CJK SC"/>
                <a:cs typeface="Calibri Light" panose="020F0302020204030204" pitchFamily="34" charset="0"/>
              </a:rPr>
              <a:t>Releasing</a:t>
            </a:r>
            <a:endParaRPr lang="es-ES" dirty="0">
              <a:latin typeface="Barlow Semi Condensed Medium" panose="00000606000000000000" pitchFamily="2" charset="0"/>
            </a:endParaRPr>
          </a:p>
        </p:txBody>
      </p:sp>
      <p:sp>
        <p:nvSpPr>
          <p:cNvPr id="5" name="Google Shape;2178;p39">
            <a:extLst>
              <a:ext uri="{FF2B5EF4-FFF2-40B4-BE49-F238E27FC236}">
                <a16:creationId xmlns:a16="http://schemas.microsoft.com/office/drawing/2014/main" id="{4F40102D-A803-4D06-9A08-03F30C2325F2}"/>
              </a:ext>
            </a:extLst>
          </p:cNvPr>
          <p:cNvSpPr txBox="1">
            <a:spLocks noGrp="1"/>
          </p:cNvSpPr>
          <p:nvPr>
            <p:ph type="subTitle" idx="1"/>
          </p:nvPr>
        </p:nvSpPr>
        <p:spPr>
          <a:xfrm>
            <a:off x="1119959" y="1093994"/>
            <a:ext cx="6904082" cy="1976846"/>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proxy actúa también como </a:t>
            </a:r>
            <a:r>
              <a:rPr lang="es-ES" sz="1500" b="1" dirty="0">
                <a:solidFill>
                  <a:schemeClr val="tx2">
                    <a:lumMod val="10000"/>
                  </a:schemeClr>
                </a:solidFill>
                <a:latin typeface="Barlow Semi Condensed"/>
                <a:ea typeface="Barlow Semi Condensed"/>
                <a:cs typeface="Barlow Semi Condensed"/>
                <a:sym typeface="Barlow Semi Condensed"/>
              </a:rPr>
              <a:t>balanceador</a:t>
            </a:r>
            <a:r>
              <a:rPr lang="es-ES" sz="1500" dirty="0">
                <a:solidFill>
                  <a:schemeClr val="tx2">
                    <a:lumMod val="10000"/>
                  </a:schemeClr>
                </a:solidFill>
                <a:latin typeface="Barlow Semi Condensed"/>
                <a:ea typeface="Barlow Semi Condensed"/>
                <a:cs typeface="Barlow Semi Condensed"/>
                <a:sym typeface="Barlow Semi Condensed"/>
              </a:rPr>
              <a:t> </a:t>
            </a:r>
            <a:r>
              <a:rPr lang="es-ES" sz="1500" b="1" dirty="0">
                <a:solidFill>
                  <a:schemeClr val="tx2">
                    <a:lumMod val="10000"/>
                  </a:schemeClr>
                </a:solidFill>
                <a:latin typeface="Barlow Semi Condensed"/>
                <a:ea typeface="Barlow Semi Condensed"/>
                <a:cs typeface="Barlow Semi Condensed"/>
                <a:sym typeface="Barlow Semi Condensed"/>
              </a:rPr>
              <a:t>de carga</a:t>
            </a:r>
            <a:r>
              <a:rPr lang="es-ES" sz="1500" dirty="0">
                <a:solidFill>
                  <a:schemeClr val="tx2">
                    <a:lumMod val="10000"/>
                  </a:schemeClr>
                </a:solidFill>
                <a:latin typeface="Barlow Semi Condensed"/>
                <a:ea typeface="Barlow Semi Condensed"/>
                <a:cs typeface="Barlow Semi Condensed"/>
                <a:sym typeface="Barlow Semi Condensed"/>
              </a:rPr>
              <a:t>. Dirigimos parte de las peticiones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vamos aumentando progresivamente.</a:t>
            </a:r>
            <a:r>
              <a:rPr lang="es-ES" sz="4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p>
        </p:txBody>
      </p:sp>
      <p:grpSp>
        <p:nvGrpSpPr>
          <p:cNvPr id="7" name="Google Shape;13465;p75">
            <a:extLst>
              <a:ext uri="{FF2B5EF4-FFF2-40B4-BE49-F238E27FC236}">
                <a16:creationId xmlns:a16="http://schemas.microsoft.com/office/drawing/2014/main" id="{78371C4F-DD28-4E6F-94F4-FA5E3888C374}"/>
              </a:ext>
            </a:extLst>
          </p:cNvPr>
          <p:cNvGrpSpPr/>
          <p:nvPr/>
        </p:nvGrpSpPr>
        <p:grpSpPr>
          <a:xfrm>
            <a:off x="1130873" y="2651961"/>
            <a:ext cx="207425" cy="198465"/>
            <a:chOff x="6239575" y="4416275"/>
            <a:chExt cx="489625" cy="449175"/>
          </a:xfrm>
        </p:grpSpPr>
        <p:sp>
          <p:nvSpPr>
            <p:cNvPr id="8" name="Google Shape;13466;p75">
              <a:extLst>
                <a:ext uri="{FF2B5EF4-FFF2-40B4-BE49-F238E27FC236}">
                  <a16:creationId xmlns:a16="http://schemas.microsoft.com/office/drawing/2014/main" id="{F4DFC143-B592-4D6C-BE09-7A2E136C5145}"/>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467;p75">
              <a:extLst>
                <a:ext uri="{FF2B5EF4-FFF2-40B4-BE49-F238E27FC236}">
                  <a16:creationId xmlns:a16="http://schemas.microsoft.com/office/drawing/2014/main" id="{C843A39A-9524-4C91-92AA-3A6975AD7C11}"/>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13468;p75">
              <a:extLst>
                <a:ext uri="{FF2B5EF4-FFF2-40B4-BE49-F238E27FC236}">
                  <a16:creationId xmlns:a16="http://schemas.microsoft.com/office/drawing/2014/main" id="{43D3789C-5E3D-4244-9842-39E7CB8B4CED}"/>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n 2">
            <a:extLst>
              <a:ext uri="{FF2B5EF4-FFF2-40B4-BE49-F238E27FC236}">
                <a16:creationId xmlns:a16="http://schemas.microsoft.com/office/drawing/2014/main" id="{AA4486DD-9E41-4BA1-B3E0-898BA06AD0C1}"/>
              </a:ext>
            </a:extLst>
          </p:cNvPr>
          <p:cNvPicPr>
            <a:picLocks noChangeAspect="1"/>
          </p:cNvPicPr>
          <p:nvPr/>
        </p:nvPicPr>
        <p:blipFill>
          <a:blip r:embed="rId3"/>
          <a:stretch>
            <a:fillRect/>
          </a:stretch>
        </p:blipFill>
        <p:spPr>
          <a:xfrm>
            <a:off x="6820395" y="2783068"/>
            <a:ext cx="1485121" cy="2033679"/>
          </a:xfrm>
          <a:prstGeom prst="rect">
            <a:avLst/>
          </a:prstGeom>
        </p:spPr>
      </p:pic>
      <p:sp>
        <p:nvSpPr>
          <p:cNvPr id="27" name="Título 1">
            <a:extLst>
              <a:ext uri="{FF2B5EF4-FFF2-40B4-BE49-F238E27FC236}">
                <a16:creationId xmlns:a16="http://schemas.microsoft.com/office/drawing/2014/main" id="{101565E8-71EB-4900-B3C3-E3558DA4CF9B}"/>
              </a:ext>
            </a:extLst>
          </p:cNvPr>
          <p:cNvSpPr txBox="1">
            <a:spLocks/>
          </p:cNvSpPr>
          <p:nvPr/>
        </p:nvSpPr>
        <p:spPr>
          <a:xfrm>
            <a:off x="7130000" y="3003482"/>
            <a:ext cx="1243654"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sz="1200" b="1" dirty="0" err="1">
                <a:solidFill>
                  <a:schemeClr val="tx1">
                    <a:lumMod val="50000"/>
                  </a:schemeClr>
                </a:solidFill>
                <a:latin typeface="Barlow Semi Condensed Medium" panose="00000606000000000000" pitchFamily="2" charset="0"/>
                <a:ea typeface="Noto Serif CJK SC"/>
                <a:cs typeface="Calibri Light" panose="020F0302020204030204" pitchFamily="34" charset="0"/>
              </a:rPr>
              <a:t>Strangler</a:t>
            </a:r>
            <a:r>
              <a:rPr lang="es-ES" sz="1200" b="1" dirty="0">
                <a:solidFill>
                  <a:schemeClr val="tx1">
                    <a:lumMod val="50000"/>
                  </a:schemeClr>
                </a:solidFill>
                <a:latin typeface="Barlow Semi Condensed Medium" panose="00000606000000000000" pitchFamily="2" charset="0"/>
                <a:ea typeface="Noto Serif CJK SC"/>
                <a:cs typeface="Calibri Light" panose="020F0302020204030204" pitchFamily="34" charset="0"/>
              </a:rPr>
              <a:t> </a:t>
            </a:r>
            <a:br>
              <a:rPr lang="es-ES" sz="1200" b="1" dirty="0">
                <a:solidFill>
                  <a:schemeClr val="tx1">
                    <a:lumMod val="50000"/>
                  </a:schemeClr>
                </a:solidFill>
                <a:latin typeface="Barlow Semi Condensed Medium" panose="00000606000000000000" pitchFamily="2" charset="0"/>
                <a:ea typeface="Noto Serif CJK SC"/>
                <a:cs typeface="Calibri Light" panose="020F0302020204030204" pitchFamily="34" charset="0"/>
              </a:rPr>
            </a:br>
            <a:r>
              <a:rPr lang="es-ES" sz="1200" b="1" dirty="0" err="1">
                <a:solidFill>
                  <a:schemeClr val="tx1">
                    <a:lumMod val="50000"/>
                  </a:schemeClr>
                </a:solidFill>
                <a:latin typeface="Barlow Semi Condensed Medium" panose="00000606000000000000" pitchFamily="2" charset="0"/>
                <a:ea typeface="Noto Serif CJK SC"/>
                <a:cs typeface="Calibri Light" panose="020F0302020204030204" pitchFamily="34" charset="0"/>
              </a:rPr>
              <a:t>Fig</a:t>
            </a:r>
            <a:endParaRPr lang="es-ES" sz="1200" dirty="0">
              <a:solidFill>
                <a:schemeClr val="tx1">
                  <a:lumMod val="50000"/>
                </a:schemeClr>
              </a:solidFill>
              <a:latin typeface="Barlow Semi Condensed Medium" panose="00000606000000000000" pitchFamily="2" charset="0"/>
            </a:endParaRPr>
          </a:p>
        </p:txBody>
      </p:sp>
      <p:pic>
        <p:nvPicPr>
          <p:cNvPr id="3092" name="Picture 20" descr="Canary Release. A powerful way to launch improvements… | by Aelson Alves |  Medium">
            <a:extLst>
              <a:ext uri="{FF2B5EF4-FFF2-40B4-BE49-F238E27FC236}">
                <a16:creationId xmlns:a16="http://schemas.microsoft.com/office/drawing/2014/main" id="{C287ED38-992E-439F-861F-A0625DBA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621" y="3070840"/>
            <a:ext cx="3542643" cy="152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132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65544" y="2411347"/>
            <a:ext cx="3298371" cy="1177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Change Data Capture</a:t>
            </a:r>
            <a:endParaRPr sz="4700" dirty="0"/>
          </a:p>
        </p:txBody>
      </p:sp>
      <p:sp>
        <p:nvSpPr>
          <p:cNvPr id="2156" name="Google Shape;2156;p38"/>
          <p:cNvSpPr txBox="1">
            <a:spLocks noGrp="1"/>
          </p:cNvSpPr>
          <p:nvPr>
            <p:ph type="title" idx="2"/>
          </p:nvPr>
        </p:nvSpPr>
        <p:spPr>
          <a:xfrm>
            <a:off x="2971800" y="1285979"/>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894369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8264CBE-438B-45E9-965B-AC642A26CF56}"/>
              </a:ext>
            </a:extLst>
          </p:cNvPr>
          <p:cNvSpPr>
            <a:spLocks noGrp="1"/>
          </p:cNvSpPr>
          <p:nvPr>
            <p:ph type="title"/>
          </p:nvPr>
        </p:nvSpPr>
        <p:spPr>
          <a:xfrm>
            <a:off x="2167128" y="344424"/>
            <a:ext cx="4809600" cy="576000"/>
          </a:xfrm>
        </p:spPr>
        <p:txBody>
          <a:bodyPr/>
          <a:lstStyle/>
          <a:p>
            <a:r>
              <a:rPr lang="es-ES" dirty="0"/>
              <a:t>Change Data Capture</a:t>
            </a:r>
          </a:p>
        </p:txBody>
      </p:sp>
      <p:pic>
        <p:nvPicPr>
          <p:cNvPr id="4" name="Imagen 3">
            <a:extLst>
              <a:ext uri="{FF2B5EF4-FFF2-40B4-BE49-F238E27FC236}">
                <a16:creationId xmlns:a16="http://schemas.microsoft.com/office/drawing/2014/main" id="{D4DEEECD-345D-4063-AB4C-412D13D89F88}"/>
              </a:ext>
            </a:extLst>
          </p:cNvPr>
          <p:cNvPicPr>
            <a:picLocks noChangeAspect="1"/>
          </p:cNvPicPr>
          <p:nvPr/>
        </p:nvPicPr>
        <p:blipFill>
          <a:blip r:embed="rId3"/>
          <a:stretch>
            <a:fillRect/>
          </a:stretch>
        </p:blipFill>
        <p:spPr>
          <a:xfrm>
            <a:off x="2544007" y="1168011"/>
            <a:ext cx="4055842" cy="1403739"/>
          </a:xfrm>
          <a:prstGeom prst="rect">
            <a:avLst/>
          </a:prstGeom>
        </p:spPr>
      </p:pic>
      <p:sp>
        <p:nvSpPr>
          <p:cNvPr id="6" name="CuadroTexto 5">
            <a:extLst>
              <a:ext uri="{FF2B5EF4-FFF2-40B4-BE49-F238E27FC236}">
                <a16:creationId xmlns:a16="http://schemas.microsoft.com/office/drawing/2014/main" id="{B1738189-BF9D-4C43-B882-9DE9A14A901D}"/>
              </a:ext>
            </a:extLst>
          </p:cNvPr>
          <p:cNvSpPr txBox="1"/>
          <p:nvPr/>
        </p:nvSpPr>
        <p:spPr>
          <a:xfrm>
            <a:off x="1433330" y="2735344"/>
            <a:ext cx="6277196" cy="1708160"/>
          </a:xfrm>
          <a:prstGeom prst="rect">
            <a:avLst/>
          </a:prstGeom>
          <a:noFill/>
        </p:spPr>
        <p:txBody>
          <a:bodyPr wrap="square" rtlCol="0">
            <a:spAutoFit/>
          </a:bodyPr>
          <a:lstStyle/>
          <a:p>
            <a:pPr marL="285750" indent="-285750" algn="just">
              <a:buFont typeface="Arial" panose="020B0604020202020204" pitchFamily="34" charset="0"/>
              <a:buChar char="•"/>
            </a:pPr>
            <a:r>
              <a:rPr lang="es-ES" sz="1500" dirty="0">
                <a:latin typeface="Barlow Semi Condensed" panose="00000506000000000000" pitchFamily="2" charset="0"/>
              </a:rPr>
              <a:t>Este patrón se basa en reaccionar a los cambios realizados en la base de datos.</a:t>
            </a:r>
          </a:p>
          <a:p>
            <a:pPr marL="285750" indent="-285750" algn="just">
              <a:buFont typeface="Arial" panose="020B0604020202020204" pitchFamily="34" charset="0"/>
              <a:buChar char="•"/>
            </a:pPr>
            <a:r>
              <a:rPr lang="es-ES" sz="1500" dirty="0">
                <a:latin typeface="Barlow Semi Condensed" panose="00000506000000000000" pitchFamily="2" charset="0"/>
              </a:rPr>
              <a:t>Se aplica cuando en nuestro monolito, la respuesta a las peticiones no tiene suficiente información provocando que no podamos aplicar el patrón </a:t>
            </a:r>
            <a:r>
              <a:rPr lang="es-ES" sz="1500" i="1" dirty="0" err="1">
                <a:latin typeface="Barlow Semi Condensed" panose="00000506000000000000" pitchFamily="2" charset="0"/>
              </a:rPr>
              <a:t>Decorating</a:t>
            </a:r>
            <a:r>
              <a:rPr lang="es-ES" sz="1500" i="1" dirty="0">
                <a:latin typeface="Barlow Semi Condensed" panose="00000506000000000000" pitchFamily="2" charset="0"/>
              </a:rPr>
              <a:t> </a:t>
            </a:r>
            <a:r>
              <a:rPr lang="es-ES" sz="1500" i="1" dirty="0" err="1">
                <a:latin typeface="Barlow Semi Condensed" panose="00000506000000000000" pitchFamily="2" charset="0"/>
              </a:rPr>
              <a:t>Collaborator</a:t>
            </a:r>
            <a:r>
              <a:rPr lang="es-ES" sz="1500" i="1" dirty="0">
                <a:latin typeface="Barlow Semi Condensed" panose="00000506000000000000" pitchFamily="2" charset="0"/>
              </a:rPr>
              <a:t> </a:t>
            </a:r>
            <a:r>
              <a:rPr lang="es-ES" sz="1500" dirty="0">
                <a:latin typeface="Barlow Semi Condensed" panose="00000506000000000000" pitchFamily="2" charset="0"/>
              </a:rPr>
              <a:t>(usábamos el id del usuario para añadirle puntos de fidelización).</a:t>
            </a:r>
          </a:p>
          <a:p>
            <a:pPr marL="285750" indent="-285750" algn="just">
              <a:buFont typeface="Arial" panose="020B0604020202020204" pitchFamily="34" charset="0"/>
              <a:buChar char="•"/>
            </a:pPr>
            <a:r>
              <a:rPr lang="es-ES" sz="1500" dirty="0">
                <a:latin typeface="Barlow Semi Condensed" panose="00000506000000000000" pitchFamily="2" charset="0"/>
              </a:rPr>
              <a:t>En este caso, podríamos aplicar </a:t>
            </a:r>
            <a:r>
              <a:rPr lang="es-ES" sz="1500" i="1" dirty="0">
                <a:latin typeface="Barlow Semi Condensed" panose="00000506000000000000" pitchFamily="2" charset="0"/>
              </a:rPr>
              <a:t>Change Data Capture</a:t>
            </a:r>
            <a:r>
              <a:rPr lang="es-ES" sz="1500" dirty="0">
                <a:latin typeface="Barlow Semi Condensed" panose="00000506000000000000" pitchFamily="2" charset="0"/>
              </a:rPr>
              <a:t>, detectando la inserción en las tablas de la BBDD y realizando una llamada a nuestro MS.</a:t>
            </a:r>
            <a:endParaRPr lang="es-ES" sz="1500" i="1" dirty="0">
              <a:latin typeface="Barlow Semi Condensed" panose="00000506000000000000" pitchFamily="2" charset="0"/>
            </a:endParaRPr>
          </a:p>
        </p:txBody>
      </p:sp>
    </p:spTree>
    <p:extLst>
      <p:ext uri="{BB962C8B-B14F-4D97-AF65-F5344CB8AC3E}">
        <p14:creationId xmlns:p14="http://schemas.microsoft.com/office/powerpoint/2010/main" val="4111799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910473" y="1575396"/>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Transaction</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log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pollers</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 Debezium</a:t>
            </a:r>
          </a:p>
        </p:txBody>
      </p:sp>
      <p:sp>
        <p:nvSpPr>
          <p:cNvPr id="35" name="Google Shape;14641;p79">
            <a:extLst>
              <a:ext uri="{FF2B5EF4-FFF2-40B4-BE49-F238E27FC236}">
                <a16:creationId xmlns:a16="http://schemas.microsoft.com/office/drawing/2014/main" id="{3702BB53-83E9-4347-9921-A1D132F68F4E}"/>
              </a:ext>
            </a:extLst>
          </p:cNvPr>
          <p:cNvSpPr/>
          <p:nvPr/>
        </p:nvSpPr>
        <p:spPr>
          <a:xfrm>
            <a:off x="1411049" y="1695371"/>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a:t>Change Data Capture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14641;p79">
            <a:extLst>
              <a:ext uri="{FF2B5EF4-FFF2-40B4-BE49-F238E27FC236}">
                <a16:creationId xmlns:a16="http://schemas.microsoft.com/office/drawing/2014/main" id="{2B666204-1650-4FB2-9E33-4763FB23646D}"/>
              </a:ext>
            </a:extLst>
          </p:cNvPr>
          <p:cNvSpPr/>
          <p:nvPr/>
        </p:nvSpPr>
        <p:spPr>
          <a:xfrm>
            <a:off x="1411049" y="2882192"/>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Subtítulo 2">
            <a:extLst>
              <a:ext uri="{FF2B5EF4-FFF2-40B4-BE49-F238E27FC236}">
                <a16:creationId xmlns:a16="http://schemas.microsoft.com/office/drawing/2014/main" id="{846AC8DC-5E31-454F-9F4F-0C9FAB29F7B6}"/>
              </a:ext>
            </a:extLst>
          </p:cNvPr>
          <p:cNvSpPr txBox="1">
            <a:spLocks/>
          </p:cNvSpPr>
          <p:nvPr/>
        </p:nvSpPr>
        <p:spPr>
          <a:xfrm>
            <a:off x="1910182" y="2830509"/>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Batch</a:t>
            </a:r>
            <a:r>
              <a:rPr lang="es-ES" sz="1800" dirty="0">
                <a:solidFill>
                  <a:schemeClr val="accent5">
                    <a:lumMod val="75000"/>
                  </a:schemeClr>
                </a:solidFill>
                <a:latin typeface="Barlow Semi Condensed Medium" panose="00000606000000000000" pitchFamily="2" charset="0"/>
                <a:cs typeface="Calibri Light" panose="020F0302020204030204" pitchFamily="34" charset="0"/>
              </a:rPr>
              <a:t> delta </a:t>
            </a:r>
            <a:r>
              <a:rPr lang="es-ES" sz="1800" dirty="0" err="1">
                <a:solidFill>
                  <a:schemeClr val="accent5">
                    <a:lumMod val="75000"/>
                  </a:schemeClr>
                </a:solidFill>
                <a:latin typeface="Barlow Semi Condensed Medium" panose="00000606000000000000" pitchFamily="2" charset="0"/>
                <a:cs typeface="Calibri Light" panose="020F0302020204030204" pitchFamily="34" charset="0"/>
              </a:rPr>
              <a:t>copier</a:t>
            </a:r>
            <a:endParaRPr lang="es-ES" sz="1800" dirty="0">
              <a:solidFill>
                <a:schemeClr val="accent5">
                  <a:lumMod val="75000"/>
                </a:schemeClr>
              </a:solidFill>
              <a:latin typeface="Barlow Semi Condensed Medium" panose="00000606000000000000" pitchFamily="2" charset="0"/>
              <a:cs typeface="Calibri Light" panose="020F0302020204030204" pitchFamily="34" charset="0"/>
            </a:endParaRPr>
          </a:p>
        </p:txBody>
      </p:sp>
    </p:spTree>
    <p:extLst>
      <p:ext uri="{BB962C8B-B14F-4D97-AF65-F5344CB8AC3E}">
        <p14:creationId xmlns:p14="http://schemas.microsoft.com/office/powerpoint/2010/main" val="1314103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75014" y="999636"/>
            <a:ext cx="6904082" cy="141355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las diferentes Bases de Datos existe un archivo en el que se registran las diferentes operaciones realizadas. El log de Transacciones.</a:t>
            </a:r>
          </a:p>
          <a:p>
            <a:pPr marL="342900" lvl="0" indent="-342900" algn="just" rtl="0">
              <a:spcBef>
                <a:spcPts val="0"/>
              </a:spcBef>
              <a:spcAft>
                <a:spcPts val="0"/>
              </a:spcAft>
              <a:buFont typeface="Arial" panose="020B0604020202020204" pitchFamily="34" charset="0"/>
              <a:buChar char="•"/>
            </a:pPr>
            <a:r>
              <a:rPr lang="es-ES" sz="1500" i="1" dirty="0" err="1">
                <a:solidFill>
                  <a:schemeClr val="tx2">
                    <a:lumMod val="10000"/>
                  </a:schemeClr>
                </a:solidFill>
                <a:latin typeface="Barlow Semi Condensed"/>
                <a:ea typeface="Barlow Semi Condensed"/>
                <a:cs typeface="Barlow Semi Condensed"/>
                <a:sym typeface="Barlow Semi Condensed"/>
              </a:rPr>
              <a:t>Debezium</a:t>
            </a:r>
            <a:r>
              <a:rPr lang="es-ES" sz="1500" dirty="0">
                <a:solidFill>
                  <a:schemeClr val="tx2">
                    <a:lumMod val="10000"/>
                  </a:schemeClr>
                </a:solidFill>
                <a:latin typeface="Barlow Semi Condensed"/>
                <a:ea typeface="Barlow Semi Condensed"/>
                <a:cs typeface="Barlow Semi Condensed"/>
                <a:sym typeface="Barlow Semi Condensed"/>
              </a:rPr>
              <a:t> está formado por un conjunto de servicios distribuidos de código abierto que permiten detectar y transmitir, como flujos de eventos, los cambios que ocurren en una base de datos.</a:t>
            </a:r>
          </a:p>
        </p:txBody>
      </p:sp>
      <p:pic>
        <p:nvPicPr>
          <p:cNvPr id="4098" name="Picture 2" descr="Debezium: Open-Source Technology for Change Data Capture |  #DigitalTransformation Speaks! | Universal Equations | Data capture,  Business logic, Data">
            <a:extLst>
              <a:ext uri="{FF2B5EF4-FFF2-40B4-BE49-F238E27FC236}">
                <a16:creationId xmlns:a16="http://schemas.microsoft.com/office/drawing/2014/main" id="{C219EDF6-5C98-4A11-B0B8-479EC8FB1F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516"/>
          <a:stretch/>
        </p:blipFill>
        <p:spPr bwMode="auto">
          <a:xfrm>
            <a:off x="1935398" y="2571750"/>
            <a:ext cx="5273204" cy="1764411"/>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90F974B4-E91E-46C3-9179-F0A5C5E43AF6}"/>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err="1">
                <a:latin typeface="Barlow Semi Condensed Medium" panose="00000606000000000000" pitchFamily="2" charset="0"/>
                <a:ea typeface="Noto Serif CJK SC"/>
                <a:cs typeface="Calibri Light" panose="020F0302020204030204" pitchFamily="34" charset="0"/>
              </a:rPr>
              <a:t>Transaction</a:t>
            </a:r>
            <a:r>
              <a:rPr lang="es-ES" b="1" dirty="0">
                <a:latin typeface="Barlow Semi Condensed Medium" panose="00000606000000000000" pitchFamily="2" charset="0"/>
                <a:ea typeface="Noto Serif CJK SC"/>
                <a:cs typeface="Calibri Light" panose="020F0302020204030204" pitchFamily="34" charset="0"/>
              </a:rPr>
              <a:t> log </a:t>
            </a:r>
            <a:r>
              <a:rPr lang="es-ES" b="1" dirty="0" err="1">
                <a:latin typeface="Barlow Semi Condensed Medium" panose="00000606000000000000" pitchFamily="2" charset="0"/>
                <a:ea typeface="Noto Serif CJK SC"/>
                <a:cs typeface="Calibri Light" panose="020F0302020204030204" pitchFamily="34" charset="0"/>
              </a:rPr>
              <a:t>pollers</a:t>
            </a:r>
            <a:r>
              <a:rPr lang="es-ES" b="1" dirty="0">
                <a:latin typeface="Barlow Semi Condensed Medium" panose="00000606000000000000" pitchFamily="2" charset="0"/>
                <a:ea typeface="Noto Serif CJK SC"/>
                <a:cs typeface="Calibri Light" panose="020F0302020204030204" pitchFamily="34" charset="0"/>
              </a:rPr>
              <a:t> - </a:t>
            </a:r>
            <a:r>
              <a:rPr lang="es-ES" b="1" dirty="0" err="1">
                <a:latin typeface="Barlow Semi Condensed Medium" panose="00000606000000000000" pitchFamily="2" charset="0"/>
                <a:ea typeface="Noto Serif CJK SC"/>
                <a:cs typeface="Calibri Light" panose="020F0302020204030204" pitchFamily="34" charset="0"/>
              </a:rPr>
              <a:t>Debezium</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972808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522551" y="993226"/>
            <a:ext cx="4654466" cy="3468771"/>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ES" sz="1500" i="1" dirty="0" err="1">
                <a:solidFill>
                  <a:schemeClr val="tx2">
                    <a:lumMod val="10000"/>
                  </a:schemeClr>
                </a:solidFill>
                <a:latin typeface="Barlow Semi Condensed"/>
                <a:ea typeface="Barlow Semi Condensed"/>
                <a:cs typeface="Barlow Semi Condensed"/>
                <a:sym typeface="Barlow Semi Condensed"/>
              </a:rPr>
              <a:t>Schema</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contiene toda la información del cambio. La fila afectada antes y después del cambio, la operación de realizada, el conector o la fila modificada.</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El objeto </a:t>
            </a:r>
            <a:r>
              <a:rPr lang="es-ES" sz="1500" i="1" dirty="0" err="1">
                <a:solidFill>
                  <a:schemeClr val="tx2">
                    <a:lumMod val="10000"/>
                  </a:schemeClr>
                </a:solidFill>
                <a:latin typeface="Barlow Semi Condensed"/>
                <a:ea typeface="Barlow Semi Condensed"/>
                <a:cs typeface="Barlow Semi Condensed"/>
                <a:sym typeface="Barlow Semi Condensed"/>
              </a:rPr>
              <a:t>payload</a:t>
            </a:r>
            <a:r>
              <a:rPr lang="es-ES" sz="1500" dirty="0">
                <a:solidFill>
                  <a:schemeClr val="tx2">
                    <a:lumMod val="10000"/>
                  </a:schemeClr>
                </a:solidFill>
                <a:latin typeface="Barlow Semi Condensed"/>
                <a:ea typeface="Barlow Semi Condensed"/>
                <a:cs typeface="Barlow Semi Condensed"/>
                <a:sym typeface="Barlow Semi Condensed"/>
              </a:rPr>
              <a:t> contiene toda la información sobre los valores del cambio. Este objeto es el que más se suele explotar en los casos de uso que consumen esta información, ya que contiene toda la información de los valores de la fila anteriores al cambio, los posteriores al cambio, la operación que se ha realizado y la información complementaria tanto del conector como del propio cambio.</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Hemos utilizado </a:t>
            </a:r>
            <a:r>
              <a:rPr lang="es-ES" sz="1500" i="1" dirty="0" err="1">
                <a:solidFill>
                  <a:schemeClr val="tx2">
                    <a:lumMod val="10000"/>
                  </a:schemeClr>
                </a:solidFill>
                <a:latin typeface="Barlow Semi Condensed"/>
                <a:ea typeface="Barlow Semi Condensed"/>
                <a:cs typeface="Barlow Semi Condensed"/>
                <a:sym typeface="Barlow Semi Condensed"/>
              </a:rPr>
              <a:t>Kafdrop</a:t>
            </a:r>
            <a:r>
              <a:rPr lang="es-ES" sz="1500" dirty="0">
                <a:solidFill>
                  <a:schemeClr val="tx2">
                    <a:lumMod val="10000"/>
                  </a:schemeClr>
                </a:solidFill>
                <a:latin typeface="Barlow Semi Condensed"/>
                <a:ea typeface="Barlow Semi Condensed"/>
                <a:cs typeface="Barlow Semi Condensed"/>
                <a:sym typeface="Barlow Semi Condensed"/>
              </a:rPr>
              <a:t> como UI para ver los eventos que maneja </a:t>
            </a:r>
            <a:r>
              <a:rPr lang="es-ES" sz="1500" i="1" dirty="0" err="1">
                <a:solidFill>
                  <a:schemeClr val="tx2">
                    <a:lumMod val="10000"/>
                  </a:schemeClr>
                </a:solidFill>
                <a:latin typeface="Barlow Semi Condensed"/>
                <a:ea typeface="Barlow Semi Condensed"/>
                <a:cs typeface="Barlow Semi Condensed"/>
                <a:sym typeface="Barlow Semi Condensed"/>
              </a:rPr>
              <a:t>Debezium</a:t>
            </a:r>
            <a:r>
              <a:rPr lang="es-ES" sz="1500" dirty="0">
                <a:solidFill>
                  <a:schemeClr val="tx2">
                    <a:lumMod val="10000"/>
                  </a:schemeClr>
                </a:solidFill>
                <a:latin typeface="Barlow Semi Condensed"/>
                <a:ea typeface="Barlow Semi Condensed"/>
                <a:cs typeface="Barlow Semi Condensed"/>
                <a:sym typeface="Barlow Semi Condensed"/>
              </a:rPr>
              <a:t> dentro de </a:t>
            </a:r>
            <a:r>
              <a:rPr lang="es-ES" sz="1500" i="1" dirty="0">
                <a:solidFill>
                  <a:schemeClr val="tx2">
                    <a:lumMod val="10000"/>
                  </a:schemeClr>
                </a:solidFill>
                <a:latin typeface="Barlow Semi Condensed"/>
                <a:ea typeface="Barlow Semi Condensed"/>
                <a:cs typeface="Barlow Semi Condensed"/>
                <a:sym typeface="Barlow Semi Condensed"/>
              </a:rPr>
              <a:t>Kafka.</a:t>
            </a:r>
            <a:endParaRPr lang="es-ES" sz="1600" i="1" dirty="0">
              <a:solidFill>
                <a:schemeClr val="tx2">
                  <a:lumMod val="10000"/>
                </a:schemeClr>
              </a:solidFill>
              <a:latin typeface="Barlow Semi Condensed"/>
              <a:ea typeface="Barlow Semi Condensed"/>
              <a:cs typeface="Barlow Semi Condensed"/>
              <a:sym typeface="Barlow Semi Condensed"/>
            </a:endParaRPr>
          </a:p>
        </p:txBody>
      </p:sp>
      <p:pic>
        <p:nvPicPr>
          <p:cNvPr id="4" name="Imagen 3">
            <a:extLst>
              <a:ext uri="{FF2B5EF4-FFF2-40B4-BE49-F238E27FC236}">
                <a16:creationId xmlns:a16="http://schemas.microsoft.com/office/drawing/2014/main" id="{BC1088D6-EF81-4699-891A-CB0AEC70980F}"/>
              </a:ext>
            </a:extLst>
          </p:cNvPr>
          <p:cNvPicPr>
            <a:picLocks noChangeAspect="1"/>
          </p:cNvPicPr>
          <p:nvPr/>
        </p:nvPicPr>
        <p:blipFill>
          <a:blip r:embed="rId3"/>
          <a:stretch>
            <a:fillRect/>
          </a:stretch>
        </p:blipFill>
        <p:spPr>
          <a:xfrm>
            <a:off x="5455478" y="949208"/>
            <a:ext cx="2485364" cy="4009313"/>
          </a:xfrm>
          <a:prstGeom prst="rect">
            <a:avLst/>
          </a:prstGeom>
        </p:spPr>
      </p:pic>
      <p:sp>
        <p:nvSpPr>
          <p:cNvPr id="5" name="Título 1">
            <a:extLst>
              <a:ext uri="{FF2B5EF4-FFF2-40B4-BE49-F238E27FC236}">
                <a16:creationId xmlns:a16="http://schemas.microsoft.com/office/drawing/2014/main" id="{B9E8F3A5-75F9-4D0D-9A0F-628D85675692}"/>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err="1">
                <a:latin typeface="Barlow Semi Condensed Medium" panose="00000606000000000000" pitchFamily="2" charset="0"/>
                <a:ea typeface="Noto Serif CJK SC"/>
                <a:cs typeface="Calibri Light" panose="020F0302020204030204" pitchFamily="34" charset="0"/>
              </a:rPr>
              <a:t>Transaction</a:t>
            </a:r>
            <a:r>
              <a:rPr lang="es-ES" b="1" dirty="0">
                <a:latin typeface="Barlow Semi Condensed Medium" panose="00000606000000000000" pitchFamily="2" charset="0"/>
                <a:ea typeface="Noto Serif CJK SC"/>
                <a:cs typeface="Calibri Light" panose="020F0302020204030204" pitchFamily="34" charset="0"/>
              </a:rPr>
              <a:t> log </a:t>
            </a:r>
            <a:r>
              <a:rPr lang="es-ES" b="1" dirty="0" err="1">
                <a:latin typeface="Barlow Semi Condensed Medium" panose="00000606000000000000" pitchFamily="2" charset="0"/>
                <a:ea typeface="Noto Serif CJK SC"/>
                <a:cs typeface="Calibri Light" panose="020F0302020204030204" pitchFamily="34" charset="0"/>
              </a:rPr>
              <a:t>pollers</a:t>
            </a:r>
            <a:r>
              <a:rPr lang="es-ES" b="1" dirty="0">
                <a:latin typeface="Barlow Semi Condensed Medium" panose="00000606000000000000" pitchFamily="2" charset="0"/>
                <a:ea typeface="Noto Serif CJK SC"/>
                <a:cs typeface="Calibri Light" panose="020F0302020204030204" pitchFamily="34" charset="0"/>
              </a:rPr>
              <a:t> - </a:t>
            </a:r>
            <a:r>
              <a:rPr lang="es-ES" b="1" dirty="0" err="1">
                <a:latin typeface="Barlow Semi Condensed Medium" panose="00000606000000000000" pitchFamily="2" charset="0"/>
                <a:ea typeface="Noto Serif CJK SC"/>
                <a:cs typeface="Calibri Light" panose="020F0302020204030204" pitchFamily="34" charset="0"/>
              </a:rPr>
              <a:t>Debezium</a:t>
            </a:r>
            <a:endParaRPr lang="es-ES" dirty="0">
              <a:latin typeface="Barlow Semi Condensed Medium" panose="00000606000000000000" pitchFamily="2" charset="0"/>
            </a:endParaRPr>
          </a:p>
        </p:txBody>
      </p:sp>
    </p:spTree>
    <p:extLst>
      <p:ext uri="{BB962C8B-B14F-4D97-AF65-F5344CB8AC3E}">
        <p14:creationId xmlns:p14="http://schemas.microsoft.com/office/powerpoint/2010/main" val="3496336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75014" y="930886"/>
            <a:ext cx="6904082" cy="2307329"/>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Probablemente este sea el enfoque más sencillo. Consiste en escribir un programa que de forma periódica escanee la base de datos para ver qué datos han cambiado y se copien en el destino, un </a:t>
            </a:r>
            <a:r>
              <a:rPr lang="es-ES" sz="1500" i="1" dirty="0">
                <a:solidFill>
                  <a:schemeClr val="tx2">
                    <a:lumMod val="10000"/>
                  </a:schemeClr>
                </a:solidFill>
                <a:latin typeface="Barlow Semi Condensed"/>
                <a:ea typeface="Barlow Semi Condensed"/>
                <a:cs typeface="Barlow Semi Condensed"/>
                <a:sym typeface="Barlow Semi Condensed"/>
              </a:rPr>
              <a:t>batch</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El principal problema es averiguar qué datos han cambiado realmente. El diseño del esquema puede complicar mucho esta tarea.</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En nuestro caso, hemos agregado marcas de tiempo en nuestras entidades, de creación y modificación.</a:t>
            </a:r>
          </a:p>
          <a:p>
            <a:pPr marL="342900" lvl="0" indent="-342900" algn="just" rtl="0">
              <a:spcBef>
                <a:spcPts val="0"/>
              </a:spcBef>
              <a:spcAft>
                <a:spcPts val="0"/>
              </a:spcAft>
              <a:buFont typeface="Arial" panose="020B0604020202020204" pitchFamily="34" charset="0"/>
              <a:buChar char="•"/>
            </a:pPr>
            <a:r>
              <a:rPr lang="es-ES" sz="1500" dirty="0">
                <a:solidFill>
                  <a:schemeClr val="tx2">
                    <a:lumMod val="10000"/>
                  </a:schemeClr>
                </a:solidFill>
                <a:latin typeface="Barlow Semi Condensed"/>
                <a:ea typeface="Barlow Semi Condensed"/>
                <a:cs typeface="Barlow Semi Condensed"/>
                <a:sym typeface="Barlow Semi Condensed"/>
              </a:rPr>
              <a:t>Supone un esfuerzo bastante grande en comparación con el ejemplo planteado anteriormente, en el que utilizamos un sistema de captura de datos de cambios.</a:t>
            </a:r>
          </a:p>
        </p:txBody>
      </p:sp>
      <p:sp>
        <p:nvSpPr>
          <p:cNvPr id="5" name="Título 1">
            <a:extLst>
              <a:ext uri="{FF2B5EF4-FFF2-40B4-BE49-F238E27FC236}">
                <a16:creationId xmlns:a16="http://schemas.microsoft.com/office/drawing/2014/main" id="{90F974B4-E91E-46C3-9179-F0A5C5E43AF6}"/>
              </a:ext>
            </a:extLst>
          </p:cNvPr>
          <p:cNvSpPr txBox="1">
            <a:spLocks/>
          </p:cNvSpPr>
          <p:nvPr/>
        </p:nvSpPr>
        <p:spPr>
          <a:xfrm>
            <a:off x="1406029" y="361187"/>
            <a:ext cx="6345798" cy="696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s-ES" b="1" dirty="0">
                <a:latin typeface="Barlow Semi Condensed Medium" panose="00000606000000000000" pitchFamily="2" charset="0"/>
                <a:ea typeface="Noto Serif CJK SC"/>
                <a:cs typeface="Calibri Light" panose="020F0302020204030204" pitchFamily="34" charset="0"/>
              </a:rPr>
              <a:t>Batch delta </a:t>
            </a:r>
            <a:r>
              <a:rPr lang="es-ES" b="1" dirty="0" err="1">
                <a:latin typeface="Barlow Semi Condensed Medium" panose="00000606000000000000" pitchFamily="2" charset="0"/>
                <a:ea typeface="Noto Serif CJK SC"/>
                <a:cs typeface="Calibri Light" panose="020F0302020204030204" pitchFamily="34" charset="0"/>
              </a:rPr>
              <a:t>copier</a:t>
            </a:r>
            <a:endParaRPr lang="es-ES" dirty="0">
              <a:latin typeface="Barlow Semi Condensed Medium" panose="00000606000000000000" pitchFamily="2" charset="0"/>
            </a:endParaRPr>
          </a:p>
        </p:txBody>
      </p:sp>
      <p:pic>
        <p:nvPicPr>
          <p:cNvPr id="1028" name="Picture 4" descr="Change Data Capture: Siga la evolución de sus datos en tiempo real">
            <a:extLst>
              <a:ext uri="{FF2B5EF4-FFF2-40B4-BE49-F238E27FC236}">
                <a16:creationId xmlns:a16="http://schemas.microsoft.com/office/drawing/2014/main" id="{5505762D-7623-48D6-964B-BE4C4D36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670" y="3238215"/>
            <a:ext cx="3738770" cy="1689839"/>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7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3" name="Imagen 2">
            <a:extLst>
              <a:ext uri="{FF2B5EF4-FFF2-40B4-BE49-F238E27FC236}">
                <a16:creationId xmlns:a16="http://schemas.microsoft.com/office/drawing/2014/main" id="{019450EB-A6C5-4E88-BE51-85E184AADEEA}"/>
              </a:ext>
            </a:extLst>
          </p:cNvPr>
          <p:cNvPicPr>
            <a:picLocks noChangeAspect="1"/>
          </p:cNvPicPr>
          <p:nvPr/>
        </p:nvPicPr>
        <p:blipFill>
          <a:blip r:embed="rId3"/>
          <a:stretch>
            <a:fillRect/>
          </a:stretch>
        </p:blipFill>
        <p:spPr>
          <a:xfrm>
            <a:off x="235572" y="3246169"/>
            <a:ext cx="1696892" cy="1704846"/>
          </a:xfrm>
          <a:prstGeom prst="rect">
            <a:avLst/>
          </a:prstGeom>
        </p:spPr>
      </p:pic>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Conclusiones</a:t>
            </a:r>
            <a:endParaRPr dirty="0"/>
          </a:p>
        </p:txBody>
      </p:sp>
      <p:sp>
        <p:nvSpPr>
          <p:cNvPr id="2225" name="Google Shape;2225;p41"/>
          <p:cNvSpPr txBox="1">
            <a:spLocks noGrp="1"/>
          </p:cNvSpPr>
          <p:nvPr>
            <p:ph type="subTitle" idx="1"/>
          </p:nvPr>
        </p:nvSpPr>
        <p:spPr>
          <a:xfrm>
            <a:off x="1589278" y="1215136"/>
            <a:ext cx="221437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Proceso complicado</a:t>
            </a:r>
            <a:endParaRPr dirty="0">
              <a:solidFill>
                <a:schemeClr val="accent5">
                  <a:lumMod val="75000"/>
                </a:schemeClr>
              </a:solidFill>
            </a:endParaRPr>
          </a:p>
        </p:txBody>
      </p:sp>
      <p:sp>
        <p:nvSpPr>
          <p:cNvPr id="2226" name="Google Shape;2226;p41"/>
          <p:cNvSpPr txBox="1">
            <a:spLocks noGrp="1"/>
          </p:cNvSpPr>
          <p:nvPr>
            <p:ph type="subTitle" idx="2"/>
          </p:nvPr>
        </p:nvSpPr>
        <p:spPr>
          <a:xfrm>
            <a:off x="1589278" y="1608328"/>
            <a:ext cx="2537792" cy="1074900"/>
          </a:xfrm>
          <a:prstGeom prst="rect">
            <a:avLst/>
          </a:prstGeom>
        </p:spPr>
        <p:txBody>
          <a:bodyPr spcFirstLastPara="1" wrap="square" lIns="91425" tIns="91425" rIns="91425" bIns="91425" anchor="t" anchorCtr="0">
            <a:noAutofit/>
          </a:bodyPr>
          <a:lstStyle/>
          <a:p>
            <a:r>
              <a:rPr lang="es-ES" sz="1600" dirty="0">
                <a:solidFill>
                  <a:schemeClr val="tx2">
                    <a:lumMod val="10000"/>
                  </a:schemeClr>
                </a:solidFill>
              </a:rPr>
              <a:t>D</a:t>
            </a:r>
            <a:r>
              <a:rPr lang="es-ES" sz="1600" dirty="0">
                <a:solidFill>
                  <a:schemeClr val="tx2">
                    <a:lumMod val="10000"/>
                  </a:schemeClr>
                </a:solidFill>
                <a:latin typeface="Barlow Semi Condensed"/>
                <a:ea typeface="Barlow Semi Condensed"/>
                <a:cs typeface="Barlow Semi Condensed"/>
                <a:sym typeface="Barlow Semi Condensed"/>
              </a:rPr>
              <a:t>ebe realizarse de forma incremental midiendo el impacto de los errores y su dificultad para resolverlos.</a:t>
            </a:r>
          </a:p>
        </p:txBody>
      </p:sp>
      <p:sp>
        <p:nvSpPr>
          <p:cNvPr id="2227" name="Google Shape;2227;p41"/>
          <p:cNvSpPr txBox="1">
            <a:spLocks noGrp="1"/>
          </p:cNvSpPr>
          <p:nvPr>
            <p:ph type="subTitle" idx="3"/>
          </p:nvPr>
        </p:nvSpPr>
        <p:spPr>
          <a:xfrm>
            <a:off x="5347462" y="1215136"/>
            <a:ext cx="2856738"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Dependiente de la tecnología </a:t>
            </a:r>
            <a:endParaRPr dirty="0">
              <a:solidFill>
                <a:schemeClr val="accent5">
                  <a:lumMod val="75000"/>
                </a:schemeClr>
              </a:solidFill>
            </a:endParaRPr>
          </a:p>
        </p:txBody>
      </p:sp>
      <p:sp>
        <p:nvSpPr>
          <p:cNvPr id="2228" name="Google Shape;2228;p41"/>
          <p:cNvSpPr txBox="1">
            <a:spLocks noGrp="1"/>
          </p:cNvSpPr>
          <p:nvPr>
            <p:ph type="subTitle" idx="4"/>
          </p:nvPr>
        </p:nvSpPr>
        <p:spPr>
          <a:xfrm>
            <a:off x="5347462" y="1608328"/>
            <a:ext cx="3059938" cy="10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Podemos encontrar limitaciones y características especiales que facilitan o complican la aplicación de los patrones.</a:t>
            </a:r>
          </a:p>
        </p:txBody>
      </p:sp>
      <p:sp>
        <p:nvSpPr>
          <p:cNvPr id="2229" name="Google Shape;2229;p41"/>
          <p:cNvSpPr txBox="1">
            <a:spLocks noGrp="1"/>
          </p:cNvSpPr>
          <p:nvPr>
            <p:ph type="subTitle" idx="5"/>
          </p:nvPr>
        </p:nvSpPr>
        <p:spPr>
          <a:xfrm>
            <a:off x="2558796" y="2946400"/>
            <a:ext cx="25377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Importancia del contexto</a:t>
            </a:r>
            <a:endParaRPr dirty="0">
              <a:solidFill>
                <a:schemeClr val="accent5">
                  <a:lumMod val="75000"/>
                </a:schemeClr>
              </a:solidFill>
            </a:endParaRPr>
          </a:p>
        </p:txBody>
      </p:sp>
      <p:sp>
        <p:nvSpPr>
          <p:cNvPr id="2230" name="Google Shape;2230;p41"/>
          <p:cNvSpPr txBox="1">
            <a:spLocks noGrp="1"/>
          </p:cNvSpPr>
          <p:nvPr>
            <p:ph type="subTitle" idx="6"/>
          </p:nvPr>
        </p:nvSpPr>
        <p:spPr>
          <a:xfrm>
            <a:off x="2558796" y="3339592"/>
            <a:ext cx="2537792" cy="1361558"/>
          </a:xfrm>
          <a:prstGeom prst="rect">
            <a:avLst/>
          </a:prstGeom>
        </p:spPr>
        <p:txBody>
          <a:bodyPr spcFirstLastPara="1" wrap="square" lIns="91425" tIns="91425" rIns="91425" bIns="91425" anchor="t" anchorCtr="0">
            <a:noAutofit/>
          </a:bodyPr>
          <a:lstStyle/>
          <a:p>
            <a:r>
              <a:rPr lang="es-ES" sz="1600" dirty="0">
                <a:solidFill>
                  <a:schemeClr val="tx2">
                    <a:lumMod val="10000"/>
                  </a:schemeClr>
                </a:solidFill>
                <a:latin typeface="Barlow Semi Condensed"/>
                <a:ea typeface="Barlow Semi Condensed"/>
                <a:cs typeface="Barlow Semi Condensed"/>
                <a:sym typeface="Barlow Semi Condensed"/>
              </a:rPr>
              <a:t>Es importante adaptarse a la situación inicial para elegir el patrón adecuado. No existe un patrón ideal para todos los casos.</a:t>
            </a:r>
          </a:p>
        </p:txBody>
      </p:sp>
      <p:sp>
        <p:nvSpPr>
          <p:cNvPr id="2231" name="Google Shape;2231;p41"/>
          <p:cNvSpPr txBox="1">
            <a:spLocks noGrp="1"/>
          </p:cNvSpPr>
          <p:nvPr>
            <p:ph type="subTitle" idx="7"/>
          </p:nvPr>
        </p:nvSpPr>
        <p:spPr>
          <a:xfrm>
            <a:off x="6198108" y="2946400"/>
            <a:ext cx="23616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75000"/>
                  </a:schemeClr>
                </a:solidFill>
              </a:rPr>
              <a:t>Migración en caliente</a:t>
            </a:r>
            <a:endParaRPr dirty="0">
              <a:solidFill>
                <a:schemeClr val="accent5">
                  <a:lumMod val="75000"/>
                </a:schemeClr>
              </a:solidFill>
            </a:endParaRPr>
          </a:p>
        </p:txBody>
      </p:sp>
      <p:sp>
        <p:nvSpPr>
          <p:cNvPr id="2232" name="Google Shape;2232;p41"/>
          <p:cNvSpPr txBox="1">
            <a:spLocks noGrp="1"/>
          </p:cNvSpPr>
          <p:nvPr>
            <p:ph type="subTitle" idx="8"/>
          </p:nvPr>
        </p:nvSpPr>
        <p:spPr>
          <a:xfrm>
            <a:off x="6198108" y="3339591"/>
            <a:ext cx="2291842" cy="12049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600" dirty="0">
                <a:solidFill>
                  <a:schemeClr val="dk2"/>
                </a:solidFill>
                <a:latin typeface="Barlow Semi Condensed"/>
                <a:ea typeface="Barlow Semi Condensed"/>
                <a:cs typeface="Barlow Semi Condensed"/>
                <a:sym typeface="Barlow Semi Condensed"/>
              </a:rPr>
              <a:t>Es uno de los puntos más complicados. Al final, estamos tratand</a:t>
            </a:r>
            <a:r>
              <a:rPr lang="es-ES" sz="1600" dirty="0"/>
              <a:t>o una migración</a:t>
            </a:r>
            <a:r>
              <a:rPr lang="es-ES" sz="1600" dirty="0">
                <a:solidFill>
                  <a:schemeClr val="dk2"/>
                </a:solidFill>
                <a:latin typeface="Barlow Semi Condensed"/>
                <a:ea typeface="Barlow Semi Condensed"/>
                <a:cs typeface="Barlow Semi Condensed"/>
                <a:sym typeface="Barlow Semi Condensed"/>
              </a:rPr>
              <a:t>.</a:t>
            </a:r>
          </a:p>
        </p:txBody>
      </p:sp>
      <p:sp>
        <p:nvSpPr>
          <p:cNvPr id="2233" name="Google Shape;2233;p41"/>
          <p:cNvSpPr txBox="1"/>
          <p:nvPr/>
        </p:nvSpPr>
        <p:spPr>
          <a:xfrm>
            <a:off x="391414" y="13705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01</a:t>
            </a:r>
            <a:endParaRPr sz="7200" dirty="0">
              <a:solidFill>
                <a:schemeClr val="accent5">
                  <a:lumMod val="75000"/>
                </a:schemeClr>
              </a:solidFill>
              <a:latin typeface="Fjalla One"/>
              <a:ea typeface="Fjalla One"/>
              <a:cs typeface="Fjalla One"/>
              <a:sym typeface="Fjalla One"/>
            </a:endParaRPr>
          </a:p>
        </p:txBody>
      </p:sp>
      <p:sp>
        <p:nvSpPr>
          <p:cNvPr id="2234" name="Google Shape;2234;p41"/>
          <p:cNvSpPr txBox="1"/>
          <p:nvPr/>
        </p:nvSpPr>
        <p:spPr>
          <a:xfrm>
            <a:off x="1356669" y="3101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03</a:t>
            </a:r>
            <a:endParaRPr sz="7200" dirty="0">
              <a:solidFill>
                <a:schemeClr val="accent5">
                  <a:lumMod val="75000"/>
                </a:schemeClr>
              </a:solidFill>
              <a:latin typeface="Fjalla One"/>
              <a:ea typeface="Fjalla One"/>
              <a:cs typeface="Fjalla One"/>
              <a:sym typeface="Fjalla One"/>
            </a:endParaRPr>
          </a:p>
        </p:txBody>
      </p:sp>
      <p:sp>
        <p:nvSpPr>
          <p:cNvPr id="2235" name="Google Shape;2235;p41"/>
          <p:cNvSpPr txBox="1"/>
          <p:nvPr/>
        </p:nvSpPr>
        <p:spPr>
          <a:xfrm>
            <a:off x="4996598" y="3101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04</a:t>
            </a:r>
            <a:endParaRPr sz="7200" dirty="0">
              <a:solidFill>
                <a:schemeClr val="accent5">
                  <a:lumMod val="75000"/>
                </a:schemeClr>
              </a:solidFill>
              <a:latin typeface="Fjalla One"/>
              <a:ea typeface="Fjalla One"/>
              <a:cs typeface="Fjalla One"/>
              <a:sym typeface="Fjalla One"/>
            </a:endParaRPr>
          </a:p>
        </p:txBody>
      </p:sp>
      <p:sp>
        <p:nvSpPr>
          <p:cNvPr id="2236" name="Google Shape;2236;p41"/>
          <p:cNvSpPr txBox="1"/>
          <p:nvPr/>
        </p:nvSpPr>
        <p:spPr>
          <a:xfrm>
            <a:off x="4147466" y="13705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5">
                    <a:lumMod val="75000"/>
                  </a:schemeClr>
                </a:solidFill>
                <a:latin typeface="Fjalla One"/>
                <a:ea typeface="Fjalla One"/>
                <a:cs typeface="Fjalla One"/>
                <a:sym typeface="Fjalla One"/>
              </a:rPr>
              <a:t>02</a:t>
            </a:r>
            <a:endParaRPr sz="7200" dirty="0">
              <a:solidFill>
                <a:schemeClr val="accent5">
                  <a:lumMod val="75000"/>
                </a:schemeClr>
              </a:solidFill>
              <a:latin typeface="Fjalla One"/>
              <a:ea typeface="Fjalla One"/>
              <a:cs typeface="Fjalla One"/>
              <a:sym typeface="Fjalla One"/>
            </a:endParaRPr>
          </a:p>
        </p:txBody>
      </p:sp>
    </p:spTree>
    <p:extLst>
      <p:ext uri="{BB962C8B-B14F-4D97-AF65-F5344CB8AC3E}">
        <p14:creationId xmlns:p14="http://schemas.microsoft.com/office/powerpoint/2010/main" val="3569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Modernize with the Strangler Application Pattern and Microservices - CM  First Group">
            <a:extLst>
              <a:ext uri="{FF2B5EF4-FFF2-40B4-BE49-F238E27FC236}">
                <a16:creationId xmlns:a16="http://schemas.microsoft.com/office/drawing/2014/main" id="{B83A585B-8B17-4F95-9298-39831B5E1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774" y="965047"/>
            <a:ext cx="3833707" cy="2156460"/>
          </a:xfrm>
          <a:prstGeom prst="rect">
            <a:avLst/>
          </a:prstGeom>
          <a:noFill/>
          <a:ln>
            <a:solidFill>
              <a:schemeClr val="tx2">
                <a:lumMod val="25000"/>
              </a:schemeClr>
            </a:solidFill>
          </a:ln>
          <a:extLst>
            <a:ext uri="{909E8E84-426E-40DD-AFC4-6F175D3DCCD1}">
              <a14:hiddenFill xmlns:a14="http://schemas.microsoft.com/office/drawing/2010/main">
                <a:solidFill>
                  <a:srgbClr val="FFFFFF"/>
                </a:solidFill>
              </a14:hiddenFill>
            </a:ext>
          </a:extLst>
        </p:spPr>
      </p:pic>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Strangler</a:t>
            </a:r>
            <a:r>
              <a:rPr lang="es-ES" dirty="0"/>
              <a:t> </a:t>
            </a:r>
            <a:r>
              <a:rPr lang="es-ES" dirty="0" err="1"/>
              <a:t>Fig</a:t>
            </a:r>
            <a:endParaRPr lang="es-ES" dirty="0"/>
          </a:p>
        </p:txBody>
      </p:sp>
      <p:sp>
        <p:nvSpPr>
          <p:cNvPr id="11" name="Google Shape;2178;p39">
            <a:extLst>
              <a:ext uri="{FF2B5EF4-FFF2-40B4-BE49-F238E27FC236}">
                <a16:creationId xmlns:a16="http://schemas.microsoft.com/office/drawing/2014/main" id="{D5DF5011-506D-4EF3-8C8A-35E7857360DF}"/>
              </a:ext>
            </a:extLst>
          </p:cNvPr>
          <p:cNvSpPr txBox="1">
            <a:spLocks/>
          </p:cNvSpPr>
          <p:nvPr/>
        </p:nvSpPr>
        <p:spPr>
          <a:xfrm>
            <a:off x="1773363" y="3257055"/>
            <a:ext cx="5748528" cy="1651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just">
              <a:buClrTx/>
            </a:pPr>
            <a:r>
              <a:rPr lang="es-ES" sz="1500" dirty="0">
                <a:solidFill>
                  <a:schemeClr val="tx2">
                    <a:lumMod val="10000"/>
                  </a:schemeClr>
                </a:solidFill>
              </a:rPr>
              <a:t>Mencionado por primera vez por </a:t>
            </a:r>
            <a:r>
              <a:rPr lang="es-ES" sz="1500" i="1" dirty="0" err="1">
                <a:solidFill>
                  <a:schemeClr val="tx2">
                    <a:lumMod val="10000"/>
                  </a:schemeClr>
                </a:solidFill>
              </a:rPr>
              <a:t>Mantin</a:t>
            </a:r>
            <a:r>
              <a:rPr lang="es-ES" sz="1500" i="1" dirty="0">
                <a:solidFill>
                  <a:schemeClr val="tx2">
                    <a:lumMod val="10000"/>
                  </a:schemeClr>
                </a:solidFill>
              </a:rPr>
              <a:t> </a:t>
            </a:r>
            <a:r>
              <a:rPr lang="es-ES" sz="1500" i="1" dirty="0" err="1">
                <a:solidFill>
                  <a:schemeClr val="tx2">
                    <a:lumMod val="10000"/>
                  </a:schemeClr>
                </a:solidFill>
              </a:rPr>
              <a:t>Fowler</a:t>
            </a:r>
            <a:r>
              <a:rPr lang="es-ES" sz="1500" dirty="0">
                <a:solidFill>
                  <a:schemeClr val="tx2">
                    <a:lumMod val="10000"/>
                  </a:schemeClr>
                </a:solidFill>
              </a:rPr>
              <a:t>, inspirado en una planta que se apoya sobre un árbol.</a:t>
            </a:r>
          </a:p>
          <a:p>
            <a:pPr marL="285750" indent="-285750" algn="just">
              <a:buClrTx/>
            </a:pPr>
            <a:r>
              <a:rPr lang="es-ES" sz="1500" dirty="0">
                <a:solidFill>
                  <a:schemeClr val="tx2">
                    <a:lumMod val="10000"/>
                  </a:schemeClr>
                </a:solidFill>
              </a:rPr>
              <a:t>La idea es que lo viejo y lo nuevo puedan coexistir, dando tiempo al nuevo sistema para crecer y potencialmente reemplazar por completo al antiguo. </a:t>
            </a:r>
          </a:p>
        </p:txBody>
      </p:sp>
    </p:spTree>
    <p:extLst>
      <p:ext uri="{BB962C8B-B14F-4D97-AF65-F5344CB8AC3E}">
        <p14:creationId xmlns:p14="http://schemas.microsoft.com/office/powerpoint/2010/main" val="3042809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¡Gracias!</a:t>
            </a:r>
            <a:endParaRPr sz="7200" dirty="0"/>
          </a:p>
        </p:txBody>
      </p:sp>
      <p:sp>
        <p:nvSpPr>
          <p:cNvPr id="3606" name="Google Shape;3606;p63"/>
          <p:cNvSpPr txBox="1">
            <a:spLocks noGrp="1"/>
          </p:cNvSpPr>
          <p:nvPr>
            <p:ph type="subTitle" idx="1"/>
          </p:nvPr>
        </p:nvSpPr>
        <p:spPr>
          <a:xfrm>
            <a:off x="3022050" y="1715257"/>
            <a:ext cx="3099900" cy="8782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400" b="1" dirty="0">
                <a:solidFill>
                  <a:schemeClr val="accent2">
                    <a:lumMod val="25000"/>
                  </a:schemeClr>
                </a:solidFill>
                <a:latin typeface="Barlow Semi Condensed"/>
                <a:ea typeface="Barlow Semi Condensed"/>
                <a:cs typeface="Barlow Semi Condensed"/>
                <a:sym typeface="Barlow Semi Condensed"/>
              </a:rPr>
              <a:t>¿Preguntas?</a:t>
            </a:r>
            <a:endParaRPr sz="4400" b="1" dirty="0">
              <a:solidFill>
                <a:schemeClr val="accent2">
                  <a:lumMod val="25000"/>
                </a:schemeClr>
              </a:solidFill>
              <a:latin typeface="Barlow Semi Condensed"/>
              <a:ea typeface="Barlow Semi Condensed"/>
              <a:cs typeface="Barlow Semi Condensed"/>
              <a:sym typeface="Barlow Semi Condensed"/>
            </a:endParaRPr>
          </a:p>
        </p:txBody>
      </p:sp>
      <p:pic>
        <p:nvPicPr>
          <p:cNvPr id="3" name="Imagen 2">
            <a:extLst>
              <a:ext uri="{FF2B5EF4-FFF2-40B4-BE49-F238E27FC236}">
                <a16:creationId xmlns:a16="http://schemas.microsoft.com/office/drawing/2014/main" id="{A24F6583-3538-480A-86FD-FA65B412C760}"/>
              </a:ext>
            </a:extLst>
          </p:cNvPr>
          <p:cNvPicPr>
            <a:picLocks noChangeAspect="1"/>
          </p:cNvPicPr>
          <p:nvPr/>
        </p:nvPicPr>
        <p:blipFill>
          <a:blip r:embed="rId3"/>
          <a:stretch>
            <a:fillRect/>
          </a:stretch>
        </p:blipFill>
        <p:spPr>
          <a:xfrm>
            <a:off x="3046284" y="3662413"/>
            <a:ext cx="3051432" cy="754953"/>
          </a:xfrm>
          <a:prstGeom prst="rect">
            <a:avLst/>
          </a:prstGeom>
        </p:spPr>
      </p:pic>
      <p:pic>
        <p:nvPicPr>
          <p:cNvPr id="5" name="Imagen 4">
            <a:extLst>
              <a:ext uri="{FF2B5EF4-FFF2-40B4-BE49-F238E27FC236}">
                <a16:creationId xmlns:a16="http://schemas.microsoft.com/office/drawing/2014/main" id="{A95C4427-A700-4DF2-A65C-F75335245C2E}"/>
              </a:ext>
            </a:extLst>
          </p:cNvPr>
          <p:cNvPicPr>
            <a:picLocks noChangeAspect="1"/>
          </p:cNvPicPr>
          <p:nvPr/>
        </p:nvPicPr>
        <p:blipFill>
          <a:blip r:embed="rId4"/>
          <a:stretch>
            <a:fillRect/>
          </a:stretch>
        </p:blipFill>
        <p:spPr>
          <a:xfrm>
            <a:off x="1873072" y="3464461"/>
            <a:ext cx="1380904" cy="952905"/>
          </a:xfrm>
          <a:prstGeom prst="rect">
            <a:avLst/>
          </a:prstGeom>
        </p:spPr>
      </p:pic>
      <p:pic>
        <p:nvPicPr>
          <p:cNvPr id="8" name="Imagen 7">
            <a:extLst>
              <a:ext uri="{FF2B5EF4-FFF2-40B4-BE49-F238E27FC236}">
                <a16:creationId xmlns:a16="http://schemas.microsoft.com/office/drawing/2014/main" id="{315C049E-1520-4058-8A55-08DD1A261EBA}"/>
              </a:ext>
            </a:extLst>
          </p:cNvPr>
          <p:cNvPicPr>
            <a:picLocks noChangeAspect="1"/>
          </p:cNvPicPr>
          <p:nvPr/>
        </p:nvPicPr>
        <p:blipFill>
          <a:blip r:embed="rId4"/>
          <a:stretch>
            <a:fillRect/>
          </a:stretch>
        </p:blipFill>
        <p:spPr>
          <a:xfrm>
            <a:off x="5890025" y="3477835"/>
            <a:ext cx="1629002" cy="1124107"/>
          </a:xfrm>
          <a:prstGeom prst="rect">
            <a:avLst/>
          </a:prstGeom>
        </p:spPr>
      </p:pic>
      <p:pic>
        <p:nvPicPr>
          <p:cNvPr id="7" name="Imagen 6">
            <a:extLst>
              <a:ext uri="{FF2B5EF4-FFF2-40B4-BE49-F238E27FC236}">
                <a16:creationId xmlns:a16="http://schemas.microsoft.com/office/drawing/2014/main" id="{91B3C978-7609-47AE-A066-F4BDD9D30C46}"/>
              </a:ext>
            </a:extLst>
          </p:cNvPr>
          <p:cNvPicPr>
            <a:picLocks noChangeAspect="1"/>
          </p:cNvPicPr>
          <p:nvPr/>
        </p:nvPicPr>
        <p:blipFill>
          <a:blip r:embed="rId5">
            <a:alphaModFix/>
          </a:blip>
          <a:stretch>
            <a:fillRect/>
          </a:stretch>
        </p:blipFill>
        <p:spPr>
          <a:xfrm>
            <a:off x="7829588" y="4760363"/>
            <a:ext cx="838200" cy="295275"/>
          </a:xfrm>
          <a:prstGeom prst="rect">
            <a:avLst/>
          </a:prstGeom>
        </p:spPr>
      </p:pic>
      <p:pic>
        <p:nvPicPr>
          <p:cNvPr id="9" name="Imagen 8" descr="Imagen que contiene Logotipo&#10;&#10;Descripción generada automáticamente">
            <a:extLst>
              <a:ext uri="{FF2B5EF4-FFF2-40B4-BE49-F238E27FC236}">
                <a16:creationId xmlns:a16="http://schemas.microsoft.com/office/drawing/2014/main" id="{4EC4D847-5960-4FEA-9E92-EB357C73B72A}"/>
              </a:ext>
            </a:extLst>
          </p:cNvPr>
          <p:cNvPicPr>
            <a:picLocks noChangeAspect="1"/>
          </p:cNvPicPr>
          <p:nvPr/>
        </p:nvPicPr>
        <p:blipFill>
          <a:blip r:embed="rId6"/>
          <a:stretch>
            <a:fillRect/>
          </a:stretch>
        </p:blipFill>
        <p:spPr>
          <a:xfrm>
            <a:off x="246189" y="-82962"/>
            <a:ext cx="1481421" cy="1481421"/>
          </a:xfrm>
          <a:prstGeom prst="rect">
            <a:avLst/>
          </a:prstGeom>
        </p:spPr>
      </p:pic>
      <p:sp>
        <p:nvSpPr>
          <p:cNvPr id="10" name="Google Shape;3606;p63">
            <a:extLst>
              <a:ext uri="{FF2B5EF4-FFF2-40B4-BE49-F238E27FC236}">
                <a16:creationId xmlns:a16="http://schemas.microsoft.com/office/drawing/2014/main" id="{DAE0880D-CED2-4307-8EE7-B145AB49204B}"/>
              </a:ext>
            </a:extLst>
          </p:cNvPr>
          <p:cNvSpPr txBox="1">
            <a:spLocks/>
          </p:cNvSpPr>
          <p:nvPr/>
        </p:nvSpPr>
        <p:spPr>
          <a:xfrm>
            <a:off x="2860078" y="2746711"/>
            <a:ext cx="2794694" cy="14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rgbClr val="000000"/>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Barlow Semi Condensed"/>
                <a:ea typeface="Barlow Semi Condensed"/>
                <a:cs typeface="Barlow Semi Condensed"/>
                <a:sym typeface="Barlow Semi Condensed"/>
              </a:defRPr>
            </a:lvl9pPr>
          </a:lstStyle>
          <a:p>
            <a:pPr algn="l">
              <a:buClr>
                <a:schemeClr val="dk1"/>
              </a:buClr>
              <a:buSzPts val="1100"/>
            </a:pPr>
            <a:r>
              <a:rPr lang="es-ES" sz="2000" dirty="0">
                <a:solidFill>
                  <a:schemeClr val="bg2"/>
                </a:solidFill>
              </a:rPr>
              <a:t> jc-blazquez@hotmail.com</a:t>
            </a:r>
            <a:br>
              <a:rPr lang="es-ES" sz="2000" dirty="0">
                <a:solidFill>
                  <a:schemeClr val="bg2"/>
                </a:solidFill>
              </a:rPr>
            </a:br>
            <a:r>
              <a:rPr lang="es-ES" sz="2000" dirty="0">
                <a:solidFill>
                  <a:schemeClr val="bg2"/>
                </a:solidFill>
              </a:rPr>
              <a:t>miguel5692@gmail.com</a:t>
            </a:r>
          </a:p>
          <a:p>
            <a:pPr>
              <a:buClr>
                <a:schemeClr val="dk1"/>
              </a:buClr>
              <a:buSzPts val="1100"/>
            </a:pPr>
            <a:endParaRPr lang="es-ES" sz="2000" dirty="0">
              <a:solidFill>
                <a:schemeClr val="bg2"/>
              </a:solidFill>
            </a:endParaRPr>
          </a:p>
        </p:txBody>
      </p:sp>
      <p:pic>
        <p:nvPicPr>
          <p:cNvPr id="1026" name="Picture 2" descr="Linkedin - Iconos gratis de redes sociales">
            <a:hlinkClick r:id="rId7"/>
            <a:extLst>
              <a:ext uri="{FF2B5EF4-FFF2-40B4-BE49-F238E27FC236}">
                <a16:creationId xmlns:a16="http://schemas.microsoft.com/office/drawing/2014/main" id="{CE0CE65A-9D1F-4E1A-A5A4-2ADCF9E9BB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3406" y="2867413"/>
            <a:ext cx="261218" cy="2612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Logotipo de github - Iconos gratis de redes sociales">
            <a:hlinkClick r:id="rId9"/>
            <a:extLst>
              <a:ext uri="{FF2B5EF4-FFF2-40B4-BE49-F238E27FC236}">
                <a16:creationId xmlns:a16="http://schemas.microsoft.com/office/drawing/2014/main" id="{5E602DF4-FC22-4D16-AFD0-E209E1E279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1465" y="2867413"/>
            <a:ext cx="261218" cy="2612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D4E2E8AF-067D-4F52-AD4B-6E35EA3095E6}"/>
              </a:ext>
            </a:extLst>
          </p:cNvPr>
          <p:cNvPicPr>
            <a:picLocks noChangeAspect="1"/>
          </p:cNvPicPr>
          <p:nvPr/>
        </p:nvPicPr>
        <p:blipFill>
          <a:blip r:embed="rId11"/>
          <a:stretch>
            <a:fillRect/>
          </a:stretch>
        </p:blipFill>
        <p:spPr bwMode="auto">
          <a:xfrm>
            <a:off x="6799291" y="4731332"/>
            <a:ext cx="809202" cy="313891"/>
          </a:xfrm>
          <a:prstGeom prst="rect">
            <a:avLst/>
          </a:prstGeom>
        </p:spPr>
      </p:pic>
      <p:pic>
        <p:nvPicPr>
          <p:cNvPr id="13" name="Picture 4" descr="Logotipo de github - Iconos gratis de redes sociales">
            <a:hlinkClick r:id="rId12"/>
            <a:extLst>
              <a:ext uri="{FF2B5EF4-FFF2-40B4-BE49-F238E27FC236}">
                <a16:creationId xmlns:a16="http://schemas.microsoft.com/office/drawing/2014/main" id="{E97ED674-F4BF-44B6-9272-E64052107A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3406" y="3216617"/>
            <a:ext cx="261218" cy="261218"/>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15294;p81">
            <a:hlinkClick r:id="rId13"/>
            <a:extLst>
              <a:ext uri="{FF2B5EF4-FFF2-40B4-BE49-F238E27FC236}">
                <a16:creationId xmlns:a16="http://schemas.microsoft.com/office/drawing/2014/main" id="{41AEEE8C-E30D-4E59-9D31-E9F95025BBAA}"/>
              </a:ext>
            </a:extLst>
          </p:cNvPr>
          <p:cNvSpPr/>
          <p:nvPr/>
        </p:nvSpPr>
        <p:spPr>
          <a:xfrm>
            <a:off x="6091465" y="3200524"/>
            <a:ext cx="278086" cy="261219"/>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75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719073" y="3153927"/>
            <a:ext cx="5748528" cy="1651245"/>
          </a:xfrm>
          <a:prstGeom prst="rect">
            <a:avLst/>
          </a:prstGeom>
        </p:spPr>
        <p:txBody>
          <a:bodyPr spcFirstLastPara="1" wrap="square" lIns="91425" tIns="91425" rIns="91425" bIns="91425" anchor="t" anchorCtr="0">
            <a:noAutofit/>
          </a:bodyPr>
          <a:lstStyle/>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Se basa en 3 pasos:</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Las peticiones y funcionalidades se responden dentro del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Implementación de la funcionalidad en un nuevo microservicio.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Con su nueva implementación lista, migramos las peticiones del monolito al microservicio.</a:t>
            </a:r>
          </a:p>
          <a:p>
            <a:pPr lvl="0" algn="just" rtl="0">
              <a:spcBef>
                <a:spcPts val="0"/>
              </a:spcBef>
              <a:spcAft>
                <a:spcPts val="0"/>
              </a:spcAft>
            </a:pPr>
            <a:r>
              <a:rPr lang="es-ES" sz="1500" dirty="0">
                <a:solidFill>
                  <a:schemeClr val="tx2">
                    <a:lumMod val="10000"/>
                  </a:schemeClr>
                </a:solidFill>
              </a:rPr>
              <a:t>         Da mucha importancia a que cada paso sea fácilmente reversible.</a:t>
            </a:r>
          </a:p>
        </p:txBody>
      </p:sp>
      <p:pic>
        <p:nvPicPr>
          <p:cNvPr id="20" name="Imagen 19" descr="Diagrama&#10;&#10;Descripción generada automáticamente">
            <a:extLst>
              <a:ext uri="{FF2B5EF4-FFF2-40B4-BE49-F238E27FC236}">
                <a16:creationId xmlns:a16="http://schemas.microsoft.com/office/drawing/2014/main" id="{0027661A-E55C-4CA8-88F8-846D9F6E284E}"/>
              </a:ext>
            </a:extLst>
          </p:cNvPr>
          <p:cNvPicPr>
            <a:picLocks noChangeAspect="1"/>
          </p:cNvPicPr>
          <p:nvPr/>
        </p:nvPicPr>
        <p:blipFill>
          <a:blip r:embed="rId3"/>
          <a:stretch>
            <a:fillRect/>
          </a:stretch>
        </p:blipFill>
        <p:spPr>
          <a:xfrm>
            <a:off x="2049528" y="932628"/>
            <a:ext cx="5044944" cy="2172653"/>
          </a:xfrm>
          <a:prstGeom prst="rect">
            <a:avLst/>
          </a:prstGeom>
          <a:ln>
            <a:solidFill>
              <a:schemeClr val="tx2">
                <a:lumMod val="25000"/>
              </a:schemeClr>
            </a:solidFill>
          </a:ln>
        </p:spPr>
      </p:pic>
      <p:sp>
        <p:nvSpPr>
          <p:cNvPr id="23" name="Google Shape;2195;p40">
            <a:extLst>
              <a:ext uri="{FF2B5EF4-FFF2-40B4-BE49-F238E27FC236}">
                <a16:creationId xmlns:a16="http://schemas.microsoft.com/office/drawing/2014/main" id="{EF65DC7A-F390-4A38-8D1E-24F7DE9A83FC}"/>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Strangler Fig</a:t>
            </a:r>
            <a:endParaRPr dirty="0"/>
          </a:p>
        </p:txBody>
      </p:sp>
      <p:grpSp>
        <p:nvGrpSpPr>
          <p:cNvPr id="5" name="Google Shape;13465;p75">
            <a:extLst>
              <a:ext uri="{FF2B5EF4-FFF2-40B4-BE49-F238E27FC236}">
                <a16:creationId xmlns:a16="http://schemas.microsoft.com/office/drawing/2014/main" id="{15F372C0-DC33-4BA8-BEE6-9193C41ECA4C}"/>
              </a:ext>
            </a:extLst>
          </p:cNvPr>
          <p:cNvGrpSpPr/>
          <p:nvPr/>
        </p:nvGrpSpPr>
        <p:grpSpPr>
          <a:xfrm>
            <a:off x="1750859" y="4412936"/>
            <a:ext cx="207425" cy="198465"/>
            <a:chOff x="6239575" y="4416275"/>
            <a:chExt cx="489625" cy="449175"/>
          </a:xfrm>
        </p:grpSpPr>
        <p:sp>
          <p:nvSpPr>
            <p:cNvPr id="6" name="Google Shape;13466;p75">
              <a:extLst>
                <a:ext uri="{FF2B5EF4-FFF2-40B4-BE49-F238E27FC236}">
                  <a16:creationId xmlns:a16="http://schemas.microsoft.com/office/drawing/2014/main" id="{CC078CE1-5D96-4463-962C-5D2BBA8C77C1}"/>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13467;p75">
              <a:extLst>
                <a:ext uri="{FF2B5EF4-FFF2-40B4-BE49-F238E27FC236}">
                  <a16:creationId xmlns:a16="http://schemas.microsoft.com/office/drawing/2014/main" id="{3E70BA87-1B46-4BA9-A16B-E9621ABC467A}"/>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13468;p75">
              <a:extLst>
                <a:ext uri="{FF2B5EF4-FFF2-40B4-BE49-F238E27FC236}">
                  <a16:creationId xmlns:a16="http://schemas.microsoft.com/office/drawing/2014/main" id="{A545EFA1-CBD5-4669-91E8-E1FB587840AE}"/>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ítulo 2">
            <a:extLst>
              <a:ext uri="{FF2B5EF4-FFF2-40B4-BE49-F238E27FC236}">
                <a16:creationId xmlns:a16="http://schemas.microsoft.com/office/drawing/2014/main" id="{214B37B9-75CC-43E0-A105-44A1FBE1AA6F}"/>
              </a:ext>
            </a:extLst>
          </p:cNvPr>
          <p:cNvSpPr txBox="1">
            <a:spLocks/>
          </p:cNvSpPr>
          <p:nvPr/>
        </p:nvSpPr>
        <p:spPr>
          <a:xfrm>
            <a:off x="1374649" y="1236019"/>
            <a:ext cx="299923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139700" indent="0">
              <a:buNone/>
            </a:pPr>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independiente</a:t>
            </a:r>
            <a:endParaRPr lang="es-ES" dirty="0">
              <a:solidFill>
                <a:schemeClr val="accent5">
                  <a:lumMod val="75000"/>
                </a:schemeClr>
              </a:solidFill>
            </a:endParaRPr>
          </a:p>
        </p:txBody>
      </p:sp>
      <p:sp>
        <p:nvSpPr>
          <p:cNvPr id="31" name="Subtítulo 4">
            <a:extLst>
              <a:ext uri="{FF2B5EF4-FFF2-40B4-BE49-F238E27FC236}">
                <a16:creationId xmlns:a16="http://schemas.microsoft.com/office/drawing/2014/main" id="{C1113C99-9B5F-4973-B230-1F51AE7E8D01}"/>
              </a:ext>
            </a:extLst>
          </p:cNvPr>
          <p:cNvSpPr txBox="1">
            <a:spLocks/>
          </p:cNvSpPr>
          <p:nvPr/>
        </p:nvSpPr>
        <p:spPr>
          <a:xfrm>
            <a:off x="1511808" y="2232660"/>
            <a:ext cx="2999232" cy="38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Extracción de funcionalidad interna</a:t>
            </a:r>
            <a:endParaRPr lang="es-ES" sz="1800" dirty="0">
              <a:solidFill>
                <a:schemeClr val="accent5">
                  <a:lumMod val="75000"/>
                </a:schemeClr>
              </a:solidFill>
              <a:latin typeface="Barlow Semi Condensed Medium" panose="00000606000000000000" pitchFamily="2" charset="0"/>
            </a:endParaRPr>
          </a:p>
          <a:p>
            <a:endParaRPr lang="es-ES" dirty="0"/>
          </a:p>
        </p:txBody>
      </p:sp>
      <p:sp>
        <p:nvSpPr>
          <p:cNvPr id="32" name="Subtítulo 6">
            <a:extLst>
              <a:ext uri="{FF2B5EF4-FFF2-40B4-BE49-F238E27FC236}">
                <a16:creationId xmlns:a16="http://schemas.microsoft.com/office/drawing/2014/main" id="{059158B5-9F1F-4774-9D95-4D8B370E534F}"/>
              </a:ext>
            </a:extLst>
          </p:cNvPr>
          <p:cNvSpPr txBox="1">
            <a:spLocks/>
          </p:cNvSpPr>
          <p:nvPr/>
        </p:nvSpPr>
        <p:spPr>
          <a:xfrm>
            <a:off x="1511808" y="3236027"/>
            <a:ext cx="3433572" cy="38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800" dirty="0">
                <a:solidFill>
                  <a:schemeClr val="accent5">
                    <a:lumMod val="75000"/>
                  </a:schemeClr>
                </a:solidFill>
                <a:latin typeface="Barlow Semi Condensed Medium" panose="00000606000000000000" pitchFamily="2" charset="0"/>
                <a:ea typeface="Noto Serif CJK SC"/>
                <a:cs typeface="Calibri Light" panose="020F0302020204030204" pitchFamily="34" charset="0"/>
              </a:rPr>
              <a:t>Interceptación de mensajes</a:t>
            </a:r>
            <a:endParaRPr lang="es-ES" sz="1800" dirty="0">
              <a:solidFill>
                <a:schemeClr val="accent5">
                  <a:lumMod val="75000"/>
                </a:schemeClr>
              </a:solidFill>
              <a:latin typeface="Barlow Semi Condensed Medium" panose="00000606000000000000" pitchFamily="2" charset="0"/>
            </a:endParaRPr>
          </a:p>
          <a:p>
            <a:endParaRPr lang="es-ES" dirty="0"/>
          </a:p>
        </p:txBody>
      </p:sp>
      <p:sp>
        <p:nvSpPr>
          <p:cNvPr id="33" name="Subtítulo 7">
            <a:extLst>
              <a:ext uri="{FF2B5EF4-FFF2-40B4-BE49-F238E27FC236}">
                <a16:creationId xmlns:a16="http://schemas.microsoft.com/office/drawing/2014/main" id="{D804417B-6060-4505-9948-4D0841710A98}"/>
              </a:ext>
            </a:extLst>
          </p:cNvPr>
          <p:cNvSpPr txBox="1">
            <a:spLocks/>
          </p:cNvSpPr>
          <p:nvPr/>
        </p:nvSpPr>
        <p:spPr>
          <a:xfrm>
            <a:off x="1511808" y="3519491"/>
            <a:ext cx="5033772" cy="576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Podemos cambiar el código del monolito</a:t>
            </a:r>
          </a:p>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No podemos cambiar el código del monolito</a:t>
            </a:r>
          </a:p>
          <a:p>
            <a:pPr marL="342900" lvl="2" indent="-342900">
              <a:buFont typeface="+mj-lt"/>
              <a:buAutoNum type="arabicPeriod"/>
            </a:pPr>
            <a:r>
              <a:rPr lang="es-ES" dirty="0">
                <a:solidFill>
                  <a:schemeClr val="tx2">
                    <a:lumMod val="10000"/>
                  </a:schemeClr>
                </a:solidFill>
                <a:latin typeface="Barlow Semi Condensed"/>
                <a:ea typeface="Barlow Semi Condensed"/>
                <a:cs typeface="Barlow Semi Condensed"/>
                <a:sym typeface="Barlow Semi Condensed"/>
              </a:rPr>
              <a:t>No podemos cambiar la fuente de datos</a:t>
            </a:r>
          </a:p>
          <a:p>
            <a:endParaRPr lang="es-ES" dirty="0"/>
          </a:p>
        </p:txBody>
      </p:sp>
      <p:sp>
        <p:nvSpPr>
          <p:cNvPr id="35" name="Google Shape;14641;p79">
            <a:extLst>
              <a:ext uri="{FF2B5EF4-FFF2-40B4-BE49-F238E27FC236}">
                <a16:creationId xmlns:a16="http://schemas.microsoft.com/office/drawing/2014/main" id="{3702BB53-83E9-4347-9921-A1D132F68F4E}"/>
              </a:ext>
            </a:extLst>
          </p:cNvPr>
          <p:cNvSpPr/>
          <p:nvPr/>
        </p:nvSpPr>
        <p:spPr>
          <a:xfrm>
            <a:off x="1068653" y="1393644"/>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41;p79">
            <a:extLst>
              <a:ext uri="{FF2B5EF4-FFF2-40B4-BE49-F238E27FC236}">
                <a16:creationId xmlns:a16="http://schemas.microsoft.com/office/drawing/2014/main" id="{C35D0222-122D-4CEC-9A11-FBFAD2FBD7F1}"/>
              </a:ext>
            </a:extLst>
          </p:cNvPr>
          <p:cNvSpPr/>
          <p:nvPr/>
        </p:nvSpPr>
        <p:spPr>
          <a:xfrm>
            <a:off x="1068653" y="2348886"/>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41;p79">
            <a:extLst>
              <a:ext uri="{FF2B5EF4-FFF2-40B4-BE49-F238E27FC236}">
                <a16:creationId xmlns:a16="http://schemas.microsoft.com/office/drawing/2014/main" id="{DAA9DE1F-B806-4B2E-8B46-2CDC67F79528}"/>
              </a:ext>
            </a:extLst>
          </p:cNvPr>
          <p:cNvSpPr/>
          <p:nvPr/>
        </p:nvSpPr>
        <p:spPr>
          <a:xfrm>
            <a:off x="1068653" y="3352253"/>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5;p40">
            <a:extLst>
              <a:ext uri="{FF2B5EF4-FFF2-40B4-BE49-F238E27FC236}">
                <a16:creationId xmlns:a16="http://schemas.microsoft.com/office/drawing/2014/main" id="{EFFA08A8-AA71-45C7-9A6C-51F9242D22A9}"/>
              </a:ext>
            </a:extLst>
          </p:cNvPr>
          <p:cNvSpPr txBox="1">
            <a:spLocks/>
          </p:cNvSpPr>
          <p:nvPr/>
        </p:nvSpPr>
        <p:spPr>
          <a:xfrm>
            <a:off x="1719072" y="338328"/>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s-ES" dirty="0" err="1"/>
              <a:t>Strangler</a:t>
            </a:r>
            <a:r>
              <a:rPr lang="es-ES" dirty="0"/>
              <a:t> </a:t>
            </a:r>
            <a:r>
              <a:rPr lang="es-ES" dirty="0" err="1"/>
              <a:t>Fig</a:t>
            </a:r>
            <a:r>
              <a:rPr lang="es-ES" dirty="0"/>
              <a:t> - Ejemplos</a:t>
            </a:r>
          </a:p>
        </p:txBody>
      </p:sp>
      <p:grpSp>
        <p:nvGrpSpPr>
          <p:cNvPr id="39" name="Google Shape;4506;p64">
            <a:extLst>
              <a:ext uri="{FF2B5EF4-FFF2-40B4-BE49-F238E27FC236}">
                <a16:creationId xmlns:a16="http://schemas.microsoft.com/office/drawing/2014/main" id="{2AE80613-AB5C-4B1F-B404-85B7C14C0C72}"/>
              </a:ext>
            </a:extLst>
          </p:cNvPr>
          <p:cNvGrpSpPr/>
          <p:nvPr/>
        </p:nvGrpSpPr>
        <p:grpSpPr>
          <a:xfrm>
            <a:off x="5190578" y="1359269"/>
            <a:ext cx="2710003" cy="2251584"/>
            <a:chOff x="556125" y="238075"/>
            <a:chExt cx="6466175" cy="5235125"/>
          </a:xfrm>
        </p:grpSpPr>
        <p:sp>
          <p:nvSpPr>
            <p:cNvPr id="40" name="Google Shape;4507;p64">
              <a:extLst>
                <a:ext uri="{FF2B5EF4-FFF2-40B4-BE49-F238E27FC236}">
                  <a16:creationId xmlns:a16="http://schemas.microsoft.com/office/drawing/2014/main" id="{777AE332-8B9C-492B-8F2C-58AD7F5B7E6E}"/>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08;p64">
              <a:extLst>
                <a:ext uri="{FF2B5EF4-FFF2-40B4-BE49-F238E27FC236}">
                  <a16:creationId xmlns:a16="http://schemas.microsoft.com/office/drawing/2014/main" id="{3947F7F4-7EF9-46A0-9A73-C508671184B5}"/>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09;p64">
              <a:extLst>
                <a:ext uri="{FF2B5EF4-FFF2-40B4-BE49-F238E27FC236}">
                  <a16:creationId xmlns:a16="http://schemas.microsoft.com/office/drawing/2014/main" id="{04210E44-F999-410F-9B11-CAC382B329A0}"/>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0;p64">
              <a:extLst>
                <a:ext uri="{FF2B5EF4-FFF2-40B4-BE49-F238E27FC236}">
                  <a16:creationId xmlns:a16="http://schemas.microsoft.com/office/drawing/2014/main" id="{6202DF10-806B-484F-BD90-925423266B9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1;p64">
              <a:extLst>
                <a:ext uri="{FF2B5EF4-FFF2-40B4-BE49-F238E27FC236}">
                  <a16:creationId xmlns:a16="http://schemas.microsoft.com/office/drawing/2014/main" id="{B9A789F6-E8B2-4CF1-A300-0FFD05A19288}"/>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12;p64">
              <a:extLst>
                <a:ext uri="{FF2B5EF4-FFF2-40B4-BE49-F238E27FC236}">
                  <a16:creationId xmlns:a16="http://schemas.microsoft.com/office/drawing/2014/main" id="{EE54BFF5-0939-4E4B-8BAC-AD94FAFFE3AA}"/>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13;p64">
              <a:extLst>
                <a:ext uri="{FF2B5EF4-FFF2-40B4-BE49-F238E27FC236}">
                  <a16:creationId xmlns:a16="http://schemas.microsoft.com/office/drawing/2014/main" id="{F9B1488E-9532-4AC7-A5B1-F4F74FFBA04C}"/>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14;p64">
              <a:extLst>
                <a:ext uri="{FF2B5EF4-FFF2-40B4-BE49-F238E27FC236}">
                  <a16:creationId xmlns:a16="http://schemas.microsoft.com/office/drawing/2014/main" id="{066C40AA-45EE-48E2-A55E-17CCD71E11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15;p64">
              <a:extLst>
                <a:ext uri="{FF2B5EF4-FFF2-40B4-BE49-F238E27FC236}">
                  <a16:creationId xmlns:a16="http://schemas.microsoft.com/office/drawing/2014/main" id="{7DC8A45F-2DB0-470F-A79B-DA2196067928}"/>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16;p64">
              <a:extLst>
                <a:ext uri="{FF2B5EF4-FFF2-40B4-BE49-F238E27FC236}">
                  <a16:creationId xmlns:a16="http://schemas.microsoft.com/office/drawing/2014/main" id="{08925BEB-4AE0-415C-9730-5E75CA61967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17;p64">
              <a:extLst>
                <a:ext uri="{FF2B5EF4-FFF2-40B4-BE49-F238E27FC236}">
                  <a16:creationId xmlns:a16="http://schemas.microsoft.com/office/drawing/2014/main" id="{BD9631AE-CAAF-4FE7-942A-0D77210A25C1}"/>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18;p64">
              <a:extLst>
                <a:ext uri="{FF2B5EF4-FFF2-40B4-BE49-F238E27FC236}">
                  <a16:creationId xmlns:a16="http://schemas.microsoft.com/office/drawing/2014/main" id="{51ADC890-0181-45D7-B8EA-635A283C3648}"/>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9;p64">
              <a:extLst>
                <a:ext uri="{FF2B5EF4-FFF2-40B4-BE49-F238E27FC236}">
                  <a16:creationId xmlns:a16="http://schemas.microsoft.com/office/drawing/2014/main" id="{CCE9D038-3826-47D3-AECE-20A5EBD61DA3}"/>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0;p64">
              <a:extLst>
                <a:ext uri="{FF2B5EF4-FFF2-40B4-BE49-F238E27FC236}">
                  <a16:creationId xmlns:a16="http://schemas.microsoft.com/office/drawing/2014/main" id="{2D30A43E-66C5-4FF3-811B-221242F94F0B}"/>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1;p64">
              <a:extLst>
                <a:ext uri="{FF2B5EF4-FFF2-40B4-BE49-F238E27FC236}">
                  <a16:creationId xmlns:a16="http://schemas.microsoft.com/office/drawing/2014/main" id="{AF01D13D-AAD1-4808-AF61-6ABE9441AFFC}"/>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22;p64">
              <a:extLst>
                <a:ext uri="{FF2B5EF4-FFF2-40B4-BE49-F238E27FC236}">
                  <a16:creationId xmlns:a16="http://schemas.microsoft.com/office/drawing/2014/main" id="{5A2A0129-9AF9-453A-B753-4D8F8F92A32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23;p64">
              <a:extLst>
                <a:ext uri="{FF2B5EF4-FFF2-40B4-BE49-F238E27FC236}">
                  <a16:creationId xmlns:a16="http://schemas.microsoft.com/office/drawing/2014/main" id="{2DE8D8EC-C09D-4AC7-B197-DD7FF665E923}"/>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24;p64">
              <a:extLst>
                <a:ext uri="{FF2B5EF4-FFF2-40B4-BE49-F238E27FC236}">
                  <a16:creationId xmlns:a16="http://schemas.microsoft.com/office/drawing/2014/main" id="{B4140152-DA42-4CE0-92F3-D8157F67458A}"/>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25;p64">
              <a:extLst>
                <a:ext uri="{FF2B5EF4-FFF2-40B4-BE49-F238E27FC236}">
                  <a16:creationId xmlns:a16="http://schemas.microsoft.com/office/drawing/2014/main" id="{CF803AE7-94FC-4E13-8AC0-C8732E914912}"/>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26;p64">
              <a:extLst>
                <a:ext uri="{FF2B5EF4-FFF2-40B4-BE49-F238E27FC236}">
                  <a16:creationId xmlns:a16="http://schemas.microsoft.com/office/drawing/2014/main" id="{53EC75A2-9B9C-42AE-8A63-832A1C111FCA}"/>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27;p64">
              <a:extLst>
                <a:ext uri="{FF2B5EF4-FFF2-40B4-BE49-F238E27FC236}">
                  <a16:creationId xmlns:a16="http://schemas.microsoft.com/office/drawing/2014/main" id="{321C519A-F4C7-4A04-98C8-9CFC623905BF}"/>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28;p64">
              <a:extLst>
                <a:ext uri="{FF2B5EF4-FFF2-40B4-BE49-F238E27FC236}">
                  <a16:creationId xmlns:a16="http://schemas.microsoft.com/office/drawing/2014/main" id="{10880A96-A337-4F76-A180-ED91E826E053}"/>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29;p64">
              <a:extLst>
                <a:ext uri="{FF2B5EF4-FFF2-40B4-BE49-F238E27FC236}">
                  <a16:creationId xmlns:a16="http://schemas.microsoft.com/office/drawing/2014/main" id="{7FBA1816-838D-42FB-AC1E-D0956BB00E22}"/>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0;p64">
              <a:extLst>
                <a:ext uri="{FF2B5EF4-FFF2-40B4-BE49-F238E27FC236}">
                  <a16:creationId xmlns:a16="http://schemas.microsoft.com/office/drawing/2014/main" id="{311358F3-3581-40C6-A807-7E29DC680B64}"/>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1;p64">
              <a:extLst>
                <a:ext uri="{FF2B5EF4-FFF2-40B4-BE49-F238E27FC236}">
                  <a16:creationId xmlns:a16="http://schemas.microsoft.com/office/drawing/2014/main" id="{24E4CA43-9F5F-4550-BFFA-E107E5DBF51C}"/>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32;p64">
              <a:extLst>
                <a:ext uri="{FF2B5EF4-FFF2-40B4-BE49-F238E27FC236}">
                  <a16:creationId xmlns:a16="http://schemas.microsoft.com/office/drawing/2014/main" id="{FF2C9924-053C-4DF5-A8F5-177A97C408EB}"/>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33;p64">
              <a:extLst>
                <a:ext uri="{FF2B5EF4-FFF2-40B4-BE49-F238E27FC236}">
                  <a16:creationId xmlns:a16="http://schemas.microsoft.com/office/drawing/2014/main" id="{074F0795-1FA6-48DA-AF42-DFCDFD281F06}"/>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4;p64">
              <a:extLst>
                <a:ext uri="{FF2B5EF4-FFF2-40B4-BE49-F238E27FC236}">
                  <a16:creationId xmlns:a16="http://schemas.microsoft.com/office/drawing/2014/main" id="{920D5298-1B66-4647-B2D9-9F1A400E1AE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35;p64">
              <a:extLst>
                <a:ext uri="{FF2B5EF4-FFF2-40B4-BE49-F238E27FC236}">
                  <a16:creationId xmlns:a16="http://schemas.microsoft.com/office/drawing/2014/main" id="{FFD16A88-B7AE-4495-B0B0-5B7AF4E71FA6}"/>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36;p64">
              <a:extLst>
                <a:ext uri="{FF2B5EF4-FFF2-40B4-BE49-F238E27FC236}">
                  <a16:creationId xmlns:a16="http://schemas.microsoft.com/office/drawing/2014/main" id="{3B7B0ED3-61F5-4AD1-9E51-A703111051FC}"/>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37;p64">
              <a:extLst>
                <a:ext uri="{FF2B5EF4-FFF2-40B4-BE49-F238E27FC236}">
                  <a16:creationId xmlns:a16="http://schemas.microsoft.com/office/drawing/2014/main" id="{26B9D715-2254-4E48-852D-D25A8D63A1E8}"/>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38;p64">
              <a:extLst>
                <a:ext uri="{FF2B5EF4-FFF2-40B4-BE49-F238E27FC236}">
                  <a16:creationId xmlns:a16="http://schemas.microsoft.com/office/drawing/2014/main" id="{48978B18-83FD-4AE5-ABE8-2153CA0EC14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39;p64">
              <a:extLst>
                <a:ext uri="{FF2B5EF4-FFF2-40B4-BE49-F238E27FC236}">
                  <a16:creationId xmlns:a16="http://schemas.microsoft.com/office/drawing/2014/main" id="{0BE9A0F5-8845-43C7-901F-8C8B0FDC8532}"/>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40;p64">
              <a:extLst>
                <a:ext uri="{FF2B5EF4-FFF2-40B4-BE49-F238E27FC236}">
                  <a16:creationId xmlns:a16="http://schemas.microsoft.com/office/drawing/2014/main" id="{071035EC-7891-42DD-9622-25E2C9EA240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41;p64">
              <a:extLst>
                <a:ext uri="{FF2B5EF4-FFF2-40B4-BE49-F238E27FC236}">
                  <a16:creationId xmlns:a16="http://schemas.microsoft.com/office/drawing/2014/main" id="{FE8EFA2A-D353-4342-BD4C-52D9B105055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42;p64">
              <a:extLst>
                <a:ext uri="{FF2B5EF4-FFF2-40B4-BE49-F238E27FC236}">
                  <a16:creationId xmlns:a16="http://schemas.microsoft.com/office/drawing/2014/main" id="{2E69D659-D692-42A6-A87A-6CBFEA8262E2}"/>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43;p64">
              <a:extLst>
                <a:ext uri="{FF2B5EF4-FFF2-40B4-BE49-F238E27FC236}">
                  <a16:creationId xmlns:a16="http://schemas.microsoft.com/office/drawing/2014/main" id="{507C092C-C6DB-40AF-A5B7-CD0DB632D3A7}"/>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44;p64">
              <a:extLst>
                <a:ext uri="{FF2B5EF4-FFF2-40B4-BE49-F238E27FC236}">
                  <a16:creationId xmlns:a16="http://schemas.microsoft.com/office/drawing/2014/main" id="{2A89DE8D-F432-4581-9D45-AAC31337A11C}"/>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45;p64">
              <a:extLst>
                <a:ext uri="{FF2B5EF4-FFF2-40B4-BE49-F238E27FC236}">
                  <a16:creationId xmlns:a16="http://schemas.microsoft.com/office/drawing/2014/main" id="{67F07EDD-C7A5-4909-AB66-1780217B8DCB}"/>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46;p64">
              <a:extLst>
                <a:ext uri="{FF2B5EF4-FFF2-40B4-BE49-F238E27FC236}">
                  <a16:creationId xmlns:a16="http://schemas.microsoft.com/office/drawing/2014/main" id="{52932528-87A0-4607-882F-1F7274E456F1}"/>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47;p64">
              <a:extLst>
                <a:ext uri="{FF2B5EF4-FFF2-40B4-BE49-F238E27FC236}">
                  <a16:creationId xmlns:a16="http://schemas.microsoft.com/office/drawing/2014/main" id="{9667247B-FD08-42C9-A5F1-61404C7F361D}"/>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48;p64">
              <a:extLst>
                <a:ext uri="{FF2B5EF4-FFF2-40B4-BE49-F238E27FC236}">
                  <a16:creationId xmlns:a16="http://schemas.microsoft.com/office/drawing/2014/main" id="{CFA9150E-4E6A-4E2F-896A-FBEC42B41DD5}"/>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49;p64">
              <a:extLst>
                <a:ext uri="{FF2B5EF4-FFF2-40B4-BE49-F238E27FC236}">
                  <a16:creationId xmlns:a16="http://schemas.microsoft.com/office/drawing/2014/main" id="{A47E0B52-4268-4A84-A944-9C29F720D8FF}"/>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50;p64">
              <a:extLst>
                <a:ext uri="{FF2B5EF4-FFF2-40B4-BE49-F238E27FC236}">
                  <a16:creationId xmlns:a16="http://schemas.microsoft.com/office/drawing/2014/main" id="{1CF0B9F0-AF78-4924-82D4-15D22022514B}"/>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51;p64">
              <a:extLst>
                <a:ext uri="{FF2B5EF4-FFF2-40B4-BE49-F238E27FC236}">
                  <a16:creationId xmlns:a16="http://schemas.microsoft.com/office/drawing/2014/main" id="{EBCE41B4-FC53-4AC0-9057-38FE5138E745}"/>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52;p64">
              <a:extLst>
                <a:ext uri="{FF2B5EF4-FFF2-40B4-BE49-F238E27FC236}">
                  <a16:creationId xmlns:a16="http://schemas.microsoft.com/office/drawing/2014/main" id="{0D47BED8-4CFD-4F9C-9011-0399A0C4EFE3}"/>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53;p64">
              <a:extLst>
                <a:ext uri="{FF2B5EF4-FFF2-40B4-BE49-F238E27FC236}">
                  <a16:creationId xmlns:a16="http://schemas.microsoft.com/office/drawing/2014/main" id="{7E45561F-FB39-43B6-8B31-F6106F7C15A2}"/>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54;p64">
              <a:extLst>
                <a:ext uri="{FF2B5EF4-FFF2-40B4-BE49-F238E27FC236}">
                  <a16:creationId xmlns:a16="http://schemas.microsoft.com/office/drawing/2014/main" id="{460E2B93-83F7-4690-9382-C8DD9B7A8C16}"/>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55;p64">
              <a:extLst>
                <a:ext uri="{FF2B5EF4-FFF2-40B4-BE49-F238E27FC236}">
                  <a16:creationId xmlns:a16="http://schemas.microsoft.com/office/drawing/2014/main" id="{4F38AA86-942B-48FE-BF29-A4A4F7B19AA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56;p64">
              <a:extLst>
                <a:ext uri="{FF2B5EF4-FFF2-40B4-BE49-F238E27FC236}">
                  <a16:creationId xmlns:a16="http://schemas.microsoft.com/office/drawing/2014/main" id="{74F9E045-5F91-4EB2-83AA-A90EF001D573}"/>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57;p64">
              <a:extLst>
                <a:ext uri="{FF2B5EF4-FFF2-40B4-BE49-F238E27FC236}">
                  <a16:creationId xmlns:a16="http://schemas.microsoft.com/office/drawing/2014/main" id="{B01B4E6F-B347-42DA-AB86-57E5B040D2E4}"/>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58;p64">
              <a:extLst>
                <a:ext uri="{FF2B5EF4-FFF2-40B4-BE49-F238E27FC236}">
                  <a16:creationId xmlns:a16="http://schemas.microsoft.com/office/drawing/2014/main" id="{9223F2FD-3CFF-442E-A64A-C7EDD85D5CBF}"/>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59;p64">
              <a:extLst>
                <a:ext uri="{FF2B5EF4-FFF2-40B4-BE49-F238E27FC236}">
                  <a16:creationId xmlns:a16="http://schemas.microsoft.com/office/drawing/2014/main" id="{87A596A3-D5D4-446C-BC2B-193267CEAA6A}"/>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60;p64">
              <a:extLst>
                <a:ext uri="{FF2B5EF4-FFF2-40B4-BE49-F238E27FC236}">
                  <a16:creationId xmlns:a16="http://schemas.microsoft.com/office/drawing/2014/main" id="{12A7FDF8-897B-4A4D-8244-5D1C8B55736E}"/>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61;p64">
              <a:extLst>
                <a:ext uri="{FF2B5EF4-FFF2-40B4-BE49-F238E27FC236}">
                  <a16:creationId xmlns:a16="http://schemas.microsoft.com/office/drawing/2014/main" id="{49E611CA-7C89-49CB-9AA3-3A73C614F1CE}"/>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62;p64">
              <a:extLst>
                <a:ext uri="{FF2B5EF4-FFF2-40B4-BE49-F238E27FC236}">
                  <a16:creationId xmlns:a16="http://schemas.microsoft.com/office/drawing/2014/main" id="{7547F735-A447-4F9C-B6B1-C0EA9C64B73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63;p64">
              <a:extLst>
                <a:ext uri="{FF2B5EF4-FFF2-40B4-BE49-F238E27FC236}">
                  <a16:creationId xmlns:a16="http://schemas.microsoft.com/office/drawing/2014/main" id="{410EB51B-8D75-4F03-BD5C-1228546A6623}"/>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64;p64">
              <a:extLst>
                <a:ext uri="{FF2B5EF4-FFF2-40B4-BE49-F238E27FC236}">
                  <a16:creationId xmlns:a16="http://schemas.microsoft.com/office/drawing/2014/main" id="{8E8AE739-616E-4492-BFC4-138D22273853}"/>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5;p64">
              <a:extLst>
                <a:ext uri="{FF2B5EF4-FFF2-40B4-BE49-F238E27FC236}">
                  <a16:creationId xmlns:a16="http://schemas.microsoft.com/office/drawing/2014/main" id="{5F93425A-1A4F-4995-8A5D-B153399BF406}"/>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66;p64">
              <a:extLst>
                <a:ext uri="{FF2B5EF4-FFF2-40B4-BE49-F238E27FC236}">
                  <a16:creationId xmlns:a16="http://schemas.microsoft.com/office/drawing/2014/main" id="{520FD5FE-47BD-4F7D-9B09-99EB823E5816}"/>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7;p64">
              <a:extLst>
                <a:ext uri="{FF2B5EF4-FFF2-40B4-BE49-F238E27FC236}">
                  <a16:creationId xmlns:a16="http://schemas.microsoft.com/office/drawing/2014/main" id="{DB8E7CBC-C25B-495E-9D28-D9B23FE6ACAA}"/>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8;p64">
              <a:extLst>
                <a:ext uri="{FF2B5EF4-FFF2-40B4-BE49-F238E27FC236}">
                  <a16:creationId xmlns:a16="http://schemas.microsoft.com/office/drawing/2014/main" id="{E895EBB9-12AB-4C3D-BE2B-27638092F29B}"/>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69;p64">
              <a:extLst>
                <a:ext uri="{FF2B5EF4-FFF2-40B4-BE49-F238E27FC236}">
                  <a16:creationId xmlns:a16="http://schemas.microsoft.com/office/drawing/2014/main" id="{6FE921F8-9E03-4347-BFFD-B65D3C01C35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70;p64">
              <a:extLst>
                <a:ext uri="{FF2B5EF4-FFF2-40B4-BE49-F238E27FC236}">
                  <a16:creationId xmlns:a16="http://schemas.microsoft.com/office/drawing/2014/main" id="{6BF9D942-F475-4815-89FF-9B004041D57C}"/>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71;p64">
              <a:extLst>
                <a:ext uri="{FF2B5EF4-FFF2-40B4-BE49-F238E27FC236}">
                  <a16:creationId xmlns:a16="http://schemas.microsoft.com/office/drawing/2014/main" id="{8E7D4DDF-37A6-41D6-8FD8-228EDE70FED9}"/>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72;p64">
              <a:extLst>
                <a:ext uri="{FF2B5EF4-FFF2-40B4-BE49-F238E27FC236}">
                  <a16:creationId xmlns:a16="http://schemas.microsoft.com/office/drawing/2014/main" id="{A3AE185E-F97D-40BB-8CA6-648CA631259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73;p64">
              <a:extLst>
                <a:ext uri="{FF2B5EF4-FFF2-40B4-BE49-F238E27FC236}">
                  <a16:creationId xmlns:a16="http://schemas.microsoft.com/office/drawing/2014/main" id="{D1CDA8EA-459F-4DF8-A6FC-55C86A458373}"/>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74;p64">
              <a:extLst>
                <a:ext uri="{FF2B5EF4-FFF2-40B4-BE49-F238E27FC236}">
                  <a16:creationId xmlns:a16="http://schemas.microsoft.com/office/drawing/2014/main" id="{976826EF-FDF6-4A84-B68E-408697C3AD69}"/>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75;p64">
              <a:extLst>
                <a:ext uri="{FF2B5EF4-FFF2-40B4-BE49-F238E27FC236}">
                  <a16:creationId xmlns:a16="http://schemas.microsoft.com/office/drawing/2014/main" id="{BEAB3F3F-CD66-47F1-9609-144E7D657815}"/>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76;p64">
              <a:extLst>
                <a:ext uri="{FF2B5EF4-FFF2-40B4-BE49-F238E27FC236}">
                  <a16:creationId xmlns:a16="http://schemas.microsoft.com/office/drawing/2014/main" id="{BCFF1C7D-55BD-4D37-9ABE-C2FB4D9442C7}"/>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77;p64">
              <a:extLst>
                <a:ext uri="{FF2B5EF4-FFF2-40B4-BE49-F238E27FC236}">
                  <a16:creationId xmlns:a16="http://schemas.microsoft.com/office/drawing/2014/main" id="{6D28FFE7-73C8-4CC1-8243-B0A685E630CF}"/>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78;p64">
              <a:extLst>
                <a:ext uri="{FF2B5EF4-FFF2-40B4-BE49-F238E27FC236}">
                  <a16:creationId xmlns:a16="http://schemas.microsoft.com/office/drawing/2014/main" id="{838A9C31-5778-4BE4-B583-973C027FFEF3}"/>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79;p64">
              <a:extLst>
                <a:ext uri="{FF2B5EF4-FFF2-40B4-BE49-F238E27FC236}">
                  <a16:creationId xmlns:a16="http://schemas.microsoft.com/office/drawing/2014/main" id="{01E25896-784F-4E0D-B687-860C15F5066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80;p64">
              <a:extLst>
                <a:ext uri="{FF2B5EF4-FFF2-40B4-BE49-F238E27FC236}">
                  <a16:creationId xmlns:a16="http://schemas.microsoft.com/office/drawing/2014/main" id="{6D186D58-2CF3-4B52-8549-A77FFD026D29}"/>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81;p64">
              <a:extLst>
                <a:ext uri="{FF2B5EF4-FFF2-40B4-BE49-F238E27FC236}">
                  <a16:creationId xmlns:a16="http://schemas.microsoft.com/office/drawing/2014/main" id="{0805B970-469A-4EE8-A34F-2B06AD07E0A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82;p64">
              <a:extLst>
                <a:ext uri="{FF2B5EF4-FFF2-40B4-BE49-F238E27FC236}">
                  <a16:creationId xmlns:a16="http://schemas.microsoft.com/office/drawing/2014/main" id="{4DCA6267-DBDD-4CC8-9456-48893B9C3BE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83;p64">
              <a:extLst>
                <a:ext uri="{FF2B5EF4-FFF2-40B4-BE49-F238E27FC236}">
                  <a16:creationId xmlns:a16="http://schemas.microsoft.com/office/drawing/2014/main" id="{F8F519E9-2F06-4764-B2DD-967CDA7CE86B}"/>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84;p64">
              <a:extLst>
                <a:ext uri="{FF2B5EF4-FFF2-40B4-BE49-F238E27FC236}">
                  <a16:creationId xmlns:a16="http://schemas.microsoft.com/office/drawing/2014/main" id="{0225F221-A677-412C-A13C-699C0B178283}"/>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85;p64">
              <a:extLst>
                <a:ext uri="{FF2B5EF4-FFF2-40B4-BE49-F238E27FC236}">
                  <a16:creationId xmlns:a16="http://schemas.microsoft.com/office/drawing/2014/main" id="{D81106C2-A92B-4FED-B739-1F4260834835}"/>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86;p64">
              <a:extLst>
                <a:ext uri="{FF2B5EF4-FFF2-40B4-BE49-F238E27FC236}">
                  <a16:creationId xmlns:a16="http://schemas.microsoft.com/office/drawing/2014/main" id="{760996F6-7DBD-4F9C-A1E9-50FFC032CA82}"/>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87;p64">
              <a:extLst>
                <a:ext uri="{FF2B5EF4-FFF2-40B4-BE49-F238E27FC236}">
                  <a16:creationId xmlns:a16="http://schemas.microsoft.com/office/drawing/2014/main" id="{C230609F-2B42-4E7F-A1DF-13E77B45F164}"/>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88;p64">
              <a:extLst>
                <a:ext uri="{FF2B5EF4-FFF2-40B4-BE49-F238E27FC236}">
                  <a16:creationId xmlns:a16="http://schemas.microsoft.com/office/drawing/2014/main" id="{FFFE3D7D-774D-48A9-902C-9E56EB904C46}"/>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89;p64">
              <a:extLst>
                <a:ext uri="{FF2B5EF4-FFF2-40B4-BE49-F238E27FC236}">
                  <a16:creationId xmlns:a16="http://schemas.microsoft.com/office/drawing/2014/main" id="{3A2D2829-D9AD-4D6B-AC27-6A183628A6CB}"/>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90;p64">
              <a:extLst>
                <a:ext uri="{FF2B5EF4-FFF2-40B4-BE49-F238E27FC236}">
                  <a16:creationId xmlns:a16="http://schemas.microsoft.com/office/drawing/2014/main" id="{4C8DA558-70DB-45AF-A163-B452E8DEF4F0}"/>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91;p64">
              <a:extLst>
                <a:ext uri="{FF2B5EF4-FFF2-40B4-BE49-F238E27FC236}">
                  <a16:creationId xmlns:a16="http://schemas.microsoft.com/office/drawing/2014/main" id="{D091A806-3D77-43E8-B922-4F58997B9173}"/>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92;p64">
              <a:extLst>
                <a:ext uri="{FF2B5EF4-FFF2-40B4-BE49-F238E27FC236}">
                  <a16:creationId xmlns:a16="http://schemas.microsoft.com/office/drawing/2014/main" id="{85508322-B629-42C1-A354-1A5E853A6F52}"/>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93;p64">
              <a:extLst>
                <a:ext uri="{FF2B5EF4-FFF2-40B4-BE49-F238E27FC236}">
                  <a16:creationId xmlns:a16="http://schemas.microsoft.com/office/drawing/2014/main" id="{324F62BC-30BD-4411-8537-986A4478E112}"/>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94;p64">
              <a:extLst>
                <a:ext uri="{FF2B5EF4-FFF2-40B4-BE49-F238E27FC236}">
                  <a16:creationId xmlns:a16="http://schemas.microsoft.com/office/drawing/2014/main" id="{24C173A0-DC2F-4267-831B-95867D76A60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95;p64">
              <a:extLst>
                <a:ext uri="{FF2B5EF4-FFF2-40B4-BE49-F238E27FC236}">
                  <a16:creationId xmlns:a16="http://schemas.microsoft.com/office/drawing/2014/main" id="{F60DE61A-F097-4F21-BA0C-DD8098C03878}"/>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96;p64">
              <a:extLst>
                <a:ext uri="{FF2B5EF4-FFF2-40B4-BE49-F238E27FC236}">
                  <a16:creationId xmlns:a16="http://schemas.microsoft.com/office/drawing/2014/main" id="{D73384BD-2596-466C-8542-3A6E76A2E6C0}"/>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97;p64">
              <a:extLst>
                <a:ext uri="{FF2B5EF4-FFF2-40B4-BE49-F238E27FC236}">
                  <a16:creationId xmlns:a16="http://schemas.microsoft.com/office/drawing/2014/main" id="{95F7E04C-6BF1-4DED-9FD1-8CC142CED2FC}"/>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98;p64">
              <a:extLst>
                <a:ext uri="{FF2B5EF4-FFF2-40B4-BE49-F238E27FC236}">
                  <a16:creationId xmlns:a16="http://schemas.microsoft.com/office/drawing/2014/main" id="{E61332B2-D64A-46DC-A971-0FDA459E26F3}"/>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99;p64">
              <a:extLst>
                <a:ext uri="{FF2B5EF4-FFF2-40B4-BE49-F238E27FC236}">
                  <a16:creationId xmlns:a16="http://schemas.microsoft.com/office/drawing/2014/main" id="{F8E10B05-71AF-4527-B0E8-A401829192FA}"/>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00;p64">
              <a:extLst>
                <a:ext uri="{FF2B5EF4-FFF2-40B4-BE49-F238E27FC236}">
                  <a16:creationId xmlns:a16="http://schemas.microsoft.com/office/drawing/2014/main" id="{C38FD147-C0B4-451B-B216-9079C79371E2}"/>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01;p64">
              <a:extLst>
                <a:ext uri="{FF2B5EF4-FFF2-40B4-BE49-F238E27FC236}">
                  <a16:creationId xmlns:a16="http://schemas.microsoft.com/office/drawing/2014/main" id="{C0A630ED-91F5-495F-A552-6903E7C267E1}"/>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02;p64">
              <a:extLst>
                <a:ext uri="{FF2B5EF4-FFF2-40B4-BE49-F238E27FC236}">
                  <a16:creationId xmlns:a16="http://schemas.microsoft.com/office/drawing/2014/main" id="{AAA1EAA8-C919-4C27-8745-5D3835679FF3}"/>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03;p64">
              <a:extLst>
                <a:ext uri="{FF2B5EF4-FFF2-40B4-BE49-F238E27FC236}">
                  <a16:creationId xmlns:a16="http://schemas.microsoft.com/office/drawing/2014/main" id="{228E8260-E8D6-448C-AC84-01954EBD10C9}"/>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04;p64">
              <a:extLst>
                <a:ext uri="{FF2B5EF4-FFF2-40B4-BE49-F238E27FC236}">
                  <a16:creationId xmlns:a16="http://schemas.microsoft.com/office/drawing/2014/main" id="{26F57024-4ECD-44C0-804D-0C78CEF82497}"/>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05;p64">
              <a:extLst>
                <a:ext uri="{FF2B5EF4-FFF2-40B4-BE49-F238E27FC236}">
                  <a16:creationId xmlns:a16="http://schemas.microsoft.com/office/drawing/2014/main" id="{B9B0A9F3-8556-4EE4-B863-A73AC51249E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06;p64">
              <a:extLst>
                <a:ext uri="{FF2B5EF4-FFF2-40B4-BE49-F238E27FC236}">
                  <a16:creationId xmlns:a16="http://schemas.microsoft.com/office/drawing/2014/main" id="{463DC04D-47D9-4F69-9290-A4661F4BBE6A}"/>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07;p64">
              <a:extLst>
                <a:ext uri="{FF2B5EF4-FFF2-40B4-BE49-F238E27FC236}">
                  <a16:creationId xmlns:a16="http://schemas.microsoft.com/office/drawing/2014/main" id="{3072922B-B5AB-420A-B3B3-D63380CE8C4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08;p64">
              <a:extLst>
                <a:ext uri="{FF2B5EF4-FFF2-40B4-BE49-F238E27FC236}">
                  <a16:creationId xmlns:a16="http://schemas.microsoft.com/office/drawing/2014/main" id="{C0609D74-3C28-463F-8A78-5022374C5299}"/>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09;p64">
              <a:extLst>
                <a:ext uri="{FF2B5EF4-FFF2-40B4-BE49-F238E27FC236}">
                  <a16:creationId xmlns:a16="http://schemas.microsoft.com/office/drawing/2014/main" id="{0F3A98F3-33D0-4321-9D27-D4A7785A984B}"/>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10;p64">
              <a:extLst>
                <a:ext uri="{FF2B5EF4-FFF2-40B4-BE49-F238E27FC236}">
                  <a16:creationId xmlns:a16="http://schemas.microsoft.com/office/drawing/2014/main" id="{7E072ACD-F690-4CC6-AC06-41B9BC480D80}"/>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11;p64">
              <a:extLst>
                <a:ext uri="{FF2B5EF4-FFF2-40B4-BE49-F238E27FC236}">
                  <a16:creationId xmlns:a16="http://schemas.microsoft.com/office/drawing/2014/main" id="{9B6D425E-433B-4452-8369-482F5628341B}"/>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12;p64">
              <a:extLst>
                <a:ext uri="{FF2B5EF4-FFF2-40B4-BE49-F238E27FC236}">
                  <a16:creationId xmlns:a16="http://schemas.microsoft.com/office/drawing/2014/main" id="{7BA447F7-C30C-4E65-9CD6-72425D3F6F91}"/>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13;p64">
              <a:extLst>
                <a:ext uri="{FF2B5EF4-FFF2-40B4-BE49-F238E27FC236}">
                  <a16:creationId xmlns:a16="http://schemas.microsoft.com/office/drawing/2014/main" id="{5E2061A2-CCA6-4AA5-AFC1-CF1BB2803729}"/>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14;p64">
              <a:extLst>
                <a:ext uri="{FF2B5EF4-FFF2-40B4-BE49-F238E27FC236}">
                  <a16:creationId xmlns:a16="http://schemas.microsoft.com/office/drawing/2014/main" id="{F9FBC6AB-E376-4EAC-9FA8-FAA86D61DF34}"/>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15;p64">
              <a:extLst>
                <a:ext uri="{FF2B5EF4-FFF2-40B4-BE49-F238E27FC236}">
                  <a16:creationId xmlns:a16="http://schemas.microsoft.com/office/drawing/2014/main" id="{C5904E02-353A-4F77-9379-BE38D28ED4B8}"/>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16;p64">
              <a:extLst>
                <a:ext uri="{FF2B5EF4-FFF2-40B4-BE49-F238E27FC236}">
                  <a16:creationId xmlns:a16="http://schemas.microsoft.com/office/drawing/2014/main" id="{E71DFB02-5D90-48AE-903A-6C24D4D911F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17;p64">
              <a:extLst>
                <a:ext uri="{FF2B5EF4-FFF2-40B4-BE49-F238E27FC236}">
                  <a16:creationId xmlns:a16="http://schemas.microsoft.com/office/drawing/2014/main" id="{CDF8F745-6DF1-4D08-A3C5-5B500CAFF3E3}"/>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8;p64">
              <a:extLst>
                <a:ext uri="{FF2B5EF4-FFF2-40B4-BE49-F238E27FC236}">
                  <a16:creationId xmlns:a16="http://schemas.microsoft.com/office/drawing/2014/main" id="{E1CE622E-0F8C-4549-9469-865CA4E7333E}"/>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9;p64">
              <a:extLst>
                <a:ext uri="{FF2B5EF4-FFF2-40B4-BE49-F238E27FC236}">
                  <a16:creationId xmlns:a16="http://schemas.microsoft.com/office/drawing/2014/main" id="{628820A2-A094-4D47-888D-956E3BFA3F15}"/>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20;p64">
              <a:extLst>
                <a:ext uri="{FF2B5EF4-FFF2-40B4-BE49-F238E27FC236}">
                  <a16:creationId xmlns:a16="http://schemas.microsoft.com/office/drawing/2014/main" id="{40098995-13CE-481F-AEC0-7919B20760D5}"/>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21;p64">
              <a:extLst>
                <a:ext uri="{FF2B5EF4-FFF2-40B4-BE49-F238E27FC236}">
                  <a16:creationId xmlns:a16="http://schemas.microsoft.com/office/drawing/2014/main" id="{C0C9CC52-782A-4DD4-9AAD-B40D2BCF4CD0}"/>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22;p64">
              <a:extLst>
                <a:ext uri="{FF2B5EF4-FFF2-40B4-BE49-F238E27FC236}">
                  <a16:creationId xmlns:a16="http://schemas.microsoft.com/office/drawing/2014/main" id="{6AC347B4-3FE4-4CEA-9AF4-03A3025F021E}"/>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23;p64">
              <a:extLst>
                <a:ext uri="{FF2B5EF4-FFF2-40B4-BE49-F238E27FC236}">
                  <a16:creationId xmlns:a16="http://schemas.microsoft.com/office/drawing/2014/main" id="{155F17B8-B852-453A-8CD2-36854F7B9EC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24;p64">
              <a:extLst>
                <a:ext uri="{FF2B5EF4-FFF2-40B4-BE49-F238E27FC236}">
                  <a16:creationId xmlns:a16="http://schemas.microsoft.com/office/drawing/2014/main" id="{8AB9DECB-8DBD-4A19-8B4F-64FDA500B385}"/>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25;p64">
              <a:extLst>
                <a:ext uri="{FF2B5EF4-FFF2-40B4-BE49-F238E27FC236}">
                  <a16:creationId xmlns:a16="http://schemas.microsoft.com/office/drawing/2014/main" id="{D97C48BD-8388-4B5E-9715-79E1E569A75F}"/>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26;p64">
              <a:extLst>
                <a:ext uri="{FF2B5EF4-FFF2-40B4-BE49-F238E27FC236}">
                  <a16:creationId xmlns:a16="http://schemas.microsoft.com/office/drawing/2014/main" id="{6EA516D6-2111-488B-A0CC-EF63E0449C8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27;p64">
              <a:extLst>
                <a:ext uri="{FF2B5EF4-FFF2-40B4-BE49-F238E27FC236}">
                  <a16:creationId xmlns:a16="http://schemas.microsoft.com/office/drawing/2014/main" id="{A001A1B9-4B80-4FD6-957C-BFAB4AE954C9}"/>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8;p64">
              <a:extLst>
                <a:ext uri="{FF2B5EF4-FFF2-40B4-BE49-F238E27FC236}">
                  <a16:creationId xmlns:a16="http://schemas.microsoft.com/office/drawing/2014/main" id="{D8496331-5505-4345-867C-9A6B5603FF14}"/>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9;p64">
              <a:extLst>
                <a:ext uri="{FF2B5EF4-FFF2-40B4-BE49-F238E27FC236}">
                  <a16:creationId xmlns:a16="http://schemas.microsoft.com/office/drawing/2014/main" id="{1CACDC37-8D34-41C7-85FF-EB0F9C65462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0;p64">
              <a:extLst>
                <a:ext uri="{FF2B5EF4-FFF2-40B4-BE49-F238E27FC236}">
                  <a16:creationId xmlns:a16="http://schemas.microsoft.com/office/drawing/2014/main" id="{AA3D4FF6-DA5F-41FA-80D2-DDB2C257A51A}"/>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31;p64">
              <a:extLst>
                <a:ext uri="{FF2B5EF4-FFF2-40B4-BE49-F238E27FC236}">
                  <a16:creationId xmlns:a16="http://schemas.microsoft.com/office/drawing/2014/main" id="{6FBCF5A0-739A-4B01-AF13-F61A31D64A5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32;p64">
              <a:extLst>
                <a:ext uri="{FF2B5EF4-FFF2-40B4-BE49-F238E27FC236}">
                  <a16:creationId xmlns:a16="http://schemas.microsoft.com/office/drawing/2014/main" id="{3D5825CA-433E-4CC2-8D5A-2FE46B114343}"/>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33;p64">
              <a:extLst>
                <a:ext uri="{FF2B5EF4-FFF2-40B4-BE49-F238E27FC236}">
                  <a16:creationId xmlns:a16="http://schemas.microsoft.com/office/drawing/2014/main" id="{E2858B1B-016D-479D-8D4E-CB803C81C00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34;p64">
              <a:extLst>
                <a:ext uri="{FF2B5EF4-FFF2-40B4-BE49-F238E27FC236}">
                  <a16:creationId xmlns:a16="http://schemas.microsoft.com/office/drawing/2014/main" id="{FFE3177E-2E7E-476E-9D59-7B139AC8C2F4}"/>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35;p64">
              <a:extLst>
                <a:ext uri="{FF2B5EF4-FFF2-40B4-BE49-F238E27FC236}">
                  <a16:creationId xmlns:a16="http://schemas.microsoft.com/office/drawing/2014/main" id="{EF348C80-BA3B-469E-8C48-21964424F2FA}"/>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36;p64">
              <a:extLst>
                <a:ext uri="{FF2B5EF4-FFF2-40B4-BE49-F238E27FC236}">
                  <a16:creationId xmlns:a16="http://schemas.microsoft.com/office/drawing/2014/main" id="{9685D2E8-08D2-4449-B317-B1AAE6F49866}"/>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37;p64">
              <a:extLst>
                <a:ext uri="{FF2B5EF4-FFF2-40B4-BE49-F238E27FC236}">
                  <a16:creationId xmlns:a16="http://schemas.microsoft.com/office/drawing/2014/main" id="{5C8485A5-4D99-4766-B4A2-1D1C088A0ACC}"/>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8;p64">
              <a:extLst>
                <a:ext uri="{FF2B5EF4-FFF2-40B4-BE49-F238E27FC236}">
                  <a16:creationId xmlns:a16="http://schemas.microsoft.com/office/drawing/2014/main" id="{BA01D0E5-D512-4E1E-AA3B-7D490B892892}"/>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9;p64">
              <a:extLst>
                <a:ext uri="{FF2B5EF4-FFF2-40B4-BE49-F238E27FC236}">
                  <a16:creationId xmlns:a16="http://schemas.microsoft.com/office/drawing/2014/main" id="{5380A967-DA8C-448C-9041-94E91DE9F837}"/>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40;p64">
              <a:extLst>
                <a:ext uri="{FF2B5EF4-FFF2-40B4-BE49-F238E27FC236}">
                  <a16:creationId xmlns:a16="http://schemas.microsoft.com/office/drawing/2014/main" id="{8B99E480-84D4-417A-B156-DBB78CFC483B}"/>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41;p64">
              <a:extLst>
                <a:ext uri="{FF2B5EF4-FFF2-40B4-BE49-F238E27FC236}">
                  <a16:creationId xmlns:a16="http://schemas.microsoft.com/office/drawing/2014/main" id="{07F160C7-5DBD-4246-A493-D72DA40773BC}"/>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42;p64">
              <a:extLst>
                <a:ext uri="{FF2B5EF4-FFF2-40B4-BE49-F238E27FC236}">
                  <a16:creationId xmlns:a16="http://schemas.microsoft.com/office/drawing/2014/main" id="{4284F6F4-6ED0-4505-8A1B-D2435B4D59ED}"/>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43;p64">
              <a:extLst>
                <a:ext uri="{FF2B5EF4-FFF2-40B4-BE49-F238E27FC236}">
                  <a16:creationId xmlns:a16="http://schemas.microsoft.com/office/drawing/2014/main" id="{687EA100-448B-4EC0-89BB-286FEB2F27B7}"/>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44;p64">
              <a:extLst>
                <a:ext uri="{FF2B5EF4-FFF2-40B4-BE49-F238E27FC236}">
                  <a16:creationId xmlns:a16="http://schemas.microsoft.com/office/drawing/2014/main" id="{AB9EDBA3-A3DD-4457-8A61-5AB40452DF9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45;p64">
              <a:extLst>
                <a:ext uri="{FF2B5EF4-FFF2-40B4-BE49-F238E27FC236}">
                  <a16:creationId xmlns:a16="http://schemas.microsoft.com/office/drawing/2014/main" id="{28613229-073C-4AFA-B272-E87E8B9D4DF9}"/>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46;p64">
              <a:extLst>
                <a:ext uri="{FF2B5EF4-FFF2-40B4-BE49-F238E27FC236}">
                  <a16:creationId xmlns:a16="http://schemas.microsoft.com/office/drawing/2014/main" id="{6567D1E4-1C9A-413D-9788-D3BE09B5039B}"/>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47;p64">
              <a:extLst>
                <a:ext uri="{FF2B5EF4-FFF2-40B4-BE49-F238E27FC236}">
                  <a16:creationId xmlns:a16="http://schemas.microsoft.com/office/drawing/2014/main" id="{F5983B28-56A3-423C-8977-2911C58BA8F2}"/>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8;p64">
              <a:extLst>
                <a:ext uri="{FF2B5EF4-FFF2-40B4-BE49-F238E27FC236}">
                  <a16:creationId xmlns:a16="http://schemas.microsoft.com/office/drawing/2014/main" id="{31BCE4E4-0C6B-4CEB-B531-F09D41A3ED7E}"/>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9;p64">
              <a:extLst>
                <a:ext uri="{FF2B5EF4-FFF2-40B4-BE49-F238E27FC236}">
                  <a16:creationId xmlns:a16="http://schemas.microsoft.com/office/drawing/2014/main" id="{EF1F4024-1FCB-46F5-9A4F-44D7CF8CFED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50;p64">
              <a:extLst>
                <a:ext uri="{FF2B5EF4-FFF2-40B4-BE49-F238E27FC236}">
                  <a16:creationId xmlns:a16="http://schemas.microsoft.com/office/drawing/2014/main" id="{9F72FCC1-CB22-43F2-8B25-86252C25E3C9}"/>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51;p64">
              <a:extLst>
                <a:ext uri="{FF2B5EF4-FFF2-40B4-BE49-F238E27FC236}">
                  <a16:creationId xmlns:a16="http://schemas.microsoft.com/office/drawing/2014/main" id="{D6994DE1-D6CC-4CEC-B499-0B4F042128EC}"/>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52;p64">
              <a:extLst>
                <a:ext uri="{FF2B5EF4-FFF2-40B4-BE49-F238E27FC236}">
                  <a16:creationId xmlns:a16="http://schemas.microsoft.com/office/drawing/2014/main" id="{AB01BD94-9743-427E-8346-8A9ADEC544F2}"/>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53;p64">
              <a:extLst>
                <a:ext uri="{FF2B5EF4-FFF2-40B4-BE49-F238E27FC236}">
                  <a16:creationId xmlns:a16="http://schemas.microsoft.com/office/drawing/2014/main" id="{B29148B1-BA8B-4C77-BCD3-8A76EEA646F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54;p64">
              <a:extLst>
                <a:ext uri="{FF2B5EF4-FFF2-40B4-BE49-F238E27FC236}">
                  <a16:creationId xmlns:a16="http://schemas.microsoft.com/office/drawing/2014/main" id="{1541C1E1-B48E-43FF-AE05-BBC4A2B1F2ED}"/>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55;p64">
              <a:extLst>
                <a:ext uri="{FF2B5EF4-FFF2-40B4-BE49-F238E27FC236}">
                  <a16:creationId xmlns:a16="http://schemas.microsoft.com/office/drawing/2014/main" id="{0FDD28D8-E380-45CC-8BBA-1741DE3A9F85}"/>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56;p64">
              <a:extLst>
                <a:ext uri="{FF2B5EF4-FFF2-40B4-BE49-F238E27FC236}">
                  <a16:creationId xmlns:a16="http://schemas.microsoft.com/office/drawing/2014/main" id="{9D408B9A-B83B-4780-ACBF-06FDF5F7EC40}"/>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57;p64">
              <a:extLst>
                <a:ext uri="{FF2B5EF4-FFF2-40B4-BE49-F238E27FC236}">
                  <a16:creationId xmlns:a16="http://schemas.microsoft.com/office/drawing/2014/main" id="{FA199B44-C63F-4992-80A5-0CAECC4D593A}"/>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58;p64">
              <a:extLst>
                <a:ext uri="{FF2B5EF4-FFF2-40B4-BE49-F238E27FC236}">
                  <a16:creationId xmlns:a16="http://schemas.microsoft.com/office/drawing/2014/main" id="{307BDD7D-D51A-486E-817E-6ED7D863CE01}"/>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59;p64">
              <a:extLst>
                <a:ext uri="{FF2B5EF4-FFF2-40B4-BE49-F238E27FC236}">
                  <a16:creationId xmlns:a16="http://schemas.microsoft.com/office/drawing/2014/main" id="{7F8D9DA4-8E10-4F87-ACC3-CDED59BFF2F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60;p64">
              <a:extLst>
                <a:ext uri="{FF2B5EF4-FFF2-40B4-BE49-F238E27FC236}">
                  <a16:creationId xmlns:a16="http://schemas.microsoft.com/office/drawing/2014/main" id="{2E7C2740-0B65-4659-BBDC-CECD238AAAF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61;p64">
              <a:extLst>
                <a:ext uri="{FF2B5EF4-FFF2-40B4-BE49-F238E27FC236}">
                  <a16:creationId xmlns:a16="http://schemas.microsoft.com/office/drawing/2014/main" id="{F011E30F-3BD0-44F0-84D4-F5DA8A117387}"/>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62;p64">
              <a:extLst>
                <a:ext uri="{FF2B5EF4-FFF2-40B4-BE49-F238E27FC236}">
                  <a16:creationId xmlns:a16="http://schemas.microsoft.com/office/drawing/2014/main" id="{DB5FD450-9E8A-4620-BC5B-CFE0AE3F4269}"/>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63;p64">
              <a:extLst>
                <a:ext uri="{FF2B5EF4-FFF2-40B4-BE49-F238E27FC236}">
                  <a16:creationId xmlns:a16="http://schemas.microsoft.com/office/drawing/2014/main" id="{57C87BF1-CC02-4530-BD10-1FD1E84C75C1}"/>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64;p64">
              <a:extLst>
                <a:ext uri="{FF2B5EF4-FFF2-40B4-BE49-F238E27FC236}">
                  <a16:creationId xmlns:a16="http://schemas.microsoft.com/office/drawing/2014/main" id="{87468EE5-AA6B-4377-80FF-58D7B334ED9B}"/>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65;p64">
              <a:extLst>
                <a:ext uri="{FF2B5EF4-FFF2-40B4-BE49-F238E27FC236}">
                  <a16:creationId xmlns:a16="http://schemas.microsoft.com/office/drawing/2014/main" id="{E7BBCB91-A541-4485-8983-D32C97D39119}"/>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66;p64">
              <a:extLst>
                <a:ext uri="{FF2B5EF4-FFF2-40B4-BE49-F238E27FC236}">
                  <a16:creationId xmlns:a16="http://schemas.microsoft.com/office/drawing/2014/main" id="{79C9E599-28C7-4030-B077-28027699F1A7}"/>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67;p64">
              <a:extLst>
                <a:ext uri="{FF2B5EF4-FFF2-40B4-BE49-F238E27FC236}">
                  <a16:creationId xmlns:a16="http://schemas.microsoft.com/office/drawing/2014/main" id="{5EB9F72C-9009-4682-8F9D-F9754568E063}"/>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68;p64">
              <a:extLst>
                <a:ext uri="{FF2B5EF4-FFF2-40B4-BE49-F238E27FC236}">
                  <a16:creationId xmlns:a16="http://schemas.microsoft.com/office/drawing/2014/main" id="{950D8E80-9FB2-443B-9D19-F9FD3606E00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69;p64">
              <a:extLst>
                <a:ext uri="{FF2B5EF4-FFF2-40B4-BE49-F238E27FC236}">
                  <a16:creationId xmlns:a16="http://schemas.microsoft.com/office/drawing/2014/main" id="{65DFAA8E-9BDB-4686-96AF-FB0EF50BF9D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70;p64">
              <a:extLst>
                <a:ext uri="{FF2B5EF4-FFF2-40B4-BE49-F238E27FC236}">
                  <a16:creationId xmlns:a16="http://schemas.microsoft.com/office/drawing/2014/main" id="{09380AFE-259F-42E3-A9E3-983F454F3337}"/>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71;p64">
              <a:extLst>
                <a:ext uri="{FF2B5EF4-FFF2-40B4-BE49-F238E27FC236}">
                  <a16:creationId xmlns:a16="http://schemas.microsoft.com/office/drawing/2014/main" id="{DE183F52-E7D6-4D27-9CF4-8CD2199CF41B}"/>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72;p64">
              <a:extLst>
                <a:ext uri="{FF2B5EF4-FFF2-40B4-BE49-F238E27FC236}">
                  <a16:creationId xmlns:a16="http://schemas.microsoft.com/office/drawing/2014/main" id="{06CDA664-7DF8-419E-91C9-66CD5867B112}"/>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73;p64">
              <a:extLst>
                <a:ext uri="{FF2B5EF4-FFF2-40B4-BE49-F238E27FC236}">
                  <a16:creationId xmlns:a16="http://schemas.microsoft.com/office/drawing/2014/main" id="{0CFD6853-470F-4BDB-AAD6-7DD255B46C77}"/>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74;p64">
              <a:extLst>
                <a:ext uri="{FF2B5EF4-FFF2-40B4-BE49-F238E27FC236}">
                  <a16:creationId xmlns:a16="http://schemas.microsoft.com/office/drawing/2014/main" id="{80072122-15A3-43CE-B791-2FCFCF5B6FA0}"/>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75;p64">
              <a:extLst>
                <a:ext uri="{FF2B5EF4-FFF2-40B4-BE49-F238E27FC236}">
                  <a16:creationId xmlns:a16="http://schemas.microsoft.com/office/drawing/2014/main" id="{12DC34BA-DFF7-4211-89D2-21E1416A3909}"/>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76;p64">
              <a:extLst>
                <a:ext uri="{FF2B5EF4-FFF2-40B4-BE49-F238E27FC236}">
                  <a16:creationId xmlns:a16="http://schemas.microsoft.com/office/drawing/2014/main" id="{1284776F-3929-46C5-B7E3-876387DA2221}"/>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77;p64">
              <a:extLst>
                <a:ext uri="{FF2B5EF4-FFF2-40B4-BE49-F238E27FC236}">
                  <a16:creationId xmlns:a16="http://schemas.microsoft.com/office/drawing/2014/main" id="{0EA60A2C-10EE-498A-AFED-7125EB4C3AE1}"/>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78;p64">
              <a:extLst>
                <a:ext uri="{FF2B5EF4-FFF2-40B4-BE49-F238E27FC236}">
                  <a16:creationId xmlns:a16="http://schemas.microsoft.com/office/drawing/2014/main" id="{3D369621-B505-4FA6-BCC7-4691EFC39D56}"/>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79;p64">
              <a:extLst>
                <a:ext uri="{FF2B5EF4-FFF2-40B4-BE49-F238E27FC236}">
                  <a16:creationId xmlns:a16="http://schemas.microsoft.com/office/drawing/2014/main" id="{928F8872-2FD7-44FD-A8EC-D71F8EF2927A}"/>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680;p64">
              <a:extLst>
                <a:ext uri="{FF2B5EF4-FFF2-40B4-BE49-F238E27FC236}">
                  <a16:creationId xmlns:a16="http://schemas.microsoft.com/office/drawing/2014/main" id="{8BB9C419-4947-41BF-97C2-02130A613D0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681;p64">
              <a:extLst>
                <a:ext uri="{FF2B5EF4-FFF2-40B4-BE49-F238E27FC236}">
                  <a16:creationId xmlns:a16="http://schemas.microsoft.com/office/drawing/2014/main" id="{1AFF9DC5-E136-4995-AECE-295A10BC6E12}"/>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682;p64">
              <a:extLst>
                <a:ext uri="{FF2B5EF4-FFF2-40B4-BE49-F238E27FC236}">
                  <a16:creationId xmlns:a16="http://schemas.microsoft.com/office/drawing/2014/main" id="{8CB51C02-9B07-496B-9243-645A9AB7B1C6}"/>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683;p64">
              <a:extLst>
                <a:ext uri="{FF2B5EF4-FFF2-40B4-BE49-F238E27FC236}">
                  <a16:creationId xmlns:a16="http://schemas.microsoft.com/office/drawing/2014/main" id="{C02D703D-AC11-48BD-AFBD-46CE9F0CC654}"/>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684;p64">
              <a:extLst>
                <a:ext uri="{FF2B5EF4-FFF2-40B4-BE49-F238E27FC236}">
                  <a16:creationId xmlns:a16="http://schemas.microsoft.com/office/drawing/2014/main" id="{D9E18364-3488-4848-9368-4D37FF36F479}"/>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685;p64">
              <a:extLst>
                <a:ext uri="{FF2B5EF4-FFF2-40B4-BE49-F238E27FC236}">
                  <a16:creationId xmlns:a16="http://schemas.microsoft.com/office/drawing/2014/main" id="{6AFB01D8-2ABC-462A-80BD-6C6C13ABEDD7}"/>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686;p64">
              <a:extLst>
                <a:ext uri="{FF2B5EF4-FFF2-40B4-BE49-F238E27FC236}">
                  <a16:creationId xmlns:a16="http://schemas.microsoft.com/office/drawing/2014/main" id="{0D354E1F-1463-40E2-9168-5AAE299A3E86}"/>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687;p64">
              <a:extLst>
                <a:ext uri="{FF2B5EF4-FFF2-40B4-BE49-F238E27FC236}">
                  <a16:creationId xmlns:a16="http://schemas.microsoft.com/office/drawing/2014/main" id="{77A50002-5CB4-491B-8C4C-10C3092F8D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88;p64">
              <a:extLst>
                <a:ext uri="{FF2B5EF4-FFF2-40B4-BE49-F238E27FC236}">
                  <a16:creationId xmlns:a16="http://schemas.microsoft.com/office/drawing/2014/main" id="{2FE825D8-17A1-4DFF-BDB6-C0C9F4AB3023}"/>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89;p64">
              <a:extLst>
                <a:ext uri="{FF2B5EF4-FFF2-40B4-BE49-F238E27FC236}">
                  <a16:creationId xmlns:a16="http://schemas.microsoft.com/office/drawing/2014/main" id="{1ACA7148-CDAB-4957-962D-B0A6383E7448}"/>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90;p64">
              <a:extLst>
                <a:ext uri="{FF2B5EF4-FFF2-40B4-BE49-F238E27FC236}">
                  <a16:creationId xmlns:a16="http://schemas.microsoft.com/office/drawing/2014/main" id="{87A07735-8F91-4A69-BCEC-8118D3EF5D95}"/>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91;p64">
              <a:extLst>
                <a:ext uri="{FF2B5EF4-FFF2-40B4-BE49-F238E27FC236}">
                  <a16:creationId xmlns:a16="http://schemas.microsoft.com/office/drawing/2014/main" id="{4A85346A-6228-4621-A549-F991A6D495A2}"/>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92;p64">
              <a:extLst>
                <a:ext uri="{FF2B5EF4-FFF2-40B4-BE49-F238E27FC236}">
                  <a16:creationId xmlns:a16="http://schemas.microsoft.com/office/drawing/2014/main" id="{0597F116-6699-44CF-913F-3C39CBCE6E25}"/>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93;p64">
              <a:extLst>
                <a:ext uri="{FF2B5EF4-FFF2-40B4-BE49-F238E27FC236}">
                  <a16:creationId xmlns:a16="http://schemas.microsoft.com/office/drawing/2014/main" id="{7AFAF666-26F3-44A7-A840-5F89F8EB392B}"/>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694;p64">
              <a:extLst>
                <a:ext uri="{FF2B5EF4-FFF2-40B4-BE49-F238E27FC236}">
                  <a16:creationId xmlns:a16="http://schemas.microsoft.com/office/drawing/2014/main" id="{F2F87798-F72E-492E-83E9-7BB6BBC3CFB0}"/>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695;p64">
              <a:extLst>
                <a:ext uri="{FF2B5EF4-FFF2-40B4-BE49-F238E27FC236}">
                  <a16:creationId xmlns:a16="http://schemas.microsoft.com/office/drawing/2014/main" id="{287137A1-F792-4AFF-9E49-A22A6CD4B2BB}"/>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696;p64">
              <a:extLst>
                <a:ext uri="{FF2B5EF4-FFF2-40B4-BE49-F238E27FC236}">
                  <a16:creationId xmlns:a16="http://schemas.microsoft.com/office/drawing/2014/main" id="{C814A638-983F-47D5-A62D-2E706CDDFBE6}"/>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697;p64">
              <a:extLst>
                <a:ext uri="{FF2B5EF4-FFF2-40B4-BE49-F238E27FC236}">
                  <a16:creationId xmlns:a16="http://schemas.microsoft.com/office/drawing/2014/main" id="{C48423A3-21A8-487A-B4A9-76C97092AD91}"/>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698;p64">
              <a:extLst>
                <a:ext uri="{FF2B5EF4-FFF2-40B4-BE49-F238E27FC236}">
                  <a16:creationId xmlns:a16="http://schemas.microsoft.com/office/drawing/2014/main" id="{569CFD57-03C4-40BB-BFF5-214BA721B2CB}"/>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699;p64">
              <a:extLst>
                <a:ext uri="{FF2B5EF4-FFF2-40B4-BE49-F238E27FC236}">
                  <a16:creationId xmlns:a16="http://schemas.microsoft.com/office/drawing/2014/main" id="{23F910D2-CF2D-48FF-9A4A-350D6A0207A1}"/>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00;p64">
              <a:extLst>
                <a:ext uri="{FF2B5EF4-FFF2-40B4-BE49-F238E27FC236}">
                  <a16:creationId xmlns:a16="http://schemas.microsoft.com/office/drawing/2014/main" id="{9C889301-E10D-4795-803B-5AC5E52A7D81}"/>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01;p64">
              <a:extLst>
                <a:ext uri="{FF2B5EF4-FFF2-40B4-BE49-F238E27FC236}">
                  <a16:creationId xmlns:a16="http://schemas.microsoft.com/office/drawing/2014/main" id="{1638C0CE-F6B9-404B-AEAD-65C6CCD7AC3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02;p64">
              <a:extLst>
                <a:ext uri="{FF2B5EF4-FFF2-40B4-BE49-F238E27FC236}">
                  <a16:creationId xmlns:a16="http://schemas.microsoft.com/office/drawing/2014/main" id="{319AC311-C378-48F5-8C76-19E42B1FA5E9}"/>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03;p64">
              <a:extLst>
                <a:ext uri="{FF2B5EF4-FFF2-40B4-BE49-F238E27FC236}">
                  <a16:creationId xmlns:a16="http://schemas.microsoft.com/office/drawing/2014/main" id="{ED7AF465-7C90-4252-9DA7-A19F8E58314D}"/>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04;p64">
              <a:extLst>
                <a:ext uri="{FF2B5EF4-FFF2-40B4-BE49-F238E27FC236}">
                  <a16:creationId xmlns:a16="http://schemas.microsoft.com/office/drawing/2014/main" id="{1406370B-1AAF-4128-8E64-7A65B98561B9}"/>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05;p64">
              <a:extLst>
                <a:ext uri="{FF2B5EF4-FFF2-40B4-BE49-F238E27FC236}">
                  <a16:creationId xmlns:a16="http://schemas.microsoft.com/office/drawing/2014/main" id="{41B38A72-8661-471C-9DDC-F60DFD2F567B}"/>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06;p64">
              <a:extLst>
                <a:ext uri="{FF2B5EF4-FFF2-40B4-BE49-F238E27FC236}">
                  <a16:creationId xmlns:a16="http://schemas.microsoft.com/office/drawing/2014/main" id="{6ABBED61-704E-41F9-8D8E-3AAEC9901EB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07;p64">
              <a:extLst>
                <a:ext uri="{FF2B5EF4-FFF2-40B4-BE49-F238E27FC236}">
                  <a16:creationId xmlns:a16="http://schemas.microsoft.com/office/drawing/2014/main" id="{852F1BCC-31F2-4EC2-981B-1FDCAD0A626E}"/>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08;p64">
              <a:extLst>
                <a:ext uri="{FF2B5EF4-FFF2-40B4-BE49-F238E27FC236}">
                  <a16:creationId xmlns:a16="http://schemas.microsoft.com/office/drawing/2014/main" id="{CFAAC4E9-AB55-47B5-B909-E974F0436219}"/>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09;p64">
              <a:extLst>
                <a:ext uri="{FF2B5EF4-FFF2-40B4-BE49-F238E27FC236}">
                  <a16:creationId xmlns:a16="http://schemas.microsoft.com/office/drawing/2014/main" id="{C08AF43E-043A-4D18-BEA1-8B5B7EBFE0B6}"/>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10;p64">
              <a:extLst>
                <a:ext uri="{FF2B5EF4-FFF2-40B4-BE49-F238E27FC236}">
                  <a16:creationId xmlns:a16="http://schemas.microsoft.com/office/drawing/2014/main" id="{5A07F4AB-3049-4C6B-95FC-59A90130D10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11;p64">
              <a:extLst>
                <a:ext uri="{FF2B5EF4-FFF2-40B4-BE49-F238E27FC236}">
                  <a16:creationId xmlns:a16="http://schemas.microsoft.com/office/drawing/2014/main" id="{A1CDCEEA-CE33-4763-A1C4-70A1672F5DC9}"/>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12;p64">
              <a:extLst>
                <a:ext uri="{FF2B5EF4-FFF2-40B4-BE49-F238E27FC236}">
                  <a16:creationId xmlns:a16="http://schemas.microsoft.com/office/drawing/2014/main" id="{A2CF3F14-D423-46E8-B5EE-C27EA1664CAB}"/>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13;p64">
              <a:extLst>
                <a:ext uri="{FF2B5EF4-FFF2-40B4-BE49-F238E27FC236}">
                  <a16:creationId xmlns:a16="http://schemas.microsoft.com/office/drawing/2014/main" id="{96AA83E3-A055-4045-8C60-F0AC834EEC6C}"/>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14;p64">
              <a:extLst>
                <a:ext uri="{FF2B5EF4-FFF2-40B4-BE49-F238E27FC236}">
                  <a16:creationId xmlns:a16="http://schemas.microsoft.com/office/drawing/2014/main" id="{2B5E9290-B56A-4B3D-8BC0-0687796226D1}"/>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15;p64">
              <a:extLst>
                <a:ext uri="{FF2B5EF4-FFF2-40B4-BE49-F238E27FC236}">
                  <a16:creationId xmlns:a16="http://schemas.microsoft.com/office/drawing/2014/main" id="{12B3E09A-2140-41D6-A26B-AD05D1748FCE}"/>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16;p64">
              <a:extLst>
                <a:ext uri="{FF2B5EF4-FFF2-40B4-BE49-F238E27FC236}">
                  <a16:creationId xmlns:a16="http://schemas.microsoft.com/office/drawing/2014/main" id="{1B24FF48-BB65-4FEC-9760-C3B9551B06C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17;p64">
              <a:extLst>
                <a:ext uri="{FF2B5EF4-FFF2-40B4-BE49-F238E27FC236}">
                  <a16:creationId xmlns:a16="http://schemas.microsoft.com/office/drawing/2014/main" id="{527514C6-2109-4DA4-AF92-618F7A827903}"/>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18;p64">
              <a:extLst>
                <a:ext uri="{FF2B5EF4-FFF2-40B4-BE49-F238E27FC236}">
                  <a16:creationId xmlns:a16="http://schemas.microsoft.com/office/drawing/2014/main" id="{2630DEE1-9629-4E43-AF9A-A1E03B6E6A60}"/>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19;p64">
              <a:extLst>
                <a:ext uri="{FF2B5EF4-FFF2-40B4-BE49-F238E27FC236}">
                  <a16:creationId xmlns:a16="http://schemas.microsoft.com/office/drawing/2014/main" id="{D7430A8A-3A81-4D0D-9D38-480B6845933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20;p64">
              <a:extLst>
                <a:ext uri="{FF2B5EF4-FFF2-40B4-BE49-F238E27FC236}">
                  <a16:creationId xmlns:a16="http://schemas.microsoft.com/office/drawing/2014/main" id="{686B39F3-7542-4364-B4C7-D28B803F7827}"/>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21;p64">
              <a:extLst>
                <a:ext uri="{FF2B5EF4-FFF2-40B4-BE49-F238E27FC236}">
                  <a16:creationId xmlns:a16="http://schemas.microsoft.com/office/drawing/2014/main" id="{F055EAE7-D0DA-4462-B891-36EDA0B9DFB6}"/>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22;p64">
              <a:extLst>
                <a:ext uri="{FF2B5EF4-FFF2-40B4-BE49-F238E27FC236}">
                  <a16:creationId xmlns:a16="http://schemas.microsoft.com/office/drawing/2014/main" id="{4457E9D0-92FE-48DA-AE6C-03374035B96B}"/>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23;p64">
              <a:extLst>
                <a:ext uri="{FF2B5EF4-FFF2-40B4-BE49-F238E27FC236}">
                  <a16:creationId xmlns:a16="http://schemas.microsoft.com/office/drawing/2014/main" id="{D1C39840-8BAC-4248-AB60-360C8E875905}"/>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24;p64">
              <a:extLst>
                <a:ext uri="{FF2B5EF4-FFF2-40B4-BE49-F238E27FC236}">
                  <a16:creationId xmlns:a16="http://schemas.microsoft.com/office/drawing/2014/main" id="{9C5819F4-3CC5-4A2C-B65D-A2CD42C727A4}"/>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25;p64">
              <a:extLst>
                <a:ext uri="{FF2B5EF4-FFF2-40B4-BE49-F238E27FC236}">
                  <a16:creationId xmlns:a16="http://schemas.microsoft.com/office/drawing/2014/main" id="{AD50955A-9AFF-47FF-BBBC-DB9A008CC91B}"/>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26;p64">
              <a:extLst>
                <a:ext uri="{FF2B5EF4-FFF2-40B4-BE49-F238E27FC236}">
                  <a16:creationId xmlns:a16="http://schemas.microsoft.com/office/drawing/2014/main" id="{A65FE89B-E4EC-406A-9965-BDD3D6D87F6D}"/>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27;p64">
              <a:extLst>
                <a:ext uri="{FF2B5EF4-FFF2-40B4-BE49-F238E27FC236}">
                  <a16:creationId xmlns:a16="http://schemas.microsoft.com/office/drawing/2014/main" id="{5A9334E8-E82B-41B8-881B-2A2B8E04EFE9}"/>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28;p64">
              <a:extLst>
                <a:ext uri="{FF2B5EF4-FFF2-40B4-BE49-F238E27FC236}">
                  <a16:creationId xmlns:a16="http://schemas.microsoft.com/office/drawing/2014/main" id="{5BD666B8-C47C-4B68-AD58-87CEDB2B2DD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29;p64">
              <a:extLst>
                <a:ext uri="{FF2B5EF4-FFF2-40B4-BE49-F238E27FC236}">
                  <a16:creationId xmlns:a16="http://schemas.microsoft.com/office/drawing/2014/main" id="{6E08E7F2-82F5-4563-9E19-FD2C0DC86F67}"/>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30;p64">
              <a:extLst>
                <a:ext uri="{FF2B5EF4-FFF2-40B4-BE49-F238E27FC236}">
                  <a16:creationId xmlns:a16="http://schemas.microsoft.com/office/drawing/2014/main" id="{C881171B-E657-43E1-A833-DB93E6FFB995}"/>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31;p64">
              <a:extLst>
                <a:ext uri="{FF2B5EF4-FFF2-40B4-BE49-F238E27FC236}">
                  <a16:creationId xmlns:a16="http://schemas.microsoft.com/office/drawing/2014/main" id="{BA24C7F2-9ACE-425C-8E6C-0639FC31328D}"/>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732;p64">
              <a:extLst>
                <a:ext uri="{FF2B5EF4-FFF2-40B4-BE49-F238E27FC236}">
                  <a16:creationId xmlns:a16="http://schemas.microsoft.com/office/drawing/2014/main" id="{2046D9C0-CE21-4341-BEB1-A2ADCB0A46F4}"/>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733;p64">
              <a:extLst>
                <a:ext uri="{FF2B5EF4-FFF2-40B4-BE49-F238E27FC236}">
                  <a16:creationId xmlns:a16="http://schemas.microsoft.com/office/drawing/2014/main" id="{51CA997A-A4C5-42B7-B450-987694CE361E}"/>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734;p64">
              <a:extLst>
                <a:ext uri="{FF2B5EF4-FFF2-40B4-BE49-F238E27FC236}">
                  <a16:creationId xmlns:a16="http://schemas.microsoft.com/office/drawing/2014/main" id="{A6EE432E-C43F-4AAB-967E-71942CF5C878}"/>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735;p64">
              <a:extLst>
                <a:ext uri="{FF2B5EF4-FFF2-40B4-BE49-F238E27FC236}">
                  <a16:creationId xmlns:a16="http://schemas.microsoft.com/office/drawing/2014/main" id="{969AA562-2CCB-4FF7-9CD1-8E07756E1620}"/>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736;p64">
              <a:extLst>
                <a:ext uri="{FF2B5EF4-FFF2-40B4-BE49-F238E27FC236}">
                  <a16:creationId xmlns:a16="http://schemas.microsoft.com/office/drawing/2014/main" id="{59D62BF4-A01B-4CAF-9C12-571A295EA278}"/>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737;p64">
              <a:extLst>
                <a:ext uri="{FF2B5EF4-FFF2-40B4-BE49-F238E27FC236}">
                  <a16:creationId xmlns:a16="http://schemas.microsoft.com/office/drawing/2014/main" id="{B1779F9A-A24F-4083-89EA-6DFF36BE4FFC}"/>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738;p64">
              <a:extLst>
                <a:ext uri="{FF2B5EF4-FFF2-40B4-BE49-F238E27FC236}">
                  <a16:creationId xmlns:a16="http://schemas.microsoft.com/office/drawing/2014/main" id="{6309FD87-913A-443C-9C18-E266C79B6FCD}"/>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739;p64">
              <a:extLst>
                <a:ext uri="{FF2B5EF4-FFF2-40B4-BE49-F238E27FC236}">
                  <a16:creationId xmlns:a16="http://schemas.microsoft.com/office/drawing/2014/main" id="{3CADDE6F-6B51-4210-9A1B-CA7AA477233B}"/>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740;p64">
              <a:extLst>
                <a:ext uri="{FF2B5EF4-FFF2-40B4-BE49-F238E27FC236}">
                  <a16:creationId xmlns:a16="http://schemas.microsoft.com/office/drawing/2014/main" id="{6905AC02-4056-4411-902F-A36A8ED417A3}"/>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741;p64">
              <a:extLst>
                <a:ext uri="{FF2B5EF4-FFF2-40B4-BE49-F238E27FC236}">
                  <a16:creationId xmlns:a16="http://schemas.microsoft.com/office/drawing/2014/main" id="{0BDC44D5-F1CC-454F-B87A-F7763012E7D1}"/>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742;p64">
              <a:extLst>
                <a:ext uri="{FF2B5EF4-FFF2-40B4-BE49-F238E27FC236}">
                  <a16:creationId xmlns:a16="http://schemas.microsoft.com/office/drawing/2014/main" id="{CB0E3298-D6C6-47AD-BB91-B64A9E43B9E3}"/>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743;p64">
              <a:extLst>
                <a:ext uri="{FF2B5EF4-FFF2-40B4-BE49-F238E27FC236}">
                  <a16:creationId xmlns:a16="http://schemas.microsoft.com/office/drawing/2014/main" id="{C49CFFC1-994D-45EB-98BB-CD9C65FAC2AB}"/>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744;p64">
              <a:extLst>
                <a:ext uri="{FF2B5EF4-FFF2-40B4-BE49-F238E27FC236}">
                  <a16:creationId xmlns:a16="http://schemas.microsoft.com/office/drawing/2014/main" id="{403B73A9-EFDA-4796-A4BE-A8225BD9B613}"/>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745;p64">
              <a:extLst>
                <a:ext uri="{FF2B5EF4-FFF2-40B4-BE49-F238E27FC236}">
                  <a16:creationId xmlns:a16="http://schemas.microsoft.com/office/drawing/2014/main" id="{79593AF4-C586-4671-9B06-D62D745A2574}"/>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746;p64">
              <a:extLst>
                <a:ext uri="{FF2B5EF4-FFF2-40B4-BE49-F238E27FC236}">
                  <a16:creationId xmlns:a16="http://schemas.microsoft.com/office/drawing/2014/main" id="{79FDAC3B-D7ED-43CB-BD25-31E930DA7B1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747;p64">
              <a:extLst>
                <a:ext uri="{FF2B5EF4-FFF2-40B4-BE49-F238E27FC236}">
                  <a16:creationId xmlns:a16="http://schemas.microsoft.com/office/drawing/2014/main" id="{32608BEA-13AB-48EE-A274-6FDBE6BF52D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748;p64">
              <a:extLst>
                <a:ext uri="{FF2B5EF4-FFF2-40B4-BE49-F238E27FC236}">
                  <a16:creationId xmlns:a16="http://schemas.microsoft.com/office/drawing/2014/main" id="{CF7AE159-B996-4C78-8DCE-760F2A801BE0}"/>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749;p64">
              <a:extLst>
                <a:ext uri="{FF2B5EF4-FFF2-40B4-BE49-F238E27FC236}">
                  <a16:creationId xmlns:a16="http://schemas.microsoft.com/office/drawing/2014/main" id="{517C922D-7DA5-4281-BD43-8A9CEBA7E9EC}"/>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50;p64">
              <a:extLst>
                <a:ext uri="{FF2B5EF4-FFF2-40B4-BE49-F238E27FC236}">
                  <a16:creationId xmlns:a16="http://schemas.microsoft.com/office/drawing/2014/main" id="{CEEAE647-E847-4EB9-B6AF-F9892663E3D9}"/>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51;p64">
              <a:extLst>
                <a:ext uri="{FF2B5EF4-FFF2-40B4-BE49-F238E27FC236}">
                  <a16:creationId xmlns:a16="http://schemas.microsoft.com/office/drawing/2014/main" id="{DE15D81B-B4F4-489D-8613-42EF3F8D996A}"/>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52;p64">
              <a:extLst>
                <a:ext uri="{FF2B5EF4-FFF2-40B4-BE49-F238E27FC236}">
                  <a16:creationId xmlns:a16="http://schemas.microsoft.com/office/drawing/2014/main" id="{B8002E09-2414-457E-AE54-50832A8166A0}"/>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53;p64">
              <a:extLst>
                <a:ext uri="{FF2B5EF4-FFF2-40B4-BE49-F238E27FC236}">
                  <a16:creationId xmlns:a16="http://schemas.microsoft.com/office/drawing/2014/main" id="{7FAACC94-6310-4B00-8CCC-D247619E8A7E}"/>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754;p64">
              <a:extLst>
                <a:ext uri="{FF2B5EF4-FFF2-40B4-BE49-F238E27FC236}">
                  <a16:creationId xmlns:a16="http://schemas.microsoft.com/office/drawing/2014/main" id="{9123041D-0969-406A-876C-210D1F9942AD}"/>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55;p64">
              <a:extLst>
                <a:ext uri="{FF2B5EF4-FFF2-40B4-BE49-F238E27FC236}">
                  <a16:creationId xmlns:a16="http://schemas.microsoft.com/office/drawing/2014/main" id="{64FD5504-AE99-4107-9F6F-ADB94B50DB88}"/>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56;p64">
              <a:extLst>
                <a:ext uri="{FF2B5EF4-FFF2-40B4-BE49-F238E27FC236}">
                  <a16:creationId xmlns:a16="http://schemas.microsoft.com/office/drawing/2014/main" id="{30E300FC-C76A-4F8A-9B8A-D8BD1554BE9F}"/>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57;p64">
              <a:extLst>
                <a:ext uri="{FF2B5EF4-FFF2-40B4-BE49-F238E27FC236}">
                  <a16:creationId xmlns:a16="http://schemas.microsoft.com/office/drawing/2014/main" id="{976B0A60-D18B-47AC-B65A-70CBF89E29D1}"/>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58;p64">
              <a:extLst>
                <a:ext uri="{FF2B5EF4-FFF2-40B4-BE49-F238E27FC236}">
                  <a16:creationId xmlns:a16="http://schemas.microsoft.com/office/drawing/2014/main" id="{6FFD82A1-F7B1-4B2A-B7DF-D986B0E2E87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759;p64">
              <a:extLst>
                <a:ext uri="{FF2B5EF4-FFF2-40B4-BE49-F238E27FC236}">
                  <a16:creationId xmlns:a16="http://schemas.microsoft.com/office/drawing/2014/main" id="{6320EFCC-B656-49CD-AECF-68EE1D0B118D}"/>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60;p64">
              <a:extLst>
                <a:ext uri="{FF2B5EF4-FFF2-40B4-BE49-F238E27FC236}">
                  <a16:creationId xmlns:a16="http://schemas.microsoft.com/office/drawing/2014/main" id="{F01CCED9-3008-47CD-81F9-9F9AB965B395}"/>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61;p64">
              <a:extLst>
                <a:ext uri="{FF2B5EF4-FFF2-40B4-BE49-F238E27FC236}">
                  <a16:creationId xmlns:a16="http://schemas.microsoft.com/office/drawing/2014/main" id="{1B7D594D-AEB4-4C48-AD7E-AA956B196B3A}"/>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62;p64">
              <a:extLst>
                <a:ext uri="{FF2B5EF4-FFF2-40B4-BE49-F238E27FC236}">
                  <a16:creationId xmlns:a16="http://schemas.microsoft.com/office/drawing/2014/main" id="{F9770B1F-99C3-4017-B5A2-5F2FE0600F11}"/>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63;p64">
              <a:extLst>
                <a:ext uri="{FF2B5EF4-FFF2-40B4-BE49-F238E27FC236}">
                  <a16:creationId xmlns:a16="http://schemas.microsoft.com/office/drawing/2014/main" id="{FD14DA2D-2EE5-4380-A404-164441C69393}"/>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64;p64">
              <a:extLst>
                <a:ext uri="{FF2B5EF4-FFF2-40B4-BE49-F238E27FC236}">
                  <a16:creationId xmlns:a16="http://schemas.microsoft.com/office/drawing/2014/main" id="{069AD06C-67F6-42D2-B292-266DF4359D8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4765;p64">
              <a:extLst>
                <a:ext uri="{FF2B5EF4-FFF2-40B4-BE49-F238E27FC236}">
                  <a16:creationId xmlns:a16="http://schemas.microsoft.com/office/drawing/2014/main" id="{5E244C32-8700-407B-BCA1-2459327C098C}"/>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610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406029" y="36118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independiente</a:t>
            </a:r>
            <a:endParaRPr lang="es-ES" dirty="0">
              <a:latin typeface="Barlow Semi Condensed Medium" panose="00000606000000000000" pitchFamily="2" charset="0"/>
            </a:endParaRPr>
          </a:p>
        </p:txBody>
      </p:sp>
      <p:pic>
        <p:nvPicPr>
          <p:cNvPr id="9" name="Imagen 8" descr="Diagrama&#10;&#10;Descripción generada automáticamente">
            <a:extLst>
              <a:ext uri="{FF2B5EF4-FFF2-40B4-BE49-F238E27FC236}">
                <a16:creationId xmlns:a16="http://schemas.microsoft.com/office/drawing/2014/main" id="{46BC5B07-03CD-4E1C-B9A4-B4423708071A}"/>
              </a:ext>
            </a:extLst>
          </p:cNvPr>
          <p:cNvPicPr>
            <a:picLocks noChangeAspect="1"/>
          </p:cNvPicPr>
          <p:nvPr/>
        </p:nvPicPr>
        <p:blipFill>
          <a:blip r:embed="rId3"/>
          <a:stretch>
            <a:fillRect/>
          </a:stretch>
        </p:blipFill>
        <p:spPr>
          <a:xfrm>
            <a:off x="2332975" y="968546"/>
            <a:ext cx="4478050" cy="2093117"/>
          </a:xfrm>
          <a:prstGeom prst="rect">
            <a:avLst/>
          </a:prstGeom>
          <a:ln>
            <a:solidFill>
              <a:schemeClr val="tx2">
                <a:lumMod val="25000"/>
              </a:schemeClr>
            </a:solidFill>
          </a:ln>
        </p:spPr>
      </p:pic>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704110" y="3128395"/>
            <a:ext cx="5749636" cy="157972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nuestro microservicio, copiamos el código de </a:t>
            </a:r>
            <a:r>
              <a:rPr lang="es-ES" sz="1500" i="1" dirty="0" err="1">
                <a:solidFill>
                  <a:schemeClr val="tx2">
                    <a:lumMod val="10000"/>
                  </a:schemeClr>
                </a:solidFill>
                <a:latin typeface="Barlow Semi Condensed"/>
                <a:ea typeface="Barlow Semi Condensed"/>
                <a:cs typeface="Barlow Semi Condensed"/>
                <a:sym typeface="Barlow Semi Condensed"/>
              </a:rPr>
              <a:t>Inventory</a:t>
            </a:r>
            <a:r>
              <a:rPr lang="es-ES" sz="1500" i="1" dirty="0">
                <a:solidFill>
                  <a:schemeClr val="tx2">
                    <a:lumMod val="10000"/>
                  </a:schemeClr>
                </a:solidFill>
                <a:latin typeface="Barlow Semi Condensed"/>
                <a:ea typeface="Barlow Semi Condensed"/>
                <a:cs typeface="Barlow Semi Condensed"/>
                <a:sym typeface="Barlow Semi Condensed"/>
              </a:rPr>
              <a:t> Management</a:t>
            </a:r>
            <a:r>
              <a:rPr lang="es-ES" sz="1500" dirty="0">
                <a:solidFill>
                  <a:schemeClr val="tx2">
                    <a:lumMod val="10000"/>
                  </a:schemeClr>
                </a:solidFill>
                <a:latin typeface="Barlow Semi Condensed"/>
                <a:ea typeface="Barlow Semi Condensed"/>
                <a:cs typeface="Barlow Semi Condensed"/>
                <a:sym typeface="Barlow Semi Condensed"/>
              </a:rPr>
              <a:t>.</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 </a:t>
            </a:r>
            <a:r>
              <a:rPr lang="es-ES" sz="1500" i="1" dirty="0" err="1">
                <a:solidFill>
                  <a:schemeClr val="tx2">
                    <a:lumMod val="10000"/>
                  </a:schemeClr>
                </a:solidFill>
                <a:latin typeface="Barlow Semi Condensed"/>
                <a:ea typeface="Barlow Semi Condensed"/>
                <a:cs typeface="Barlow Semi Condensed"/>
                <a:sym typeface="Barlow Semi Condensed"/>
              </a:rPr>
              <a:t>Inventory</a:t>
            </a:r>
            <a:r>
              <a:rPr lang="es-ES" sz="1500" i="1" dirty="0">
                <a:solidFill>
                  <a:schemeClr val="tx2">
                    <a:lumMod val="10000"/>
                  </a:schemeClr>
                </a:solidFill>
                <a:latin typeface="Barlow Semi Condensed"/>
                <a:ea typeface="Barlow Semi Condensed"/>
                <a:cs typeface="Barlow Semi Condensed"/>
                <a:sym typeface="Barlow Semi Condensed"/>
              </a:rPr>
              <a:t> Management </a:t>
            </a:r>
            <a:r>
              <a:rPr lang="es-ES" sz="1500" dirty="0">
                <a:solidFill>
                  <a:schemeClr val="tx2">
                    <a:lumMod val="10000"/>
                  </a:schemeClr>
                </a:solidFill>
                <a:latin typeface="Barlow Semi Condensed"/>
                <a:ea typeface="Barlow Semi Condensed"/>
                <a:cs typeface="Barlow Semi Condensed"/>
                <a:sym typeface="Barlow Semi Condensed"/>
              </a:rPr>
              <a:t>para que vayan a nuestro microservicio.</a:t>
            </a:r>
          </a:p>
          <a:p>
            <a:pPr lvl="0" algn="just"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600" dirty="0">
                <a:solidFill>
                  <a:schemeClr val="tx2">
                    <a:lumMod val="10000"/>
                  </a:schemeClr>
                </a:solidFill>
                <a:latin typeface="Barlow Semi Condensed"/>
                <a:ea typeface="Barlow Semi Condensed"/>
                <a:cs typeface="Barlow Semi Condensed"/>
                <a:sym typeface="Barlow Semi Condensed"/>
              </a:rPr>
              <a:t>        </a:t>
            </a:r>
            <a:r>
              <a:rPr lang="es-ES" sz="1500" dirty="0">
                <a:solidFill>
                  <a:schemeClr val="tx2">
                    <a:lumMod val="10000"/>
                  </a:schemeClr>
                </a:solidFill>
                <a:latin typeface="Barlow Semi Condensed"/>
                <a:ea typeface="Barlow Semi Condensed"/>
                <a:cs typeface="Barlow Semi Condensed"/>
                <a:sym typeface="Barlow Semi Condensed"/>
              </a:rPr>
              <a:t>En caso de error, migramos las peticiones a la configuración inicial.</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745671" y="4447312"/>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7085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9860A-BA4F-47D9-BFE0-2134A99EF364}"/>
              </a:ext>
            </a:extLst>
          </p:cNvPr>
          <p:cNvSpPr>
            <a:spLocks noGrp="1"/>
          </p:cNvSpPr>
          <p:nvPr>
            <p:ph type="title"/>
          </p:nvPr>
        </p:nvSpPr>
        <p:spPr>
          <a:xfrm>
            <a:off x="1399101" y="345947"/>
            <a:ext cx="6345798" cy="696951"/>
          </a:xfrm>
        </p:spPr>
        <p:txBody>
          <a:bodyPr/>
          <a:lstStyle/>
          <a:p>
            <a:pPr marL="0" lvl="0" indent="0" rtl="0">
              <a:spcBef>
                <a:spcPts val="0"/>
              </a:spcBef>
              <a:spcAft>
                <a:spcPts val="0"/>
              </a:spcAft>
            </a:pPr>
            <a:r>
              <a:rPr lang="es-ES" sz="2800" b="1" dirty="0">
                <a:effectLst/>
                <a:latin typeface="Barlow Semi Condensed Medium" panose="00000606000000000000" pitchFamily="2" charset="0"/>
                <a:ea typeface="Noto Serif CJK SC"/>
                <a:cs typeface="Calibri Light" panose="020F0302020204030204" pitchFamily="34" charset="0"/>
              </a:rPr>
              <a:t>Extracción de funcionalidad interna</a:t>
            </a:r>
            <a:endParaRPr lang="es-ES" dirty="0">
              <a:latin typeface="Barlow Semi Condensed Medium" panose="00000606000000000000" pitchFamily="2" charset="0"/>
            </a:endParaRPr>
          </a:p>
        </p:txBody>
      </p:sp>
      <p:sp>
        <p:nvSpPr>
          <p:cNvPr id="11" name="Google Shape;2178;p39">
            <a:extLst>
              <a:ext uri="{FF2B5EF4-FFF2-40B4-BE49-F238E27FC236}">
                <a16:creationId xmlns:a16="http://schemas.microsoft.com/office/drawing/2014/main" id="{1102293B-7977-462B-A2EC-8C83FB1ED9C2}"/>
              </a:ext>
            </a:extLst>
          </p:cNvPr>
          <p:cNvSpPr txBox="1">
            <a:spLocks noGrp="1"/>
          </p:cNvSpPr>
          <p:nvPr>
            <p:ph type="subTitle" idx="1"/>
          </p:nvPr>
        </p:nvSpPr>
        <p:spPr>
          <a:xfrm>
            <a:off x="1119959" y="3166654"/>
            <a:ext cx="6904082" cy="140122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Nuestro monolito.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Creamos una v2 del monolito en el que expongamos </a:t>
            </a:r>
            <a:r>
              <a:rPr lang="es-ES" sz="1500" i="1" dirty="0" err="1">
                <a:solidFill>
                  <a:schemeClr val="tx2">
                    <a:lumMod val="10000"/>
                  </a:schemeClr>
                </a:solidFill>
                <a:latin typeface="Barlow Semi Condensed"/>
                <a:ea typeface="Barlow Semi Condensed"/>
                <a:cs typeface="Barlow Semi Condensed"/>
                <a:sym typeface="Barlow Semi Condensed"/>
              </a:rPr>
              <a:t>User</a:t>
            </a:r>
            <a:r>
              <a:rPr lang="es-ES" sz="1500" i="1" dirty="0">
                <a:solidFill>
                  <a:schemeClr val="tx2">
                    <a:lumMod val="10000"/>
                  </a:schemeClr>
                </a:solidFill>
                <a:latin typeface="Barlow Semi Condensed"/>
                <a:ea typeface="Barlow Semi Condensed"/>
                <a:cs typeface="Barlow Semi Condensed"/>
                <a:sym typeface="Barlow Semi Condensed"/>
              </a:rPr>
              <a:t> </a:t>
            </a:r>
            <a:r>
              <a:rPr lang="es-ES" sz="1500" i="1" dirty="0" err="1">
                <a:solidFill>
                  <a:schemeClr val="tx2">
                    <a:lumMod val="10000"/>
                  </a:schemeClr>
                </a:solidFill>
                <a:latin typeface="Barlow Semi Condensed"/>
                <a:ea typeface="Barlow Semi Condensed"/>
                <a:cs typeface="Barlow Semi Condensed"/>
                <a:sym typeface="Barlow Semi Condensed"/>
              </a:rPr>
              <a:t>Notifications</a:t>
            </a:r>
            <a:r>
              <a:rPr lang="es-ES" sz="1500" dirty="0">
                <a:solidFill>
                  <a:schemeClr val="tx2">
                    <a:lumMod val="10000"/>
                  </a:schemeClr>
                </a:solidFill>
                <a:latin typeface="Barlow Semi Condensed"/>
                <a:ea typeface="Barlow Semi Condensed"/>
                <a:cs typeface="Barlow Semi Condensed"/>
                <a:sym typeface="Barlow Semi Condensed"/>
              </a:rPr>
              <a:t>. Desarrollamos nuestro microservicio, basándonos en el código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y realizando una petición al monolito cuando debamos enviar una notificación al usuario.</a:t>
            </a:r>
          </a:p>
          <a:p>
            <a:pPr marL="342900" lvl="0" indent="-342900" algn="just" rtl="0">
              <a:spcBef>
                <a:spcPts val="0"/>
              </a:spcBef>
              <a:spcAft>
                <a:spcPts val="0"/>
              </a:spcAft>
              <a:buFont typeface="+mj-lt"/>
              <a:buAutoNum type="arabicPeriod"/>
            </a:pPr>
            <a:r>
              <a:rPr lang="es-ES" sz="1500" dirty="0">
                <a:solidFill>
                  <a:schemeClr val="tx2">
                    <a:lumMod val="10000"/>
                  </a:schemeClr>
                </a:solidFill>
                <a:latin typeface="Barlow Semi Condensed"/>
                <a:ea typeface="Barlow Semi Condensed"/>
                <a:cs typeface="Barlow Semi Condensed"/>
                <a:sym typeface="Barlow Semi Condensed"/>
              </a:rPr>
              <a:t>Redirigimos las peticiones de </a:t>
            </a:r>
            <a:r>
              <a:rPr lang="es-ES" sz="1500" i="1" dirty="0" err="1">
                <a:solidFill>
                  <a:schemeClr val="tx2">
                    <a:lumMod val="10000"/>
                  </a:schemeClr>
                </a:solidFill>
                <a:latin typeface="Barlow Semi Condensed"/>
                <a:ea typeface="Barlow Semi Condensed"/>
                <a:cs typeface="Barlow Semi Condensed"/>
                <a:sym typeface="Barlow Semi Condensed"/>
              </a:rPr>
              <a:t>Payroll</a:t>
            </a:r>
            <a:r>
              <a:rPr lang="es-ES" sz="1500" dirty="0">
                <a:solidFill>
                  <a:schemeClr val="tx2">
                    <a:lumMod val="10000"/>
                  </a:schemeClr>
                </a:solidFill>
                <a:latin typeface="Barlow Semi Condensed"/>
                <a:ea typeface="Barlow Semi Condensed"/>
                <a:cs typeface="Barlow Semi Condensed"/>
                <a:sym typeface="Barlow Semi Condensed"/>
              </a:rPr>
              <a:t> al microservicio y el resto de las notificaciones a la versión 2 del monolito.</a:t>
            </a:r>
            <a:r>
              <a:rPr lang="es-ES" sz="400" dirty="0">
                <a:solidFill>
                  <a:schemeClr val="tx2">
                    <a:lumMod val="10000"/>
                  </a:schemeClr>
                </a:solidFill>
                <a:latin typeface="Barlow Semi Condensed"/>
                <a:ea typeface="Barlow Semi Condensed"/>
                <a:cs typeface="Barlow Semi Condensed"/>
                <a:sym typeface="Barlow Semi Condensed"/>
              </a:rPr>
              <a:t>     </a:t>
            </a:r>
          </a:p>
          <a:p>
            <a:pPr lvl="0" algn="l" rtl="0">
              <a:spcBef>
                <a:spcPts val="0"/>
              </a:spcBef>
              <a:spcAft>
                <a:spcPts val="0"/>
              </a:spcAft>
            </a:pPr>
            <a:r>
              <a:rPr lang="es-ES" sz="400" dirty="0">
                <a:solidFill>
                  <a:schemeClr val="tx2">
                    <a:lumMod val="10000"/>
                  </a:schemeClr>
                </a:solidFill>
                <a:latin typeface="Barlow Semi Condensed"/>
                <a:ea typeface="Barlow Semi Condensed"/>
                <a:cs typeface="Barlow Semi Condensed"/>
                <a:sym typeface="Barlow Semi Condensed"/>
              </a:rPr>
              <a:t>   </a:t>
            </a:r>
          </a:p>
          <a:p>
            <a:pPr lvl="0" algn="just" rtl="0">
              <a:spcBef>
                <a:spcPts val="0"/>
              </a:spcBef>
              <a:spcAft>
                <a:spcPts val="0"/>
              </a:spcAft>
            </a:pPr>
            <a:r>
              <a:rPr lang="es-ES" sz="1500" dirty="0">
                <a:solidFill>
                  <a:schemeClr val="tx2">
                    <a:lumMod val="10000"/>
                  </a:schemeClr>
                </a:solidFill>
                <a:latin typeface="Barlow Semi Condensed"/>
                <a:ea typeface="Barlow Semi Condensed"/>
                <a:cs typeface="Barlow Semi Condensed"/>
                <a:sym typeface="Barlow Semi Condensed"/>
              </a:rPr>
              <a:t>         En caso de error, migramos las peticiones a la configuración inicial.</a:t>
            </a:r>
          </a:p>
        </p:txBody>
      </p:sp>
      <p:grpSp>
        <p:nvGrpSpPr>
          <p:cNvPr id="12" name="Google Shape;13465;p75">
            <a:extLst>
              <a:ext uri="{FF2B5EF4-FFF2-40B4-BE49-F238E27FC236}">
                <a16:creationId xmlns:a16="http://schemas.microsoft.com/office/drawing/2014/main" id="{07C30D6D-59B4-4099-8B41-57754BA56073}"/>
              </a:ext>
            </a:extLst>
          </p:cNvPr>
          <p:cNvGrpSpPr/>
          <p:nvPr/>
        </p:nvGrpSpPr>
        <p:grpSpPr>
          <a:xfrm>
            <a:off x="1169335" y="4705655"/>
            <a:ext cx="207425" cy="198465"/>
            <a:chOff x="6239575" y="4416275"/>
            <a:chExt cx="489625" cy="449175"/>
          </a:xfrm>
        </p:grpSpPr>
        <p:sp>
          <p:nvSpPr>
            <p:cNvPr id="13" name="Google Shape;13466;p75">
              <a:extLst>
                <a:ext uri="{FF2B5EF4-FFF2-40B4-BE49-F238E27FC236}">
                  <a16:creationId xmlns:a16="http://schemas.microsoft.com/office/drawing/2014/main" id="{00ADB735-A2B3-4C43-BA86-49F2B00431A9}"/>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13467;p75">
              <a:extLst>
                <a:ext uri="{FF2B5EF4-FFF2-40B4-BE49-F238E27FC236}">
                  <a16:creationId xmlns:a16="http://schemas.microsoft.com/office/drawing/2014/main" id="{A7C9B074-D61C-4D56-9FFC-B75922AD0B2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3468;p75">
              <a:extLst>
                <a:ext uri="{FF2B5EF4-FFF2-40B4-BE49-F238E27FC236}">
                  <a16:creationId xmlns:a16="http://schemas.microsoft.com/office/drawing/2014/main" id="{4F5F7342-A503-49B8-9381-F4B519D11463}"/>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0" name="Imagen 9" descr="Diagrama&#10;&#10;Descripción generada automáticamente">
            <a:extLst>
              <a:ext uri="{FF2B5EF4-FFF2-40B4-BE49-F238E27FC236}">
                <a16:creationId xmlns:a16="http://schemas.microsoft.com/office/drawing/2014/main" id="{7EB74927-F7AB-4269-B175-3CEEF39EF4FD}"/>
              </a:ext>
            </a:extLst>
          </p:cNvPr>
          <p:cNvPicPr>
            <a:picLocks noChangeAspect="1"/>
          </p:cNvPicPr>
          <p:nvPr/>
        </p:nvPicPr>
        <p:blipFill>
          <a:blip r:embed="rId3"/>
          <a:stretch>
            <a:fillRect/>
          </a:stretch>
        </p:blipFill>
        <p:spPr>
          <a:xfrm>
            <a:off x="2582790" y="937892"/>
            <a:ext cx="3978419" cy="2276887"/>
          </a:xfrm>
          <a:prstGeom prst="rect">
            <a:avLst/>
          </a:prstGeom>
          <a:ln>
            <a:solidFill>
              <a:schemeClr val="tx2">
                <a:lumMod val="25000"/>
              </a:schemeClr>
            </a:solidFill>
          </a:ln>
        </p:spPr>
      </p:pic>
    </p:spTree>
    <p:extLst>
      <p:ext uri="{BB962C8B-B14F-4D97-AF65-F5344CB8AC3E}">
        <p14:creationId xmlns:p14="http://schemas.microsoft.com/office/powerpoint/2010/main" val="28990286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2713</Words>
  <Application>Microsoft Office PowerPoint</Application>
  <PresentationFormat>Presentación en pantalla (16:9)</PresentationFormat>
  <Paragraphs>314</Paragraphs>
  <Slides>51</Slides>
  <Notes>44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51</vt:i4>
      </vt:variant>
    </vt:vector>
  </HeadingPairs>
  <TitlesOfParts>
    <vt:vector size="59" baseType="lpstr">
      <vt:lpstr>Proxima Nova Semibold</vt:lpstr>
      <vt:lpstr>Barlow Semi Condensed Medium</vt:lpstr>
      <vt:lpstr>Fjalla One</vt:lpstr>
      <vt:lpstr>Proxima Nova</vt:lpstr>
      <vt:lpstr>Barlow Semi Condensed</vt:lpstr>
      <vt:lpstr>Arial</vt:lpstr>
      <vt:lpstr>Technology Consulting by Slidesgo</vt:lpstr>
      <vt:lpstr>Slidesgo Final Pages</vt:lpstr>
      <vt:lpstr>Monolith to Microservices Examples</vt:lpstr>
      <vt:lpstr>Presentación de PowerPoint</vt:lpstr>
      <vt:lpstr>Patrones de descomposición</vt:lpstr>
      <vt:lpstr>Strangler Fig</vt:lpstr>
      <vt:lpstr>Presentación de PowerPoint</vt:lpstr>
      <vt:lpstr>Strangler Fig</vt:lpstr>
      <vt:lpstr>Presentación de PowerPoint</vt:lpstr>
      <vt:lpstr>Extracción de funcionalidad independiente</vt:lpstr>
      <vt:lpstr>Extracción de funcionalidad interna</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Interceptación de mensajes</vt:lpstr>
      <vt:lpstr>Branch By Abstraction</vt:lpstr>
      <vt:lpstr>Presentación de PowerPoint</vt:lpstr>
      <vt:lpstr>Branch By Abstraction</vt:lpstr>
      <vt:lpstr>Presentación de PowerPoint</vt:lpstr>
      <vt:lpstr>Extracción de funcionalidad dependiente</vt:lpstr>
      <vt:lpstr>Extracción de funcionalidad dependiente</vt:lpstr>
      <vt:lpstr>Extracción de funcionalidad dependiente</vt:lpstr>
      <vt:lpstr>Decorating Collaborator</vt:lpstr>
      <vt:lpstr>Presentación de PowerPoint</vt:lpstr>
      <vt:lpstr>Presentación de PowerPoint</vt:lpstr>
      <vt:lpstr>Nueva funcionalidad de fidelización</vt:lpstr>
      <vt:lpstr>Parallel Run</vt:lpstr>
      <vt:lpstr>Parallel Run</vt:lpstr>
      <vt:lpstr>Presentación de PowerPoint</vt:lpstr>
      <vt:lpstr>Usando Spies</vt:lpstr>
      <vt:lpstr>Github Scientist</vt:lpstr>
      <vt:lpstr>Github Scientist</vt:lpstr>
      <vt:lpstr>Diffy</vt:lpstr>
      <vt:lpstr>Diffy</vt:lpstr>
      <vt:lpstr>Canary Releasing</vt:lpstr>
      <vt:lpstr>Change Data Capture</vt:lpstr>
      <vt:lpstr>Change Data Capture</vt:lpstr>
      <vt:lpstr>Presentación de PowerPoint</vt:lpstr>
      <vt:lpstr>Presentación de PowerPoint</vt:lpstr>
      <vt:lpstr>Presentación de PowerPoint</vt:lpstr>
      <vt:lpstr>Presentación de PowerPoint</vt:lpstr>
      <vt:lpstr>Conclusiones</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JuanCarlos</dc:creator>
  <cp:lastModifiedBy>Juan Carlos Blázquez Muñoz</cp:lastModifiedBy>
  <cp:revision>49</cp:revision>
  <dcterms:modified xsi:type="dcterms:W3CDTF">2021-12-14T16:38:07Z</dcterms:modified>
</cp:coreProperties>
</file>