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Chiv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hivo-bold.fntdata"/><Relationship Id="rId25" Type="http://schemas.openxmlformats.org/officeDocument/2006/relationships/font" Target="fonts/Chivo-regular.fntdata"/><Relationship Id="rId28" Type="http://schemas.openxmlformats.org/officeDocument/2006/relationships/font" Target="fonts/Chivo-boldItalic.fntdata"/><Relationship Id="rId27" Type="http://schemas.openxmlformats.org/officeDocument/2006/relationships/font" Target="fonts/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fd1a8370a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fd1a8370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fd1a8370a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fd1a8370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fd1a8370a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fd1a837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fd1a8370a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fd1a8370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fd1a8370a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afd1a8370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fd1a8370a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afd1a8370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fd1a8370a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fd1a8370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fd1a8370a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fd1a8370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fd1a8370a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fd1a837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fd1a8370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fd1a83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fd1a8370a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fd1a837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fd1a8370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fd1a837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fd1a8370a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fd1a8370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fd1a8370a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fd1a8370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fd1a8370a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fd1a837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fd1a8370a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fd1a837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4534500" cy="17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Frameworks</a:t>
            </a:r>
            <a:endParaRPr/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>
            <a:off x="304800" y="2932875"/>
            <a:ext cx="5643900" cy="5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Autor: Joaquín Antonio De Vicente López</a:t>
            </a:r>
            <a:br>
              <a:rPr lang="en" sz="2000"/>
            </a:br>
            <a:r>
              <a:rPr lang="en" sz="2000"/>
              <a:t>Tutor: Micael Gallego Carrillo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1295400" y="311600"/>
            <a:ext cx="1926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NestJS</a:t>
            </a:r>
            <a:endParaRPr/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2"/>
          <p:cNvSpPr txBox="1"/>
          <p:nvPr>
            <p:ph idx="2" type="body"/>
          </p:nvPr>
        </p:nvSpPr>
        <p:spPr>
          <a:xfrm>
            <a:off x="3286488" y="1881350"/>
            <a:ext cx="2681100" cy="20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UI Testing</a:t>
            </a:r>
            <a:br>
              <a:rPr b="1" lang="en"/>
            </a:b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Bien integrado con Puppeteer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Selenium</a:t>
            </a:r>
            <a:endParaRPr sz="1700"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5" y="279150"/>
            <a:ext cx="665124" cy="6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>
            <p:ph idx="2" type="body"/>
          </p:nvPr>
        </p:nvSpPr>
        <p:spPr>
          <a:xfrm>
            <a:off x="486025" y="2139700"/>
            <a:ext cx="2681100" cy="25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br>
              <a:rPr b="1" lang="en"/>
            </a:b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Jest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Permite mocking y automocking</a:t>
            </a:r>
            <a:endParaRPr sz="1700"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6086950" y="1433550"/>
            <a:ext cx="2681100" cy="18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Empaquetado</a:t>
            </a:r>
            <a:br>
              <a:rPr b="1" lang="en"/>
            </a:b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No adecuado para herramientas como Webpack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3"/>
          <p:cNvSpPr txBox="1"/>
          <p:nvPr>
            <p:ph idx="2" type="body"/>
          </p:nvPr>
        </p:nvSpPr>
        <p:spPr>
          <a:xfrm>
            <a:off x="1207975" y="2397100"/>
            <a:ext cx="6974400" cy="24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Controladores Web</a:t>
            </a: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 y Templating: Quarkus</a:t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REST + BBDD: NestJS.</a:t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Protocolos: GraphQL (Quarkus), gRPC (NestJS)</a:t>
            </a:r>
            <a:b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</a:b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Seguridad: Quarkus (Roles con JWT)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253" name="Google Shape;253;p2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4"/>
          <p:cNvSpPr txBox="1"/>
          <p:nvPr>
            <p:ph idx="2" type="body"/>
          </p:nvPr>
        </p:nvSpPr>
        <p:spPr>
          <a:xfrm>
            <a:off x="1221925" y="2240400"/>
            <a:ext cx="6444600" cy="23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Test Containers: Quarkus</a:t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Rest Testing: NestJS</a:t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Pruebas de Aceptación: Quarkus y Karate</a:t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Pruebas de Carga: Quarkus y artillery</a:t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UI Testing: NestJS y </a:t>
            </a:r>
            <a:r>
              <a:rPr lang="en" sz="1400">
                <a:solidFill>
                  <a:srgbClr val="222222"/>
                </a:solidFill>
                <a:highlight>
                  <a:srgbClr val="EFEFEF"/>
                </a:highlight>
              </a:rPr>
              <a:t>puppeteer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Cliente Real: JWT</a:t>
            </a:r>
            <a:endParaRPr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5"/>
          <p:cNvSpPr txBox="1"/>
          <p:nvPr>
            <p:ph idx="2" type="body"/>
          </p:nvPr>
        </p:nvSpPr>
        <p:spPr>
          <a:xfrm>
            <a:off x="1245975" y="2016100"/>
            <a:ext cx="6974400" cy="29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Propiedad</a:t>
            </a: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smallrye.jwt.sign.key </a:t>
            </a: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definida en el secreto de Kubernetes en base64.</a:t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Error 500. Cabecera Accept incorrecta: / en lugar de */*. Se soluciona.</a:t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Error 401. Claims correctos: Expiration Date, groups.</a:t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Clave pública incorrecta en base64. Cabecera y Footer sobran.</a:t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Se prueba en local con un JWT válido y la clave pública sin Cabecera y Footer.</a:t>
            </a:r>
            <a:b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Devuelve un 200.</a:t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</a:rPr>
              <a:t>Se actualiza el secreto, se despliega y se comprueba que funciona en desarrollo.  Devuelve un 200.</a:t>
            </a:r>
            <a:endParaRPr sz="1200">
              <a:solidFill>
                <a:srgbClr val="222222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6"/>
          <p:cNvSpPr txBox="1"/>
          <p:nvPr>
            <p:ph idx="2" type="body"/>
          </p:nvPr>
        </p:nvSpPr>
        <p:spPr>
          <a:xfrm>
            <a:off x="1565075" y="2320900"/>
            <a:ext cx="5910900" cy="259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-----BEGIN PUBLIC KEY-----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MIIBIjANBgkqhkiG9w0BAQEFAAOCAQ8AMIIBCgKCAQEAlivFI8qB4D0y2jy0CfEq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Fyy46R0o7S8TKpsx5xbHKoU1VWg6QkQm+ntyIv1p4kE1sPEQO73+HY8+Bzs75XwR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TYL1BmR1w8J5hmjVWjc6R2BTBGAYRPFRhor3kpM6ni2SPmNNhurEAHw7TaqszP5e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UF/F9+KEBWkwVta+PZ37bwqSE4sCb1soZFrVz/UT/LF4tYpuVYt3YbqToZ3pZOZ9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AX2o1GCG3xwOjkc4x0W7ezbQZdC9iftPxVHR8irOijJRRjcPDtA6vPKpzLl6CyYn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sIYPd99ltwxTHjr3npfv/3Lw50bAkbT4HeLFxTx4flEoZLKO/g0bAoV2uqBhkA9x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nQIDAQAB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-----END PUBLIC KEY-----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8" name="Google Shape;268;p26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Cliente Real: JWT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7"/>
          <p:cNvSpPr txBox="1"/>
          <p:nvPr>
            <p:ph idx="2" type="body"/>
          </p:nvPr>
        </p:nvSpPr>
        <p:spPr>
          <a:xfrm>
            <a:off x="1565075" y="2320900"/>
            <a:ext cx="5910900" cy="22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LS0tLS1CRUdJTiBQVUJMSUMgS0VZLS0tLS0KTUlJQklqQU5CZ2txaGtpRzl3MEJB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UUVGQUFPQ0FROEFNSUlCQ2dLQ0FRRUFsaXZGSThxQjREMHkyankwQ2ZFcQpGeXk0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NlIwbzdTOFRLcHN4NXhiSEtvVTFWV2c2UWtRbStudHlJdjFwNGtFMXNQRVFPNzMr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SFk4K0J6czc1WHdSClRZTDFCbVIxdzhKNWhtalZXamM2UjJCVEJHQVlSUEZSaG9y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M2twTTZuaTJTUG1OTmh1ckVBSHc3VGFxc3pQNWUKVUYvRjkrS0VCV2t3VnRhK1Ba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Mzdid3FTRTRzQ2Ixc29aRnJWei9VVC9MRjR0WXB1Vll0M1licVRvWjNwWk9aOQpB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WDJvMUdDRzN4d09qa2M0eDBXN2V6YlFaZEM5aWZ0UHhWSFI4aXJPaWpKUlJqY1BE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dEE2dlBLcHpMbDZDeVluCnNJWVBkOTlsdHd4VEhqcjNucGZ2LzNMdzUwYkFrYlQ0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SGVMRnhUeDRmbEVvWkxLTy9nMGJBb1YydXFCaGtBOXgKblFJREFRQUIKLS0tLS1F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TkQgUFVCTElDIEtFWS0tLS0tCg==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Cliente Real: JWT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>
            <p:ph idx="2" type="body"/>
          </p:nvPr>
        </p:nvSpPr>
        <p:spPr>
          <a:xfrm>
            <a:off x="1618275" y="2228200"/>
            <a:ext cx="6435000" cy="20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MIIBIjANBgkqhkiG9w0BAQEFAAOCAQ8AMIIBCgKCAQEAlivFI8qB4D0y2jy0CfEq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Fyy46R0o7S8TKpsx5xbHKoU1VWg6QkQm+ntyIv1p4kE1sPEQO73+HY8+Bzs75XwR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TYL1BmR1w8J5hmjVWjc6R2BTBGAYRPFRhor3kpM6ni2SPmNNhurEAHw7TaqszP5e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UF/F9+KEBWkwVta+PZ37bwqSE4sCb1soZFrVz/UT/LF4tYpuVYt3YbqToZ3pZOZ9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AX2o1GCG3xwOjkc4x0W7ezbQZdC9iftPxVHR8irOijJRRjcPDtA6vPKpzLl6CyYn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sIYPd99ltwxTHjr3npfv/3Lw50bAkbT4HeLFxTx4flEoZLKO/g0bAoV2uqBhkA9x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nQIDAQAB</a:t>
            </a:r>
            <a:endParaRPr sz="4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Cliente Real: JWT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9"/>
          <p:cNvSpPr txBox="1"/>
          <p:nvPr>
            <p:ph idx="2" type="body"/>
          </p:nvPr>
        </p:nvSpPr>
        <p:spPr>
          <a:xfrm>
            <a:off x="1565075" y="2320900"/>
            <a:ext cx="5910900" cy="204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TUlJQklqQU5CZ2txaGtpRzl3MEJBUUVGQUFPQ0FROEFNSUlCQ2dLQ0FRRUFsaXZG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SThxQjREMHkyankwQ2ZFcQpGeXk0NlIwbzdTOFRLcHN4NXhiSEtvVTFWV2c2UWtR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bStudHlJdjFwNGtFMXNQRVFPNzMrSFk4K0J6czc1WHdSClRZTDFCbVIxdzhKNWht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alZXamM2UjJCVEJHQVlSUEZSaG9yM2twTTZuaTJTUG1OTmh1ckVBSHc3VGFxc3pQ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NWUKVUYvRjkrS0VCV2t3VnRhK1BaMzdid3FTRTRzQ2Ixc29aRnJWei9VVC9MRjR0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WXB1Vll0M1licVRvWjNwWk9aOQpBWDJvMUdDRzN4d09qa2M0eDBXN2V6YlFaZEM5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aWZ0UHhWSFI4aXJPaWpKUlJqY1BEdEE2dlBLcHpMbDZDeVluCnNJWVBkOTlsdHd4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VEhqcjNucGZ2LzNMdzUwYkFrYlQ0SGVMRnhUeDRmbEVvWkxLTy9nMGJBb1YydXFC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aGtBOXgKblFJREFRQUIKCg==</a:t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486025" y="311600"/>
            <a:ext cx="5227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Cliente Real: JWT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486025" y="311600"/>
            <a:ext cx="49842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Frameworks</a:t>
            </a:r>
            <a:endParaRPr/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2142500" y="2370400"/>
            <a:ext cx="4680000" cy="8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Dudas y Preguntas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1295400" y="311600"/>
            <a:ext cx="1926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</a:t>
            </a:r>
            <a:endParaRPr/>
          </a:p>
        </p:txBody>
      </p:sp>
      <p:sp>
        <p:nvSpPr>
          <p:cNvPr id="147" name="Google Shape;147;p14"/>
          <p:cNvSpPr txBox="1"/>
          <p:nvPr>
            <p:ph idx="2" type="body"/>
          </p:nvPr>
        </p:nvSpPr>
        <p:spPr>
          <a:xfrm>
            <a:off x="6421800" y="1223500"/>
            <a:ext cx="2483100" cy="28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Orientado a la nube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Idóneo para Arquitecturas de Microservicios y Serverless.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Perfectamente Integrado con Kubernetes</a:t>
            </a:r>
            <a:endParaRPr sz="1700"/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" y="311596"/>
            <a:ext cx="640500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" y="375887"/>
            <a:ext cx="516175" cy="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>
            <p:ph idx="2" type="body"/>
          </p:nvPr>
        </p:nvSpPr>
        <p:spPr>
          <a:xfrm>
            <a:off x="579925" y="2308300"/>
            <a:ext cx="2483100" cy="22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Arranque rápido, ligero y eficiente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Bajos tiempos de arranque.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Bajo consumo de recursos.</a:t>
            </a:r>
            <a:endParaRPr sz="1700"/>
          </a:p>
        </p:txBody>
      </p:sp>
      <p:sp>
        <p:nvSpPr>
          <p:cNvPr id="152" name="Google Shape;152;p14"/>
          <p:cNvSpPr txBox="1"/>
          <p:nvPr>
            <p:ph idx="2" type="body"/>
          </p:nvPr>
        </p:nvSpPr>
        <p:spPr>
          <a:xfrm>
            <a:off x="3327950" y="1775200"/>
            <a:ext cx="2545500" cy="28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Imágenes nativas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Permite construir ejecutables que corren sin JVM.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Lo logra gracias a </a:t>
            </a:r>
            <a:r>
              <a:rPr lang="en" sz="1700"/>
              <a:t>l</a:t>
            </a:r>
            <a:r>
              <a:rPr lang="en" sz="1700"/>
              <a:t>a GraalVM.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Disponible en Kotlin.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1295400" y="311600"/>
            <a:ext cx="4761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" y="311596"/>
            <a:ext cx="640500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" y="375887"/>
            <a:ext cx="516175" cy="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idx="2" type="body"/>
          </p:nvPr>
        </p:nvSpPr>
        <p:spPr>
          <a:xfrm>
            <a:off x="441950" y="2226175"/>
            <a:ext cx="2582700" cy="23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Sistema de templating propio (Qute):</a:t>
            </a:r>
            <a:endParaRPr b="1" sz="16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Enfocado a las necesidades propias de Quarkus.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Adaptado a su sistema CDI: reactividad, poca reflexión, etc.</a:t>
            </a:r>
            <a:endParaRPr sz="1300"/>
          </a:p>
        </p:txBody>
      </p:sp>
      <p:sp>
        <p:nvSpPr>
          <p:cNvPr id="162" name="Google Shape;162;p15"/>
          <p:cNvSpPr txBox="1"/>
          <p:nvPr>
            <p:ph idx="2" type="body"/>
          </p:nvPr>
        </p:nvSpPr>
        <p:spPr>
          <a:xfrm>
            <a:off x="6255700" y="1044475"/>
            <a:ext cx="2485200" cy="38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No hay diferencias significativas entre controladores Web y REST: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Ambos se anotan con Path.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Controladores Web devuelven TemplateInstance.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Controladores REST devuelven Response.</a:t>
            </a:r>
            <a:endParaRPr sz="1400"/>
          </a:p>
        </p:txBody>
      </p:sp>
      <p:sp>
        <p:nvSpPr>
          <p:cNvPr id="163" name="Google Shape;163;p15"/>
          <p:cNvSpPr txBox="1"/>
          <p:nvPr>
            <p:ph idx="2" type="body"/>
          </p:nvPr>
        </p:nvSpPr>
        <p:spPr>
          <a:xfrm>
            <a:off x="3280650" y="1883750"/>
            <a:ext cx="2582700" cy="23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Varios tipos de Imágenes</a:t>
            </a:r>
            <a:r>
              <a:rPr b="1" lang="en" sz="1600"/>
              <a:t>:</a:t>
            </a:r>
            <a:endParaRPr b="1" sz="16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Legacy-jar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Fast-jar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Uber-jar. Jar pesado.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Native.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 txBox="1"/>
          <p:nvPr>
            <p:ph type="title"/>
          </p:nvPr>
        </p:nvSpPr>
        <p:spPr>
          <a:xfrm>
            <a:off x="1295400" y="311600"/>
            <a:ext cx="4761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" y="311596"/>
            <a:ext cx="640500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" y="375887"/>
            <a:ext cx="516175" cy="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>
            <p:ph idx="2" type="body"/>
          </p:nvPr>
        </p:nvSpPr>
        <p:spPr>
          <a:xfrm>
            <a:off x="441950" y="2149500"/>
            <a:ext cx="2582700" cy="25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Anotaciones Peticiones</a:t>
            </a:r>
            <a:r>
              <a:rPr b="1" lang="en" sz="1600"/>
              <a:t>:</a:t>
            </a:r>
            <a:endParaRPr b="1" sz="16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PathParam, QueryParam, BeanParam, FormParam.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GET, POST, PUT, DELETE, PATCH.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Context: Para HttpRequest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Inject: Para HttpSession</a:t>
            </a:r>
            <a:endParaRPr sz="1300"/>
          </a:p>
        </p:txBody>
      </p:sp>
      <p:sp>
        <p:nvSpPr>
          <p:cNvPr id="173" name="Google Shape;173;p16"/>
          <p:cNvSpPr txBox="1"/>
          <p:nvPr>
            <p:ph idx="2" type="body"/>
          </p:nvPr>
        </p:nvSpPr>
        <p:spPr>
          <a:xfrm>
            <a:off x="3260250" y="1657200"/>
            <a:ext cx="2623500" cy="35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Entidades: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Igual que Spring.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Sin</a:t>
            </a:r>
            <a:r>
              <a:rPr lang="en" sz="1400"/>
              <a:t> repositorios:</a:t>
            </a:r>
            <a:br>
              <a:rPr lang="en" sz="1400"/>
            </a:br>
            <a:r>
              <a:rPr lang="en" sz="1400"/>
              <a:t>Pueden extender de </a:t>
            </a:r>
            <a:r>
              <a:rPr lang="en" sz="1400"/>
              <a:t>PanacheEntity o de PanacheEntityBase.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Con repositorios:</a:t>
            </a:r>
            <a:br>
              <a:rPr lang="en" sz="1400"/>
            </a:br>
            <a:r>
              <a:rPr lang="en" sz="1400"/>
              <a:t>Pueden implementar PanacheRepository o PanacheRepositoryBase.</a:t>
            </a:r>
            <a:endParaRPr sz="1400"/>
          </a:p>
        </p:txBody>
      </p:sp>
      <p:sp>
        <p:nvSpPr>
          <p:cNvPr id="174" name="Google Shape;174;p16"/>
          <p:cNvSpPr txBox="1"/>
          <p:nvPr>
            <p:ph idx="2" type="body"/>
          </p:nvPr>
        </p:nvSpPr>
        <p:spPr>
          <a:xfrm>
            <a:off x="6208350" y="1167800"/>
            <a:ext cx="2707500" cy="38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Anotaciones de Clase:</a:t>
            </a:r>
            <a:br>
              <a:rPr b="1" lang="en" sz="1600"/>
            </a:b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ApplicationScoped: Servicios, Repositories, Clientes REST y Graphql.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Inject: Para dependencias.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ConfigProperty: Para propiedades.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Clientes: GraphQLClientApi, RegisterRestClient, RestClient, GrpcClient GrpcService, Query, Mutation, etc.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1295400" y="311600"/>
            <a:ext cx="4761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</a:t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" y="311596"/>
            <a:ext cx="640500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" y="375887"/>
            <a:ext cx="516175" cy="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>
            <p:ph idx="2" type="body"/>
          </p:nvPr>
        </p:nvSpPr>
        <p:spPr>
          <a:xfrm>
            <a:off x="6084600" y="1115600"/>
            <a:ext cx="2907000" cy="3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Métodos de preparación:</a:t>
            </a:r>
            <a:endParaRPr b="1" sz="16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Postconstrut requiere persistir de forma manual con Panache.withTransaction()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Más sencillo con (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300"/>
              <a:t>Observes StartupEvent ev) en la cabecera del método de inicialización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Uso de @BeforeEach para el setup de las condiciones de los estados (@State) de Pact. Falta de acceso a Beans manejados en los métodos anotados con State.</a:t>
            </a:r>
            <a:endParaRPr sz="1300"/>
          </a:p>
        </p:txBody>
      </p:sp>
      <p:sp>
        <p:nvSpPr>
          <p:cNvPr id="184" name="Google Shape;184;p17"/>
          <p:cNvSpPr txBox="1"/>
          <p:nvPr>
            <p:ph idx="2" type="body"/>
          </p:nvPr>
        </p:nvSpPr>
        <p:spPr>
          <a:xfrm>
            <a:off x="372900" y="2290600"/>
            <a:ext cx="2644500" cy="22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Persistencia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Métodos que actualizan, insertan o borran datos deben ser anotados con Transactional.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No inicializar ids de BBDD: Detached Entity</a:t>
            </a:r>
            <a:endParaRPr sz="1400"/>
          </a:p>
        </p:txBody>
      </p:sp>
      <p:sp>
        <p:nvSpPr>
          <p:cNvPr id="185" name="Google Shape;185;p17"/>
          <p:cNvSpPr txBox="1"/>
          <p:nvPr>
            <p:ph idx="2" type="body"/>
          </p:nvPr>
        </p:nvSpPr>
        <p:spPr>
          <a:xfrm>
            <a:off x="3045600" y="1528000"/>
            <a:ext cx="3010800" cy="94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Headers: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Evitar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Consumes y @Produces</a:t>
            </a:r>
            <a:endParaRPr sz="1300"/>
          </a:p>
        </p:txBody>
      </p:sp>
      <p:sp>
        <p:nvSpPr>
          <p:cNvPr id="186" name="Google Shape;186;p17"/>
          <p:cNvSpPr txBox="1"/>
          <p:nvPr>
            <p:ph idx="2" type="body"/>
          </p:nvPr>
        </p:nvSpPr>
        <p:spPr>
          <a:xfrm>
            <a:off x="3082550" y="2469100"/>
            <a:ext cx="2742300" cy="22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Empaquetado y Despliegue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Jib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S2I (Openshift)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Buildpacks (Pendiente de Integración)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1295400" y="311600"/>
            <a:ext cx="4761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" y="311596"/>
            <a:ext cx="640500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" y="375887"/>
            <a:ext cx="516175" cy="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>
            <p:ph idx="2" type="body"/>
          </p:nvPr>
        </p:nvSpPr>
        <p:spPr>
          <a:xfrm>
            <a:off x="372900" y="2290600"/>
            <a:ext cx="2644500" cy="22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Testing MVC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Ausencia de MockMVC como Spring.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Falta de Integración con Mocks de MVC: WireMock no disponible para Java 17</a:t>
            </a:r>
            <a:endParaRPr sz="1400"/>
          </a:p>
        </p:txBody>
      </p:sp>
      <p:sp>
        <p:nvSpPr>
          <p:cNvPr id="196" name="Google Shape;196;p18"/>
          <p:cNvSpPr txBox="1"/>
          <p:nvPr>
            <p:ph idx="2" type="body"/>
          </p:nvPr>
        </p:nvSpPr>
        <p:spPr>
          <a:xfrm>
            <a:off x="2986875" y="1782025"/>
            <a:ext cx="2644500" cy="22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Testing Rest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Ausencia de MockServer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RestAssured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Evitar confundir Response de javax.ws.rs.core con io.restassured.response</a:t>
            </a:r>
            <a:endParaRPr sz="1400"/>
          </a:p>
        </p:txBody>
      </p:sp>
      <p:sp>
        <p:nvSpPr>
          <p:cNvPr id="197" name="Google Shape;197;p18"/>
          <p:cNvSpPr txBox="1"/>
          <p:nvPr>
            <p:ph idx="2" type="body"/>
          </p:nvPr>
        </p:nvSpPr>
        <p:spPr>
          <a:xfrm>
            <a:off x="5927575" y="1121500"/>
            <a:ext cx="2644500" cy="159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Contract</a:t>
            </a:r>
            <a:r>
              <a:rPr b="1" lang="en" sz="1600"/>
              <a:t> Testing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Ausencia de herramienta propia.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Se integra con Pact.</a:t>
            </a:r>
            <a:endParaRPr sz="1400"/>
          </a:p>
        </p:txBody>
      </p:sp>
      <p:sp>
        <p:nvSpPr>
          <p:cNvPr id="198" name="Google Shape;198;p18"/>
          <p:cNvSpPr txBox="1"/>
          <p:nvPr>
            <p:ph idx="2" type="body"/>
          </p:nvPr>
        </p:nvSpPr>
        <p:spPr>
          <a:xfrm>
            <a:off x="5890025" y="2770625"/>
            <a:ext cx="2644500" cy="10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UI</a:t>
            </a:r>
            <a:r>
              <a:rPr b="1" lang="en" sz="1600"/>
              <a:t> Testing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Bien integrado con Selenium.</a:t>
            </a:r>
            <a:endParaRPr sz="1400"/>
          </a:p>
        </p:txBody>
      </p:sp>
      <p:sp>
        <p:nvSpPr>
          <p:cNvPr id="199" name="Google Shape;199;p18"/>
          <p:cNvSpPr txBox="1"/>
          <p:nvPr>
            <p:ph idx="2" type="body"/>
          </p:nvPr>
        </p:nvSpPr>
        <p:spPr>
          <a:xfrm>
            <a:off x="5822125" y="3775925"/>
            <a:ext cx="2644500" cy="10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Continuous Testing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Solo como quarkus dev</a:t>
            </a:r>
            <a:endParaRPr sz="1400"/>
          </a:p>
        </p:txBody>
      </p:sp>
      <p:sp>
        <p:nvSpPr>
          <p:cNvPr id="200" name="Google Shape;200;p18"/>
          <p:cNvSpPr txBox="1"/>
          <p:nvPr>
            <p:ph idx="2" type="body"/>
          </p:nvPr>
        </p:nvSpPr>
        <p:spPr>
          <a:xfrm>
            <a:off x="2950088" y="4235800"/>
            <a:ext cx="1754100" cy="6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T</a:t>
            </a:r>
            <a:r>
              <a:rPr b="1" lang="en" sz="1600"/>
              <a:t>est Containers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Automático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1295400" y="311600"/>
            <a:ext cx="1926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NestJS</a:t>
            </a:r>
            <a:endParaRPr/>
          </a:p>
        </p:txBody>
      </p:sp>
      <p:sp>
        <p:nvSpPr>
          <p:cNvPr id="206" name="Google Shape;206;p19"/>
          <p:cNvSpPr txBox="1"/>
          <p:nvPr>
            <p:ph idx="2" type="body"/>
          </p:nvPr>
        </p:nvSpPr>
        <p:spPr>
          <a:xfrm>
            <a:off x="6421800" y="1223500"/>
            <a:ext cx="24831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Centrado en</a:t>
            </a:r>
            <a:r>
              <a:rPr b="1" lang="en"/>
              <a:t> </a:t>
            </a:r>
            <a:r>
              <a:rPr b="1" lang="en"/>
              <a:t>la escalabilidad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Óptimo</a:t>
            </a:r>
            <a:r>
              <a:rPr lang="en" sz="1700"/>
              <a:t> para Arquitecturas escalables: microservicios y serverless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Integrado bien con la nube.</a:t>
            </a:r>
            <a:endParaRPr sz="1700"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3221400" y="1644250"/>
            <a:ext cx="28173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Aplicaciones Modulares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Organizado en módulos.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Arquitectura sencilla, ligera y de fácil escalabilidad.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Fácil y de rápido aprendizaje</a:t>
            </a:r>
            <a:endParaRPr sz="1700"/>
          </a:p>
        </p:txBody>
      </p:sp>
      <p:sp>
        <p:nvSpPr>
          <p:cNvPr id="209" name="Google Shape;209;p19"/>
          <p:cNvSpPr txBox="1"/>
          <p:nvPr>
            <p:ph idx="2" type="body"/>
          </p:nvPr>
        </p:nvSpPr>
        <p:spPr>
          <a:xfrm>
            <a:off x="548650" y="1979350"/>
            <a:ext cx="24831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Enfocado a Node.js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Escrito en TypeScript.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Usa Express.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Enfocado a </a:t>
            </a:r>
            <a:r>
              <a:rPr lang="en" sz="1700"/>
              <a:t>Aplicaciones</a:t>
            </a:r>
            <a:r>
              <a:rPr lang="en" sz="1700"/>
              <a:t> Web.</a:t>
            </a:r>
            <a:endParaRPr sz="1700"/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5" y="279150"/>
            <a:ext cx="665124" cy="6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295400" y="311600"/>
            <a:ext cx="1926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NestJS</a:t>
            </a:r>
            <a:endParaRPr/>
          </a:p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0"/>
          <p:cNvSpPr txBox="1"/>
          <p:nvPr>
            <p:ph idx="2" type="body"/>
          </p:nvPr>
        </p:nvSpPr>
        <p:spPr>
          <a:xfrm>
            <a:off x="404100" y="2145700"/>
            <a:ext cx="2353800" cy="273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Sistema de Templating externo</a:t>
            </a:r>
            <a:br>
              <a:rPr b="1" lang="en"/>
            </a:b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Integrado con Handlebars.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Port de mustache</a:t>
            </a:r>
            <a:endParaRPr sz="1700"/>
          </a:p>
        </p:txBody>
      </p:sp>
      <p:sp>
        <p:nvSpPr>
          <p:cNvPr id="218" name="Google Shape;218;p20"/>
          <p:cNvSpPr txBox="1"/>
          <p:nvPr>
            <p:ph idx="2" type="body"/>
          </p:nvPr>
        </p:nvSpPr>
        <p:spPr>
          <a:xfrm>
            <a:off x="5736100" y="1211600"/>
            <a:ext cx="3259200" cy="3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Sistema DI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Similar a otros frameworks.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Organizados en módulos: Controladores, Servicios y Repositorios como providers y controllers.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Permite importar y exportar de y a otros dependencias.</a:t>
            </a:r>
            <a:endParaRPr sz="1700"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5" y="279150"/>
            <a:ext cx="665124" cy="6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>
            <p:ph idx="2" type="body"/>
          </p:nvPr>
        </p:nvSpPr>
        <p:spPr>
          <a:xfrm>
            <a:off x="2918800" y="1758250"/>
            <a:ext cx="2817300" cy="28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Controladores Web</a:t>
            </a:r>
            <a:br>
              <a:rPr b="1" lang="en"/>
            </a:b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Anotación Render con la plantilla que devuelven/renderizan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Paso de atributos co</a:t>
            </a:r>
            <a:r>
              <a:rPr lang="en" sz="1700"/>
              <a:t>mo</a:t>
            </a:r>
            <a:r>
              <a:rPr lang="en" sz="1700"/>
              <a:t> JSON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1295400" y="311600"/>
            <a:ext cx="1926000" cy="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NestJS</a:t>
            </a:r>
            <a:endParaRPr/>
          </a:p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1"/>
          <p:cNvSpPr txBox="1"/>
          <p:nvPr>
            <p:ph idx="2" type="body"/>
          </p:nvPr>
        </p:nvSpPr>
        <p:spPr>
          <a:xfrm>
            <a:off x="259225" y="2191300"/>
            <a:ext cx="2681100" cy="25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Anotaciones Peticiones</a:t>
            </a:r>
            <a:br>
              <a:rPr b="1" lang="en"/>
            </a:b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Similares a Quarkus: Verbos HTTP, parámetros de peticiones: Req, Body, Res, Query, Param</a:t>
            </a:r>
            <a:endParaRPr sz="1700"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5" y="279150"/>
            <a:ext cx="665124" cy="6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>
            <p:ph idx="2" type="body"/>
          </p:nvPr>
        </p:nvSpPr>
        <p:spPr>
          <a:xfrm>
            <a:off x="6132550" y="1226375"/>
            <a:ext cx="2817300" cy="34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Integraciones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Protocolos: Rest, Graphql, gRPC, colas, Webshocket/Gateway, Seguridad (Helmet).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BBDD: TypeORM, mongoose, sequelize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Playgraound de Graphql</a:t>
            </a:r>
            <a:endParaRPr sz="1700"/>
          </a:p>
        </p:txBody>
      </p:sp>
      <p:sp>
        <p:nvSpPr>
          <p:cNvPr id="230" name="Google Shape;230;p21"/>
          <p:cNvSpPr txBox="1"/>
          <p:nvPr>
            <p:ph idx="2" type="body"/>
          </p:nvPr>
        </p:nvSpPr>
        <p:spPr>
          <a:xfrm>
            <a:off x="3107350" y="1674625"/>
            <a:ext cx="3069300" cy="25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Anotaciones de Clase</a:t>
            </a:r>
            <a:endParaRPr b="1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700"/>
              <a:t>Controller y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700"/>
              <a:t>Module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700"/>
              <a:t>Injectable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700"/>
              <a:t>Inject o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700"/>
              <a:t>InjectModel en el constructor de la clase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@Injectable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