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0" r:id="rId4"/>
    <p:sldId id="257" r:id="rId5"/>
    <p:sldId id="266" r:id="rId6"/>
    <p:sldId id="267" r:id="rId7"/>
    <p:sldId id="268" r:id="rId8"/>
    <p:sldId id="272" r:id="rId9"/>
    <p:sldId id="270" r:id="rId10"/>
    <p:sldId id="273" r:id="rId11"/>
    <p:sldId id="269" r:id="rId12"/>
    <p:sldId id="274" r:id="rId13"/>
    <p:sldId id="275" r:id="rId14"/>
    <p:sldId id="276" r:id="rId15"/>
    <p:sldId id="259" r:id="rId16"/>
    <p:sldId id="277" r:id="rId17"/>
    <p:sldId id="279" r:id="rId18"/>
    <p:sldId id="278" r:id="rId19"/>
    <p:sldId id="280" r:id="rId20"/>
    <p:sldId id="281" r:id="rId21"/>
    <p:sldId id="282" r:id="rId22"/>
    <p:sldId id="283" r:id="rId23"/>
    <p:sldId id="290" r:id="rId24"/>
    <p:sldId id="284" r:id="rId25"/>
    <p:sldId id="289" r:id="rId26"/>
    <p:sldId id="285" r:id="rId27"/>
    <p:sldId id="286" r:id="rId28"/>
    <p:sldId id="287" r:id="rId29"/>
    <p:sldId id="288" r:id="rId30"/>
    <p:sldId id="261" r:id="rId31"/>
    <p:sldId id="262" r:id="rId32"/>
    <p:sldId id="292" r:id="rId33"/>
    <p:sldId id="291" r:id="rId34"/>
    <p:sldId id="263" r:id="rId35"/>
    <p:sldId id="293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47325-A7D2-445B-929B-5171FA8D4584}" v="7" dt="2022-12-13T16:50:40.432"/>
    <p1510:client id="{219D84EB-32D3-455E-9BD5-F2B0890145AA}" v="10" dt="2022-12-11T12:11:41.429"/>
    <p1510:client id="{4742DD38-AB80-4DCE-93FD-23B9F799D2EF}" v="2092" dt="2022-12-05T19:46:00.936"/>
    <p1510:client id="{658411EC-0ED7-4C0B-9FA5-D694A9A9A404}" v="2" dt="2022-12-16T17:40:57.787"/>
    <p1510:client id="{9BF728F7-2104-4B4F-8985-47574734E2B5}" v="229" dt="2022-12-05T18:18:04.206"/>
    <p1510:client id="{A5AD3A56-5941-4652-80ED-9C8CB4BF6E2E}" v="968" dt="2022-12-06T11:58:49.547"/>
    <p1510:client id="{A6B76BAC-E029-4B91-A1B7-3D20A1B534D1}" v="388" dt="2022-12-05T18:24:14.644"/>
    <p1510:client id="{C03D3A5D-CDB7-4FE3-9B8B-9034EBE5BA60}" v="3" dt="2022-12-05T17:29:34.752"/>
    <p1510:client id="{C38BC207-BD1A-4E9C-925D-2BE197280921}" v="153" dt="2022-12-14T22:27:25.583"/>
    <p1510:client id="{DEC35A63-67BB-4420-AFB3-8C5929D58CA1}" v="65" dt="2022-12-16T17:39:57.183"/>
    <p1510:client id="{E1FFB9E2-F753-4688-AA7C-7C46D9A1D026}" v="68" dt="2022-12-10T18:42:28.346"/>
    <p1510:client id="{EF0577DD-A4AE-49BB-9F4C-3C62BFF02C97}" v="2182" dt="2022-12-05T19:42:48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228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5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7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8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4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1524" y="358414"/>
            <a:ext cx="5157591" cy="2927956"/>
          </a:xfrm>
        </p:spPr>
        <p:txBody>
          <a:bodyPr>
            <a:normAutofit/>
          </a:bodyPr>
          <a:lstStyle/>
          <a:p>
            <a:pPr algn="ctr"/>
            <a:r>
              <a:rPr lang="es-ES" sz="6600" err="1">
                <a:solidFill>
                  <a:srgbClr val="FFFFFF"/>
                </a:solidFill>
                <a:cs typeface="Calibri Light"/>
              </a:rPr>
              <a:t>Patterned</a:t>
            </a:r>
            <a:r>
              <a:rPr lang="es-ES" sz="6600">
                <a:solidFill>
                  <a:srgbClr val="FFFFFF"/>
                </a:solidFill>
                <a:cs typeface="Calibri Light"/>
              </a:rPr>
              <a:t> </a:t>
            </a:r>
            <a:r>
              <a:rPr lang="es-ES" sz="6600" err="1">
                <a:solidFill>
                  <a:srgbClr val="FFFFFF"/>
                </a:solidFill>
                <a:cs typeface="Calibri Light"/>
              </a:rPr>
              <a:t>NodeJS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37798" y="3498978"/>
            <a:ext cx="5157592" cy="5867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A JavaScript </a:t>
            </a:r>
            <a:r>
              <a:rPr lang="es-ES" err="1">
                <a:solidFill>
                  <a:schemeClr val="bg1"/>
                </a:solidFill>
                <a:ea typeface="+mn-lt"/>
                <a:cs typeface="+mn-lt"/>
              </a:rPr>
              <a:t>Chess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s-ES" err="1">
                <a:solidFill>
                  <a:schemeClr val="bg1"/>
                </a:solidFill>
                <a:ea typeface="+mn-lt"/>
                <a:cs typeface="+mn-lt"/>
              </a:rPr>
              <a:t>Engine</a:t>
            </a:r>
            <a:endParaRPr lang="es-ES" err="1">
              <a:solidFill>
                <a:schemeClr val="bg1"/>
              </a:solidFill>
            </a:endParaRPr>
          </a:p>
        </p:txBody>
      </p: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EFB62D8-973E-A944-B740-B244C289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87" y="2310187"/>
            <a:ext cx="3718563" cy="2231137"/>
          </a:xfrm>
          <a:prstGeom prst="rect">
            <a:avLst/>
          </a:prstGeom>
        </p:spPr>
      </p:pic>
      <p:sp>
        <p:nvSpPr>
          <p:cNvPr id="41" name="Rectangle 30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3D97FF6D-EAA1-7227-B1FC-AF91DD84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466850"/>
            <a:ext cx="419100" cy="704850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EC2E1891-A647-D5C3-7817-52209ACF0465}"/>
              </a:ext>
            </a:extLst>
          </p:cNvPr>
          <p:cNvSpPr txBox="1">
            <a:spLocks/>
          </p:cNvSpPr>
          <p:nvPr/>
        </p:nvSpPr>
        <p:spPr>
          <a:xfrm>
            <a:off x="7616995" y="4443419"/>
            <a:ext cx="3539318" cy="1283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Lourdes Morente Gutiérrez</a:t>
            </a:r>
            <a:endParaRPr lang="es-E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600">
                <a:solidFill>
                  <a:schemeClr val="bg1"/>
                </a:solidFill>
              </a:rPr>
              <a:t>José Manuel Ramos Valderrama</a:t>
            </a:r>
          </a:p>
          <a:p>
            <a:pPr>
              <a:lnSpc>
                <a:spcPct val="100000"/>
              </a:lnSpc>
            </a:pPr>
            <a:r>
              <a:rPr lang="es-ES" sz="1600">
                <a:solidFill>
                  <a:schemeClr val="bg1"/>
                </a:solidFill>
              </a:rPr>
              <a:t>Luis Boto Fernández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30C9592-51AE-02F4-2CCA-C99A0E0E04D0}"/>
              </a:ext>
            </a:extLst>
          </p:cNvPr>
          <p:cNvSpPr txBox="1">
            <a:spLocks/>
          </p:cNvSpPr>
          <p:nvPr/>
        </p:nvSpPr>
        <p:spPr>
          <a:xfrm>
            <a:off x="7616300" y="5995442"/>
            <a:ext cx="3615081" cy="401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>
                <a:solidFill>
                  <a:schemeClr val="bg1"/>
                </a:solidFill>
                <a:ea typeface="+mn-lt"/>
                <a:cs typeface="+mn-lt"/>
              </a:rPr>
              <a:t>Tutor: Luis Fernández Muñoz</a:t>
            </a:r>
            <a:endParaRPr lang="es-ES" sz="1800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340A010-3D82-B72E-BE61-CEEBE3D7D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373371"/>
              </p:ext>
            </p:extLst>
          </p:nvPr>
        </p:nvGraphicFramePr>
        <p:xfrm>
          <a:off x="1181852" y="2691063"/>
          <a:ext cx="8594724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1392811944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4025311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Limitaciones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Sencillas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No soporta encapsulación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6944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Acceso a contexto '</a:t>
                      </a:r>
                      <a:r>
                        <a:rPr lang="es-ES" err="1"/>
                        <a:t>this</a:t>
                      </a:r>
                      <a:r>
                        <a:rPr lang="es-ES"/>
                        <a:t>' del 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81708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63FC33F4-1C4D-1303-C3A5-1D14F501B7B5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277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>
                <a:solidFill>
                  <a:schemeClr val="tx2"/>
                </a:solidFill>
                <a:ea typeface="+mj-lt"/>
                <a:cs typeface="+mj-lt"/>
              </a:rPr>
              <a:t>III – Función Constructora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25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887C9-4DB6-C958-DF40-037B5A80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277937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  <a:cs typeface="Calibri Light"/>
              </a:rPr>
              <a:t>IV– Función Factoría</a:t>
            </a:r>
            <a:endParaRPr lang="es-ES" sz="3600" err="1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D59F0-BD7C-D426-0BAD-45717F45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 panose="020F0502020204030204"/>
              </a:rPr>
              <a:t>No usa la palabra reservada </a:t>
            </a:r>
            <a:r>
              <a:rPr lang="es-ES" i="1">
                <a:cs typeface="Calibri" panose="020F0502020204030204"/>
              </a:rPr>
              <a:t>new</a:t>
            </a:r>
          </a:p>
          <a:p>
            <a:r>
              <a:rPr lang="es-ES">
                <a:cs typeface="Calibri" panose="020F0502020204030204"/>
              </a:rPr>
              <a:t>Sintaxis flexible</a:t>
            </a:r>
          </a:p>
          <a:p>
            <a:r>
              <a:rPr lang="es-ES">
                <a:ea typeface="+mn-lt"/>
                <a:cs typeface="+mn-lt"/>
              </a:rPr>
              <a:t>Sintácticamente similares a clases</a:t>
            </a:r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780F9FA-1FA7-5F93-FB6B-0FBAEFB4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63" y="3426785"/>
            <a:ext cx="60293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5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340A010-3D82-B72E-BE61-CEEBE3D7D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591094"/>
              </p:ext>
            </p:extLst>
          </p:nvPr>
        </p:nvGraphicFramePr>
        <p:xfrm>
          <a:off x="1181852" y="2691063"/>
          <a:ext cx="85947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1392811944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4025311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Limitaciones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Buena legibilidad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No soportan encapsulación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69449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63FC33F4-1C4D-1303-C3A5-1D14F501B7B5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277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>
                <a:solidFill>
                  <a:schemeClr val="tx2"/>
                </a:solidFill>
                <a:ea typeface="+mj-lt"/>
                <a:cs typeface="+mj-lt"/>
              </a:rPr>
              <a:t>IV– Función Factoría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79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B8E55-2D09-F60D-2005-B61049F5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DE083-6ABF-E3C9-0CBB-ED2153DD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Clases</a:t>
            </a:r>
          </a:p>
          <a:p>
            <a:pPr lvl="1"/>
            <a:r>
              <a:rPr lang="es-ES"/>
              <a:t>"</a:t>
            </a:r>
            <a:r>
              <a:rPr lang="es-ES" err="1"/>
              <a:t>extends</a:t>
            </a:r>
            <a:r>
              <a:rPr lang="es-ES"/>
              <a:t> </a:t>
            </a:r>
            <a:r>
              <a:rPr lang="es-ES" err="1"/>
              <a:t>ClassA</a:t>
            </a:r>
            <a:r>
              <a:rPr lang="es-ES"/>
              <a:t>"</a:t>
            </a:r>
          </a:p>
          <a:p>
            <a:r>
              <a:rPr lang="es-ES"/>
              <a:t>Operador spread</a:t>
            </a:r>
          </a:p>
          <a:p>
            <a:pPr lvl="1"/>
            <a:r>
              <a:rPr lang="es-ES"/>
              <a:t>"...</a:t>
            </a:r>
            <a:r>
              <a:rPr lang="es-ES" err="1"/>
              <a:t>myObjectA</a:t>
            </a:r>
            <a:r>
              <a:rPr lang="es-ES"/>
              <a:t>"</a:t>
            </a:r>
          </a:p>
          <a:p>
            <a:r>
              <a:rPr lang="es-ES"/>
              <a:t>Función factoría y constructora</a:t>
            </a:r>
            <a:endParaRPr lang="es-ES" spc="0"/>
          </a:p>
          <a:p>
            <a:pPr lvl="1"/>
            <a:r>
              <a:rPr lang="es-ES" spc="0">
                <a:solidFill>
                  <a:srgbClr val="262626"/>
                </a:solidFill>
              </a:rPr>
              <a:t>"</a:t>
            </a:r>
            <a:r>
              <a:rPr lang="es-ES" spc="0" err="1">
                <a:solidFill>
                  <a:srgbClr val="262626"/>
                </a:solidFill>
              </a:rPr>
              <a:t>let</a:t>
            </a:r>
            <a:r>
              <a:rPr lang="es-ES" spc="0">
                <a:solidFill>
                  <a:srgbClr val="262626"/>
                </a:solidFill>
              </a:rPr>
              <a:t> </a:t>
            </a:r>
            <a:r>
              <a:rPr lang="es-ES" spc="0" err="1">
                <a:solidFill>
                  <a:srgbClr val="262626"/>
                </a:solidFill>
              </a:rPr>
              <a:t>parent</a:t>
            </a:r>
            <a:r>
              <a:rPr lang="es-ES" spc="0">
                <a:solidFill>
                  <a:srgbClr val="262626"/>
                </a:solidFill>
              </a:rPr>
              <a:t> = new </a:t>
            </a:r>
            <a:r>
              <a:rPr lang="es-ES" spc="0" err="1">
                <a:solidFill>
                  <a:srgbClr val="262626"/>
                </a:solidFill>
              </a:rPr>
              <a:t>ConstructorA</a:t>
            </a:r>
            <a:r>
              <a:rPr lang="es-ES" spc="0">
                <a:solidFill>
                  <a:srgbClr val="262626"/>
                </a:solidFill>
              </a:rPr>
              <a:t>()"</a:t>
            </a:r>
          </a:p>
          <a:p>
            <a:pPr>
              <a:buFont typeface="Arial" pitchFamily="18" charset="2"/>
              <a:buChar char="•"/>
            </a:pPr>
            <a:r>
              <a:rPr lang="es-ES" spc="0">
                <a:solidFill>
                  <a:srgbClr val="262626"/>
                </a:solidFill>
              </a:rPr>
              <a:t>Cadena de prototipos</a:t>
            </a:r>
          </a:p>
          <a:p>
            <a:pPr lvl="1"/>
            <a:r>
              <a:rPr lang="es-ES">
                <a:solidFill>
                  <a:srgbClr val="262626"/>
                </a:solidFill>
              </a:rPr>
              <a:t>"</a:t>
            </a:r>
            <a:r>
              <a:rPr lang="es-ES" err="1">
                <a:ea typeface="+mn-lt"/>
                <a:cs typeface="+mn-lt"/>
              </a:rPr>
              <a:t>ConstructorB.prototype</a:t>
            </a:r>
            <a:r>
              <a:rPr lang="es-ES">
                <a:ea typeface="+mn-lt"/>
                <a:cs typeface="+mn-lt"/>
              </a:rPr>
              <a:t> = </a:t>
            </a:r>
            <a:r>
              <a:rPr lang="es-ES" err="1">
                <a:ea typeface="+mn-lt"/>
                <a:cs typeface="+mn-lt"/>
              </a:rPr>
              <a:t>Object.create</a:t>
            </a:r>
            <a:r>
              <a:rPr lang="es-ES">
                <a:ea typeface="+mn-lt"/>
                <a:cs typeface="+mn-lt"/>
              </a:rPr>
              <a:t>(</a:t>
            </a:r>
            <a:r>
              <a:rPr lang="es-ES" err="1">
                <a:ea typeface="+mn-lt"/>
                <a:cs typeface="+mn-lt"/>
              </a:rPr>
              <a:t>ConstructorA.prototype</a:t>
            </a:r>
            <a:r>
              <a:rPr lang="es-ES">
                <a:ea typeface="+mn-lt"/>
                <a:cs typeface="+mn-lt"/>
              </a:rPr>
              <a:t>)"</a:t>
            </a:r>
            <a:endParaRPr lang="es-ES" spc="0">
              <a:solidFill>
                <a:srgbClr val="262626"/>
              </a:solidFill>
            </a:endParaRPr>
          </a:p>
          <a:p>
            <a:pPr lvl="1"/>
            <a:endParaRPr lang="es-ES" spc="0">
              <a:solidFill>
                <a:srgbClr val="262626"/>
              </a:solidFill>
            </a:endParaRPr>
          </a:p>
          <a:p>
            <a:pPr lvl="1"/>
            <a:endParaRPr lang="es-ES" spc="0">
              <a:solidFill>
                <a:srgbClr val="262626"/>
              </a:solidFill>
            </a:endParaRPr>
          </a:p>
          <a:p>
            <a:pPr indent="0">
              <a:buFont typeface="Arial" pitchFamily="18" charset="2"/>
            </a:pPr>
            <a:endParaRPr lang="es-ES" spc="0">
              <a:solidFill>
                <a:srgbClr val="262626"/>
              </a:solidFill>
            </a:endParaRPr>
          </a:p>
          <a:p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1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0F13-0566-AEA1-D743-529E6C96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Decisión de estilo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3EF39-2A73-7397-7339-0C118C6B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err="1"/>
              <a:t>Closures</a:t>
            </a:r>
            <a:r>
              <a:rPr lang="es-ES"/>
              <a:t> </a:t>
            </a:r>
          </a:p>
          <a:p>
            <a:r>
              <a:rPr lang="es-ES"/>
              <a:t>Herencia con operador spread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DBD00AC6-C1CF-A57A-A437-D004C624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44" y="2954328"/>
            <a:ext cx="6894093" cy="341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7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887C9-4DB6-C958-DF40-037B5A80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Patrones de Diseño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D59F0-BD7C-D426-0BAD-45717F45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s-ES" sz="2000">
                <a:cs typeface="Calibri"/>
              </a:rPr>
              <a:t>Patrones creacionales</a:t>
            </a:r>
          </a:p>
          <a:p>
            <a:pPr lvl="2"/>
            <a:r>
              <a:rPr lang="es-ES" sz="1600" err="1">
                <a:cs typeface="Calibri"/>
              </a:rPr>
              <a:t>Singleton</a:t>
            </a:r>
            <a:endParaRPr lang="es-ES" sz="1600">
              <a:cs typeface="Calibri"/>
            </a:endParaRPr>
          </a:p>
          <a:p>
            <a:pPr lvl="2"/>
            <a:r>
              <a:rPr lang="es-ES" sz="1600" err="1">
                <a:solidFill>
                  <a:srgbClr val="262626"/>
                </a:solidFill>
                <a:cs typeface="Calibri"/>
              </a:rPr>
              <a:t>Builder</a:t>
            </a:r>
            <a:endParaRPr lang="es-ES" sz="1600">
              <a:solidFill>
                <a:srgbClr val="262626"/>
              </a:solidFill>
              <a:cs typeface="Calibri"/>
            </a:endParaRPr>
          </a:p>
          <a:p>
            <a:pPr marL="285750" indent="-285750"/>
            <a:r>
              <a:rPr lang="es-ES" sz="2000">
                <a:cs typeface="Calibri"/>
              </a:rPr>
              <a:t>Patrones de comportamiento</a:t>
            </a:r>
          </a:p>
          <a:p>
            <a:pPr lvl="2"/>
            <a:r>
              <a:rPr lang="es-ES" sz="1600" err="1">
                <a:ea typeface="+mn-lt"/>
                <a:cs typeface="+mn-lt"/>
              </a:rPr>
              <a:t>Template</a:t>
            </a:r>
            <a:r>
              <a:rPr lang="es-ES" sz="1600">
                <a:ea typeface="+mn-lt"/>
                <a:cs typeface="+mn-lt"/>
              </a:rPr>
              <a:t> </a:t>
            </a:r>
            <a:r>
              <a:rPr lang="es-ES" sz="1600" err="1">
                <a:ea typeface="+mn-lt"/>
                <a:cs typeface="+mn-lt"/>
              </a:rPr>
              <a:t>Method</a:t>
            </a:r>
            <a:endParaRPr lang="es-ES" sz="1600">
              <a:ea typeface="+mn-lt"/>
              <a:cs typeface="+mn-lt"/>
            </a:endParaRPr>
          </a:p>
          <a:p>
            <a:pPr lvl="2"/>
            <a:r>
              <a:rPr lang="es-ES" sz="1600" err="1">
                <a:cs typeface="Calibri"/>
              </a:rPr>
              <a:t>Strategy</a:t>
            </a:r>
            <a:endParaRPr lang="es-ES" sz="1600">
              <a:cs typeface="Calibri"/>
            </a:endParaRPr>
          </a:p>
          <a:p>
            <a:pPr lvl="2"/>
            <a:r>
              <a:rPr lang="es-ES" sz="1600">
                <a:solidFill>
                  <a:srgbClr val="262626"/>
                </a:solidFill>
                <a:cs typeface="Calibri"/>
              </a:rPr>
              <a:t>Memento</a:t>
            </a:r>
          </a:p>
          <a:p>
            <a:pPr marL="285750" indent="-285750"/>
            <a:r>
              <a:rPr lang="es-ES" sz="2000">
                <a:cs typeface="Calibri"/>
              </a:rPr>
              <a:t>Patrones estructurales</a:t>
            </a:r>
          </a:p>
          <a:p>
            <a:pPr lvl="2"/>
            <a:r>
              <a:rPr lang="es-ES" sz="1600">
                <a:cs typeface="Calibri"/>
              </a:rPr>
              <a:t>Composite</a:t>
            </a:r>
          </a:p>
          <a:p>
            <a:pPr lvl="2"/>
            <a:r>
              <a:rPr lang="es-ES" sz="1600" err="1">
                <a:cs typeface="Calibri"/>
              </a:rPr>
              <a:t>Decorator</a:t>
            </a:r>
            <a:endParaRPr lang="es-E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28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ED9D-43B9-DBA0-7DF9-94B72750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Singleton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D74E3-007F-A0D0-918C-B6210600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Asegurar que una clase sólo puede tener una instancia y proveer un punto de acceso a ella.</a:t>
            </a:r>
          </a:p>
          <a:p>
            <a:r>
              <a:rPr lang="es-ES"/>
              <a:t>Implementado a través de </a:t>
            </a:r>
            <a:r>
              <a:rPr lang="es-ES" b="1"/>
              <a:t>Patrón del Módulo.</a:t>
            </a:r>
          </a:p>
          <a:p>
            <a:r>
              <a:rPr lang="es-ES"/>
              <a:t>Se ha implementado en la creación de los siguientes objetos:</a:t>
            </a:r>
          </a:p>
          <a:p>
            <a:pPr lvl="1"/>
            <a:r>
              <a:rPr lang="es-ES" spc="10" err="1">
                <a:solidFill>
                  <a:srgbClr val="000000"/>
                </a:solidFill>
              </a:rPr>
              <a:t>Turn</a:t>
            </a:r>
            <a:endParaRPr lang="es-ES" err="1">
              <a:solidFill>
                <a:srgbClr val="262626"/>
              </a:solidFill>
            </a:endParaRPr>
          </a:p>
          <a:p>
            <a:pPr lvl="1"/>
            <a:r>
              <a:rPr lang="es-ES" spc="10" err="1">
                <a:solidFill>
                  <a:srgbClr val="000000"/>
                </a:solidFill>
              </a:rPr>
              <a:t>BoardView</a:t>
            </a:r>
            <a:endParaRPr lang="es-ES" spc="10">
              <a:solidFill>
                <a:srgbClr val="000000"/>
              </a:solidFill>
            </a:endParaRPr>
          </a:p>
          <a:p>
            <a:pPr lvl="1"/>
            <a:r>
              <a:rPr lang="es-ES" spc="10" err="1">
                <a:solidFill>
                  <a:srgbClr val="000000"/>
                </a:solidFill>
              </a:rPr>
              <a:t>RestClient</a:t>
            </a:r>
            <a:endParaRPr lang="es-ES" spc="10">
              <a:solidFill>
                <a:srgbClr val="000000"/>
              </a:solidFill>
            </a:endParaRPr>
          </a:p>
          <a:p>
            <a:pPr lvl="1"/>
            <a:r>
              <a:rPr lang="es-ES" spc="10" err="1">
                <a:solidFill>
                  <a:srgbClr val="000000"/>
                </a:solidFill>
              </a:rPr>
              <a:t>MessageManager</a:t>
            </a:r>
            <a:endParaRPr lang="es-ES" spc="10">
              <a:solidFill>
                <a:srgbClr val="000000"/>
              </a:solidFill>
            </a:endParaRPr>
          </a:p>
          <a:p>
            <a:pPr lvl="1"/>
            <a:r>
              <a:rPr lang="es-ES" spc="10" err="1">
                <a:solidFill>
                  <a:srgbClr val="000000"/>
                </a:solidFill>
              </a:rPr>
              <a:t>RandomPlayer</a:t>
            </a:r>
            <a:endParaRPr lang="es-ES" spc="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9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ED9D-43B9-DBA0-7DF9-94B72750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Singleton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5958FF0A-4AF5-DF58-1DC3-1C383A43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821" y="2002488"/>
            <a:ext cx="4678278" cy="43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48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ED9D-43B9-DBA0-7DF9-94B72750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ea typeface="+mj-lt"/>
                <a:cs typeface="+mj-lt"/>
              </a:rPr>
              <a:t>Builder</a:t>
            </a:r>
            <a:endParaRPr lang="es-ES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D74E3-007F-A0D0-918C-B6210600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Separa la construcción de un objeto de su representación.</a:t>
            </a:r>
          </a:p>
          <a:p>
            <a:r>
              <a:rPr lang="es-ES"/>
              <a:t>En el </a:t>
            </a:r>
            <a:r>
              <a:rPr lang="es-ES" err="1"/>
              <a:t>chess</a:t>
            </a:r>
            <a:r>
              <a:rPr lang="es-ES"/>
              <a:t>:</a:t>
            </a:r>
          </a:p>
          <a:p>
            <a:pPr lvl="1"/>
            <a:r>
              <a:rPr lang="es-ES"/>
              <a:t>El tablero precisa crearse con una disposición de piezas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68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ED9D-43B9-DBA0-7DF9-94B72750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ea typeface="+mj-lt"/>
                <a:cs typeface="+mj-lt"/>
              </a:rPr>
              <a:t>Builder</a:t>
            </a:r>
            <a:endParaRPr lang="es-ES" err="1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B3A0AC1C-D061-CDEB-3DFC-9C3F997A8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569" y="2127840"/>
            <a:ext cx="8091332" cy="3891546"/>
          </a:xfrm>
        </p:spPr>
      </p:pic>
    </p:spTree>
    <p:extLst>
      <p:ext uri="{BB962C8B-B14F-4D97-AF65-F5344CB8AC3E}">
        <p14:creationId xmlns:p14="http://schemas.microsoft.com/office/powerpoint/2010/main" val="57721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446337"/>
            <a:ext cx="9418320" cy="1669923"/>
          </a:xfrm>
        </p:spPr>
        <p:txBody>
          <a:bodyPr/>
          <a:lstStyle/>
          <a:p>
            <a:r>
              <a:rPr lang="es-ES">
                <a:cs typeface="Calibri Light"/>
              </a:rPr>
              <a:t>Índice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54047" y="2560027"/>
            <a:ext cx="8780145" cy="38442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>
                <a:solidFill>
                  <a:schemeClr val="tx1">
                    <a:lumMod val="85000"/>
                  </a:schemeClr>
                </a:solidFill>
                <a:cs typeface="Calibri"/>
              </a:rPr>
              <a:t>1 </a:t>
            </a:r>
            <a:r>
              <a:rPr lang="es-ES" sz="240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–</a:t>
            </a:r>
            <a:r>
              <a:rPr lang="es-ES" sz="2400">
                <a:solidFill>
                  <a:schemeClr val="tx1">
                    <a:lumMod val="85000"/>
                  </a:schemeClr>
                </a:solidFill>
                <a:cs typeface="Calibri"/>
              </a:rPr>
              <a:t> Introducción</a:t>
            </a:r>
          </a:p>
          <a:p>
            <a:r>
              <a:rPr lang="es-ES" sz="2400">
                <a:solidFill>
                  <a:schemeClr val="tx1">
                    <a:lumMod val="85000"/>
                  </a:schemeClr>
                </a:solidFill>
                <a:cs typeface="Calibri"/>
              </a:rPr>
              <a:t>2 – Estilos de Programación</a:t>
            </a:r>
          </a:p>
          <a:p>
            <a:r>
              <a:rPr lang="es-ES" sz="2400">
                <a:solidFill>
                  <a:schemeClr val="tx1">
                    <a:lumMod val="85000"/>
                  </a:schemeClr>
                </a:solidFill>
                <a:cs typeface="Calibri"/>
              </a:rPr>
              <a:t>3 – Patrones de Diseño</a:t>
            </a:r>
          </a:p>
          <a:p>
            <a:r>
              <a:rPr lang="es-ES" sz="2400">
                <a:solidFill>
                  <a:schemeClr val="tx1">
                    <a:lumMod val="85000"/>
                  </a:schemeClr>
                </a:solidFill>
                <a:cs typeface="Calibri"/>
              </a:rPr>
              <a:t>4 – Pruebas de Software</a:t>
            </a:r>
          </a:p>
          <a:p>
            <a:r>
              <a:rPr lang="es-ES" sz="2400">
                <a:solidFill>
                  <a:schemeClr val="tx1">
                    <a:lumMod val="85000"/>
                  </a:schemeClr>
                </a:solidFill>
                <a:cs typeface="Calibri"/>
              </a:rPr>
              <a:t>5 – Integración Continua - CI</a:t>
            </a:r>
          </a:p>
          <a:p>
            <a:r>
              <a:rPr lang="es-ES" sz="2400">
                <a:solidFill>
                  <a:schemeClr val="tx1">
                    <a:lumMod val="85000"/>
                  </a:schemeClr>
                </a:solidFill>
                <a:cs typeface="Calibri"/>
              </a:rPr>
              <a:t>6 </a:t>
            </a:r>
            <a:r>
              <a:rPr lang="es-ES" sz="240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–</a:t>
            </a:r>
            <a:r>
              <a:rPr lang="es-ES" sz="2400">
                <a:solidFill>
                  <a:schemeClr val="tx1">
                    <a:lumMod val="85000"/>
                  </a:schemeClr>
                </a:solidFill>
                <a:cs typeface="Calibri"/>
              </a:rPr>
              <a:t> Entrega Continua - CD</a:t>
            </a:r>
            <a:endParaRPr lang="es-ES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s-ES" sz="2400">
                <a:solidFill>
                  <a:schemeClr val="tx1">
                    <a:lumMod val="85000"/>
                  </a:schemeClr>
                </a:solidFill>
                <a:cs typeface="Calibri"/>
              </a:rPr>
              <a:t>7 </a:t>
            </a:r>
            <a:r>
              <a:rPr lang="es-ES" sz="240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–</a:t>
            </a:r>
            <a:r>
              <a:rPr lang="es-ES" sz="2400">
                <a:solidFill>
                  <a:schemeClr val="tx1">
                    <a:lumMod val="85000"/>
                  </a:schemeClr>
                </a:solidFill>
                <a:cs typeface="Calibri"/>
              </a:rPr>
              <a:t> Conclusiones</a:t>
            </a:r>
          </a:p>
        </p:txBody>
      </p:sp>
    </p:spTree>
    <p:extLst>
      <p:ext uri="{BB962C8B-B14F-4D97-AF65-F5344CB8AC3E}">
        <p14:creationId xmlns:p14="http://schemas.microsoft.com/office/powerpoint/2010/main" val="426194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ED9D-43B9-DBA0-7DF9-94B72750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ea typeface="+mj-lt"/>
                <a:cs typeface="+mj-lt"/>
              </a:rPr>
              <a:t>Template</a:t>
            </a:r>
            <a:r>
              <a:rPr lang="es-ES">
                <a:ea typeface="+mj-lt"/>
                <a:cs typeface="+mj-lt"/>
              </a:rPr>
              <a:t> </a:t>
            </a:r>
            <a:r>
              <a:rPr lang="es-ES" err="1">
                <a:ea typeface="+mj-lt"/>
                <a:cs typeface="+mj-lt"/>
              </a:rPr>
              <a:t>method</a:t>
            </a:r>
            <a:endParaRPr lang="es-ES" err="1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B8FE4F3-E093-8A0F-247A-2A9EA615D0B6}"/>
              </a:ext>
            </a:extLst>
          </p:cNvPr>
          <p:cNvSpPr txBox="1">
            <a:spLocks/>
          </p:cNvSpPr>
          <p:nvPr/>
        </p:nvSpPr>
        <p:spPr>
          <a:xfrm>
            <a:off x="1336118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ea typeface="+mn-lt"/>
                <a:cs typeface="+mn-lt"/>
              </a:rPr>
              <a:t>Creación del esqueleto de un algoritmo aplazando pasos a sus subclases. </a:t>
            </a:r>
            <a:endParaRPr lang="es-ES"/>
          </a:p>
          <a:p>
            <a:r>
              <a:rPr lang="es-ES"/>
              <a:t>En el </a:t>
            </a:r>
            <a:r>
              <a:rPr lang="es-ES" err="1"/>
              <a:t>chess</a:t>
            </a:r>
            <a:r>
              <a:rPr lang="es-ES"/>
              <a:t>:</a:t>
            </a:r>
          </a:p>
          <a:p>
            <a:pPr lvl="1">
              <a:lnSpc>
                <a:spcPct val="150000"/>
              </a:lnSpc>
            </a:pPr>
            <a:r>
              <a:rPr lang="es-ES"/>
              <a:t>El método </a:t>
            </a:r>
            <a:r>
              <a:rPr lang="es-ES" b="1" i="1" err="1">
                <a:ea typeface="+mn-lt"/>
                <a:cs typeface="+mn-lt"/>
              </a:rPr>
              <a:t>isPossibleMove</a:t>
            </a:r>
            <a:r>
              <a:rPr lang="es-ES" b="1" i="1">
                <a:ea typeface="+mn-lt"/>
                <a:cs typeface="+mn-lt"/>
              </a:rPr>
              <a:t>()</a:t>
            </a:r>
            <a:r>
              <a:rPr lang="es-ES" i="1">
                <a:ea typeface="+mn-lt"/>
                <a:cs typeface="+mn-lt"/>
              </a:rPr>
              <a:t> </a:t>
            </a:r>
            <a:r>
              <a:rPr lang="es-ES">
                <a:ea typeface="+mn-lt"/>
                <a:cs typeface="+mn-lt"/>
              </a:rPr>
              <a:t>de la clase padre usa </a:t>
            </a:r>
            <a:r>
              <a:rPr lang="es-ES" b="1" i="1" err="1">
                <a:ea typeface="+mn-lt"/>
                <a:cs typeface="+mn-lt"/>
              </a:rPr>
              <a:t>getPossibleMovements</a:t>
            </a:r>
            <a:r>
              <a:rPr lang="es-ES" b="1" i="1">
                <a:ea typeface="+mn-lt"/>
                <a:cs typeface="+mn-lt"/>
              </a:rPr>
              <a:t>() </a:t>
            </a:r>
            <a:r>
              <a:rPr lang="es-ES">
                <a:ea typeface="+mn-lt"/>
                <a:cs typeface="+mn-lt"/>
              </a:rPr>
              <a:t>implementado en las clases derivadas.</a:t>
            </a:r>
            <a:endParaRPr lang="es-E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79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ED9D-43B9-DBA0-7DF9-94B72750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ea typeface="+mj-lt"/>
                <a:cs typeface="+mj-lt"/>
              </a:rPr>
              <a:t>Template</a:t>
            </a:r>
            <a:r>
              <a:rPr lang="es-ES">
                <a:ea typeface="+mj-lt"/>
                <a:cs typeface="+mj-lt"/>
              </a:rPr>
              <a:t> </a:t>
            </a:r>
            <a:r>
              <a:rPr lang="es-ES" err="1">
                <a:ea typeface="+mj-lt"/>
                <a:cs typeface="+mj-lt"/>
              </a:rPr>
              <a:t>method</a:t>
            </a:r>
            <a:endParaRPr lang="es-ES" err="1"/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12A5AC00-B6CD-DDA3-A766-C34F0A58C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88" y="2213904"/>
            <a:ext cx="7611688" cy="39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7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6E7EC-C128-4B4A-378A-3117F2FD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Strategy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49194-0D6E-8CC8-2D10-B3FAE9EC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Define una familia de algoritmos, encapsulándolos y haciéndolos intercambiables en tiempo de ejecución.</a:t>
            </a:r>
          </a:p>
          <a:p>
            <a:r>
              <a:rPr lang="es-ES"/>
              <a:t>En el </a:t>
            </a:r>
            <a:r>
              <a:rPr lang="es-ES" err="1"/>
              <a:t>chess</a:t>
            </a:r>
            <a:r>
              <a:rPr lang="es-ES"/>
              <a:t>:</a:t>
            </a:r>
          </a:p>
          <a:p>
            <a:pPr lvl="1"/>
            <a:r>
              <a:rPr lang="es-ES"/>
              <a:t>Se ha implementado para asignar a una pieza su algoritmo de movimiento.</a:t>
            </a:r>
          </a:p>
          <a:p>
            <a:pPr lvl="1"/>
            <a:r>
              <a:rPr lang="es-ES"/>
              <a:t>Muy útil a la hora de coronar un peón cambiando su estrategia de movimiento en tiempo de ejecución.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07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6E7EC-C128-4B4A-378A-3117F2FD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Strategy</a:t>
            </a: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8C5002B6-B230-24BA-3E88-7C5778B5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37" y="2251547"/>
            <a:ext cx="7967834" cy="38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6E7EC-C128-4B4A-378A-3117F2FD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Memento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FB3260C-7464-39F2-F714-20B193A26354}"/>
              </a:ext>
            </a:extLst>
          </p:cNvPr>
          <p:cNvSpPr txBox="1">
            <a:spLocks/>
          </p:cNvSpPr>
          <p:nvPr/>
        </p:nvSpPr>
        <p:spPr>
          <a:xfrm>
            <a:off x="1336118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ea typeface="+mn-lt"/>
                <a:cs typeface="+mn-lt"/>
              </a:rPr>
              <a:t>Captura y externalizar la información de un objeto para restaurar su estado</a:t>
            </a:r>
            <a:endParaRPr lang="es-ES"/>
          </a:p>
          <a:p>
            <a:r>
              <a:rPr lang="es-ES"/>
              <a:t>En el </a:t>
            </a:r>
            <a:r>
              <a:rPr lang="es-ES" err="1"/>
              <a:t>chess</a:t>
            </a:r>
            <a:r>
              <a:rPr lang="es-ES"/>
              <a:t>:</a:t>
            </a:r>
          </a:p>
          <a:p>
            <a:pPr lvl="1">
              <a:lnSpc>
                <a:spcPct val="150000"/>
              </a:lnSpc>
            </a:pPr>
            <a:r>
              <a:rPr lang="es-ES" err="1">
                <a:solidFill>
                  <a:srgbClr val="262626"/>
                </a:solidFill>
              </a:rPr>
              <a:t>Undo</a:t>
            </a:r>
            <a:r>
              <a:rPr lang="es-ES">
                <a:solidFill>
                  <a:srgbClr val="262626"/>
                </a:solidFill>
              </a:rPr>
              <a:t> (Deshacer último turno).</a:t>
            </a:r>
          </a:p>
          <a:p>
            <a:pPr lvl="1">
              <a:lnSpc>
                <a:spcPct val="150000"/>
              </a:lnSpc>
            </a:pPr>
            <a:r>
              <a:rPr lang="es-ES">
                <a:solidFill>
                  <a:srgbClr val="262626"/>
                </a:solidFill>
              </a:rPr>
              <a:t>Redo (Rehacer último turno).</a:t>
            </a:r>
          </a:p>
        </p:txBody>
      </p:sp>
    </p:spTree>
    <p:extLst>
      <p:ext uri="{BB962C8B-B14F-4D97-AF65-F5344CB8AC3E}">
        <p14:creationId xmlns:p14="http://schemas.microsoft.com/office/powerpoint/2010/main" val="62315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6E7EC-C128-4B4A-378A-3117F2FD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Memento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DBE07832-5BE6-0C89-5BE1-DC16ECB5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098098"/>
            <a:ext cx="9610724" cy="37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7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1D100-79CF-02F4-93C6-0EBA4D84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Composite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A7ECD-E16D-6DC8-0D8D-3DF923F4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Facilita la creación de objetos con estructura de árbol.</a:t>
            </a:r>
          </a:p>
          <a:p>
            <a:r>
              <a:rPr lang="es-ES"/>
              <a:t>En el </a:t>
            </a:r>
            <a:r>
              <a:rPr lang="es-ES" err="1"/>
              <a:t>chess</a:t>
            </a:r>
            <a:r>
              <a:rPr lang="es-ES"/>
              <a:t>:</a:t>
            </a:r>
          </a:p>
          <a:p>
            <a:pPr lvl="1"/>
            <a:r>
              <a:rPr lang="es-ES"/>
              <a:t>La lógica de movimiento de la pieza reina utiliza este patrón combinando un alfil y una torre.</a:t>
            </a:r>
          </a:p>
        </p:txBody>
      </p:sp>
    </p:spTree>
    <p:extLst>
      <p:ext uri="{BB962C8B-B14F-4D97-AF65-F5344CB8AC3E}">
        <p14:creationId xmlns:p14="http://schemas.microsoft.com/office/powerpoint/2010/main" val="21164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1D100-79CF-02F4-93C6-0EBA4D84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Composite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CE29E373-3AB0-421E-2394-C3EA6C047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37" y="2165030"/>
            <a:ext cx="8099959" cy="4035135"/>
          </a:xfrm>
        </p:spPr>
      </p:pic>
    </p:spTree>
    <p:extLst>
      <p:ext uri="{BB962C8B-B14F-4D97-AF65-F5344CB8AC3E}">
        <p14:creationId xmlns:p14="http://schemas.microsoft.com/office/powerpoint/2010/main" val="736092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1D100-79CF-02F4-93C6-0EBA4D84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Decorator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A7ECD-E16D-6DC8-0D8D-3DF923F4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Permite agregar responsabilidades dinámicamente a un objeto.</a:t>
            </a:r>
          </a:p>
          <a:p>
            <a:r>
              <a:rPr lang="es-ES"/>
              <a:t>En el </a:t>
            </a:r>
            <a:r>
              <a:rPr lang="es-ES" err="1"/>
              <a:t>chess</a:t>
            </a:r>
            <a:r>
              <a:rPr lang="es-ES"/>
              <a:t>:</a:t>
            </a:r>
          </a:p>
          <a:p>
            <a:pPr lvl="1"/>
            <a:r>
              <a:rPr lang="es-ES"/>
              <a:t>En una primera versión se utilizó para la coronación del peón.</a:t>
            </a:r>
          </a:p>
          <a:p>
            <a:pPr lvl="1"/>
            <a:r>
              <a:rPr lang="es-ES"/>
              <a:t>Sustituido por el método </a:t>
            </a:r>
            <a:r>
              <a:rPr lang="es-ES" b="1" err="1"/>
              <a:t>getNextMoveRule</a:t>
            </a:r>
            <a:r>
              <a:rPr lang="es-ES" b="1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6962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1D100-79CF-02F4-93C6-0EBA4D84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Decorator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9A6B7E80-2D1F-8C5A-937D-C8A99236E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948" y="2166763"/>
            <a:ext cx="7417005" cy="3914774"/>
          </a:xfrm>
        </p:spPr>
      </p:pic>
    </p:spTree>
    <p:extLst>
      <p:ext uri="{BB962C8B-B14F-4D97-AF65-F5344CB8AC3E}">
        <p14:creationId xmlns:p14="http://schemas.microsoft.com/office/powerpoint/2010/main" val="309277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E922C-13C2-118E-37FA-B9D11456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Introducción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F24B4-8B74-DDE1-0B3F-A86EE625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JavaScript como lenguaje versátil.</a:t>
            </a:r>
          </a:p>
          <a:p>
            <a:r>
              <a:rPr lang="es-ES">
                <a:cs typeface="Calibri"/>
              </a:rPr>
              <a:t>Objetivo principal: </a:t>
            </a: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pPr marL="0" indent="0" algn="just">
              <a:buNone/>
            </a:pPr>
            <a:br>
              <a:rPr lang="en-US"/>
            </a:br>
            <a:endParaRPr lang="es-ES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B96D60-8A79-92C6-C709-494D7C7A6735}"/>
              </a:ext>
            </a:extLst>
          </p:cNvPr>
          <p:cNvSpPr txBox="1"/>
          <p:nvPr/>
        </p:nvSpPr>
        <p:spPr>
          <a:xfrm>
            <a:off x="2392241" y="2855301"/>
            <a:ext cx="5791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b="0" i="1" u="none" strike="noStrike">
                <a:solidFill>
                  <a:schemeClr val="tx2"/>
                </a:solidFill>
                <a:latin typeface="Century Schoolbook"/>
                <a:ea typeface="Century Schoolbook"/>
                <a:cs typeface="Century Schoolbook"/>
              </a:rPr>
              <a:t>El objetivo principal es la elaboración de un producto de software en </a:t>
            </a:r>
            <a:r>
              <a:rPr lang="es-ES" b="0" i="1" u="none" strike="noStrike" err="1">
                <a:solidFill>
                  <a:schemeClr val="tx2"/>
                </a:solidFill>
                <a:latin typeface="Century Schoolbook"/>
                <a:ea typeface="Century Schoolbook"/>
                <a:cs typeface="Century Schoolbook"/>
              </a:rPr>
              <a:t>NodeJS</a:t>
            </a:r>
            <a:r>
              <a:rPr lang="es-ES" b="0" i="1" u="none" strike="noStrike">
                <a:solidFill>
                  <a:schemeClr val="tx2"/>
                </a:solidFill>
                <a:latin typeface="Century Schoolbook"/>
                <a:ea typeface="Century Schoolbook"/>
                <a:cs typeface="Century Schoolbook"/>
              </a:rPr>
              <a:t>, manteniendo un estilo de código unificado y aplicando los patrones de diseño clásicos de la programación orientada a objetos.</a:t>
            </a:r>
            <a:endParaRPr lang="es-ES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5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887C9-4DB6-C958-DF40-037B5A80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+mj-lt"/>
                <a:cs typeface="+mj-lt"/>
              </a:rPr>
              <a:t>Pruebas de Software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D59F0-BD7C-D426-0BAD-45717F45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 panose="020F0502020204030204"/>
              </a:rPr>
              <a:t>Test unitarios</a:t>
            </a:r>
          </a:p>
          <a:p>
            <a:pPr lvl="1">
              <a:lnSpc>
                <a:spcPct val="100000"/>
              </a:lnSpc>
            </a:pPr>
            <a:r>
              <a:rPr lang="es-ES">
                <a:solidFill>
                  <a:srgbClr val="262626"/>
                </a:solidFill>
                <a:cs typeface="Calibri" panose="020F0502020204030204"/>
              </a:rPr>
              <a:t>Caja blanca:</a:t>
            </a:r>
          </a:p>
          <a:p>
            <a:pPr lvl="2">
              <a:lnSpc>
                <a:spcPct val="100000"/>
              </a:lnSpc>
            </a:pPr>
            <a:r>
              <a:rPr lang="es-ES">
                <a:cs typeface="Calibri" panose="020F0502020204030204"/>
              </a:rPr>
              <a:t>Cobertura</a:t>
            </a:r>
          </a:p>
          <a:p>
            <a:pPr lvl="1">
              <a:lnSpc>
                <a:spcPct val="100000"/>
              </a:lnSpc>
            </a:pPr>
            <a:r>
              <a:rPr lang="es-ES">
                <a:cs typeface="Calibri" panose="020F0502020204030204"/>
              </a:rPr>
              <a:t>Caja negra:</a:t>
            </a:r>
          </a:p>
          <a:p>
            <a:pPr lvl="2">
              <a:lnSpc>
                <a:spcPct val="100000"/>
              </a:lnSpc>
            </a:pPr>
            <a:r>
              <a:rPr lang="es-ES">
                <a:solidFill>
                  <a:srgbClr val="262626"/>
                </a:solidFill>
                <a:cs typeface="Calibri" panose="020F0502020204030204"/>
              </a:rPr>
              <a:t>Clases de equivalencia</a:t>
            </a:r>
          </a:p>
          <a:p>
            <a:pPr lvl="2">
              <a:lnSpc>
                <a:spcPct val="100000"/>
              </a:lnSpc>
            </a:pPr>
            <a:r>
              <a:rPr lang="es-ES">
                <a:solidFill>
                  <a:srgbClr val="262626"/>
                </a:solidFill>
                <a:cs typeface="Calibri" panose="020F0502020204030204"/>
              </a:rPr>
              <a:t>Valores límite</a:t>
            </a:r>
          </a:p>
          <a:p>
            <a:pPr lvl="2">
              <a:lnSpc>
                <a:spcPct val="100000"/>
              </a:lnSpc>
            </a:pPr>
            <a:endParaRPr lang="es-ES">
              <a:solidFill>
                <a:srgbClr val="262626"/>
              </a:solidFill>
              <a:cs typeface="Calibri" panose="020F0502020204030204"/>
            </a:endParaRPr>
          </a:p>
          <a:p>
            <a:pPr lvl="2">
              <a:lnSpc>
                <a:spcPct val="100000"/>
              </a:lnSpc>
            </a:pPr>
            <a:endParaRPr lang="es-ES">
              <a:solidFill>
                <a:srgbClr val="262626"/>
              </a:solidFill>
              <a:cs typeface="Calibri" panose="020F0502020204030204"/>
            </a:endParaRPr>
          </a:p>
          <a:p>
            <a:pPr lvl="1"/>
            <a:endParaRPr lang="es-ES">
              <a:solidFill>
                <a:srgbClr val="262626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s-ES">
              <a:cs typeface="Calibri" panose="020F0502020204030204"/>
            </a:endParaRPr>
          </a:p>
          <a:p>
            <a:pPr marL="0" indent="0">
              <a:buNone/>
            </a:pPr>
            <a:endParaRPr lang="es-ES">
              <a:cs typeface="Calibri" panose="020F0502020204030204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4DD3778-F5DC-0A69-E4A7-573579586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15189"/>
              </p:ext>
            </p:extLst>
          </p:nvPr>
        </p:nvGraphicFramePr>
        <p:xfrm>
          <a:off x="1830779" y="3998025"/>
          <a:ext cx="7403790" cy="211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758">
                  <a:extLst>
                    <a:ext uri="{9D8B030D-6E8A-4147-A177-3AD203B41FA5}">
                      <a16:colId xmlns:a16="http://schemas.microsoft.com/office/drawing/2014/main" val="1759908778"/>
                    </a:ext>
                  </a:extLst>
                </a:gridCol>
                <a:gridCol w="1480758">
                  <a:extLst>
                    <a:ext uri="{9D8B030D-6E8A-4147-A177-3AD203B41FA5}">
                      <a16:colId xmlns:a16="http://schemas.microsoft.com/office/drawing/2014/main" val="122674523"/>
                    </a:ext>
                  </a:extLst>
                </a:gridCol>
                <a:gridCol w="1480758">
                  <a:extLst>
                    <a:ext uri="{9D8B030D-6E8A-4147-A177-3AD203B41FA5}">
                      <a16:colId xmlns:a16="http://schemas.microsoft.com/office/drawing/2014/main" val="926700650"/>
                    </a:ext>
                  </a:extLst>
                </a:gridCol>
                <a:gridCol w="1480758">
                  <a:extLst>
                    <a:ext uri="{9D8B030D-6E8A-4147-A177-3AD203B41FA5}">
                      <a16:colId xmlns:a16="http://schemas.microsoft.com/office/drawing/2014/main" val="3535922859"/>
                    </a:ext>
                  </a:extLst>
                </a:gridCol>
                <a:gridCol w="1480758">
                  <a:extLst>
                    <a:ext uri="{9D8B030D-6E8A-4147-A177-3AD203B41FA5}">
                      <a16:colId xmlns:a16="http://schemas.microsoft.com/office/drawing/2014/main" val="1194870162"/>
                    </a:ext>
                  </a:extLst>
                </a:gridCol>
              </a:tblGrid>
              <a:tr h="4237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u="none" strike="noStrike">
                          <a:effectLst/>
                        </a:rPr>
                        <a:t>Componentes</a:t>
                      </a:r>
                      <a:endParaRPr lang="es-E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u="none" strike="noStrike">
                          <a:effectLst/>
                        </a:rPr>
                        <a:t>Declaraciones</a:t>
                      </a:r>
                      <a:endParaRPr lang="es-E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u="none" strike="noStrike">
                          <a:effectLst/>
                        </a:rPr>
                        <a:t>Ramas</a:t>
                      </a:r>
                      <a:endParaRPr lang="es-E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u="none" strike="noStrike">
                          <a:effectLst/>
                        </a:rPr>
                        <a:t>Funciones</a:t>
                      </a:r>
                      <a:endParaRPr lang="es-E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u="none" strike="noStrike">
                          <a:effectLst/>
                        </a:rPr>
                        <a:t>Líneas</a:t>
                      </a:r>
                      <a:endParaRPr lang="es-ES" sz="1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35260991"/>
                  </a:ext>
                </a:extLst>
              </a:tr>
              <a:tr h="4237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err="1">
                          <a:effectLst/>
                        </a:rPr>
                        <a:t>main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97.18%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94.34%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96.83%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97.18%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993857"/>
                  </a:ext>
                </a:extLst>
              </a:tr>
              <a:tr h="4237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err="1">
                          <a:effectLst/>
                        </a:rPr>
                        <a:t>moveRule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100%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100%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94.83%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100%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81126"/>
                  </a:ext>
                </a:extLst>
              </a:tr>
              <a:tr h="4237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err="1">
                          <a:effectLst/>
                        </a:rPr>
                        <a:t>piece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100%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100%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100%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>
                          <a:effectLst/>
                        </a:rPr>
                        <a:t>100%</a:t>
                      </a:r>
                      <a:endParaRPr lang="es-ES" sz="120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494089"/>
                  </a:ext>
                </a:extLst>
              </a:tr>
              <a:tr h="4237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u="none" strike="noStrike">
                          <a:effectLst/>
                        </a:rPr>
                        <a:t>Total</a:t>
                      </a:r>
                      <a:endParaRPr lang="es-ES" sz="1400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u="none" strike="noStrike">
                          <a:effectLst/>
                        </a:rPr>
                        <a:t>98.85%</a:t>
                      </a:r>
                      <a:endParaRPr lang="es-ES" sz="1400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u="none" strike="noStrike">
                          <a:effectLst/>
                        </a:rPr>
                        <a:t>97.87%</a:t>
                      </a:r>
                      <a:endParaRPr lang="es-ES" sz="1400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u="none" strike="noStrike">
                          <a:effectLst/>
                        </a:rPr>
                        <a:t>96.73%</a:t>
                      </a:r>
                      <a:endParaRPr lang="es-ES" sz="1400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u="none" strike="noStrike">
                          <a:effectLst/>
                        </a:rPr>
                        <a:t>98.85%</a:t>
                      </a:r>
                      <a:endParaRPr lang="es-ES" sz="1400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63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286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370B9-169A-948B-AFA1-D2A8590C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Integración Continua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32EBA-D7EF-BA0A-2936-A4EA29EC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s-ES">
                <a:cs typeface="Calibri" panose="020F0502020204030204"/>
              </a:rPr>
              <a:t>Ejecutar </a:t>
            </a:r>
            <a:r>
              <a:rPr lang="es-ES" err="1">
                <a:cs typeface="Calibri" panose="020F0502020204030204"/>
              </a:rPr>
              <a:t>tests</a:t>
            </a:r>
            <a:r>
              <a:rPr lang="es-ES">
                <a:cs typeface="Calibri" panose="020F0502020204030204"/>
              </a:rPr>
              <a:t> automáticos en los </a:t>
            </a:r>
            <a:r>
              <a:rPr lang="es-ES" i="1">
                <a:cs typeface="Calibri" panose="020F0502020204030204"/>
              </a:rPr>
              <a:t>PR</a:t>
            </a:r>
            <a:r>
              <a:rPr lang="es-ES">
                <a:cs typeface="Calibri" panose="020F0502020204030204"/>
              </a:rPr>
              <a:t> </a:t>
            </a:r>
            <a:endParaRPr lang="es-ES" i="1">
              <a:cs typeface="Calibri" panose="020F0502020204030204"/>
            </a:endParaRPr>
          </a:p>
        </p:txBody>
      </p:sp>
      <p:pic>
        <p:nvPicPr>
          <p:cNvPr id="4" name="Imagen 4" descr="Texto, Escala de tiempo&#10;&#10;Descripción generada automáticamente">
            <a:extLst>
              <a:ext uri="{FF2B5EF4-FFF2-40B4-BE49-F238E27FC236}">
                <a16:creationId xmlns:a16="http://schemas.microsoft.com/office/drawing/2014/main" id="{B0C6C8EA-B16B-C9B4-1F53-328AE34B4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21" y="2489033"/>
            <a:ext cx="2743200" cy="39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53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370B9-169A-948B-AFA1-D2A8590C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Entrega Continua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32EBA-D7EF-BA0A-2936-A4EA29EC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s-ES">
                <a:cs typeface="Calibri" panose="020F0502020204030204"/>
              </a:rPr>
              <a:t>Ejecuta los </a:t>
            </a:r>
            <a:r>
              <a:rPr lang="es-ES" err="1">
                <a:cs typeface="Calibri" panose="020F0502020204030204"/>
              </a:rPr>
              <a:t>tests</a:t>
            </a:r>
          </a:p>
          <a:p>
            <a:pPr marL="285750" indent="-285750"/>
            <a:r>
              <a:rPr lang="es-ES">
                <a:cs typeface="Calibri" panose="020F0502020204030204"/>
              </a:rPr>
              <a:t>Generación de imagen </a:t>
            </a:r>
            <a:r>
              <a:rPr lang="es-ES" err="1">
                <a:cs typeface="Calibri" panose="020F0502020204030204"/>
              </a:rPr>
              <a:t>docker</a:t>
            </a:r>
            <a:endParaRPr lang="es-ES" i="1" err="1">
              <a:cs typeface="Calibri" panose="020F0502020204030204"/>
            </a:endParaRPr>
          </a:p>
          <a:p>
            <a:pPr marL="285750" indent="-285750"/>
            <a:r>
              <a:rPr lang="es-ES">
                <a:cs typeface="Calibri" panose="020F0502020204030204"/>
              </a:rPr>
              <a:t>Publicación en </a:t>
            </a:r>
            <a:r>
              <a:rPr lang="es-ES" i="1">
                <a:cs typeface="Calibri" panose="020F0502020204030204"/>
              </a:rPr>
              <a:t>GitHub </a:t>
            </a:r>
            <a:r>
              <a:rPr lang="es-ES" i="1" err="1">
                <a:cs typeface="Calibri" panose="020F0502020204030204"/>
              </a:rPr>
              <a:t>Packages</a:t>
            </a:r>
            <a:endParaRPr lang="es-ES" i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7052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370B9-169A-948B-AFA1-D2A8590C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s-ES">
                <a:cs typeface="Calibri Light"/>
              </a:rPr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32EBA-D7EF-BA0A-2936-A4EA29EC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5852160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s-ES">
                <a:ea typeface="+mn-lt"/>
                <a:cs typeface="Calibri"/>
              </a:rPr>
              <a:t>Ejecución del motor de ajedrez desde Docker</a:t>
            </a:r>
          </a:p>
          <a:p>
            <a:pPr marL="285750" indent="-285750"/>
            <a:r>
              <a:rPr lang="es-ES">
                <a:cs typeface="Calibri" panose="020F0502020204030204"/>
              </a:rPr>
              <a:t>Flujo de juego</a:t>
            </a:r>
          </a:p>
          <a:p>
            <a:pPr marL="285750" indent="-285750"/>
            <a:endParaRPr lang="es-ES">
              <a:cs typeface="Calibri" panose="020F0502020204030204"/>
            </a:endParaRPr>
          </a:p>
          <a:p>
            <a:pPr marL="0" indent="0">
              <a:buNone/>
            </a:pPr>
            <a:endParaRPr lang="es-ES" i="1">
              <a:cs typeface="Calibri" panose="020F0502020204030204"/>
            </a:endParaRP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B235113B-4A03-6030-B325-2AEFF9F6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64" y="2101200"/>
            <a:ext cx="3304622" cy="3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22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370B9-169A-948B-AFA1-D2A8590C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32EBA-D7EF-BA0A-2936-A4EA29EC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s-ES">
                <a:cs typeface="Calibri" panose="020F0502020204030204"/>
              </a:rPr>
              <a:t>Se cumple objetivo principal</a:t>
            </a:r>
            <a:endParaRPr lang="es-ES" i="1">
              <a:cs typeface="Calibri" panose="020F0502020204030204"/>
            </a:endParaRPr>
          </a:p>
          <a:p>
            <a:pPr marL="285750" indent="-285750"/>
            <a:r>
              <a:rPr lang="es-ES">
                <a:cs typeface="Calibri" panose="020F0502020204030204"/>
              </a:rPr>
              <a:t>Conclusiones sobre POO en JavaScript</a:t>
            </a:r>
          </a:p>
          <a:p>
            <a:pPr marL="285750" indent="-285750"/>
            <a:r>
              <a:rPr lang="es-ES">
                <a:cs typeface="Calibri" panose="020F0502020204030204"/>
              </a:rPr>
              <a:t>Trabajo futuro:</a:t>
            </a:r>
          </a:p>
          <a:p>
            <a:pPr lvl="1"/>
            <a:r>
              <a:rPr lang="es-ES">
                <a:cs typeface="Calibri" panose="020F0502020204030204"/>
              </a:rPr>
              <a:t>Modo multijugador y patrón </a:t>
            </a:r>
            <a:r>
              <a:rPr lang="es-ES" err="1">
                <a:cs typeface="Calibri" panose="020F0502020204030204"/>
              </a:rPr>
              <a:t>State</a:t>
            </a:r>
          </a:p>
          <a:p>
            <a:pPr lvl="1"/>
            <a:r>
              <a:rPr lang="es-ES">
                <a:solidFill>
                  <a:srgbClr val="262626"/>
                </a:solidFill>
                <a:cs typeface="Calibri" panose="020F0502020204030204"/>
              </a:rPr>
              <a:t>Patrón </a:t>
            </a:r>
            <a:r>
              <a:rPr lang="es-ES" err="1">
                <a:solidFill>
                  <a:srgbClr val="262626"/>
                </a:solidFill>
                <a:cs typeface="Calibri" panose="020F0502020204030204"/>
              </a:rPr>
              <a:t>Command</a:t>
            </a:r>
            <a:r>
              <a:rPr lang="es-ES">
                <a:solidFill>
                  <a:srgbClr val="262626"/>
                </a:solidFill>
                <a:cs typeface="Calibri" panose="020F0502020204030204"/>
              </a:rPr>
              <a:t> para movimientos</a:t>
            </a:r>
          </a:p>
          <a:p>
            <a:pPr lvl="1"/>
            <a:r>
              <a:rPr lang="es-ES">
                <a:solidFill>
                  <a:srgbClr val="262626"/>
                </a:solidFill>
                <a:cs typeface="Calibri" panose="020F0502020204030204"/>
              </a:rPr>
              <a:t>Más capacidades del jugador CPU</a:t>
            </a:r>
          </a:p>
          <a:p>
            <a:pPr marL="0" indent="0">
              <a:buNone/>
            </a:pPr>
            <a:endParaRPr lang="es-ES" i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6463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370B9-169A-948B-AFA1-D2A8590C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32EBA-D7EF-BA0A-2936-A4EA29EC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s-ES">
                <a:solidFill>
                  <a:srgbClr val="000000"/>
                </a:solidFill>
                <a:cs typeface="Calibri" panose="020F0502020204030204"/>
              </a:rPr>
              <a:t>¿Preguntas?</a:t>
            </a:r>
          </a:p>
          <a:p>
            <a:pPr marL="0" indent="0">
              <a:buNone/>
            </a:pPr>
            <a:endParaRPr lang="es-ES" i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214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887C9-4DB6-C958-DF40-037B5A80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Estilos de Programación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D59F0-BD7C-D426-0BAD-45717F45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247" y="2038350"/>
            <a:ext cx="7880985" cy="4141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I - Clases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>
                <a:solidFill>
                  <a:srgbClr val="000000"/>
                </a:solidFill>
              </a:rPr>
              <a:t>II - </a:t>
            </a:r>
            <a:r>
              <a:rPr lang="es-ES" err="1">
                <a:solidFill>
                  <a:srgbClr val="000000"/>
                </a:solidFill>
              </a:rPr>
              <a:t>Closures</a:t>
            </a:r>
          </a:p>
          <a:p>
            <a:pPr>
              <a:buFont typeface="Arial"/>
              <a:buChar char="•"/>
            </a:pPr>
            <a:r>
              <a:rPr lang="es-ES">
                <a:solidFill>
                  <a:srgbClr val="000000"/>
                </a:solidFill>
              </a:rPr>
              <a:t>III - Función Constructora</a:t>
            </a:r>
          </a:p>
          <a:p>
            <a:pPr>
              <a:buFont typeface="Arial"/>
              <a:buChar char="•"/>
            </a:pPr>
            <a:r>
              <a:rPr lang="es-ES">
                <a:solidFill>
                  <a:srgbClr val="000000"/>
                </a:solidFill>
              </a:rPr>
              <a:t>IV - Función Factoría</a:t>
            </a:r>
          </a:p>
          <a:p>
            <a:pPr>
              <a:buFont typeface="Arial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31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887C9-4DB6-C958-DF40-037B5A80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277937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  <a:cs typeface="Calibri Light"/>
              </a:rPr>
              <a:t>I - Clases</a:t>
            </a:r>
            <a:endParaRPr lang="es-ES" sz="3600">
              <a:solidFill>
                <a:schemeClr val="tx2"/>
              </a:solidFill>
            </a:endParaRP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1E2941D8-ABAC-2F47-35B2-2B35E8E1F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771" y="2708580"/>
            <a:ext cx="5743819" cy="3538415"/>
          </a:xfr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E528A42-1DCF-A39B-BFD7-B41A24DC4A5C}"/>
              </a:ext>
            </a:extLst>
          </p:cNvPr>
          <p:cNvSpPr>
            <a:spLocks noGrp="1"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Incorporación reciente (ECMAScript 11)</a:t>
            </a:r>
          </a:p>
          <a:p>
            <a:r>
              <a:rPr lang="es-ES"/>
              <a:t>Públicas por defecto</a:t>
            </a:r>
          </a:p>
          <a:p>
            <a:r>
              <a:rPr lang="es-ES"/>
              <a:t>Azúcar sintáctico</a:t>
            </a:r>
          </a:p>
        </p:txBody>
      </p:sp>
    </p:spTree>
    <p:extLst>
      <p:ext uri="{BB962C8B-B14F-4D97-AF65-F5344CB8AC3E}">
        <p14:creationId xmlns:p14="http://schemas.microsoft.com/office/powerpoint/2010/main" val="86673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340A010-3D82-B72E-BE61-CEEBE3D7D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35260"/>
              </p:ext>
            </p:extLst>
          </p:nvPr>
        </p:nvGraphicFramePr>
        <p:xfrm>
          <a:off x="1181852" y="2691063"/>
          <a:ext cx="8594724" cy="1483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1392811944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4025311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Limitaciones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Similitud con lenguajes POO</a:t>
                      </a:r>
                      <a:endParaRPr lang="es-ES" sz="1800" b="0" i="0" u="none" strike="noStrike" noProof="0">
                        <a:latin typeface="Century 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Poco aceptado por la comunidad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6944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>
                          <a:latin typeface="Century Schoolbook"/>
                        </a:rPr>
                        <a:t>Herencia "nativa"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Puramente sintácticas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047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>
                          <a:latin typeface="Century Schoolbook"/>
                        </a:rPr>
                        <a:t>Uso de "</a:t>
                      </a:r>
                      <a:r>
                        <a:rPr lang="es-ES" sz="1800" b="0" i="0" u="none" strike="noStrike" noProof="0" err="1">
                          <a:latin typeface="Century Schoolbook"/>
                        </a:rPr>
                        <a:t>static</a:t>
                      </a:r>
                      <a:r>
                        <a:rPr lang="es-ES" sz="1800" b="0" i="0" u="none" strike="noStrike" noProof="0">
                          <a:latin typeface="Century Schoolbook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Potencialmente verbosas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45551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63FC33F4-1C4D-1303-C3A5-1D14F501B7B5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277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>
                <a:solidFill>
                  <a:schemeClr val="tx2"/>
                </a:solidFill>
                <a:cs typeface="Calibri Light"/>
              </a:rPr>
              <a:t>I - Clases</a:t>
            </a:r>
            <a:endParaRPr lang="es-ES" sz="3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8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887C9-4DB6-C958-DF40-037B5A80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277937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  <a:cs typeface="Calibri Light"/>
              </a:rPr>
              <a:t>II – </a:t>
            </a:r>
            <a:r>
              <a:rPr lang="es-ES" sz="3600" err="1">
                <a:solidFill>
                  <a:schemeClr val="tx2"/>
                </a:solidFill>
                <a:cs typeface="Calibri Light"/>
              </a:rPr>
              <a:t>Closures</a:t>
            </a:r>
            <a:endParaRPr lang="es-ES" sz="3600" err="1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D59F0-BD7C-D426-0BAD-45717F45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Funciones como objetos de primera clase</a:t>
            </a:r>
            <a:endParaRPr lang="es-ES"/>
          </a:p>
          <a:p>
            <a:pPr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Uso previo a las clases</a:t>
            </a:r>
            <a:endParaRPr lang="es-ES"/>
          </a:p>
          <a:p>
            <a:pPr>
              <a:buFont typeface="Arial"/>
              <a:buChar char="•"/>
            </a:pPr>
            <a:r>
              <a:rPr lang="es-ES"/>
              <a:t>Encapsulación</a:t>
            </a:r>
          </a:p>
          <a:p>
            <a:pPr>
              <a:buFont typeface="Arial"/>
              <a:buChar char="•"/>
            </a:pPr>
            <a:endParaRPr lang="es-ES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s-ES">
              <a:cs typeface="Calibri" panose="020F0502020204030204"/>
            </a:endParaRPr>
          </a:p>
          <a:p>
            <a:pPr marL="0" indent="0">
              <a:buNone/>
            </a:pPr>
            <a:endParaRPr lang="es-ES">
              <a:cs typeface="Calibri" panose="020F0502020204030204"/>
            </a:endParaRPr>
          </a:p>
          <a:p>
            <a:pPr marL="0" indent="0">
              <a:buNone/>
            </a:pPr>
            <a:endParaRPr lang="es-ES">
              <a:cs typeface="Calibri" panose="020F0502020204030204"/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47470D6-D0AA-AA41-B6E7-4F5CBC43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32" y="2380746"/>
            <a:ext cx="4874113" cy="39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340A010-3D82-B72E-BE61-CEEBE3D7D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055486"/>
              </p:ext>
            </p:extLst>
          </p:nvPr>
        </p:nvGraphicFramePr>
        <p:xfrm>
          <a:off x="1181852" y="2691063"/>
          <a:ext cx="8594724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1392811944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4025311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Limitaciones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Encapsulación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Los atributos públicos no son posibles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6944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Funciones privadas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21113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63FC33F4-1C4D-1303-C3A5-1D14F501B7B5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277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>
                <a:solidFill>
                  <a:schemeClr val="tx2"/>
                </a:solidFill>
                <a:ea typeface="+mj-lt"/>
                <a:cs typeface="+mj-lt"/>
              </a:rPr>
              <a:t>II – </a:t>
            </a:r>
            <a:r>
              <a:rPr lang="es-ES" sz="3600" err="1">
                <a:solidFill>
                  <a:schemeClr val="tx2"/>
                </a:solidFill>
                <a:ea typeface="+mj-lt"/>
                <a:cs typeface="+mj-lt"/>
              </a:rPr>
              <a:t>Closures</a:t>
            </a:r>
            <a:endParaRPr lang="es-ES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6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887C9-4DB6-C958-DF40-037B5A80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277937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  <a:cs typeface="Calibri Light"/>
              </a:rPr>
              <a:t>III – Función Constructora</a:t>
            </a:r>
            <a:endParaRPr lang="es-ES" sz="3600" err="1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D59F0-BD7C-D426-0BAD-45717F45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38569"/>
            <a:ext cx="8595360" cy="102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 panose="020F0502020204030204"/>
              </a:rPr>
              <a:t>Creación de objetos con la palabra reservada </a:t>
            </a:r>
            <a:r>
              <a:rPr lang="es-ES" i="1">
                <a:cs typeface="Calibri" panose="020F0502020204030204"/>
              </a:rPr>
              <a:t>new</a:t>
            </a:r>
          </a:p>
          <a:p>
            <a:r>
              <a:rPr lang="es-ES" i="1" err="1">
                <a:cs typeface="Calibri" panose="020F0502020204030204"/>
              </a:rPr>
              <a:t>This</a:t>
            </a:r>
            <a:r>
              <a:rPr lang="es-ES" i="1">
                <a:cs typeface="Calibri" panose="020F0502020204030204"/>
              </a:rPr>
              <a:t> </a:t>
            </a:r>
            <a:r>
              <a:rPr lang="es-ES">
                <a:cs typeface="Calibri" panose="020F0502020204030204"/>
              </a:rPr>
              <a:t>para referenciar el objeto creado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48DEBB4A-0ED3-8814-62E4-53AD4447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953" y="2828713"/>
            <a:ext cx="5414209" cy="36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405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View</vt:lpstr>
      <vt:lpstr>Patterned NodeJS</vt:lpstr>
      <vt:lpstr>Índice</vt:lpstr>
      <vt:lpstr>Introducción</vt:lpstr>
      <vt:lpstr>Estilos de Programación</vt:lpstr>
      <vt:lpstr>I - Clases</vt:lpstr>
      <vt:lpstr>Presentación de PowerPoint</vt:lpstr>
      <vt:lpstr>II – Closures</vt:lpstr>
      <vt:lpstr>Presentación de PowerPoint</vt:lpstr>
      <vt:lpstr>III – Función Constructora</vt:lpstr>
      <vt:lpstr>Presentación de PowerPoint</vt:lpstr>
      <vt:lpstr>IV– Función Factoría</vt:lpstr>
      <vt:lpstr>Presentación de PowerPoint</vt:lpstr>
      <vt:lpstr>Herencia</vt:lpstr>
      <vt:lpstr>Decisión de estilo</vt:lpstr>
      <vt:lpstr>Patrones de Diseño</vt:lpstr>
      <vt:lpstr>Singleton</vt:lpstr>
      <vt:lpstr>Singleton</vt:lpstr>
      <vt:lpstr>Builder</vt:lpstr>
      <vt:lpstr>Builder</vt:lpstr>
      <vt:lpstr>Template method</vt:lpstr>
      <vt:lpstr>Template method</vt:lpstr>
      <vt:lpstr>Strategy</vt:lpstr>
      <vt:lpstr>Strategy</vt:lpstr>
      <vt:lpstr>Memento</vt:lpstr>
      <vt:lpstr>Memento</vt:lpstr>
      <vt:lpstr>Composite</vt:lpstr>
      <vt:lpstr>Composite</vt:lpstr>
      <vt:lpstr>Decorator</vt:lpstr>
      <vt:lpstr>Decorator</vt:lpstr>
      <vt:lpstr>Pruebas de Software</vt:lpstr>
      <vt:lpstr>Integración Continua</vt:lpstr>
      <vt:lpstr>Entrega Continua</vt:lpstr>
      <vt:lpstr>Demo</vt:lpstr>
      <vt:lpstr>Conclusión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/>
  <cp:revision>2</cp:revision>
  <dcterms:created xsi:type="dcterms:W3CDTF">2022-12-05T17:29:20Z</dcterms:created>
  <dcterms:modified xsi:type="dcterms:W3CDTF">2022-12-16T18:47:37Z</dcterms:modified>
</cp:coreProperties>
</file>