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06440" y="1806840"/>
            <a:ext cx="8296560" cy="7146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06440" y="1806840"/>
            <a:ext cx="8296560" cy="7146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rIns="0" tIns="0" bIns="0" anchor="ctr"/>
          <a:p>
            <a:endParaRPr b="0" lang="es-E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p>
            <a:r>
              <a:rPr b="0" lang="es-ES" sz="4800" spc="-1" strike="noStrike">
                <a:solidFill>
                  <a:srgbClr val="000000"/>
                </a:solidFill>
                <a:latin typeface="Arial"/>
              </a:rPr>
              <a:t>Pul</a:t>
            </a:r>
            <a:r>
              <a:rPr b="0" lang="es-ES" sz="4800" spc="-1" strike="noStrike">
                <a:solidFill>
                  <a:srgbClr val="000000"/>
                </a:solidFill>
                <a:latin typeface="Arial"/>
              </a:rPr>
              <a:t>se </a:t>
            </a:r>
            <a:r>
              <a:rPr b="0" lang="es-ES" sz="4800" spc="-1" strike="noStrike">
                <a:solidFill>
                  <a:srgbClr val="000000"/>
                </a:solidFill>
                <a:latin typeface="Arial"/>
              </a:rPr>
              <a:t>par</a:t>
            </a:r>
            <a:r>
              <a:rPr b="0" lang="es-ES" sz="4800" spc="-1" strike="noStrike">
                <a:solidFill>
                  <a:srgbClr val="000000"/>
                </a:solidFill>
                <a:latin typeface="Arial"/>
              </a:rPr>
              <a:t>a </a:t>
            </a:r>
            <a:r>
              <a:rPr b="0" lang="es-ES" sz="4800" spc="-1" strike="noStrike">
                <a:solidFill>
                  <a:srgbClr val="000000"/>
                </a:solidFill>
                <a:latin typeface="Arial"/>
              </a:rPr>
              <a:t>edit</a:t>
            </a:r>
            <a:r>
              <a:rPr b="0" lang="es-ES" sz="4800" spc="-1" strike="noStrike">
                <a:solidFill>
                  <a:srgbClr val="000000"/>
                </a:solidFill>
                <a:latin typeface="Arial"/>
              </a:rPr>
              <a:t>ar </a:t>
            </a:r>
            <a:r>
              <a:rPr b="0" lang="es-ES" sz="4800" spc="-1" strike="noStrike">
                <a:solidFill>
                  <a:srgbClr val="000000"/>
                </a:solidFill>
                <a:latin typeface="Arial"/>
              </a:rPr>
              <a:t>el </a:t>
            </a:r>
            <a:r>
              <a:rPr b="0" lang="es-ES" sz="4800" spc="-1" strike="noStrike">
                <a:solidFill>
                  <a:srgbClr val="000000"/>
                </a:solidFill>
                <a:latin typeface="Arial"/>
              </a:rPr>
              <a:t>for</a:t>
            </a:r>
            <a:r>
              <a:rPr b="0" lang="es-ES" sz="4800" spc="-1" strike="noStrike">
                <a:solidFill>
                  <a:srgbClr val="000000"/>
                </a:solidFill>
                <a:latin typeface="Arial"/>
              </a:rPr>
              <a:t>mat</a:t>
            </a:r>
            <a:r>
              <a:rPr b="0" lang="es-ES" sz="4800" spc="-1" strike="noStrike">
                <a:solidFill>
                  <a:srgbClr val="000000"/>
                </a:solidFill>
                <a:latin typeface="Arial"/>
              </a:rPr>
              <a:t>o </a:t>
            </a:r>
            <a:r>
              <a:rPr b="0" lang="es-ES" sz="4800" spc="-1" strike="noStrike">
                <a:solidFill>
                  <a:srgbClr val="000000"/>
                </a:solidFill>
                <a:latin typeface="Arial"/>
              </a:rPr>
              <a:t>del </a:t>
            </a:r>
            <a:r>
              <a:rPr b="0" lang="es-ES" sz="4800" spc="-1" strike="noStrike">
                <a:solidFill>
                  <a:srgbClr val="000000"/>
                </a:solidFill>
                <a:latin typeface="Arial"/>
              </a:rPr>
              <a:t>text</a:t>
            </a:r>
            <a:r>
              <a:rPr b="0" lang="es-ES" sz="4800" spc="-1" strike="noStrike">
                <a:solidFill>
                  <a:srgbClr val="000000"/>
                </a:solidFill>
                <a:latin typeface="Arial"/>
              </a:rPr>
              <a:t>o </a:t>
            </a:r>
            <a:r>
              <a:rPr b="0" lang="es-ES" sz="4800" spc="-1" strike="noStrike">
                <a:solidFill>
                  <a:srgbClr val="000000"/>
                </a:solidFill>
                <a:latin typeface="Arial"/>
              </a:rPr>
              <a:t>de </a:t>
            </a:r>
            <a:r>
              <a:rPr b="0" lang="es-ES" sz="4800" spc="-1" strike="noStrike">
                <a:solidFill>
                  <a:srgbClr val="000000"/>
                </a:solidFill>
                <a:latin typeface="Arial"/>
              </a:rPr>
              <a:t>títul</a:t>
            </a:r>
            <a:r>
              <a:rPr b="0" lang="es-ES" sz="4800" spc="-1" strike="noStrike">
                <a:solidFill>
                  <a:srgbClr val="000000"/>
                </a:solidFill>
                <a:latin typeface="Arial"/>
              </a:rPr>
              <a:t>o</a:t>
            </a:r>
            <a:endParaRPr b="0" lang="es-E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15FFAFF4-CD2A-43DE-8B07-9A9D265A7E4D}" type="slidenum">
              <a:rPr b="0" lang="es-ES" sz="1000" spc="-1" strike="noStrike">
                <a:solidFill>
                  <a:srgbClr val="ffffff"/>
                </a:solidFill>
                <a:latin typeface="Lato"/>
                <a:ea typeface="Lato"/>
              </a:rPr>
              <a:t>&lt;número&gt;</a:t>
            </a:fld>
            <a:endParaRPr b="0" lang="es-E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esquema del texto</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4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p>
            <a:r>
              <a:rPr b="0" lang="es-ES" sz="3600" spc="-1" strike="noStrike">
                <a:solidFill>
                  <a:srgbClr val="000000"/>
                </a:solidFill>
                <a:latin typeface="Arial"/>
              </a:rPr>
              <a:t>Pulse </a:t>
            </a:r>
            <a:r>
              <a:rPr b="0" lang="es-ES" sz="3600" spc="-1" strike="noStrike">
                <a:solidFill>
                  <a:srgbClr val="000000"/>
                </a:solidFill>
                <a:latin typeface="Arial"/>
              </a:rPr>
              <a:t>para </a:t>
            </a:r>
            <a:r>
              <a:rPr b="0" lang="es-ES" sz="3600" spc="-1" strike="noStrike">
                <a:solidFill>
                  <a:srgbClr val="000000"/>
                </a:solidFill>
                <a:latin typeface="Arial"/>
              </a:rPr>
              <a:t>editar el </a:t>
            </a:r>
            <a:r>
              <a:rPr b="0" lang="es-ES" sz="3600" spc="-1" strike="noStrike">
                <a:solidFill>
                  <a:srgbClr val="000000"/>
                </a:solidFill>
                <a:latin typeface="Arial"/>
              </a:rPr>
              <a:t>formato </a:t>
            </a:r>
            <a:r>
              <a:rPr b="0" lang="es-ES" sz="3600" spc="-1" strike="noStrike">
                <a:solidFill>
                  <a:srgbClr val="000000"/>
                </a:solidFill>
                <a:latin typeface="Arial"/>
              </a:rPr>
              <a:t>del texto </a:t>
            </a:r>
            <a:r>
              <a:rPr b="0" lang="es-ES" sz="3600" spc="-1" strike="noStrike">
                <a:solidFill>
                  <a:srgbClr val="000000"/>
                </a:solidFill>
                <a:latin typeface="Arial"/>
              </a:rPr>
              <a:t>de título</a:t>
            </a:r>
            <a:endParaRPr b="0" lang="es-ES" sz="3600" spc="-1" strike="noStrike">
              <a:solidFill>
                <a:srgbClr val="000000"/>
              </a:solidFill>
              <a:latin typeface="Arial"/>
            </a:endParaRP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esquema del texto</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0B60531B-BD5B-45AF-A766-EF123C4238F3}" type="slidenum">
              <a:rPr b="0" lang="es-ES" sz="1000" spc="-1" strike="noStrike">
                <a:solidFill>
                  <a:srgbClr val="ffffff"/>
                </a:solidFill>
                <a:latin typeface="Lato"/>
                <a:ea typeface="Lato"/>
              </a:rPr>
              <a:t>1</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F4A1EE19-4652-495C-9EFA-1244AE63C6E6}" type="slidenum">
              <a:rPr b="0" lang="es-ES" sz="1000" spc="-1" strike="noStrike">
                <a:solidFill>
                  <a:srgbClr val="000000"/>
                </a:solidFill>
                <a:latin typeface="Lato"/>
                <a:ea typeface="Lato"/>
              </a:rPr>
              <a:t>&lt;número&gt;</a:t>
            </a:fld>
            <a:endParaRPr b="0" lang="es-ES" sz="10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esquema del texto</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2" name="CustomShape 1"/>
          <p:cNvSpPr/>
          <p:nvPr/>
        </p:nvSpPr>
        <p:spPr>
          <a:xfrm>
            <a:off x="425160" y="415800"/>
            <a:ext cx="82965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3" name="CustomShape 2"/>
          <p:cNvSpPr/>
          <p:nvPr/>
        </p:nvSpPr>
        <p:spPr>
          <a:xfrm>
            <a:off x="425160" y="4740120"/>
            <a:ext cx="82965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4" name="PlaceHolder 3"/>
          <p:cNvSpPr>
            <a:spLocks noGrp="1"/>
          </p:cNvSpPr>
          <p:nvPr>
            <p:ph type="title"/>
          </p:nvPr>
        </p:nvSpPr>
        <p:spPr>
          <a:xfrm>
            <a:off x="406440" y="1806840"/>
            <a:ext cx="8296560" cy="1541520"/>
          </a:xfrm>
          <a:prstGeom prst="rect">
            <a:avLst/>
          </a:prstGeom>
        </p:spPr>
        <p:txBody>
          <a:bodyPr tIns="91440" bIns="91440" anchor="ct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125" name="PlaceHolder 4"/>
          <p:cNvSpPr>
            <a:spLocks noGrp="1"/>
          </p:cNvSpPr>
          <p:nvPr>
            <p:ph type="sldNum"/>
          </p:nvPr>
        </p:nvSpPr>
        <p:spPr>
          <a:xfrm>
            <a:off x="8498160" y="4688640"/>
            <a:ext cx="548280" cy="393120"/>
          </a:xfrm>
          <a:prstGeom prst="rect">
            <a:avLst/>
          </a:prstGeom>
        </p:spPr>
        <p:txBody>
          <a:bodyPr tIns="91440" bIns="91440" anchor="ctr"/>
          <a:p>
            <a:pPr algn="r">
              <a:lnSpc>
                <a:spcPct val="100000"/>
              </a:lnSpc>
            </a:pPr>
            <a:fld id="{B4282EFC-7AC3-4CE8-9BCC-E60323E2FBAE}" type="slidenum">
              <a:rPr b="0" lang="es-ES" sz="1000" spc="-1" strike="noStrike">
                <a:solidFill>
                  <a:srgbClr val="ffffff"/>
                </a:solidFill>
                <a:latin typeface="Lato"/>
                <a:ea typeface="Lato"/>
              </a:rPr>
              <a:t>&lt;número&gt;</a:t>
            </a:fld>
            <a:endParaRPr b="0" lang="es-ES" sz="1000" spc="-1" strike="noStrike">
              <a:latin typeface="Times New Roman"/>
            </a:endParaRPr>
          </a:p>
        </p:txBody>
      </p:sp>
      <p:sp>
        <p:nvSpPr>
          <p:cNvPr id="12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esquema del texto</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hyperlink" Target="https://blog.bi-geek.com/arquitecturas-spring-cloud-netflix-eureka/" TargetMode="External"/><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hyperlink" Target="https://github.com/MasterCloudApps-Projects/iss-pricing-service" TargetMode="External"/><Relationship Id="rId2" Type="http://schemas.openxmlformats.org/officeDocument/2006/relationships/hyperlink" Target="https://github.com/MasterCloudApps-Projects/iss-policy-service" TargetMode="External"/><Relationship Id="rId3" Type="http://schemas.openxmlformats.org/officeDocument/2006/relationships/hyperlink" Target="https://github.com/MasterCloudApps-Projects/iss-policy-search-service" TargetMode="External"/><Relationship Id="rId4" Type="http://schemas.openxmlformats.org/officeDocument/2006/relationships/hyperlink" Target="https://github.com/MasterCloudApps-Projects/iss-payment-service" TargetMode="External"/><Relationship Id="rId5" Type="http://schemas.openxmlformats.org/officeDocument/2006/relationships/hyperlink" Target="https://github.com/MasterCloudApps-Projects/iss-product-service" TargetMode="External"/><Relationship Id="rId6" Type="http://schemas.openxmlformats.org/officeDocument/2006/relationships/hyperlink" Target="https://github.com/MasterCloudApps-Projects/iss-api-gateway"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hyperlink" Target="https://sonarcloud.io/dashboard?id=iss-pricing-service" TargetMode="External"/><Relationship Id="rId2" Type="http://schemas.openxmlformats.org/officeDocument/2006/relationships/hyperlink" Target="https://sonarcloud.io/dashboard?id=iss-policy-service" TargetMode="External"/><Relationship Id="rId3" Type="http://schemas.openxmlformats.org/officeDocument/2006/relationships/hyperlink" Target="https://sonarcloud.io/dashboard?id=iss-policy-search-service" TargetMode="External"/><Relationship Id="rId4" Type="http://schemas.openxmlformats.org/officeDocument/2006/relationships/hyperlink" Target="https://sonarcloud.io/dashboard?id=iss-payment-service" TargetMode="External"/><Relationship Id="rId5" Type="http://schemas.openxmlformats.org/officeDocument/2006/relationships/hyperlink" Target="https://sonarcloud.io/dashboard?id=iss-product-service" TargetMode="External"/><Relationship Id="rId6" Type="http://schemas.openxmlformats.org/officeDocument/2006/relationships/hyperlink" Target="https://sonarcloud.io/dashboard?id=iss-api-gateway" TargetMode="External"/><Relationship Id="rId7"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hub.docker.com/repository/docker/fpoirier2020/iss-pricing-service" TargetMode="External"/><Relationship Id="rId2" Type="http://schemas.openxmlformats.org/officeDocument/2006/relationships/hyperlink" Target="https://hub.docker.com/repository/docker/fpoirier2020/iss-policy-service" TargetMode="External"/><Relationship Id="rId3" Type="http://schemas.openxmlformats.org/officeDocument/2006/relationships/hyperlink" Target="https://hub.docker.com/repository/docker/fpoirier2020/iss-policy-search-service" TargetMode="External"/><Relationship Id="rId4" Type="http://schemas.openxmlformats.org/officeDocument/2006/relationships/hyperlink" Target="https://hub.docker.com/repository/docker/fpoirier2020/iss-payment-service" TargetMode="External"/><Relationship Id="rId5" Type="http://schemas.openxmlformats.org/officeDocument/2006/relationships/hyperlink" Target="https://hub.docker.com/repository/docker/fpoirier2020/iss-product-service" TargetMode="External"/><Relationship Id="rId6" Type="http://schemas.openxmlformats.org/officeDocument/2006/relationships/hyperlink" Target="https://hub.docker.com/repository/docker/fpoirier2020/iss-api-gateway" TargetMode="External"/><Relationship Id="rId7"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s://reflectoring.io/spring-boot-docker/" TargetMode="External"/><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sonarcloud.io" TargetMode="External"/><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947960" y="630360"/>
            <a:ext cx="6754680" cy="1541520"/>
          </a:xfrm>
          <a:prstGeom prst="rect">
            <a:avLst/>
          </a:prstGeom>
          <a:noFill/>
          <a:ln>
            <a:noFill/>
          </a:ln>
        </p:spPr>
        <p:txBody>
          <a:bodyPr tIns="91440" bIns="91440"/>
          <a:p>
            <a:pPr>
              <a:lnSpc>
                <a:spcPct val="100000"/>
              </a:lnSpc>
            </a:pPr>
            <a:r>
              <a:rPr b="1" lang="es-ES" sz="3400" spc="-1" strike="noStrike">
                <a:solidFill>
                  <a:srgbClr val="ffffff"/>
                </a:solidFill>
                <a:latin typeface="Raleway"/>
                <a:ea typeface="Raleway"/>
              </a:rPr>
              <a:t>Sistema de venta de seguro basado en una arquitectura de microservicios</a:t>
            </a:r>
            <a:endParaRPr b="0" lang="es-ES" sz="3400" spc="-1" strike="noStrike">
              <a:solidFill>
                <a:srgbClr val="000000"/>
              </a:solidFill>
              <a:latin typeface="Arial"/>
            </a:endParaRPr>
          </a:p>
        </p:txBody>
      </p:sp>
      <p:sp>
        <p:nvSpPr>
          <p:cNvPr id="164" name="TextShape 2"/>
          <p:cNvSpPr txBox="1"/>
          <p:nvPr/>
        </p:nvSpPr>
        <p:spPr>
          <a:xfrm>
            <a:off x="2390400" y="3468960"/>
            <a:ext cx="6331320" cy="1010520"/>
          </a:xfrm>
          <a:prstGeom prst="rect">
            <a:avLst/>
          </a:prstGeom>
          <a:noFill/>
          <a:ln>
            <a:noFill/>
          </a:ln>
        </p:spPr>
        <p:txBody>
          <a:bodyPr tIns="91440" bIns="91440" anchor="b"/>
          <a:p>
            <a:pPr>
              <a:lnSpc>
                <a:spcPct val="100000"/>
              </a:lnSpc>
            </a:pPr>
            <a:r>
              <a:rPr b="0" lang="es-ES" sz="1800" spc="-1" strike="noStrike">
                <a:solidFill>
                  <a:srgbClr val="ffffff"/>
                </a:solidFill>
                <a:latin typeface="Lato"/>
                <a:ea typeface="Lato"/>
              </a:rPr>
              <a:t>Trabajo de Fin de Máster</a:t>
            </a:r>
            <a:endParaRPr b="0" lang="es-ES" sz="1800" spc="-1" strike="noStrike">
              <a:latin typeface="Arial"/>
            </a:endParaRPr>
          </a:p>
          <a:p>
            <a:pPr>
              <a:lnSpc>
                <a:spcPct val="100000"/>
              </a:lnSpc>
            </a:pPr>
            <a:r>
              <a:rPr b="0" lang="es-ES" sz="1800" spc="-1" strike="noStrike">
                <a:solidFill>
                  <a:srgbClr val="ffffff"/>
                </a:solidFill>
                <a:latin typeface="Lato"/>
                <a:ea typeface="Lato"/>
              </a:rPr>
              <a:t>Autor: François Poirier</a:t>
            </a:r>
            <a:endParaRPr b="0" lang="es-ES" sz="1800" spc="-1" strike="noStrike">
              <a:latin typeface="Arial"/>
            </a:endParaRPr>
          </a:p>
          <a:p>
            <a:pPr>
              <a:lnSpc>
                <a:spcPct val="100000"/>
              </a:lnSpc>
            </a:pPr>
            <a:r>
              <a:rPr b="0" lang="es-ES" sz="1800" spc="-1" strike="noStrike">
                <a:solidFill>
                  <a:srgbClr val="ffffff"/>
                </a:solidFill>
                <a:latin typeface="Lato"/>
                <a:ea typeface="Lato"/>
              </a:rPr>
              <a:t>Tutor: Francisco Gortázar</a:t>
            </a:r>
            <a:endParaRPr b="0" lang="es-ES" sz="1800" spc="-1" strike="noStrike">
              <a:latin typeface="Arial"/>
            </a:endParaRPr>
          </a:p>
        </p:txBody>
      </p:sp>
      <p:pic>
        <p:nvPicPr>
          <p:cNvPr id="165" name="Google Shape;74;p13" descr=""/>
          <p:cNvPicPr/>
          <p:nvPr/>
        </p:nvPicPr>
        <p:blipFill>
          <a:blip r:embed="rId1"/>
          <a:stretch/>
        </p:blipFill>
        <p:spPr>
          <a:xfrm>
            <a:off x="152280" y="152280"/>
            <a:ext cx="1571400" cy="61884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Integración continua</a:t>
            </a:r>
            <a:endParaRPr b="0" lang="es-ES" sz="2000" spc="-1" strike="noStrike">
              <a:solidFill>
                <a:srgbClr val="000000"/>
              </a:solidFill>
              <a:latin typeface="Arial"/>
            </a:endParaRPr>
          </a:p>
        </p:txBody>
      </p:sp>
      <p:pic>
        <p:nvPicPr>
          <p:cNvPr id="194" name="Google Shape;139;p22" descr=""/>
          <p:cNvPicPr/>
          <p:nvPr/>
        </p:nvPicPr>
        <p:blipFill>
          <a:blip r:embed="rId1"/>
          <a:stretch/>
        </p:blipFill>
        <p:spPr>
          <a:xfrm>
            <a:off x="870840" y="694440"/>
            <a:ext cx="7467480" cy="4338720"/>
          </a:xfrm>
          <a:prstGeom prst="rect">
            <a:avLst/>
          </a:prstGeom>
          <a:ln>
            <a:noFill/>
          </a:ln>
        </p:spPr>
      </p:pic>
      <p:sp>
        <p:nvSpPr>
          <p:cNvPr id="195" name="TextShape 2"/>
          <p:cNvSpPr txBox="1"/>
          <p:nvPr/>
        </p:nvSpPr>
        <p:spPr>
          <a:xfrm>
            <a:off x="7260480" y="156240"/>
            <a:ext cx="175284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Dashboard</a:t>
            </a:r>
            <a:endParaRPr b="0" lang="es-ES" sz="2000" spc="-1" strike="noStrike">
              <a:solidFill>
                <a:srgbClr val="000000"/>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starters/librerias</a:t>
            </a:r>
            <a:endParaRPr b="0" lang="es-ES" sz="3600" spc="-1" strike="noStrike">
              <a:solidFill>
                <a:srgbClr val="000000"/>
              </a:solidFill>
              <a:latin typeface="Arial"/>
            </a:endParaRPr>
          </a:p>
        </p:txBody>
      </p:sp>
      <p:sp>
        <p:nvSpPr>
          <p:cNvPr id="197" name="TextShape 2"/>
          <p:cNvSpPr txBox="1"/>
          <p:nvPr/>
        </p:nvSpPr>
        <p:spPr>
          <a:xfrm>
            <a:off x="4572000" y="76320"/>
            <a:ext cx="4536720" cy="4531320"/>
          </a:xfrm>
          <a:prstGeom prst="rect">
            <a:avLst/>
          </a:prstGeom>
          <a:noFill/>
          <a:ln>
            <a:noFill/>
          </a:ln>
        </p:spPr>
        <p:txBody>
          <a:bodyPr tIns="91440" bIns="91440" anchor="ctr"/>
          <a:p>
            <a:pPr>
              <a:lnSpc>
                <a:spcPct val="128000"/>
              </a:lnSpc>
            </a:pPr>
            <a:endParaRPr b="0" lang="es-ES" sz="1400" spc="-1" strike="noStrike">
              <a:solidFill>
                <a:srgbClr val="000000"/>
              </a:solidFill>
              <a:latin typeface="Arial"/>
            </a:endParaRPr>
          </a:p>
          <a:p>
            <a:pPr marL="457200">
              <a:lnSpc>
                <a:spcPct val="128000"/>
              </a:lnSpc>
            </a:pPr>
            <a:endParaRPr b="0" lang="es-ES" sz="1400" spc="-1" strike="noStrike">
              <a:solidFill>
                <a:srgbClr val="000000"/>
              </a:solidFill>
              <a:latin typeface="Arial"/>
            </a:endParaRPr>
          </a:p>
          <a:p>
            <a:pPr marL="457200" indent="-298080">
              <a:lnSpc>
                <a:spcPct val="100000"/>
              </a:lnSpc>
              <a:buClr>
                <a:srgbClr val="ffffff"/>
              </a:buClr>
              <a:buFont typeface="Arial"/>
              <a:buChar char="●"/>
            </a:pPr>
            <a:r>
              <a:rPr b="1" lang="es-ES" sz="1200" spc="-1" strike="noStrike">
                <a:solidFill>
                  <a:srgbClr val="ffffff"/>
                </a:solidFill>
                <a:latin typeface="Trebuchet MS"/>
                <a:ea typeface="Trebuchet MS"/>
              </a:rPr>
              <a:t>Clases de soporte para CQRS</a:t>
            </a:r>
            <a:endParaRPr b="0" lang="es-ES" sz="1200" spc="-1" strike="noStrike">
              <a:solidFill>
                <a:srgbClr val="000000"/>
              </a:solidFill>
              <a:latin typeface="Arial"/>
            </a:endParaRPr>
          </a:p>
          <a:p>
            <a:pPr marL="457200">
              <a:lnSpc>
                <a:spcPct val="100000"/>
              </a:lnSpc>
            </a:pPr>
            <a:endParaRPr b="0" lang="es-ES" sz="1200" spc="-1" strike="noStrike">
              <a:solidFill>
                <a:srgbClr val="000000"/>
              </a:solidFill>
              <a:latin typeface="Arial"/>
            </a:endParaRPr>
          </a:p>
          <a:p>
            <a:pPr marL="457200" indent="-298080">
              <a:lnSpc>
                <a:spcPct val="100000"/>
              </a:lnSpc>
              <a:buClr>
                <a:srgbClr val="ffffff"/>
              </a:buClr>
              <a:buFont typeface="Arial"/>
              <a:buChar char="●"/>
            </a:pPr>
            <a:r>
              <a:rPr b="1" lang="es-ES" sz="1200" spc="-1" strike="noStrike">
                <a:solidFill>
                  <a:srgbClr val="ffffff"/>
                </a:solidFill>
                <a:latin typeface="Trebuchet MS"/>
                <a:ea typeface="Trebuchet MS"/>
              </a:rPr>
              <a:t>Health Check</a:t>
            </a:r>
            <a:endParaRPr b="0" lang="es-ES" sz="1200" spc="-1" strike="noStrike">
              <a:solidFill>
                <a:srgbClr val="000000"/>
              </a:solidFill>
              <a:latin typeface="Arial"/>
            </a:endParaRPr>
          </a:p>
          <a:p>
            <a:pPr marL="457200">
              <a:lnSpc>
                <a:spcPct val="100000"/>
              </a:lnSpc>
            </a:pPr>
            <a:endParaRPr b="0" lang="es-ES" sz="1200" spc="-1" strike="noStrike">
              <a:solidFill>
                <a:srgbClr val="000000"/>
              </a:solidFill>
              <a:latin typeface="Arial"/>
            </a:endParaRPr>
          </a:p>
          <a:p>
            <a:pPr marL="457200" indent="-298080">
              <a:lnSpc>
                <a:spcPct val="100000"/>
              </a:lnSpc>
              <a:buClr>
                <a:srgbClr val="ffffff"/>
              </a:buClr>
              <a:buFont typeface="Arial"/>
              <a:buChar char="●"/>
            </a:pPr>
            <a:r>
              <a:rPr b="1" lang="es-ES" sz="1200" spc="-1" strike="noStrike">
                <a:solidFill>
                  <a:srgbClr val="ffffff"/>
                </a:solidFill>
                <a:latin typeface="Trebuchet MS"/>
                <a:ea typeface="Trebuchet MS"/>
              </a:rPr>
              <a:t>Manejador de excepciones</a:t>
            </a:r>
            <a:endParaRPr b="0" lang="es-ES" sz="1200" spc="-1" strike="noStrike">
              <a:solidFill>
                <a:srgbClr val="000000"/>
              </a:solidFill>
              <a:latin typeface="Arial"/>
            </a:endParaRPr>
          </a:p>
          <a:p>
            <a:pPr marL="457200">
              <a:lnSpc>
                <a:spcPct val="115000"/>
              </a:lnSpc>
            </a:pPr>
            <a:endParaRPr b="0" lang="es-ES" sz="1200" spc="-1" strike="noStrike">
              <a:solidFill>
                <a:srgbClr val="000000"/>
              </a:solidFill>
              <a:latin typeface="Arial"/>
            </a:endParaRPr>
          </a:p>
          <a:p>
            <a:pPr marL="457200" indent="-298080">
              <a:lnSpc>
                <a:spcPct val="100000"/>
              </a:lnSpc>
              <a:buClr>
                <a:srgbClr val="ffffff"/>
              </a:buClr>
              <a:buFont typeface="Arial"/>
              <a:buChar char="●"/>
            </a:pPr>
            <a:r>
              <a:rPr b="1" lang="es-ES" sz="1200" spc="-1" strike="noStrike">
                <a:solidFill>
                  <a:srgbClr val="ffffff"/>
                </a:solidFill>
                <a:latin typeface="Trebuchet MS"/>
                <a:ea typeface="Trebuchet MS"/>
              </a:rPr>
              <a:t>Intercepción de errores: Feign Decoder</a:t>
            </a:r>
            <a:endParaRPr b="0" lang="es-ES" sz="1200" spc="-1" strike="noStrike">
              <a:solidFill>
                <a:srgbClr val="000000"/>
              </a:solidFill>
              <a:latin typeface="Arial"/>
            </a:endParaRPr>
          </a:p>
          <a:p>
            <a:pPr marL="457200">
              <a:lnSpc>
                <a:spcPct val="115000"/>
              </a:lnSpc>
            </a:pPr>
            <a:endParaRPr b="0" lang="es-ES" sz="1200" spc="-1" strike="noStrike">
              <a:solidFill>
                <a:srgbClr val="000000"/>
              </a:solidFill>
              <a:latin typeface="Arial"/>
            </a:endParaRPr>
          </a:p>
          <a:p>
            <a:pPr marL="457200" indent="-298080">
              <a:lnSpc>
                <a:spcPct val="100000"/>
              </a:lnSpc>
              <a:buClr>
                <a:srgbClr val="ffffff"/>
              </a:buClr>
              <a:buFont typeface="Arial"/>
              <a:buChar char="●"/>
            </a:pPr>
            <a:r>
              <a:rPr b="1" lang="es-ES" sz="1200" spc="-1" strike="noStrike">
                <a:solidFill>
                  <a:srgbClr val="ffffff"/>
                </a:solidFill>
                <a:latin typeface="Trebuchet MS"/>
                <a:ea typeface="Trebuchet MS"/>
              </a:rPr>
              <a:t>Clases de soporte para testing</a:t>
            </a:r>
            <a:endParaRPr b="0" lang="es-ES" sz="1200" spc="-1" strike="noStrike">
              <a:solidFill>
                <a:srgbClr val="000000"/>
              </a:solidFill>
              <a:latin typeface="Arial"/>
            </a:endParaRPr>
          </a:p>
        </p:txBody>
      </p:sp>
      <p:sp>
        <p:nvSpPr>
          <p:cNvPr id="198" name="TextShape 3"/>
          <p:cNvSpPr txBox="1"/>
          <p:nvPr/>
        </p:nvSpPr>
        <p:spPr>
          <a:xfrm>
            <a:off x="318240" y="156240"/>
            <a:ext cx="409428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Arquitectura</a:t>
            </a:r>
            <a:endParaRPr b="0" lang="es-ES" sz="20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Arquitectura</a:t>
            </a:r>
            <a:endParaRPr b="0" lang="es-ES" sz="2000" spc="-1" strike="noStrike">
              <a:solidFill>
                <a:srgbClr val="000000"/>
              </a:solidFill>
              <a:latin typeface="Arial"/>
            </a:endParaRPr>
          </a:p>
        </p:txBody>
      </p:sp>
      <p:pic>
        <p:nvPicPr>
          <p:cNvPr id="200" name="Google Shape;153;p24" descr=""/>
          <p:cNvPicPr/>
          <p:nvPr/>
        </p:nvPicPr>
        <p:blipFill>
          <a:blip r:embed="rId1"/>
          <a:stretch/>
        </p:blipFill>
        <p:spPr>
          <a:xfrm>
            <a:off x="152280" y="789480"/>
            <a:ext cx="8838720" cy="4094640"/>
          </a:xfrm>
          <a:prstGeom prst="rect">
            <a:avLst/>
          </a:prstGeom>
          <a:ln>
            <a:noFill/>
          </a:ln>
        </p:spPr>
      </p:pic>
      <p:sp>
        <p:nvSpPr>
          <p:cNvPr id="201" name="TextShape 2"/>
          <p:cNvSpPr txBox="1"/>
          <p:nvPr/>
        </p:nvSpPr>
        <p:spPr>
          <a:xfrm>
            <a:off x="6038640" y="789480"/>
            <a:ext cx="299160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Hexagonal + CQRS</a:t>
            </a:r>
            <a:endParaRPr b="0" lang="es-ES" sz="20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03" name="TextShape 2"/>
          <p:cNvSpPr txBox="1"/>
          <p:nvPr/>
        </p:nvSpPr>
        <p:spPr>
          <a:xfrm>
            <a:off x="7128000" y="156240"/>
            <a:ext cx="182808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OpenApi</a:t>
            </a:r>
            <a:endParaRPr b="0" lang="es-ES" sz="2000" spc="-1" strike="noStrike">
              <a:solidFill>
                <a:srgbClr val="000000"/>
              </a:solidFill>
              <a:latin typeface="Arial"/>
            </a:endParaRPr>
          </a:p>
        </p:txBody>
      </p:sp>
      <p:pic>
        <p:nvPicPr>
          <p:cNvPr id="204" name="Google Shape;161;p25" descr=""/>
          <p:cNvPicPr/>
          <p:nvPr/>
        </p:nvPicPr>
        <p:blipFill>
          <a:blip r:embed="rId1"/>
          <a:stretch/>
        </p:blipFill>
        <p:spPr>
          <a:xfrm>
            <a:off x="94320" y="1101960"/>
            <a:ext cx="2859120" cy="904680"/>
          </a:xfrm>
          <a:prstGeom prst="rect">
            <a:avLst/>
          </a:prstGeom>
          <a:ln>
            <a:noFill/>
          </a:ln>
        </p:spPr>
      </p:pic>
      <p:pic>
        <p:nvPicPr>
          <p:cNvPr id="205" name="Google Shape;162;p25" descr=""/>
          <p:cNvPicPr/>
          <p:nvPr/>
        </p:nvPicPr>
        <p:blipFill>
          <a:blip r:embed="rId2"/>
          <a:stretch/>
        </p:blipFill>
        <p:spPr>
          <a:xfrm>
            <a:off x="231840" y="3432960"/>
            <a:ext cx="2409480" cy="685440"/>
          </a:xfrm>
          <a:prstGeom prst="rect">
            <a:avLst/>
          </a:prstGeom>
          <a:ln>
            <a:noFill/>
          </a:ln>
        </p:spPr>
      </p:pic>
      <p:pic>
        <p:nvPicPr>
          <p:cNvPr id="206" name="Google Shape;163;p25" descr=""/>
          <p:cNvPicPr/>
          <p:nvPr/>
        </p:nvPicPr>
        <p:blipFill>
          <a:blip r:embed="rId3"/>
          <a:stretch/>
        </p:blipFill>
        <p:spPr>
          <a:xfrm>
            <a:off x="3237120" y="941760"/>
            <a:ext cx="5754240" cy="1290600"/>
          </a:xfrm>
          <a:prstGeom prst="rect">
            <a:avLst/>
          </a:prstGeom>
          <a:ln>
            <a:noFill/>
          </a:ln>
        </p:spPr>
      </p:pic>
      <p:pic>
        <p:nvPicPr>
          <p:cNvPr id="207" name="Google Shape;164;p25" descr=""/>
          <p:cNvPicPr/>
          <p:nvPr/>
        </p:nvPicPr>
        <p:blipFill>
          <a:blip r:embed="rId4"/>
          <a:stretch/>
        </p:blipFill>
        <p:spPr>
          <a:xfrm>
            <a:off x="3084480" y="2392920"/>
            <a:ext cx="5943240" cy="2514240"/>
          </a:xfrm>
          <a:prstGeom prst="rect">
            <a:avLst/>
          </a:prstGeom>
          <a:ln>
            <a:noFill/>
          </a:ln>
        </p:spPr>
      </p:pic>
      <p:sp>
        <p:nvSpPr>
          <p:cNvPr id="208" name="CustomShape 3"/>
          <p:cNvSpPr/>
          <p:nvPr/>
        </p:nvSpPr>
        <p:spPr>
          <a:xfrm>
            <a:off x="94320" y="694800"/>
            <a:ext cx="348840" cy="348840"/>
          </a:xfrm>
          <a:prstGeom prst="flowChartConnector">
            <a:avLst/>
          </a:prstGeom>
          <a:solidFill>
            <a:srgbClr val="f6b26b"/>
          </a:solidFill>
          <a:ln w="9360">
            <a:solidFill>
              <a:schemeClr val="dk2"/>
            </a:solidFill>
            <a:round/>
          </a:ln>
        </p:spPr>
        <p:style>
          <a:lnRef idx="0"/>
          <a:fillRef idx="0"/>
          <a:effectRef idx="0"/>
          <a:fontRef idx="minor"/>
        </p:style>
        <p:txBody>
          <a:bodyPr tIns="91440" bIns="91440" anchor="ctr"/>
          <a:p>
            <a:pPr>
              <a:lnSpc>
                <a:spcPct val="100000"/>
              </a:lnSpc>
            </a:pPr>
            <a:r>
              <a:rPr b="0" lang="es-ES" sz="1400" spc="-1" strike="noStrike">
                <a:solidFill>
                  <a:srgbClr val="ffffff"/>
                </a:solidFill>
                <a:latin typeface="Arial"/>
                <a:ea typeface="Arial"/>
              </a:rPr>
              <a:t>1</a:t>
            </a:r>
            <a:endParaRPr b="0" lang="es-ES" sz="1400" spc="-1" strike="noStrike">
              <a:latin typeface="Arial"/>
            </a:endParaRPr>
          </a:p>
        </p:txBody>
      </p:sp>
      <p:sp>
        <p:nvSpPr>
          <p:cNvPr id="209" name="CustomShape 4"/>
          <p:cNvSpPr/>
          <p:nvPr/>
        </p:nvSpPr>
        <p:spPr>
          <a:xfrm>
            <a:off x="274680" y="3037320"/>
            <a:ext cx="348840" cy="348840"/>
          </a:xfrm>
          <a:prstGeom prst="flowChartConnector">
            <a:avLst/>
          </a:prstGeom>
          <a:solidFill>
            <a:srgbClr val="f6b26b"/>
          </a:solidFill>
          <a:ln w="9360">
            <a:solidFill>
              <a:schemeClr val="dk2"/>
            </a:solidFill>
            <a:round/>
          </a:ln>
        </p:spPr>
        <p:style>
          <a:lnRef idx="0"/>
          <a:fillRef idx="0"/>
          <a:effectRef idx="0"/>
          <a:fontRef idx="minor"/>
        </p:style>
        <p:txBody>
          <a:bodyPr tIns="91440" bIns="91440" anchor="ctr"/>
          <a:p>
            <a:pPr>
              <a:lnSpc>
                <a:spcPct val="100000"/>
              </a:lnSpc>
            </a:pPr>
            <a:r>
              <a:rPr b="0" lang="es-ES" sz="1400" spc="-1" strike="noStrike">
                <a:solidFill>
                  <a:srgbClr val="ffffff"/>
                </a:solidFill>
                <a:latin typeface="Arial"/>
                <a:ea typeface="Arial"/>
              </a:rPr>
              <a:t>2</a:t>
            </a:r>
            <a:endParaRPr b="0" lang="es-ES" sz="1400" spc="-1" strike="noStrike">
              <a:latin typeface="Arial"/>
            </a:endParaRPr>
          </a:p>
        </p:txBody>
      </p:sp>
      <p:sp>
        <p:nvSpPr>
          <p:cNvPr id="210" name="CustomShape 5"/>
          <p:cNvSpPr/>
          <p:nvPr/>
        </p:nvSpPr>
        <p:spPr>
          <a:xfrm>
            <a:off x="3394800" y="432720"/>
            <a:ext cx="348840" cy="348840"/>
          </a:xfrm>
          <a:prstGeom prst="flowChartConnector">
            <a:avLst/>
          </a:prstGeom>
          <a:solidFill>
            <a:srgbClr val="f6b26b"/>
          </a:solidFill>
          <a:ln w="9360">
            <a:solidFill>
              <a:schemeClr val="dk2"/>
            </a:solidFill>
            <a:round/>
          </a:ln>
        </p:spPr>
        <p:style>
          <a:lnRef idx="0"/>
          <a:fillRef idx="0"/>
          <a:effectRef idx="0"/>
          <a:fontRef idx="minor"/>
        </p:style>
        <p:txBody>
          <a:bodyPr tIns="91440" bIns="91440" anchor="ctr"/>
          <a:p>
            <a:pPr>
              <a:lnSpc>
                <a:spcPct val="100000"/>
              </a:lnSpc>
            </a:pPr>
            <a:r>
              <a:rPr b="0" lang="es-ES" sz="1400" spc="-1" strike="noStrike">
                <a:solidFill>
                  <a:srgbClr val="ffffff"/>
                </a:solidFill>
                <a:latin typeface="Arial"/>
                <a:ea typeface="Arial"/>
              </a:rPr>
              <a:t>3</a:t>
            </a:r>
            <a:endParaRPr b="0" lang="es-ES" sz="1400" spc="-1" strike="noStrike">
              <a:latin typeface="Arial"/>
            </a:endParaRPr>
          </a:p>
        </p:txBody>
      </p:sp>
      <p:sp>
        <p:nvSpPr>
          <p:cNvPr id="211" name="CustomShape 6"/>
          <p:cNvSpPr/>
          <p:nvPr/>
        </p:nvSpPr>
        <p:spPr>
          <a:xfrm>
            <a:off x="2604600" y="2438280"/>
            <a:ext cx="348840" cy="348840"/>
          </a:xfrm>
          <a:prstGeom prst="flowChartConnector">
            <a:avLst/>
          </a:prstGeom>
          <a:solidFill>
            <a:srgbClr val="f6b26b"/>
          </a:solidFill>
          <a:ln w="9360">
            <a:solidFill>
              <a:schemeClr val="dk2"/>
            </a:solidFill>
            <a:round/>
          </a:ln>
        </p:spPr>
        <p:style>
          <a:lnRef idx="0"/>
          <a:fillRef idx="0"/>
          <a:effectRef idx="0"/>
          <a:fontRef idx="minor"/>
        </p:style>
        <p:txBody>
          <a:bodyPr tIns="91440" bIns="91440" anchor="ctr"/>
          <a:p>
            <a:pPr>
              <a:lnSpc>
                <a:spcPct val="100000"/>
              </a:lnSpc>
            </a:pPr>
            <a:r>
              <a:rPr b="0" lang="es-ES" sz="1400" spc="-1" strike="noStrike">
                <a:solidFill>
                  <a:srgbClr val="ffffff"/>
                </a:solidFill>
                <a:latin typeface="Arial"/>
                <a:ea typeface="Arial"/>
              </a:rPr>
              <a:t>4</a:t>
            </a:r>
            <a:endParaRPr b="0" lang="es-ES"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13" name="TextShape 2"/>
          <p:cNvSpPr txBox="1"/>
          <p:nvPr/>
        </p:nvSpPr>
        <p:spPr>
          <a:xfrm>
            <a:off x="6984000" y="156240"/>
            <a:ext cx="197208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OpenApi</a:t>
            </a:r>
            <a:endParaRPr b="0" lang="es-ES" sz="2000" spc="-1" strike="noStrike">
              <a:solidFill>
                <a:srgbClr val="000000"/>
              </a:solidFill>
              <a:latin typeface="Arial"/>
            </a:endParaRPr>
          </a:p>
        </p:txBody>
      </p:sp>
      <p:pic>
        <p:nvPicPr>
          <p:cNvPr id="214" name="Google Shape;175;p26" descr=""/>
          <p:cNvPicPr/>
          <p:nvPr/>
        </p:nvPicPr>
        <p:blipFill>
          <a:blip r:embed="rId1"/>
          <a:stretch/>
        </p:blipFill>
        <p:spPr>
          <a:xfrm>
            <a:off x="476640" y="3911400"/>
            <a:ext cx="1218960" cy="875880"/>
          </a:xfrm>
          <a:prstGeom prst="rect">
            <a:avLst/>
          </a:prstGeom>
          <a:ln>
            <a:noFill/>
          </a:ln>
        </p:spPr>
      </p:pic>
      <p:sp>
        <p:nvSpPr>
          <p:cNvPr id="215" name="CustomShape 3"/>
          <p:cNvSpPr/>
          <p:nvPr/>
        </p:nvSpPr>
        <p:spPr>
          <a:xfrm>
            <a:off x="299160" y="971280"/>
            <a:ext cx="7303320" cy="537840"/>
          </a:xfrm>
          <a:prstGeom prst="rect">
            <a:avLst/>
          </a:prstGeom>
          <a:noFill/>
          <a:ln>
            <a:noFill/>
          </a:ln>
        </p:spPr>
        <p:style>
          <a:lnRef idx="0"/>
          <a:fillRef idx="0"/>
          <a:effectRef idx="0"/>
          <a:fontRef idx="minor"/>
        </p:style>
        <p:txBody>
          <a:bodyPr tIns="91440" bIns="91440"/>
          <a:p>
            <a:pPr>
              <a:lnSpc>
                <a:spcPct val="100000"/>
              </a:lnSpc>
            </a:pPr>
            <a:r>
              <a:rPr b="0" lang="es-ES" sz="1400" spc="-1" strike="noStrike">
                <a:solidFill>
                  <a:srgbClr val="000000"/>
                </a:solidFill>
                <a:latin typeface="Arial"/>
                <a:ea typeface="Arial"/>
              </a:rPr>
              <a:t>http://localhost:8082/swagger-ui/index.html?configUrl=/policy-openapi/swagger-config</a:t>
            </a:r>
            <a:endParaRPr b="0" lang="es-ES" sz="1400" spc="-1" strike="noStrike">
              <a:latin typeface="Arial"/>
            </a:endParaRPr>
          </a:p>
        </p:txBody>
      </p:sp>
      <p:pic>
        <p:nvPicPr>
          <p:cNvPr id="216" name="Google Shape;177;p26" descr=""/>
          <p:cNvPicPr/>
          <p:nvPr/>
        </p:nvPicPr>
        <p:blipFill>
          <a:blip r:embed="rId2"/>
          <a:stretch/>
        </p:blipFill>
        <p:spPr>
          <a:xfrm>
            <a:off x="2873160" y="1400400"/>
            <a:ext cx="5587200" cy="35902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18" name="TextShape 2"/>
          <p:cNvSpPr txBox="1"/>
          <p:nvPr/>
        </p:nvSpPr>
        <p:spPr>
          <a:xfrm>
            <a:off x="6840000" y="243720"/>
            <a:ext cx="217440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AsyncApi</a:t>
            </a:r>
            <a:endParaRPr b="0" lang="es-ES" sz="2000" spc="-1" strike="noStrike">
              <a:solidFill>
                <a:srgbClr val="000000"/>
              </a:solidFill>
              <a:latin typeface="Arial"/>
            </a:endParaRPr>
          </a:p>
        </p:txBody>
      </p:sp>
      <p:sp>
        <p:nvSpPr>
          <p:cNvPr id="219" name="CustomShape 3"/>
          <p:cNvSpPr/>
          <p:nvPr/>
        </p:nvSpPr>
        <p:spPr>
          <a:xfrm>
            <a:off x="432360" y="743760"/>
            <a:ext cx="8278920" cy="547920"/>
          </a:xfrm>
          <a:prstGeom prst="rect">
            <a:avLst/>
          </a:prstGeom>
          <a:noFill/>
          <a:ln>
            <a:noFill/>
          </a:ln>
        </p:spPr>
        <p:style>
          <a:lnRef idx="0"/>
          <a:fillRef idx="0"/>
          <a:effectRef idx="0"/>
          <a:fontRef idx="minor"/>
        </p:style>
        <p:txBody>
          <a:bodyPr tIns="91440" bIns="91440"/>
          <a:p>
            <a:pPr>
              <a:lnSpc>
                <a:spcPct val="100000"/>
              </a:lnSpc>
            </a:pPr>
            <a:r>
              <a:rPr b="0" lang="es-ES" sz="1100" spc="-1" strike="noStrike">
                <a:solidFill>
                  <a:srgbClr val="000000"/>
                </a:solidFill>
                <a:latin typeface="Arial"/>
                <a:ea typeface="Arial"/>
              </a:rPr>
              <a:t>https://playground.asyncapi.io/?load=https://raw.githubusercontent.com/asyncapi/asyncapi/master/examples/2.0.0/simple.yml</a:t>
            </a:r>
            <a:endParaRPr b="0" lang="es-ES" sz="1100" spc="-1" strike="noStrike">
              <a:latin typeface="Arial"/>
            </a:endParaRPr>
          </a:p>
        </p:txBody>
      </p:sp>
      <p:pic>
        <p:nvPicPr>
          <p:cNvPr id="220" name="Google Shape;185;p27" descr=""/>
          <p:cNvPicPr/>
          <p:nvPr/>
        </p:nvPicPr>
        <p:blipFill>
          <a:blip r:embed="rId1"/>
          <a:stretch/>
        </p:blipFill>
        <p:spPr>
          <a:xfrm>
            <a:off x="318240" y="4078080"/>
            <a:ext cx="1218960" cy="875880"/>
          </a:xfrm>
          <a:prstGeom prst="rect">
            <a:avLst/>
          </a:prstGeom>
          <a:ln>
            <a:noFill/>
          </a:ln>
        </p:spPr>
      </p:pic>
      <p:pic>
        <p:nvPicPr>
          <p:cNvPr id="221" name="Google Shape;186;p27" descr=""/>
          <p:cNvPicPr/>
          <p:nvPr/>
        </p:nvPicPr>
        <p:blipFill>
          <a:blip r:embed="rId2"/>
          <a:stretch/>
        </p:blipFill>
        <p:spPr>
          <a:xfrm>
            <a:off x="1946160" y="1258560"/>
            <a:ext cx="7101000" cy="3629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pic>
        <p:nvPicPr>
          <p:cNvPr id="223" name="Google Shape;192;p28" descr=""/>
          <p:cNvPicPr/>
          <p:nvPr/>
        </p:nvPicPr>
        <p:blipFill>
          <a:blip r:embed="rId1"/>
          <a:stretch/>
        </p:blipFill>
        <p:spPr>
          <a:xfrm>
            <a:off x="523080" y="695520"/>
            <a:ext cx="3813840" cy="2701800"/>
          </a:xfrm>
          <a:prstGeom prst="rect">
            <a:avLst/>
          </a:prstGeom>
          <a:ln>
            <a:noFill/>
          </a:ln>
        </p:spPr>
      </p:pic>
      <p:sp>
        <p:nvSpPr>
          <p:cNvPr id="224" name="TextShape 2"/>
          <p:cNvSpPr txBox="1"/>
          <p:nvPr/>
        </p:nvSpPr>
        <p:spPr>
          <a:xfrm>
            <a:off x="7278480" y="87120"/>
            <a:ext cx="1821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Pricing </a:t>
            </a:r>
            <a:endParaRPr b="0" lang="es-ES" sz="2000" spc="-1" strike="noStrike">
              <a:solidFill>
                <a:srgbClr val="000000"/>
              </a:solidFill>
              <a:latin typeface="Arial"/>
            </a:endParaRPr>
          </a:p>
        </p:txBody>
      </p:sp>
      <p:pic>
        <p:nvPicPr>
          <p:cNvPr id="225" name="Google Shape;194;p28" descr=""/>
          <p:cNvPicPr/>
          <p:nvPr/>
        </p:nvPicPr>
        <p:blipFill>
          <a:blip r:embed="rId2"/>
          <a:stretch/>
        </p:blipFill>
        <p:spPr>
          <a:xfrm>
            <a:off x="5099400" y="2822760"/>
            <a:ext cx="3913560" cy="2108880"/>
          </a:xfrm>
          <a:prstGeom prst="rect">
            <a:avLst/>
          </a:prstGeom>
          <a:ln>
            <a:noFill/>
          </a:ln>
        </p:spPr>
      </p:pic>
      <p:pic>
        <p:nvPicPr>
          <p:cNvPr id="226" name="Google Shape;195;p28" descr=""/>
          <p:cNvPicPr/>
          <p:nvPr/>
        </p:nvPicPr>
        <p:blipFill>
          <a:blip r:embed="rId3"/>
          <a:stretch/>
        </p:blipFill>
        <p:spPr>
          <a:xfrm>
            <a:off x="5441400" y="789480"/>
            <a:ext cx="2407320" cy="1880640"/>
          </a:xfrm>
          <a:prstGeom prst="rect">
            <a:avLst/>
          </a:prstGeom>
          <a:ln>
            <a:noFill/>
          </a:ln>
        </p:spPr>
      </p:pic>
      <p:pic>
        <p:nvPicPr>
          <p:cNvPr id="227" name="Google Shape;196;p28" descr=""/>
          <p:cNvPicPr/>
          <p:nvPr/>
        </p:nvPicPr>
        <p:blipFill>
          <a:blip r:embed="rId4"/>
          <a:stretch/>
        </p:blipFill>
        <p:spPr>
          <a:xfrm>
            <a:off x="1572840" y="3538800"/>
            <a:ext cx="1895040" cy="12664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pic>
        <p:nvPicPr>
          <p:cNvPr id="229" name="Google Shape;202;p29" descr=""/>
          <p:cNvPicPr/>
          <p:nvPr/>
        </p:nvPicPr>
        <p:blipFill>
          <a:blip r:embed="rId1"/>
          <a:stretch/>
        </p:blipFill>
        <p:spPr>
          <a:xfrm>
            <a:off x="3484080" y="107280"/>
            <a:ext cx="5430960" cy="2697120"/>
          </a:xfrm>
          <a:prstGeom prst="rect">
            <a:avLst/>
          </a:prstGeom>
          <a:ln>
            <a:noFill/>
          </a:ln>
        </p:spPr>
      </p:pic>
      <p:pic>
        <p:nvPicPr>
          <p:cNvPr id="230" name="Google Shape;203;p29" descr=""/>
          <p:cNvPicPr/>
          <p:nvPr/>
        </p:nvPicPr>
        <p:blipFill>
          <a:blip r:embed="rId2"/>
          <a:stretch/>
        </p:blipFill>
        <p:spPr>
          <a:xfrm>
            <a:off x="227880" y="2952720"/>
            <a:ext cx="4153680" cy="2057040"/>
          </a:xfrm>
          <a:prstGeom prst="rect">
            <a:avLst/>
          </a:prstGeom>
          <a:ln>
            <a:noFill/>
          </a:ln>
        </p:spPr>
      </p:pic>
      <p:sp>
        <p:nvSpPr>
          <p:cNvPr id="231" name="TextShape 2"/>
          <p:cNvSpPr txBox="1"/>
          <p:nvPr/>
        </p:nvSpPr>
        <p:spPr>
          <a:xfrm>
            <a:off x="588600" y="1385640"/>
            <a:ext cx="1821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Pricing </a:t>
            </a:r>
            <a:endParaRPr b="0" lang="es-ES" sz="2000" spc="-1" strike="noStrike">
              <a:solidFill>
                <a:srgbClr val="000000"/>
              </a:solidFill>
              <a:latin typeface="Arial"/>
            </a:endParaRPr>
          </a:p>
        </p:txBody>
      </p:sp>
      <p:pic>
        <p:nvPicPr>
          <p:cNvPr id="232" name="Google Shape;205;p29" descr=""/>
          <p:cNvPicPr/>
          <p:nvPr/>
        </p:nvPicPr>
        <p:blipFill>
          <a:blip r:embed="rId3"/>
          <a:stretch/>
        </p:blipFill>
        <p:spPr>
          <a:xfrm>
            <a:off x="5732280" y="3800880"/>
            <a:ext cx="2907000" cy="10501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pic>
        <p:nvPicPr>
          <p:cNvPr id="234" name="Google Shape;211;p30" descr=""/>
          <p:cNvPicPr/>
          <p:nvPr/>
        </p:nvPicPr>
        <p:blipFill>
          <a:blip r:embed="rId1"/>
          <a:stretch/>
        </p:blipFill>
        <p:spPr>
          <a:xfrm>
            <a:off x="185400" y="807480"/>
            <a:ext cx="3904560" cy="2677320"/>
          </a:xfrm>
          <a:prstGeom prst="rect">
            <a:avLst/>
          </a:prstGeom>
          <a:ln>
            <a:noFill/>
          </a:ln>
        </p:spPr>
      </p:pic>
      <p:sp>
        <p:nvSpPr>
          <p:cNvPr id="235" name="TextShape 2"/>
          <p:cNvSpPr txBox="1"/>
          <p:nvPr/>
        </p:nvSpPr>
        <p:spPr>
          <a:xfrm>
            <a:off x="7178760" y="156240"/>
            <a:ext cx="1821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Policy </a:t>
            </a:r>
            <a:endParaRPr b="0" lang="es-ES" sz="2000" spc="-1" strike="noStrike">
              <a:solidFill>
                <a:srgbClr val="000000"/>
              </a:solidFill>
              <a:latin typeface="Arial"/>
            </a:endParaRPr>
          </a:p>
        </p:txBody>
      </p:sp>
      <p:pic>
        <p:nvPicPr>
          <p:cNvPr id="236" name="Google Shape;213;p30" descr=""/>
          <p:cNvPicPr/>
          <p:nvPr/>
        </p:nvPicPr>
        <p:blipFill>
          <a:blip r:embed="rId2"/>
          <a:stretch/>
        </p:blipFill>
        <p:spPr>
          <a:xfrm>
            <a:off x="3590640" y="2873520"/>
            <a:ext cx="5410080" cy="2155320"/>
          </a:xfrm>
          <a:prstGeom prst="rect">
            <a:avLst/>
          </a:prstGeom>
          <a:ln>
            <a:noFill/>
          </a:ln>
        </p:spPr>
      </p:pic>
      <p:pic>
        <p:nvPicPr>
          <p:cNvPr id="237" name="Google Shape;214;p30" descr=""/>
          <p:cNvPicPr/>
          <p:nvPr/>
        </p:nvPicPr>
        <p:blipFill>
          <a:blip r:embed="rId3"/>
          <a:stretch/>
        </p:blipFill>
        <p:spPr>
          <a:xfrm>
            <a:off x="4857120" y="257040"/>
            <a:ext cx="2047680" cy="253332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pic>
        <p:nvPicPr>
          <p:cNvPr id="239" name="Google Shape;220;p31" descr=""/>
          <p:cNvPicPr/>
          <p:nvPr/>
        </p:nvPicPr>
        <p:blipFill>
          <a:blip r:embed="rId1"/>
          <a:stretch/>
        </p:blipFill>
        <p:spPr>
          <a:xfrm>
            <a:off x="65160" y="945720"/>
            <a:ext cx="5113440" cy="1516320"/>
          </a:xfrm>
          <a:prstGeom prst="rect">
            <a:avLst/>
          </a:prstGeom>
          <a:ln>
            <a:noFill/>
          </a:ln>
        </p:spPr>
      </p:pic>
      <p:sp>
        <p:nvSpPr>
          <p:cNvPr id="240" name="TextShape 2"/>
          <p:cNvSpPr txBox="1"/>
          <p:nvPr/>
        </p:nvSpPr>
        <p:spPr>
          <a:xfrm>
            <a:off x="7215480" y="156240"/>
            <a:ext cx="1821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Payment </a:t>
            </a:r>
            <a:endParaRPr b="0" lang="es-ES" sz="2000" spc="-1" strike="noStrike">
              <a:solidFill>
                <a:srgbClr val="000000"/>
              </a:solidFill>
              <a:latin typeface="Arial"/>
            </a:endParaRPr>
          </a:p>
        </p:txBody>
      </p:sp>
      <p:pic>
        <p:nvPicPr>
          <p:cNvPr id="241" name="Google Shape;222;p31" descr=""/>
          <p:cNvPicPr/>
          <p:nvPr/>
        </p:nvPicPr>
        <p:blipFill>
          <a:blip r:embed="rId2"/>
          <a:stretch/>
        </p:blipFill>
        <p:spPr>
          <a:xfrm>
            <a:off x="4465440" y="2802960"/>
            <a:ext cx="4401000" cy="2136960"/>
          </a:xfrm>
          <a:prstGeom prst="rect">
            <a:avLst/>
          </a:prstGeom>
          <a:ln>
            <a:noFill/>
          </a:ln>
        </p:spPr>
      </p:pic>
      <p:pic>
        <p:nvPicPr>
          <p:cNvPr id="242" name="Google Shape;223;p31" descr=""/>
          <p:cNvPicPr/>
          <p:nvPr/>
        </p:nvPicPr>
        <p:blipFill>
          <a:blip r:embed="rId3"/>
          <a:stretch/>
        </p:blipFill>
        <p:spPr>
          <a:xfrm>
            <a:off x="6445440" y="1159560"/>
            <a:ext cx="1647360" cy="1266480"/>
          </a:xfrm>
          <a:prstGeom prst="rect">
            <a:avLst/>
          </a:prstGeom>
          <a:ln>
            <a:noFill/>
          </a:ln>
        </p:spPr>
      </p:pic>
      <p:pic>
        <p:nvPicPr>
          <p:cNvPr id="243" name="Google Shape;224;p31" descr=""/>
          <p:cNvPicPr/>
          <p:nvPr/>
        </p:nvPicPr>
        <p:blipFill>
          <a:blip r:embed="rId4"/>
          <a:stretch/>
        </p:blipFill>
        <p:spPr>
          <a:xfrm>
            <a:off x="661680" y="3102120"/>
            <a:ext cx="1866600" cy="10378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Indice</a:t>
            </a:r>
            <a:endParaRPr b="0" lang="es-ES" sz="3600" spc="-1" strike="noStrike">
              <a:solidFill>
                <a:srgbClr val="000000"/>
              </a:solidFill>
              <a:latin typeface="Arial"/>
            </a:endParaRPr>
          </a:p>
        </p:txBody>
      </p:sp>
      <p:sp>
        <p:nvSpPr>
          <p:cNvPr id="167" name="TextShape 2"/>
          <p:cNvSpPr txBox="1"/>
          <p:nvPr/>
        </p:nvSpPr>
        <p:spPr>
          <a:xfrm>
            <a:off x="4939560" y="724320"/>
            <a:ext cx="3836520" cy="3694680"/>
          </a:xfrm>
          <a:prstGeom prst="rect">
            <a:avLst/>
          </a:prstGeom>
          <a:noFill/>
          <a:ln>
            <a:noFill/>
          </a:ln>
        </p:spPr>
        <p:txBody>
          <a:bodyPr tIns="91440" bIns="91440" anchor="ctr"/>
          <a:p>
            <a:pPr marL="457200" indent="-342720">
              <a:lnSpc>
                <a:spcPct val="115000"/>
              </a:lnSpc>
              <a:buClr>
                <a:srgbClr val="ffffff"/>
              </a:buClr>
              <a:buFont typeface="Lato"/>
              <a:buAutoNum type="arabicPeriod"/>
            </a:pPr>
            <a:r>
              <a:rPr b="0" lang="es-ES" sz="1800" spc="-1" strike="noStrike">
                <a:solidFill>
                  <a:srgbClr val="ffffff"/>
                </a:solidFill>
                <a:latin typeface="Lato"/>
                <a:ea typeface="Lato"/>
              </a:rPr>
              <a:t>Introducción</a:t>
            </a:r>
            <a:endParaRPr b="0" lang="es-ES" sz="1800" spc="-1" strike="noStrike">
              <a:solidFill>
                <a:srgbClr val="000000"/>
              </a:solidFill>
              <a:latin typeface="Arial"/>
            </a:endParaRPr>
          </a:p>
          <a:p>
            <a:pPr marL="457200" indent="-342720">
              <a:lnSpc>
                <a:spcPct val="115000"/>
              </a:lnSpc>
              <a:spcBef>
                <a:spcPts val="1599"/>
              </a:spcBef>
              <a:buClr>
                <a:srgbClr val="ffffff"/>
              </a:buClr>
              <a:buFont typeface="Lato"/>
              <a:buAutoNum type="arabicPeriod"/>
            </a:pPr>
            <a:r>
              <a:rPr b="0" lang="es-ES" sz="1800" spc="-1" strike="noStrike">
                <a:solidFill>
                  <a:srgbClr val="ffffff"/>
                </a:solidFill>
                <a:latin typeface="Lato"/>
                <a:ea typeface="Lato"/>
              </a:rPr>
              <a:t>Integración continua</a:t>
            </a:r>
            <a:endParaRPr b="0" lang="es-ES" sz="1800" spc="-1" strike="noStrike">
              <a:solidFill>
                <a:srgbClr val="000000"/>
              </a:solidFill>
              <a:latin typeface="Arial"/>
            </a:endParaRPr>
          </a:p>
          <a:p>
            <a:pPr marL="457200" indent="-342720">
              <a:lnSpc>
                <a:spcPct val="115000"/>
              </a:lnSpc>
              <a:spcBef>
                <a:spcPts val="1599"/>
              </a:spcBef>
              <a:buClr>
                <a:srgbClr val="ffffff"/>
              </a:buClr>
              <a:buFont typeface="Lato"/>
              <a:buAutoNum type="arabicPeriod"/>
            </a:pPr>
            <a:r>
              <a:rPr b="0" lang="es-ES" sz="1800" spc="-1" strike="noStrike">
                <a:solidFill>
                  <a:srgbClr val="ffffff"/>
                </a:solidFill>
                <a:latin typeface="Lato"/>
                <a:ea typeface="Lato"/>
              </a:rPr>
              <a:t>Arquitectura</a:t>
            </a:r>
            <a:endParaRPr b="0" lang="es-ES" sz="1800" spc="-1" strike="noStrike">
              <a:solidFill>
                <a:srgbClr val="000000"/>
              </a:solidFill>
              <a:latin typeface="Arial"/>
            </a:endParaRPr>
          </a:p>
          <a:p>
            <a:pPr marL="457200" indent="-342720">
              <a:lnSpc>
                <a:spcPct val="115000"/>
              </a:lnSpc>
              <a:spcBef>
                <a:spcPts val="1599"/>
              </a:spcBef>
              <a:buClr>
                <a:srgbClr val="ffffff"/>
              </a:buClr>
              <a:buFont typeface="Lato"/>
              <a:buAutoNum type="arabicPeriod"/>
            </a:pPr>
            <a:r>
              <a:rPr b="0" lang="es-ES" sz="1800" spc="-1" strike="noStrike">
                <a:solidFill>
                  <a:srgbClr val="ffffff"/>
                </a:solidFill>
                <a:latin typeface="Lato"/>
                <a:ea typeface="Lato"/>
              </a:rPr>
              <a:t>Desarrollo y pruebas</a:t>
            </a:r>
            <a:endParaRPr b="0" lang="es-ES" sz="1800" spc="-1" strike="noStrike">
              <a:solidFill>
                <a:srgbClr val="000000"/>
              </a:solidFill>
              <a:latin typeface="Arial"/>
            </a:endParaRPr>
          </a:p>
          <a:p>
            <a:pPr marL="457200" indent="-342720">
              <a:lnSpc>
                <a:spcPct val="115000"/>
              </a:lnSpc>
              <a:spcBef>
                <a:spcPts val="1599"/>
              </a:spcBef>
              <a:buClr>
                <a:srgbClr val="ffffff"/>
              </a:buClr>
              <a:buFont typeface="Lato"/>
              <a:buAutoNum type="arabicPeriod"/>
            </a:pPr>
            <a:r>
              <a:rPr b="0" lang="es-ES" sz="1800" spc="-1" strike="noStrike">
                <a:solidFill>
                  <a:srgbClr val="ffffff"/>
                </a:solidFill>
                <a:latin typeface="Lato"/>
                <a:ea typeface="Lato"/>
              </a:rPr>
              <a:t>Despliegue en Kubernetes (minikube)</a:t>
            </a:r>
            <a:endParaRPr b="0" lang="es-ES" sz="1800" spc="-1" strike="noStrike">
              <a:solidFill>
                <a:srgbClr val="000000"/>
              </a:solidFill>
              <a:latin typeface="Arial"/>
            </a:endParaRPr>
          </a:p>
          <a:p>
            <a:pPr marL="457200" indent="-342720">
              <a:lnSpc>
                <a:spcPct val="115000"/>
              </a:lnSpc>
              <a:spcBef>
                <a:spcPts val="1599"/>
              </a:spcBef>
              <a:buClr>
                <a:srgbClr val="ffffff"/>
              </a:buClr>
              <a:buFont typeface="Lato"/>
              <a:buAutoNum type="arabicPeriod"/>
            </a:pPr>
            <a:r>
              <a:rPr b="0" lang="es-ES" sz="1800" spc="-1" strike="noStrike">
                <a:solidFill>
                  <a:srgbClr val="ffffff"/>
                </a:solidFill>
                <a:latin typeface="Lato"/>
                <a:ea typeface="Lato"/>
              </a:rPr>
              <a:t>Anexos</a:t>
            </a:r>
            <a:endParaRPr b="0" lang="es-ES" sz="1800" spc="-1" strike="noStrike">
              <a:solidFill>
                <a:srgbClr val="000000"/>
              </a:solidFill>
              <a:latin typeface="Arial"/>
            </a:endParaRPr>
          </a:p>
          <a:p>
            <a:pPr marL="457200" indent="-342720">
              <a:lnSpc>
                <a:spcPct val="115000"/>
              </a:lnSpc>
              <a:spcBef>
                <a:spcPts val="1599"/>
              </a:spcBef>
              <a:spcAft>
                <a:spcPts val="1599"/>
              </a:spcAft>
              <a:buClr>
                <a:srgbClr val="ffffff"/>
              </a:buClr>
              <a:buFont typeface="Lato"/>
              <a:buAutoNum type="arabicPeriod"/>
            </a:pPr>
            <a:r>
              <a:rPr b="0" lang="es-ES" sz="1800" spc="-1" strike="noStrike">
                <a:solidFill>
                  <a:srgbClr val="ffffff"/>
                </a:solidFill>
                <a:latin typeface="Lato"/>
                <a:ea typeface="Lato"/>
              </a:rPr>
              <a:t>Conclusiones y próximos pasos</a:t>
            </a:r>
            <a:endParaRPr b="0" lang="es-ES" sz="1800" spc="-1" strike="noStrike">
              <a:solidFill>
                <a:srgbClr val="000000"/>
              </a:solid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45" name="TextShape 2"/>
          <p:cNvSpPr txBox="1"/>
          <p:nvPr/>
        </p:nvSpPr>
        <p:spPr>
          <a:xfrm>
            <a:off x="7250040" y="91440"/>
            <a:ext cx="1821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Testing </a:t>
            </a:r>
            <a:endParaRPr b="0" lang="es-ES" sz="2000" spc="-1" strike="noStrike">
              <a:solidFill>
                <a:srgbClr val="000000"/>
              </a:solidFill>
              <a:latin typeface="Arial"/>
            </a:endParaRPr>
          </a:p>
        </p:txBody>
      </p:sp>
      <p:sp>
        <p:nvSpPr>
          <p:cNvPr id="246" name="CustomShape 3"/>
          <p:cNvSpPr/>
          <p:nvPr/>
        </p:nvSpPr>
        <p:spPr>
          <a:xfrm>
            <a:off x="1779840" y="1105920"/>
            <a:ext cx="3986280" cy="3375360"/>
          </a:xfrm>
          <a:prstGeom prst="flowChartExtract">
            <a:avLst/>
          </a:prstGeom>
          <a:solidFill>
            <a:srgbClr val="fce5cd"/>
          </a:solidFill>
          <a:ln w="9360">
            <a:solidFill>
              <a:schemeClr val="dk2"/>
            </a:solidFill>
            <a:round/>
          </a:ln>
        </p:spPr>
        <p:style>
          <a:lnRef idx="0"/>
          <a:fillRef idx="0"/>
          <a:effectRef idx="0"/>
          <a:fontRef idx="minor"/>
        </p:style>
      </p:sp>
      <p:sp>
        <p:nvSpPr>
          <p:cNvPr id="247" name="CustomShape 4"/>
          <p:cNvSpPr/>
          <p:nvPr/>
        </p:nvSpPr>
        <p:spPr>
          <a:xfrm>
            <a:off x="2776320" y="2793600"/>
            <a:ext cx="199332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48" name="CustomShape 5"/>
          <p:cNvSpPr/>
          <p:nvPr/>
        </p:nvSpPr>
        <p:spPr>
          <a:xfrm flipH="1" rot="10800000">
            <a:off x="5213520" y="3579480"/>
            <a:ext cx="2887920" cy="216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49" name="CustomShape 6"/>
          <p:cNvSpPr/>
          <p:nvPr/>
        </p:nvSpPr>
        <p:spPr>
          <a:xfrm flipH="1" rot="10800000">
            <a:off x="4332600" y="2058840"/>
            <a:ext cx="1112760" cy="1440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250" name="CustomShape 7"/>
          <p:cNvSpPr/>
          <p:nvPr/>
        </p:nvSpPr>
        <p:spPr>
          <a:xfrm>
            <a:off x="2907360" y="3031560"/>
            <a:ext cx="1723680" cy="356040"/>
          </a:xfrm>
          <a:prstGeom prst="rect">
            <a:avLst/>
          </a:prstGeom>
          <a:noFill/>
          <a:ln>
            <a:noFill/>
          </a:ln>
        </p:spPr>
        <p:style>
          <a:lnRef idx="0"/>
          <a:fillRef idx="0"/>
          <a:effectRef idx="0"/>
          <a:fontRef idx="minor"/>
        </p:style>
        <p:txBody>
          <a:bodyPr tIns="91440" bIns="91440"/>
          <a:p>
            <a:pPr algn="ctr">
              <a:lnSpc>
                <a:spcPct val="100000"/>
              </a:lnSpc>
            </a:pPr>
            <a:r>
              <a:rPr b="0" lang="es-ES" sz="1000" spc="-1" strike="noStrike">
                <a:solidFill>
                  <a:srgbClr val="000000"/>
                </a:solidFill>
                <a:latin typeface="Lato"/>
                <a:ea typeface="Lato"/>
              </a:rPr>
              <a:t>integration testing</a:t>
            </a:r>
            <a:endParaRPr b="0" lang="es-ES" sz="1000" spc="-1" strike="noStrike">
              <a:latin typeface="Arial"/>
            </a:endParaRPr>
          </a:p>
        </p:txBody>
      </p:sp>
      <p:sp>
        <p:nvSpPr>
          <p:cNvPr id="251" name="CustomShape 8"/>
          <p:cNvSpPr/>
          <p:nvPr/>
        </p:nvSpPr>
        <p:spPr>
          <a:xfrm>
            <a:off x="2914560" y="3928320"/>
            <a:ext cx="1723680" cy="356040"/>
          </a:xfrm>
          <a:prstGeom prst="rect">
            <a:avLst/>
          </a:prstGeom>
          <a:noFill/>
          <a:ln>
            <a:noFill/>
          </a:ln>
        </p:spPr>
        <p:style>
          <a:lnRef idx="0"/>
          <a:fillRef idx="0"/>
          <a:effectRef idx="0"/>
          <a:fontRef idx="minor"/>
        </p:style>
        <p:txBody>
          <a:bodyPr tIns="91440" bIns="91440"/>
          <a:p>
            <a:pPr algn="ctr">
              <a:lnSpc>
                <a:spcPct val="100000"/>
              </a:lnSpc>
            </a:pPr>
            <a:r>
              <a:rPr b="0" lang="es-ES" sz="1000" spc="-1" strike="noStrike">
                <a:solidFill>
                  <a:srgbClr val="000000"/>
                </a:solidFill>
                <a:latin typeface="Lato"/>
                <a:ea typeface="Lato"/>
              </a:rPr>
              <a:t>unit testing</a:t>
            </a:r>
            <a:endParaRPr b="0" lang="es-ES" sz="1000" spc="-1" strike="noStrike">
              <a:latin typeface="Arial"/>
            </a:endParaRPr>
          </a:p>
        </p:txBody>
      </p:sp>
      <p:sp>
        <p:nvSpPr>
          <p:cNvPr id="252" name="CustomShape 9"/>
          <p:cNvSpPr/>
          <p:nvPr/>
        </p:nvSpPr>
        <p:spPr>
          <a:xfrm>
            <a:off x="3234240" y="2248200"/>
            <a:ext cx="1200600" cy="356040"/>
          </a:xfrm>
          <a:prstGeom prst="rect">
            <a:avLst/>
          </a:prstGeom>
          <a:noFill/>
          <a:ln>
            <a:noFill/>
          </a:ln>
        </p:spPr>
        <p:style>
          <a:lnRef idx="0"/>
          <a:fillRef idx="0"/>
          <a:effectRef idx="0"/>
          <a:fontRef idx="minor"/>
        </p:style>
        <p:txBody>
          <a:bodyPr tIns="91440" bIns="91440"/>
          <a:p>
            <a:pPr>
              <a:lnSpc>
                <a:spcPct val="100000"/>
              </a:lnSpc>
            </a:pPr>
            <a:r>
              <a:rPr b="0" lang="es-ES" sz="1000" spc="-1" strike="noStrike">
                <a:solidFill>
                  <a:srgbClr val="000000"/>
                </a:solidFill>
                <a:latin typeface="Lato"/>
                <a:ea typeface="Lato"/>
              </a:rPr>
              <a:t>e2e testing</a:t>
            </a:r>
            <a:endParaRPr b="0" lang="es-ES" sz="1000" spc="-1" strike="noStrike">
              <a:latin typeface="Arial"/>
            </a:endParaRPr>
          </a:p>
        </p:txBody>
      </p:sp>
      <p:sp>
        <p:nvSpPr>
          <p:cNvPr id="253" name="CustomShape 10"/>
          <p:cNvSpPr/>
          <p:nvPr/>
        </p:nvSpPr>
        <p:spPr>
          <a:xfrm>
            <a:off x="5312880" y="3794040"/>
            <a:ext cx="2567520" cy="312480"/>
          </a:xfrm>
          <a:prstGeom prst="rect">
            <a:avLst/>
          </a:prstGeom>
          <a:noFill/>
          <a:ln>
            <a:noFill/>
          </a:ln>
        </p:spPr>
        <p:style>
          <a:lnRef idx="0"/>
          <a:fillRef idx="0"/>
          <a:effectRef idx="0"/>
          <a:fontRef idx="minor"/>
        </p:style>
        <p:txBody>
          <a:bodyPr tIns="91440" bIns="91440"/>
          <a:p>
            <a:pPr algn="ctr">
              <a:lnSpc>
                <a:spcPct val="100000"/>
              </a:lnSpc>
            </a:pPr>
            <a:r>
              <a:rPr b="0" lang="es-ES" sz="1400" spc="-1" strike="noStrike">
                <a:solidFill>
                  <a:srgbClr val="000000"/>
                </a:solidFill>
                <a:latin typeface="Lato"/>
                <a:ea typeface="Lato"/>
              </a:rPr>
              <a:t>Junit 5, mockito, hamcrest</a:t>
            </a:r>
            <a:endParaRPr b="0" lang="es-ES" sz="1400" spc="-1" strike="noStrike">
              <a:latin typeface="Arial"/>
            </a:endParaRPr>
          </a:p>
        </p:txBody>
      </p:sp>
      <p:sp>
        <p:nvSpPr>
          <p:cNvPr id="254" name="CustomShape 11"/>
          <p:cNvSpPr/>
          <p:nvPr/>
        </p:nvSpPr>
        <p:spPr>
          <a:xfrm>
            <a:off x="5111640" y="2855520"/>
            <a:ext cx="3884400" cy="480600"/>
          </a:xfrm>
          <a:prstGeom prst="rect">
            <a:avLst/>
          </a:prstGeom>
          <a:noFill/>
          <a:ln>
            <a:noFill/>
          </a:ln>
        </p:spPr>
        <p:style>
          <a:lnRef idx="0"/>
          <a:fillRef idx="0"/>
          <a:effectRef idx="0"/>
          <a:fontRef idx="minor"/>
        </p:style>
        <p:txBody>
          <a:bodyPr tIns="91440" bIns="91440"/>
          <a:p>
            <a:pPr>
              <a:lnSpc>
                <a:spcPct val="100000"/>
              </a:lnSpc>
            </a:pPr>
            <a:r>
              <a:rPr b="0" lang="es-ES" sz="1400" spc="-1" strike="noStrike">
                <a:solidFill>
                  <a:srgbClr val="000000"/>
                </a:solidFill>
                <a:latin typeface="Lato"/>
                <a:ea typeface="Lato"/>
              </a:rPr>
              <a:t>Junit 5, Spring Boot Test, containers postgresql, Testcontainers Kafka</a:t>
            </a:r>
            <a:endParaRPr b="0" lang="es-ES" sz="1400" spc="-1" strike="noStrike">
              <a:latin typeface="Arial"/>
            </a:endParaRPr>
          </a:p>
        </p:txBody>
      </p:sp>
      <p:sp>
        <p:nvSpPr>
          <p:cNvPr id="255" name="CustomShape 12"/>
          <p:cNvSpPr/>
          <p:nvPr/>
        </p:nvSpPr>
        <p:spPr>
          <a:xfrm>
            <a:off x="4714920" y="2054160"/>
            <a:ext cx="3884400" cy="663120"/>
          </a:xfrm>
          <a:prstGeom prst="rect">
            <a:avLst/>
          </a:prstGeom>
          <a:noFill/>
          <a:ln>
            <a:noFill/>
          </a:ln>
        </p:spPr>
        <p:style>
          <a:lnRef idx="0"/>
          <a:fillRef idx="0"/>
          <a:effectRef idx="0"/>
          <a:fontRef idx="minor"/>
        </p:style>
        <p:txBody>
          <a:bodyPr tIns="91440" bIns="91440"/>
          <a:p>
            <a:pPr>
              <a:lnSpc>
                <a:spcPct val="100000"/>
              </a:lnSpc>
            </a:pPr>
            <a:r>
              <a:rPr b="0" lang="es-ES" sz="1400" spc="-1" strike="noStrike">
                <a:solidFill>
                  <a:srgbClr val="000000"/>
                </a:solidFill>
                <a:latin typeface="Lato"/>
                <a:ea typeface="Lato"/>
              </a:rPr>
              <a:t>Junit 5, Spring Boot Test, Restassured, containers postgresql, Testcontainers Kafka, Testcontainers MongoDB</a:t>
            </a:r>
            <a:endParaRPr b="0" lang="es-ES" sz="1400" spc="-1" strike="noStrike">
              <a:latin typeface="Arial"/>
            </a:endParaRPr>
          </a:p>
        </p:txBody>
      </p:sp>
      <p:sp>
        <p:nvSpPr>
          <p:cNvPr id="256" name="CustomShape 13"/>
          <p:cNvSpPr/>
          <p:nvPr/>
        </p:nvSpPr>
        <p:spPr>
          <a:xfrm>
            <a:off x="3376080" y="1515600"/>
            <a:ext cx="814320" cy="480600"/>
          </a:xfrm>
          <a:prstGeom prst="rect">
            <a:avLst/>
          </a:prstGeom>
          <a:noFill/>
          <a:ln>
            <a:noFill/>
          </a:ln>
        </p:spPr>
        <p:style>
          <a:lnRef idx="0"/>
          <a:fillRef idx="0"/>
          <a:effectRef idx="0"/>
          <a:fontRef idx="minor"/>
        </p:style>
        <p:txBody>
          <a:bodyPr tIns="91440" bIns="91440"/>
          <a:p>
            <a:pPr>
              <a:lnSpc>
                <a:spcPct val="100000"/>
              </a:lnSpc>
            </a:pPr>
            <a:r>
              <a:rPr b="0" lang="es-ES" sz="1000" spc="-1" strike="noStrike">
                <a:solidFill>
                  <a:srgbClr val="000000"/>
                </a:solidFill>
                <a:latin typeface="Lato"/>
                <a:ea typeface="Lato"/>
              </a:rPr>
              <a:t>acceptance testing</a:t>
            </a:r>
            <a:endParaRPr b="0" lang="es-ES" sz="1000" spc="-1" strike="noStrike">
              <a:latin typeface="Arial"/>
            </a:endParaRPr>
          </a:p>
        </p:txBody>
      </p:sp>
      <p:sp>
        <p:nvSpPr>
          <p:cNvPr id="257" name="CustomShape 14"/>
          <p:cNvSpPr/>
          <p:nvPr/>
        </p:nvSpPr>
        <p:spPr>
          <a:xfrm>
            <a:off x="4148640" y="1326240"/>
            <a:ext cx="3884400" cy="550440"/>
          </a:xfrm>
          <a:prstGeom prst="rect">
            <a:avLst/>
          </a:prstGeom>
          <a:noFill/>
          <a:ln>
            <a:noFill/>
          </a:ln>
        </p:spPr>
        <p:style>
          <a:lnRef idx="0"/>
          <a:fillRef idx="0"/>
          <a:effectRef idx="0"/>
          <a:fontRef idx="minor"/>
        </p:style>
        <p:txBody>
          <a:bodyPr tIns="91440" bIns="91440"/>
          <a:p>
            <a:pPr>
              <a:lnSpc>
                <a:spcPct val="100000"/>
              </a:lnSpc>
            </a:pPr>
            <a:r>
              <a:rPr b="0" lang="es-ES" sz="1400" spc="-1" strike="noStrike">
                <a:solidFill>
                  <a:srgbClr val="ff0000"/>
                </a:solidFill>
                <a:latin typeface="Lato"/>
                <a:ea typeface="Lato"/>
              </a:rPr>
              <a:t>Gherkin, Cucumber java, Mountebank, Tiles Maven, Kafka, Postgresql, MongoDB</a:t>
            </a:r>
            <a:endParaRPr b="0" lang="es-ES" sz="14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59" name="TextShape 2"/>
          <p:cNvSpPr txBox="1"/>
          <p:nvPr/>
        </p:nvSpPr>
        <p:spPr>
          <a:xfrm>
            <a:off x="4248000" y="91440"/>
            <a:ext cx="482364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Integration test postgresql </a:t>
            </a:r>
            <a:endParaRPr b="0" lang="es-ES" sz="2000" spc="-1" strike="noStrike">
              <a:solidFill>
                <a:srgbClr val="000000"/>
              </a:solidFill>
              <a:latin typeface="Arial"/>
            </a:endParaRPr>
          </a:p>
        </p:txBody>
      </p:sp>
      <p:pic>
        <p:nvPicPr>
          <p:cNvPr id="260" name="Google Shape;249;p33" descr=""/>
          <p:cNvPicPr/>
          <p:nvPr/>
        </p:nvPicPr>
        <p:blipFill>
          <a:blip r:embed="rId1"/>
          <a:stretch/>
        </p:blipFill>
        <p:spPr>
          <a:xfrm>
            <a:off x="362520" y="750600"/>
            <a:ext cx="8142480" cy="3236040"/>
          </a:xfrm>
          <a:prstGeom prst="rect">
            <a:avLst/>
          </a:prstGeom>
          <a:ln>
            <a:noFill/>
          </a:ln>
        </p:spPr>
      </p:pic>
      <p:pic>
        <p:nvPicPr>
          <p:cNvPr id="261" name="Google Shape;250;p33" descr=""/>
          <p:cNvPicPr/>
          <p:nvPr/>
        </p:nvPicPr>
        <p:blipFill>
          <a:blip r:embed="rId2"/>
          <a:stretch/>
        </p:blipFill>
        <p:spPr>
          <a:xfrm>
            <a:off x="6638760" y="4177080"/>
            <a:ext cx="2066400" cy="732960"/>
          </a:xfrm>
          <a:prstGeom prst="rect">
            <a:avLst/>
          </a:prstGeom>
          <a:ln>
            <a:noFill/>
          </a:ln>
        </p:spPr>
      </p:pic>
      <p:sp>
        <p:nvSpPr>
          <p:cNvPr id="262" name="TextShape 3"/>
          <p:cNvSpPr txBox="1"/>
          <p:nvPr/>
        </p:nvSpPr>
        <p:spPr>
          <a:xfrm>
            <a:off x="6547680" y="3503160"/>
            <a:ext cx="22485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Importante</a:t>
            </a:r>
            <a:endParaRPr b="0" lang="es-ES" sz="20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pic>
        <p:nvPicPr>
          <p:cNvPr id="264" name="Google Shape;257;p34" descr=""/>
          <p:cNvPicPr/>
          <p:nvPr/>
        </p:nvPicPr>
        <p:blipFill>
          <a:blip r:embed="rId1"/>
          <a:stretch/>
        </p:blipFill>
        <p:spPr>
          <a:xfrm>
            <a:off x="152280" y="760320"/>
            <a:ext cx="5943240" cy="1437840"/>
          </a:xfrm>
          <a:prstGeom prst="rect">
            <a:avLst/>
          </a:prstGeom>
          <a:ln>
            <a:noFill/>
          </a:ln>
        </p:spPr>
      </p:pic>
      <p:pic>
        <p:nvPicPr>
          <p:cNvPr id="265" name="Google Shape;258;p34" descr=""/>
          <p:cNvPicPr/>
          <p:nvPr/>
        </p:nvPicPr>
        <p:blipFill>
          <a:blip r:embed="rId2"/>
          <a:stretch/>
        </p:blipFill>
        <p:spPr>
          <a:xfrm>
            <a:off x="4103280" y="531720"/>
            <a:ext cx="4944960" cy="4564440"/>
          </a:xfrm>
          <a:prstGeom prst="rect">
            <a:avLst/>
          </a:prstGeom>
          <a:ln>
            <a:noFill/>
          </a:ln>
        </p:spPr>
      </p:pic>
      <p:sp>
        <p:nvSpPr>
          <p:cNvPr id="266" name="TextShape 2"/>
          <p:cNvSpPr txBox="1"/>
          <p:nvPr/>
        </p:nvSpPr>
        <p:spPr>
          <a:xfrm>
            <a:off x="4320000" y="91440"/>
            <a:ext cx="475164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Integration test postgresql </a:t>
            </a:r>
            <a:endParaRPr b="0" lang="es-ES" sz="20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68" name="TextShape 2"/>
          <p:cNvSpPr txBox="1"/>
          <p:nvPr/>
        </p:nvSpPr>
        <p:spPr>
          <a:xfrm>
            <a:off x="4608000" y="91440"/>
            <a:ext cx="446400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Spring Cloud Stream Kafka </a:t>
            </a:r>
            <a:endParaRPr b="0" lang="es-ES" sz="2000" spc="-1" strike="noStrike">
              <a:solidFill>
                <a:srgbClr val="000000"/>
              </a:solidFill>
              <a:latin typeface="Arial"/>
            </a:endParaRPr>
          </a:p>
        </p:txBody>
      </p:sp>
      <p:pic>
        <p:nvPicPr>
          <p:cNvPr id="269" name="Google Shape;266;p35" descr=""/>
          <p:cNvPicPr/>
          <p:nvPr/>
        </p:nvPicPr>
        <p:blipFill>
          <a:blip r:embed="rId1"/>
          <a:stretch/>
        </p:blipFill>
        <p:spPr>
          <a:xfrm>
            <a:off x="152280" y="789480"/>
            <a:ext cx="5943240" cy="1819080"/>
          </a:xfrm>
          <a:prstGeom prst="rect">
            <a:avLst/>
          </a:prstGeom>
          <a:ln>
            <a:noFill/>
          </a:ln>
        </p:spPr>
      </p:pic>
      <p:pic>
        <p:nvPicPr>
          <p:cNvPr id="270" name="Google Shape;267;p35" descr=""/>
          <p:cNvPicPr/>
          <p:nvPr/>
        </p:nvPicPr>
        <p:blipFill>
          <a:blip r:embed="rId2"/>
          <a:stretch/>
        </p:blipFill>
        <p:spPr>
          <a:xfrm>
            <a:off x="3498840" y="2724840"/>
            <a:ext cx="5330880" cy="2229480"/>
          </a:xfrm>
          <a:prstGeom prst="rect">
            <a:avLst/>
          </a:prstGeom>
          <a:ln>
            <a:noFill/>
          </a:ln>
        </p:spPr>
      </p:pic>
      <p:sp>
        <p:nvSpPr>
          <p:cNvPr id="271" name="TextShape 3"/>
          <p:cNvSpPr txBox="1"/>
          <p:nvPr/>
        </p:nvSpPr>
        <p:spPr>
          <a:xfrm>
            <a:off x="6377400" y="1277640"/>
            <a:ext cx="184752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Producer </a:t>
            </a:r>
            <a:endParaRPr b="0" lang="es-ES" sz="2000" spc="-1" strike="noStrike">
              <a:solidFill>
                <a:srgbClr val="000000"/>
              </a:solidFill>
              <a:latin typeface="Arial"/>
            </a:endParaRPr>
          </a:p>
        </p:txBody>
      </p:sp>
      <p:sp>
        <p:nvSpPr>
          <p:cNvPr id="272" name="TextShape 4"/>
          <p:cNvSpPr txBox="1"/>
          <p:nvPr/>
        </p:nvSpPr>
        <p:spPr>
          <a:xfrm>
            <a:off x="1358280" y="3560760"/>
            <a:ext cx="184752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Consumer </a:t>
            </a:r>
            <a:endParaRPr b="0" lang="es-ES" sz="20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74" name="TextShape 2"/>
          <p:cNvSpPr txBox="1"/>
          <p:nvPr/>
        </p:nvSpPr>
        <p:spPr>
          <a:xfrm>
            <a:off x="4248000" y="91440"/>
            <a:ext cx="4896000" cy="77256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Spring Cloud Stream Kafka integration Test </a:t>
            </a:r>
            <a:endParaRPr b="0" lang="es-ES" sz="2000" spc="-1" strike="noStrike">
              <a:solidFill>
                <a:srgbClr val="000000"/>
              </a:solidFill>
              <a:latin typeface="Arial"/>
            </a:endParaRPr>
          </a:p>
        </p:txBody>
      </p:sp>
      <p:pic>
        <p:nvPicPr>
          <p:cNvPr id="275" name="Google Shape;276;p36" descr=""/>
          <p:cNvPicPr/>
          <p:nvPr/>
        </p:nvPicPr>
        <p:blipFill>
          <a:blip r:embed="rId1"/>
          <a:stretch/>
        </p:blipFill>
        <p:spPr>
          <a:xfrm>
            <a:off x="369720" y="869040"/>
            <a:ext cx="5667480" cy="4063680"/>
          </a:xfrm>
          <a:prstGeom prst="rect">
            <a:avLst/>
          </a:prstGeom>
          <a:ln>
            <a:noFill/>
          </a:ln>
        </p:spPr>
      </p:pic>
      <p:pic>
        <p:nvPicPr>
          <p:cNvPr id="276" name="Google Shape;277;p36" descr=""/>
          <p:cNvPicPr/>
          <p:nvPr/>
        </p:nvPicPr>
        <p:blipFill>
          <a:blip r:embed="rId2"/>
          <a:stretch/>
        </p:blipFill>
        <p:spPr>
          <a:xfrm>
            <a:off x="6806160" y="3471480"/>
            <a:ext cx="2066400" cy="732960"/>
          </a:xfrm>
          <a:prstGeom prst="rect">
            <a:avLst/>
          </a:prstGeom>
          <a:ln>
            <a:noFill/>
          </a:ln>
        </p:spPr>
      </p:pic>
      <p:sp>
        <p:nvSpPr>
          <p:cNvPr id="277" name="TextShape 3"/>
          <p:cNvSpPr txBox="1"/>
          <p:nvPr/>
        </p:nvSpPr>
        <p:spPr>
          <a:xfrm>
            <a:off x="6715080" y="2797560"/>
            <a:ext cx="22485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Importante</a:t>
            </a:r>
            <a:endParaRPr b="0" lang="es-ES" sz="20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79" name="TextShape 2"/>
          <p:cNvSpPr txBox="1"/>
          <p:nvPr/>
        </p:nvSpPr>
        <p:spPr>
          <a:xfrm>
            <a:off x="5536440" y="91440"/>
            <a:ext cx="35355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Producer integration Test </a:t>
            </a:r>
            <a:endParaRPr b="0" lang="es-ES" sz="2000" spc="-1" strike="noStrike">
              <a:solidFill>
                <a:srgbClr val="000000"/>
              </a:solidFill>
              <a:latin typeface="Arial"/>
            </a:endParaRPr>
          </a:p>
        </p:txBody>
      </p:sp>
      <p:pic>
        <p:nvPicPr>
          <p:cNvPr id="280" name="Google Shape;285;p37" descr=""/>
          <p:cNvPicPr/>
          <p:nvPr/>
        </p:nvPicPr>
        <p:blipFill>
          <a:blip r:embed="rId1"/>
          <a:stretch/>
        </p:blipFill>
        <p:spPr>
          <a:xfrm>
            <a:off x="152280" y="789480"/>
            <a:ext cx="4721400" cy="3609360"/>
          </a:xfrm>
          <a:prstGeom prst="rect">
            <a:avLst/>
          </a:prstGeom>
          <a:ln>
            <a:noFill/>
          </a:ln>
        </p:spPr>
      </p:pic>
      <p:pic>
        <p:nvPicPr>
          <p:cNvPr id="281" name="Google Shape;286;p37" descr=""/>
          <p:cNvPicPr/>
          <p:nvPr/>
        </p:nvPicPr>
        <p:blipFill>
          <a:blip r:embed="rId2"/>
          <a:stretch/>
        </p:blipFill>
        <p:spPr>
          <a:xfrm>
            <a:off x="5026680" y="560880"/>
            <a:ext cx="4015800" cy="45169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83" name="TextShape 2"/>
          <p:cNvSpPr txBox="1"/>
          <p:nvPr/>
        </p:nvSpPr>
        <p:spPr>
          <a:xfrm>
            <a:off x="4752000" y="91440"/>
            <a:ext cx="432000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Consumer integration Test </a:t>
            </a:r>
            <a:endParaRPr b="0" lang="es-ES" sz="2000" spc="-1" strike="noStrike">
              <a:solidFill>
                <a:srgbClr val="000000"/>
              </a:solidFill>
              <a:latin typeface="Arial"/>
            </a:endParaRPr>
          </a:p>
        </p:txBody>
      </p:sp>
      <p:pic>
        <p:nvPicPr>
          <p:cNvPr id="284" name="Google Shape;293;p38" descr=""/>
          <p:cNvPicPr/>
          <p:nvPr/>
        </p:nvPicPr>
        <p:blipFill>
          <a:blip r:embed="rId1"/>
          <a:stretch/>
        </p:blipFill>
        <p:spPr>
          <a:xfrm>
            <a:off x="152280" y="789480"/>
            <a:ext cx="4052160" cy="3480480"/>
          </a:xfrm>
          <a:prstGeom prst="rect">
            <a:avLst/>
          </a:prstGeom>
          <a:ln>
            <a:noFill/>
          </a:ln>
        </p:spPr>
      </p:pic>
      <p:pic>
        <p:nvPicPr>
          <p:cNvPr id="285" name="Google Shape;294;p38" descr=""/>
          <p:cNvPicPr/>
          <p:nvPr/>
        </p:nvPicPr>
        <p:blipFill>
          <a:blip r:embed="rId2"/>
          <a:stretch/>
        </p:blipFill>
        <p:spPr>
          <a:xfrm>
            <a:off x="4604400" y="789480"/>
            <a:ext cx="4467600" cy="36583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87" name="TextShape 2"/>
          <p:cNvSpPr txBox="1"/>
          <p:nvPr/>
        </p:nvSpPr>
        <p:spPr>
          <a:xfrm>
            <a:off x="5798160" y="91440"/>
            <a:ext cx="327348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e2e Test </a:t>
            </a:r>
            <a:endParaRPr b="0" lang="es-ES" sz="2000" spc="-1" strike="noStrike">
              <a:solidFill>
                <a:srgbClr val="000000"/>
              </a:solidFill>
              <a:latin typeface="Arial"/>
            </a:endParaRPr>
          </a:p>
        </p:txBody>
      </p:sp>
      <p:pic>
        <p:nvPicPr>
          <p:cNvPr id="288" name="Google Shape;301;p39" descr=""/>
          <p:cNvPicPr/>
          <p:nvPr/>
        </p:nvPicPr>
        <p:blipFill>
          <a:blip r:embed="rId1"/>
          <a:stretch/>
        </p:blipFill>
        <p:spPr>
          <a:xfrm>
            <a:off x="4743000" y="637200"/>
            <a:ext cx="4241880" cy="4353120"/>
          </a:xfrm>
          <a:prstGeom prst="rect">
            <a:avLst/>
          </a:prstGeom>
          <a:ln>
            <a:noFill/>
          </a:ln>
        </p:spPr>
      </p:pic>
      <p:pic>
        <p:nvPicPr>
          <p:cNvPr id="289" name="Google Shape;302;p39" descr=""/>
          <p:cNvPicPr/>
          <p:nvPr/>
        </p:nvPicPr>
        <p:blipFill>
          <a:blip r:embed="rId2"/>
          <a:stretch/>
        </p:blipFill>
        <p:spPr>
          <a:xfrm>
            <a:off x="126720" y="637200"/>
            <a:ext cx="4539600" cy="366516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91" name="TextShape 2"/>
          <p:cNvSpPr txBox="1"/>
          <p:nvPr/>
        </p:nvSpPr>
        <p:spPr>
          <a:xfrm>
            <a:off x="5798160" y="91440"/>
            <a:ext cx="327348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Unit Test Feign Client </a:t>
            </a:r>
            <a:endParaRPr b="0" lang="es-ES" sz="2000" spc="-1" strike="noStrike">
              <a:solidFill>
                <a:srgbClr val="000000"/>
              </a:solidFill>
              <a:latin typeface="Arial"/>
            </a:endParaRPr>
          </a:p>
        </p:txBody>
      </p:sp>
      <p:pic>
        <p:nvPicPr>
          <p:cNvPr id="292" name="Google Shape;309;p40" descr=""/>
          <p:cNvPicPr/>
          <p:nvPr/>
        </p:nvPicPr>
        <p:blipFill>
          <a:blip r:embed="rId1"/>
          <a:stretch/>
        </p:blipFill>
        <p:spPr>
          <a:xfrm>
            <a:off x="807120" y="2084400"/>
            <a:ext cx="7229160" cy="12571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94" name="TextShape 2"/>
          <p:cNvSpPr txBox="1"/>
          <p:nvPr/>
        </p:nvSpPr>
        <p:spPr>
          <a:xfrm>
            <a:off x="5798160" y="91440"/>
            <a:ext cx="327348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Unit Test Feign Client </a:t>
            </a:r>
            <a:endParaRPr b="0" lang="es-ES" sz="2000" spc="-1" strike="noStrike">
              <a:solidFill>
                <a:srgbClr val="000000"/>
              </a:solidFill>
              <a:latin typeface="Arial"/>
            </a:endParaRPr>
          </a:p>
        </p:txBody>
      </p:sp>
      <p:pic>
        <p:nvPicPr>
          <p:cNvPr id="295" name="Google Shape;316;p41" descr=""/>
          <p:cNvPicPr/>
          <p:nvPr/>
        </p:nvPicPr>
        <p:blipFill>
          <a:blip r:embed="rId1"/>
          <a:stretch/>
        </p:blipFill>
        <p:spPr>
          <a:xfrm>
            <a:off x="864720" y="50760"/>
            <a:ext cx="7340760" cy="50338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Google Shape;85;p15" descr=""/>
          <p:cNvPicPr/>
          <p:nvPr/>
        </p:nvPicPr>
        <p:blipFill>
          <a:blip r:embed="rId1"/>
          <a:stretch/>
        </p:blipFill>
        <p:spPr>
          <a:xfrm>
            <a:off x="1778400" y="561960"/>
            <a:ext cx="5587200" cy="4019040"/>
          </a:xfrm>
          <a:prstGeom prst="rect">
            <a:avLst/>
          </a:prstGeom>
          <a:ln>
            <a:noFill/>
          </a:ln>
        </p:spPr>
      </p:pic>
      <p:sp>
        <p:nvSpPr>
          <p:cNvPr id="169"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Introducción</a:t>
            </a:r>
            <a:endParaRPr b="0" lang="es-ES" sz="2000" spc="-1" strike="noStrike">
              <a:solidFill>
                <a:srgbClr val="000000"/>
              </a:solidFill>
              <a:latin typeface="Arial"/>
            </a:endParaRPr>
          </a:p>
        </p:txBody>
      </p:sp>
      <p:pic>
        <p:nvPicPr>
          <p:cNvPr id="170" name="Google Shape;87;p15" descr=""/>
          <p:cNvPicPr/>
          <p:nvPr/>
        </p:nvPicPr>
        <p:blipFill>
          <a:blip r:embed="rId2"/>
          <a:stretch/>
        </p:blipFill>
        <p:spPr>
          <a:xfrm>
            <a:off x="5878800" y="637200"/>
            <a:ext cx="1361520" cy="72540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297" name="TextShape 2"/>
          <p:cNvSpPr txBox="1"/>
          <p:nvPr/>
        </p:nvSpPr>
        <p:spPr>
          <a:xfrm>
            <a:off x="4255920" y="15120"/>
            <a:ext cx="4764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Api Gateway - Spring Cloud Gateway </a:t>
            </a:r>
            <a:endParaRPr b="0" lang="es-ES" sz="2000" spc="-1" strike="noStrike">
              <a:solidFill>
                <a:srgbClr val="000000"/>
              </a:solidFill>
              <a:latin typeface="Arial"/>
            </a:endParaRPr>
          </a:p>
        </p:txBody>
      </p:sp>
      <p:graphicFrame>
        <p:nvGraphicFramePr>
          <p:cNvPr id="298" name="Table 3"/>
          <p:cNvGraphicFramePr/>
          <p:nvPr/>
        </p:nvGraphicFramePr>
        <p:xfrm>
          <a:off x="1559520" y="1322640"/>
          <a:ext cx="5943240" cy="75960"/>
        </p:xfrm>
        <a:graphic>
          <a:graphicData uri="http://schemas.openxmlformats.org/drawingml/2006/table">
            <a:tbl>
              <a:tblPr/>
              <a:tblGrid>
                <a:gridCol w="1247760"/>
                <a:gridCol w="4695480"/>
              </a:tblGrid>
              <a:tr h="593640">
                <a:tc>
                  <a:txBody>
                    <a:bodyPr lIns="63360" rIns="63360" tIns="63360" bIns="63360"/>
                    <a:p>
                      <a:pPr>
                        <a:lnSpc>
                          <a:spcPct val="100000"/>
                        </a:lnSpc>
                      </a:pPr>
                      <a:r>
                        <a:rPr b="1" lang="es-ES" sz="1100" spc="-1" strike="noStrike">
                          <a:solidFill>
                            <a:srgbClr val="000000"/>
                          </a:solidFill>
                          <a:latin typeface="Arial"/>
                          <a:ea typeface="Arial"/>
                        </a:rPr>
                        <a:t>Routing Handler</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4a86e8"/>
                    </a:solidFill>
                  </a:tcPr>
                </a:tc>
                <a:tc>
                  <a:txBody>
                    <a:bodyPr lIns="63360" rIns="63360" tIns="63360" bIns="63360"/>
                    <a:p>
                      <a:pPr>
                        <a:lnSpc>
                          <a:spcPct val="100000"/>
                        </a:lnSpc>
                      </a:pPr>
                      <a:r>
                        <a:rPr b="0" lang="es-ES" sz="1100" spc="-1" strike="noStrike">
                          <a:solidFill>
                            <a:srgbClr val="000000"/>
                          </a:solidFill>
                          <a:latin typeface="Arial"/>
                          <a:ea typeface="Arial"/>
                        </a:rPr>
                        <a:t>Spring Cloud Gateway envía las solicitudes al Gateway Handler Mapping que determina qué se debe hacer con las solicitudes que coinciden con una ruta específica</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438120">
                <a:tc>
                  <a:txBody>
                    <a:bodyPr lIns="63360" rIns="63360" tIns="63360" bIns="63360"/>
                    <a:p>
                      <a:pPr>
                        <a:lnSpc>
                          <a:spcPct val="100000"/>
                        </a:lnSpc>
                      </a:pPr>
                      <a:r>
                        <a:rPr b="1" lang="es-ES" sz="1100" spc="-1" strike="noStrike">
                          <a:solidFill>
                            <a:srgbClr val="000000"/>
                          </a:solidFill>
                          <a:latin typeface="Arial"/>
                          <a:ea typeface="Arial"/>
                        </a:rPr>
                        <a:t>Dynamic Routing</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4a86e8"/>
                    </a:solidFill>
                  </a:tcPr>
                </a:tc>
                <a:tc>
                  <a:txBody>
                    <a:bodyPr lIns="63360" rIns="63360" tIns="63360" bIns="63360"/>
                    <a:p>
                      <a:pPr>
                        <a:lnSpc>
                          <a:spcPct val="100000"/>
                        </a:lnSpc>
                      </a:pPr>
                      <a:r>
                        <a:rPr b="0" lang="es-ES" sz="1100" spc="-1" strike="noStrike">
                          <a:solidFill>
                            <a:srgbClr val="000000"/>
                          </a:solidFill>
                          <a:latin typeface="Arial"/>
                          <a:ea typeface="Arial"/>
                        </a:rPr>
                        <a:t>Al igual que Zuul , Spring Cloud Gateway proporciona medios para enrutar solicitudes a diferentes servicios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749160">
                <a:tc>
                  <a:txBody>
                    <a:bodyPr lIns="63360" rIns="63360" tIns="63360" bIns="63360"/>
                    <a:p>
                      <a:pPr>
                        <a:lnSpc>
                          <a:spcPct val="100000"/>
                        </a:lnSpc>
                      </a:pPr>
                      <a:r>
                        <a:rPr b="1" lang="es-ES" sz="1100" spc="-1" strike="noStrike">
                          <a:solidFill>
                            <a:srgbClr val="000000"/>
                          </a:solidFill>
                          <a:latin typeface="Arial"/>
                          <a:ea typeface="Arial"/>
                        </a:rPr>
                        <a:t>Routing Factories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4a86e8"/>
                    </a:solidFill>
                  </a:tcPr>
                </a:tc>
                <a:tc>
                  <a:txBody>
                    <a:bodyPr lIns="63360" rIns="63360" tIns="63360" bIns="63360"/>
                    <a:p>
                      <a:pPr>
                        <a:lnSpc>
                          <a:spcPct val="100000"/>
                        </a:lnSpc>
                      </a:pPr>
                      <a:r>
                        <a:rPr b="0" lang="es-ES" sz="1100" spc="-1" strike="noStrike">
                          <a:solidFill>
                            <a:srgbClr val="000000"/>
                          </a:solidFill>
                          <a:latin typeface="Arial"/>
                          <a:ea typeface="Arial"/>
                        </a:rPr>
                        <a:t>Spring Cloud Gateway combina las rutas usando la infraestructura Spring WebFlux HandlerMapping. Incluye muchos built-in Route Predicate Factories. Todos estos Predicates coinciden con diferentes atributos de la solicitud HTTP pudiéndose combinarlos.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438120">
                <a:tc>
                  <a:txBody>
                    <a:bodyPr lIns="63360" rIns="63360" tIns="63360" bIns="63360"/>
                    <a:p>
                      <a:pPr>
                        <a:lnSpc>
                          <a:spcPct val="100000"/>
                        </a:lnSpc>
                      </a:pPr>
                      <a:r>
                        <a:rPr b="1" lang="es-ES" sz="1100" spc="-1" strike="noStrike">
                          <a:solidFill>
                            <a:srgbClr val="000000"/>
                          </a:solidFill>
                          <a:latin typeface="Arial"/>
                          <a:ea typeface="Arial"/>
                        </a:rPr>
                        <a:t>WebFilter Factories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4a86e8"/>
                    </a:solidFill>
                  </a:tcPr>
                </a:tc>
                <a:tc>
                  <a:txBody>
                    <a:bodyPr lIns="63360" rIns="63360" tIns="63360" bIns="63360"/>
                    <a:p>
                      <a:pPr>
                        <a:lnSpc>
                          <a:spcPct val="100000"/>
                        </a:lnSpc>
                      </a:pPr>
                      <a:r>
                        <a:rPr b="0" lang="es-ES" sz="1100" spc="-1" strike="noStrike">
                          <a:solidFill>
                            <a:srgbClr val="000000"/>
                          </a:solidFill>
                          <a:latin typeface="Arial"/>
                          <a:ea typeface="Arial"/>
                        </a:rPr>
                        <a:t>Los filtros de enrutamiento hacen posible la modificación de la solicitud HTTP entrante o de la respuesta HTTP saliente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593640">
                <a:tc>
                  <a:txBody>
                    <a:bodyPr lIns="63360" rIns="63360" tIns="63360" bIns="63360"/>
                    <a:p>
                      <a:pPr>
                        <a:lnSpc>
                          <a:spcPct val="100000"/>
                        </a:lnSpc>
                      </a:pPr>
                      <a:r>
                        <a:rPr b="1" lang="es-ES" sz="1100" spc="-1" strike="noStrike">
                          <a:solidFill>
                            <a:srgbClr val="000000"/>
                          </a:solidFill>
                          <a:latin typeface="Arial"/>
                          <a:ea typeface="Arial"/>
                        </a:rPr>
                        <a:t>Spring Cloud DiscoveryClient Support</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4a86e8"/>
                    </a:solidFill>
                  </a:tcPr>
                </a:tc>
                <a:tc>
                  <a:txBody>
                    <a:bodyPr lIns="63360" rIns="63360" tIns="63360" bIns="63360"/>
                    <a:p>
                      <a:pPr>
                        <a:lnSpc>
                          <a:spcPct val="100000"/>
                        </a:lnSpc>
                      </a:pPr>
                      <a:r>
                        <a:rPr b="0" lang="es-ES" sz="1100" spc="-1" strike="noStrike">
                          <a:solidFill>
                            <a:srgbClr val="000000"/>
                          </a:solidFill>
                          <a:latin typeface="Arial"/>
                          <a:ea typeface="Arial"/>
                        </a:rPr>
                        <a:t>Spring Cloud Gateway se puede integrar fácilmente con las bibliotecas Service Discovery y Registry, como </a:t>
                      </a:r>
                      <a:r>
                        <a:rPr b="0" lang="es-ES" sz="1100" spc="-1" strike="noStrike" u="sng">
                          <a:solidFill>
                            <a:srgbClr val="0277bd"/>
                          </a:solidFill>
                          <a:uFillTx/>
                          <a:latin typeface="Arial"/>
                          <a:ea typeface="Arial"/>
                          <a:hlinkClick r:id="rId1"/>
                        </a:rPr>
                        <a:t>Eureka Server</a:t>
                      </a:r>
                      <a:r>
                        <a:rPr b="0" lang="es-ES" sz="1100" spc="-1" strike="noStrike">
                          <a:solidFill>
                            <a:srgbClr val="000000"/>
                          </a:solidFill>
                          <a:latin typeface="Arial"/>
                          <a:ea typeface="Arial"/>
                        </a:rPr>
                        <a:t> y Consul</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593640">
                <a:tc>
                  <a:txBody>
                    <a:bodyPr lIns="63360" rIns="63360" tIns="63360" bIns="63360"/>
                    <a:p>
                      <a:pPr>
                        <a:lnSpc>
                          <a:spcPct val="100000"/>
                        </a:lnSpc>
                      </a:pPr>
                      <a:r>
                        <a:rPr b="1" lang="es-ES" sz="1100" spc="-1" strike="noStrike">
                          <a:solidFill>
                            <a:srgbClr val="000000"/>
                          </a:solidFill>
                          <a:latin typeface="Arial"/>
                          <a:ea typeface="Arial"/>
                        </a:rPr>
                        <a:t>Monitoring</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4a86e8"/>
                    </a:solidFill>
                  </a:tcPr>
                </a:tc>
                <a:tc>
                  <a:txBody>
                    <a:bodyPr lIns="63360" rIns="63360" tIns="63360" bIns="63360"/>
                    <a:p>
                      <a:pPr>
                        <a:lnSpc>
                          <a:spcPct val="100000"/>
                        </a:lnSpc>
                      </a:pPr>
                      <a:r>
                        <a:rPr b="0" lang="es-ES" sz="1100" spc="-1" strike="noStrike">
                          <a:solidFill>
                            <a:srgbClr val="000000"/>
                          </a:solidFill>
                          <a:latin typeface="Arial"/>
                          <a:ea typeface="Arial"/>
                        </a:rPr>
                        <a:t>Spring Cloud Gateway hace uso de la API Actuator, una conocida biblioteca Spring-Boot que proporciona varios servicios listos para monitorear la aplicación</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Desarrollo y pruebas</a:t>
            </a:r>
            <a:endParaRPr b="0" lang="es-ES" sz="2000" spc="-1" strike="noStrike">
              <a:solidFill>
                <a:srgbClr val="000000"/>
              </a:solidFill>
              <a:latin typeface="Arial"/>
            </a:endParaRPr>
          </a:p>
        </p:txBody>
      </p:sp>
      <p:sp>
        <p:nvSpPr>
          <p:cNvPr id="300" name="TextShape 2"/>
          <p:cNvSpPr txBox="1"/>
          <p:nvPr/>
        </p:nvSpPr>
        <p:spPr>
          <a:xfrm>
            <a:off x="4255920" y="15120"/>
            <a:ext cx="4764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Api Gateway - Spring Cloud Gateway </a:t>
            </a:r>
            <a:endParaRPr b="0" lang="es-ES" sz="2000" spc="-1" strike="noStrike">
              <a:solidFill>
                <a:srgbClr val="000000"/>
              </a:solidFill>
              <a:latin typeface="Arial"/>
            </a:endParaRPr>
          </a:p>
        </p:txBody>
      </p:sp>
      <p:pic>
        <p:nvPicPr>
          <p:cNvPr id="301" name="Google Shape;330;p43" descr=""/>
          <p:cNvPicPr/>
          <p:nvPr/>
        </p:nvPicPr>
        <p:blipFill>
          <a:blip r:embed="rId1"/>
          <a:stretch/>
        </p:blipFill>
        <p:spPr>
          <a:xfrm>
            <a:off x="2666880" y="789480"/>
            <a:ext cx="3855240" cy="420120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Despliegue en Kubernetes (Minikube)</a:t>
            </a:r>
            <a:endParaRPr b="0" lang="es-ES" sz="2000" spc="-1" strike="noStrike">
              <a:solidFill>
                <a:srgbClr val="000000"/>
              </a:solidFill>
              <a:latin typeface="Arial"/>
            </a:endParaRPr>
          </a:p>
        </p:txBody>
      </p:sp>
      <p:pic>
        <p:nvPicPr>
          <p:cNvPr id="303" name="Google Shape;336;p44" descr=""/>
          <p:cNvPicPr/>
          <p:nvPr/>
        </p:nvPicPr>
        <p:blipFill>
          <a:blip r:embed="rId1"/>
          <a:stretch/>
        </p:blipFill>
        <p:spPr>
          <a:xfrm>
            <a:off x="914400" y="789480"/>
            <a:ext cx="3690000" cy="4201200"/>
          </a:xfrm>
          <a:prstGeom prst="rect">
            <a:avLst/>
          </a:prstGeom>
          <a:ln>
            <a:noFill/>
          </a:ln>
        </p:spPr>
      </p:pic>
      <p:pic>
        <p:nvPicPr>
          <p:cNvPr id="304" name="Google Shape;337;p44" descr=""/>
          <p:cNvPicPr/>
          <p:nvPr/>
        </p:nvPicPr>
        <p:blipFill>
          <a:blip r:embed="rId2"/>
          <a:stretch/>
        </p:blipFill>
        <p:spPr>
          <a:xfrm>
            <a:off x="5061960" y="789480"/>
            <a:ext cx="3456720" cy="420120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Despliegue en Kubernetes (Minikube)</a:t>
            </a:r>
            <a:endParaRPr b="0" lang="es-ES" sz="2000" spc="-1" strike="noStrike">
              <a:solidFill>
                <a:srgbClr val="000000"/>
              </a:solidFill>
              <a:latin typeface="Arial"/>
            </a:endParaRPr>
          </a:p>
        </p:txBody>
      </p:sp>
      <p:pic>
        <p:nvPicPr>
          <p:cNvPr id="306" name="Google Shape;343;p45" descr=""/>
          <p:cNvPicPr/>
          <p:nvPr/>
        </p:nvPicPr>
        <p:blipFill>
          <a:blip r:embed="rId1"/>
          <a:stretch/>
        </p:blipFill>
        <p:spPr>
          <a:xfrm>
            <a:off x="152280" y="1323000"/>
            <a:ext cx="8840520" cy="3530160"/>
          </a:xfrm>
          <a:prstGeom prst="rect">
            <a:avLst/>
          </a:prstGeom>
          <a:ln>
            <a:noFill/>
          </a:ln>
        </p:spPr>
      </p:pic>
      <p:pic>
        <p:nvPicPr>
          <p:cNvPr id="307" name="Google Shape;344;p45" descr=""/>
          <p:cNvPicPr/>
          <p:nvPr/>
        </p:nvPicPr>
        <p:blipFill>
          <a:blip r:embed="rId2"/>
          <a:stretch/>
        </p:blipFill>
        <p:spPr>
          <a:xfrm>
            <a:off x="6305760" y="113040"/>
            <a:ext cx="2687040" cy="116676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Despliegue en Kubernetes (Minikube)</a:t>
            </a:r>
            <a:endParaRPr b="0" lang="es-ES" sz="2000" spc="-1" strike="noStrike">
              <a:solidFill>
                <a:srgbClr val="000000"/>
              </a:solidFill>
              <a:latin typeface="Arial"/>
            </a:endParaRPr>
          </a:p>
        </p:txBody>
      </p:sp>
      <p:sp>
        <p:nvSpPr>
          <p:cNvPr id="309" name="CustomShape 2"/>
          <p:cNvSpPr/>
          <p:nvPr/>
        </p:nvSpPr>
        <p:spPr>
          <a:xfrm>
            <a:off x="709920" y="1800720"/>
            <a:ext cx="7695360" cy="1114920"/>
          </a:xfrm>
          <a:prstGeom prst="rect">
            <a:avLst/>
          </a:prstGeom>
          <a:noFill/>
          <a:ln>
            <a:noFill/>
          </a:ln>
        </p:spPr>
        <p:style>
          <a:lnRef idx="0"/>
          <a:fillRef idx="0"/>
          <a:effectRef idx="0"/>
          <a:fontRef idx="minor"/>
        </p:style>
        <p:txBody>
          <a:bodyPr tIns="91440" bIns="91440"/>
          <a:p>
            <a:pPr>
              <a:lnSpc>
                <a:spcPct val="100000"/>
              </a:lnSpc>
            </a:pPr>
            <a:r>
              <a:rPr b="0" lang="es-ES" sz="1100" spc="-1" strike="noStrike">
                <a:solidFill>
                  <a:srgbClr val="000000"/>
                </a:solidFill>
                <a:latin typeface="Arial"/>
                <a:ea typeface="Arial"/>
              </a:rPr>
              <a:t>Definiciión del DNS local mastercloudapps.com</a:t>
            </a:r>
            <a:endParaRPr b="0" lang="es-ES" sz="1100" spc="-1" strike="noStrike">
              <a:latin typeface="Arial"/>
            </a:endParaRPr>
          </a:p>
          <a:p>
            <a:pPr>
              <a:lnSpc>
                <a:spcPct val="100000"/>
              </a:lnSpc>
            </a:pPr>
            <a:endParaRPr b="0" lang="es-ES" sz="1100" spc="-1" strike="noStrike">
              <a:latin typeface="Arial"/>
            </a:endParaRPr>
          </a:p>
          <a:p>
            <a:pPr marL="457200" indent="-298080">
              <a:lnSpc>
                <a:spcPct val="100000"/>
              </a:lnSpc>
              <a:buClr>
                <a:srgbClr val="000000"/>
              </a:buClr>
              <a:buFont typeface="Arial"/>
              <a:buChar char="●"/>
            </a:pPr>
            <a:r>
              <a:rPr b="1" lang="es-ES" sz="1100" spc="-1" strike="noStrike">
                <a:solidFill>
                  <a:srgbClr val="c20cb9"/>
                </a:solidFill>
                <a:latin typeface="Arial"/>
                <a:ea typeface="Arial"/>
              </a:rPr>
              <a:t>export MINIKUBE_IP=$(minikube ip)</a:t>
            </a:r>
            <a:endParaRPr b="0" lang="es-ES" sz="1100" spc="-1" strike="noStrike">
              <a:latin typeface="Arial"/>
            </a:endParaRPr>
          </a:p>
          <a:p>
            <a:pPr marL="457200" indent="-298080">
              <a:lnSpc>
                <a:spcPct val="100000"/>
              </a:lnSpc>
              <a:buClr>
                <a:srgbClr val="000000"/>
              </a:buClr>
              <a:buFont typeface="Arial"/>
              <a:buChar char="●"/>
            </a:pPr>
            <a:r>
              <a:rPr b="1" lang="es-ES" sz="1100" spc="-1" strike="noStrike">
                <a:solidFill>
                  <a:srgbClr val="c20cb9"/>
                </a:solidFill>
                <a:latin typeface="Arial"/>
                <a:ea typeface="Arial"/>
              </a:rPr>
              <a:t>echo $MINIKUBE_IP mastercloudapps.com | sudo tee --append /etc/hosts &gt;/dev/null</a:t>
            </a:r>
            <a:endParaRPr b="0" lang="es-ES" sz="1100" spc="-1" strike="noStrike">
              <a:latin typeface="Arial"/>
            </a:endParaRPr>
          </a:p>
          <a:p>
            <a:pPr>
              <a:lnSpc>
                <a:spcPct val="100000"/>
              </a:lnSpc>
            </a:pPr>
            <a:endParaRPr b="0" lang="es-ES" sz="1100" spc="-1" strike="noStrike">
              <a:latin typeface="Arial"/>
            </a:endParaRPr>
          </a:p>
          <a:p>
            <a:pPr>
              <a:lnSpc>
                <a:spcPct val="100000"/>
              </a:lnSpc>
            </a:pPr>
            <a:endParaRPr b="0" lang="es-ES" sz="1100" spc="-1" strike="noStrike">
              <a:latin typeface="Arial"/>
            </a:endParaRPr>
          </a:p>
        </p:txBody>
      </p:sp>
      <p:sp>
        <p:nvSpPr>
          <p:cNvPr id="310" name="TextShape 3"/>
          <p:cNvSpPr txBox="1"/>
          <p:nvPr/>
        </p:nvSpPr>
        <p:spPr>
          <a:xfrm>
            <a:off x="6807960" y="889560"/>
            <a:ext cx="18219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Postman </a:t>
            </a:r>
            <a:endParaRPr b="0" lang="es-ES" sz="2000" spc="-1" strike="noStrike">
              <a:solidFill>
                <a:srgbClr val="000000"/>
              </a:solid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Repositorios</a:t>
            </a:r>
            <a:endParaRPr b="0" lang="es-ES" sz="3600" spc="-1" strike="noStrike">
              <a:solidFill>
                <a:srgbClr val="000000"/>
              </a:solidFill>
              <a:latin typeface="Arial"/>
            </a:endParaRPr>
          </a:p>
        </p:txBody>
      </p:sp>
      <p:sp>
        <p:nvSpPr>
          <p:cNvPr id="312" name="TextShape 2"/>
          <p:cNvSpPr txBox="1"/>
          <p:nvPr/>
        </p:nvSpPr>
        <p:spPr>
          <a:xfrm>
            <a:off x="4572000" y="76320"/>
            <a:ext cx="4536720" cy="4531320"/>
          </a:xfrm>
          <a:prstGeom prst="rect">
            <a:avLst/>
          </a:prstGeom>
          <a:noFill/>
          <a:ln>
            <a:noFill/>
          </a:ln>
        </p:spPr>
        <p:txBody>
          <a:bodyPr tIns="91440" bIns="91440" anchor="ctr"/>
          <a:p>
            <a:pPr>
              <a:lnSpc>
                <a:spcPct val="128000"/>
              </a:lnSpc>
            </a:pPr>
            <a:endParaRPr b="0" lang="es-ES" sz="1400" spc="-1" strike="noStrike">
              <a:solidFill>
                <a:srgbClr val="000000"/>
              </a:solidFill>
              <a:latin typeface="Arial"/>
            </a:endParaRPr>
          </a:p>
          <a:p>
            <a:pPr marL="457200">
              <a:lnSpc>
                <a:spcPct val="128000"/>
              </a:lnSpc>
            </a:pPr>
            <a:endParaRPr b="0" lang="es-ES" sz="14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1"/>
              </a:rPr>
              <a:t>https://github.com/MasterCloudApps-Projects/iss-pricing-service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2"/>
              </a:rPr>
              <a:t>https://github.com/MasterCloudApps-Projects/iss-policy-service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3"/>
              </a:rPr>
              <a:t>https://github.com/MasterCloudApps-Projects/iss-policy-search-service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4"/>
              </a:rPr>
              <a:t>https://github.com/MasterCloudApps-Projects/iss-payment-service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5"/>
              </a:rPr>
              <a:t>https://github.com/MasterCloudApps-Projects/iss-product-service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6"/>
              </a:rPr>
              <a:t>https://github.com/MasterCloudApps-Projects/iss-api-gateway</a:t>
            </a:r>
            <a:endParaRPr b="0" lang="es-ES" sz="900" spc="-1" strike="noStrike">
              <a:solidFill>
                <a:srgbClr val="000000"/>
              </a:solidFill>
              <a:latin typeface="Arial"/>
            </a:endParaRPr>
          </a:p>
        </p:txBody>
      </p:sp>
      <p:sp>
        <p:nvSpPr>
          <p:cNvPr id="313"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Anexos</a:t>
            </a:r>
            <a:endParaRPr b="0" lang="es-ES" sz="2000" spc="-1" strike="noStrike">
              <a:solidFill>
                <a:srgbClr val="000000"/>
              </a:solid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265680" y="1912680"/>
            <a:ext cx="4044960" cy="1317960"/>
          </a:xfrm>
          <a:prstGeom prst="rect">
            <a:avLst/>
          </a:prstGeom>
          <a:noFill/>
          <a:ln>
            <a:noFill/>
          </a:ln>
        </p:spPr>
        <p:txBody>
          <a:bodyPr tIns="91440" bIns="91440" anchor="ctr"/>
          <a:p>
            <a:pPr>
              <a:lnSpc>
                <a:spcPct val="100000"/>
              </a:lnSpc>
            </a:pPr>
            <a:r>
              <a:rPr b="1" lang="es-ES" sz="3600" spc="-1" strike="noStrike">
                <a:solidFill>
                  <a:srgbClr val="f46524"/>
                </a:solidFill>
                <a:latin typeface="Raleway"/>
                <a:ea typeface="Raleway"/>
              </a:rPr>
              <a:t>SonarCloud</a:t>
            </a:r>
            <a:endParaRPr b="0" lang="es-ES" sz="3600" spc="-1" strike="noStrike">
              <a:solidFill>
                <a:srgbClr val="000000"/>
              </a:solidFill>
              <a:latin typeface="Arial"/>
            </a:endParaRPr>
          </a:p>
        </p:txBody>
      </p:sp>
      <p:sp>
        <p:nvSpPr>
          <p:cNvPr id="315" name="TextShape 2"/>
          <p:cNvSpPr txBox="1"/>
          <p:nvPr/>
        </p:nvSpPr>
        <p:spPr>
          <a:xfrm>
            <a:off x="4572000" y="76320"/>
            <a:ext cx="4536720" cy="4531320"/>
          </a:xfrm>
          <a:prstGeom prst="rect">
            <a:avLst/>
          </a:prstGeom>
          <a:noFill/>
          <a:ln>
            <a:noFill/>
          </a:ln>
        </p:spPr>
        <p:txBody>
          <a:bodyPr tIns="91440" bIns="91440" anchor="ctr"/>
          <a:p>
            <a:pPr>
              <a:lnSpc>
                <a:spcPct val="128000"/>
              </a:lnSpc>
            </a:pPr>
            <a:endParaRPr b="0" lang="es-ES" sz="1400" spc="-1" strike="noStrike">
              <a:solidFill>
                <a:srgbClr val="000000"/>
              </a:solidFill>
              <a:latin typeface="Arial"/>
            </a:endParaRPr>
          </a:p>
          <a:p>
            <a:pPr marL="457200">
              <a:lnSpc>
                <a:spcPct val="128000"/>
              </a:lnSpc>
            </a:pPr>
            <a:endParaRPr b="0" lang="es-ES" sz="14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1"/>
              </a:rPr>
              <a:t>https://sonarcloud.io/dashboard?id=iss-pricing-service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2"/>
              </a:rPr>
              <a:t>https://sonarcloud.io/dashboard?id=iss-policy-service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3"/>
              </a:rPr>
              <a:t>https://sonarcloud.io/dashboard?id=iss-policy-search-service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4"/>
              </a:rPr>
              <a:t>https://sonarcloud.io/dashboard?id=iss-payment-service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5"/>
              </a:rPr>
              <a:t>https://sonarcloud.io/dashboard?id=iss-product-service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6"/>
              </a:rPr>
              <a:t>https://sonarcloud.io/dashboard?id=iss-api-gateway</a:t>
            </a:r>
            <a:endParaRPr b="0" lang="es-ES" sz="900" spc="-1" strike="noStrike">
              <a:solidFill>
                <a:srgbClr val="000000"/>
              </a:solidFill>
              <a:latin typeface="Arial"/>
            </a:endParaRPr>
          </a:p>
        </p:txBody>
      </p:sp>
      <p:sp>
        <p:nvSpPr>
          <p:cNvPr id="316"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Anexos</a:t>
            </a:r>
            <a:endParaRPr b="0" lang="es-ES" sz="2000" spc="-1" strike="noStrike">
              <a:solidFill>
                <a:srgbClr val="000000"/>
              </a:solid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265680" y="1912680"/>
            <a:ext cx="4044960" cy="1317960"/>
          </a:xfrm>
          <a:prstGeom prst="rect">
            <a:avLst/>
          </a:prstGeom>
          <a:noFill/>
          <a:ln>
            <a:noFill/>
          </a:ln>
        </p:spPr>
        <p:txBody>
          <a:bodyPr tIns="91440" bIns="91440" anchor="ctr"/>
          <a:p>
            <a:pPr>
              <a:lnSpc>
                <a:spcPct val="100000"/>
              </a:lnSpc>
            </a:pPr>
            <a:r>
              <a:rPr b="1" lang="es-ES" sz="3600" spc="-1" strike="noStrike">
                <a:solidFill>
                  <a:srgbClr val="f46524"/>
                </a:solidFill>
                <a:latin typeface="Raleway"/>
                <a:ea typeface="Raleway"/>
              </a:rPr>
              <a:t>Docker Hub</a:t>
            </a:r>
            <a:endParaRPr b="0" lang="es-ES" sz="3600" spc="-1" strike="noStrike">
              <a:solidFill>
                <a:srgbClr val="000000"/>
              </a:solidFill>
              <a:latin typeface="Arial"/>
            </a:endParaRPr>
          </a:p>
        </p:txBody>
      </p:sp>
      <p:sp>
        <p:nvSpPr>
          <p:cNvPr id="318" name="TextShape 2"/>
          <p:cNvSpPr txBox="1"/>
          <p:nvPr/>
        </p:nvSpPr>
        <p:spPr>
          <a:xfrm>
            <a:off x="4257000" y="76320"/>
            <a:ext cx="5080320" cy="4531320"/>
          </a:xfrm>
          <a:prstGeom prst="rect">
            <a:avLst/>
          </a:prstGeom>
          <a:noFill/>
          <a:ln>
            <a:noFill/>
          </a:ln>
        </p:spPr>
        <p:txBody>
          <a:bodyPr tIns="91440" bIns="91440" anchor="ctr"/>
          <a:p>
            <a:pPr>
              <a:lnSpc>
                <a:spcPct val="128000"/>
              </a:lnSpc>
            </a:pPr>
            <a:endParaRPr b="0" lang="es-ES" sz="1400" spc="-1" strike="noStrike">
              <a:solidFill>
                <a:srgbClr val="000000"/>
              </a:solidFill>
              <a:latin typeface="Arial"/>
            </a:endParaRPr>
          </a:p>
          <a:p>
            <a:pPr marL="457200">
              <a:lnSpc>
                <a:spcPct val="128000"/>
              </a:lnSpc>
            </a:pPr>
            <a:endParaRPr b="0" lang="es-ES" sz="14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1"/>
              </a:rPr>
              <a:t>https://hub.docker.com/repository/docker/fpoirier2020/iss-pricing-service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2"/>
              </a:rPr>
              <a:t>https://hub.docker.com/repository/docker/fpoirier2020/iss-policy-service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3"/>
              </a:rPr>
              <a:t>https://hub.docker.com/repository/docker/fpoirier2020/iss-policy-search-service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4"/>
              </a:rPr>
              <a:t>https://hub.docker.com/repository/docker/fpoirier2020/iss-payment-service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5"/>
              </a:rPr>
              <a:t>https://hub.docker.com/repository/docker/fpoirier2020/iss-product-service</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u="sng">
                <a:solidFill>
                  <a:srgbClr val="0277bd"/>
                </a:solidFill>
                <a:uFillTx/>
                <a:latin typeface="Arial"/>
                <a:ea typeface="Arial"/>
                <a:hlinkClick r:id="rId6"/>
              </a:rPr>
              <a:t>https://hub.docker.com/repository/docker/fpoirier2020/iss-api-gateway</a:t>
            </a:r>
            <a:endParaRPr b="0" lang="es-ES" sz="900" spc="-1" strike="noStrike">
              <a:solidFill>
                <a:srgbClr val="000000"/>
              </a:solidFill>
              <a:latin typeface="Arial"/>
            </a:endParaRPr>
          </a:p>
        </p:txBody>
      </p:sp>
      <p:sp>
        <p:nvSpPr>
          <p:cNvPr id="319"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Anexos</a:t>
            </a:r>
            <a:endParaRPr b="0" lang="es-ES" sz="2000" spc="-1" strike="noStrike">
              <a:solidFill>
                <a:srgbClr val="000000"/>
              </a:solid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Beneficios</a:t>
            </a:r>
            <a:endParaRPr b="0" lang="es-ES" sz="3600" spc="-1" strike="noStrike">
              <a:solidFill>
                <a:srgbClr val="000000"/>
              </a:solidFill>
              <a:latin typeface="Arial"/>
            </a:endParaRPr>
          </a:p>
        </p:txBody>
      </p:sp>
      <p:sp>
        <p:nvSpPr>
          <p:cNvPr id="321" name="TextShape 2"/>
          <p:cNvSpPr txBox="1"/>
          <p:nvPr/>
        </p:nvSpPr>
        <p:spPr>
          <a:xfrm>
            <a:off x="4953240" y="76320"/>
            <a:ext cx="3836520" cy="4531320"/>
          </a:xfrm>
          <a:prstGeom prst="rect">
            <a:avLst/>
          </a:prstGeom>
          <a:noFill/>
          <a:ln>
            <a:noFill/>
          </a:ln>
        </p:spPr>
        <p:txBody>
          <a:bodyPr tIns="91440" bIns="91440" anchor="ctr"/>
          <a:p>
            <a:pPr marL="457200" indent="-285480">
              <a:lnSpc>
                <a:spcPct val="128000"/>
              </a:lnSpc>
              <a:buClr>
                <a:srgbClr val="ffffff"/>
              </a:buClr>
              <a:buFont typeface="Arial"/>
              <a:buChar char="●"/>
            </a:pPr>
            <a:r>
              <a:rPr b="1" lang="es-ES" sz="900" spc="-1" strike="noStrike">
                <a:solidFill>
                  <a:srgbClr val="ffffff"/>
                </a:solidFill>
                <a:latin typeface="Arial"/>
                <a:ea typeface="Arial"/>
              </a:rPr>
              <a:t>Desarrollo independiente</a:t>
            </a:r>
            <a:r>
              <a:rPr b="0" lang="es-ES" sz="900" spc="-1" strike="noStrike">
                <a:solidFill>
                  <a:srgbClr val="ffffff"/>
                </a:solidFill>
                <a:latin typeface="Arial"/>
                <a:ea typeface="Arial"/>
              </a:rPr>
              <a:t>: los equipos pueden elegir las tecnologías que mejor se adapten a cada servicio utilizando varias pilas de tecnología y no están limitados por las elecciones realizadas al inicio del proyecto. Además, un solo equipo de desarrollo puede crear, probar e implementar un servicio, lo que permite una implementación más rápida y facilita la innovación continua. También es más difícil cometer errores ya que existen fuertes límites entre los diferentes servicios.</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a:solidFill>
                  <a:srgbClr val="ffffff"/>
                </a:solidFill>
                <a:latin typeface="Arial"/>
                <a:ea typeface="Arial"/>
              </a:rPr>
              <a:t>Implementación independiente</a:t>
            </a:r>
            <a:r>
              <a:rPr b="0" lang="es-ES" sz="900" spc="-1" strike="noStrike">
                <a:solidFill>
                  <a:srgbClr val="ffffff"/>
                </a:solidFill>
                <a:latin typeface="Arial"/>
                <a:ea typeface="Arial"/>
              </a:rPr>
              <a:t>: los microservicios se implementan de forma independiente. Un servicio se puede actualizar sin tener que volver a implementar toda la aplicación, lo que facilita la gestión de las correcciones de errores y las nuevas funciones. Esto simplifica la implementación y la integración continua. En muchas aplicaciones tradicionales, si hay un error en una parte de la aplicación, puede bloquear todo el proceso de lanzamiento.</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85480">
              <a:lnSpc>
                <a:spcPct val="128000"/>
              </a:lnSpc>
              <a:buClr>
                <a:srgbClr val="ffffff"/>
              </a:buClr>
              <a:buFont typeface="Arial"/>
              <a:buChar char="●"/>
            </a:pPr>
            <a:r>
              <a:rPr b="1" lang="es-ES" sz="900" spc="-1" strike="noStrike">
                <a:solidFill>
                  <a:srgbClr val="ffffff"/>
                </a:solidFill>
                <a:latin typeface="Arial"/>
                <a:ea typeface="Arial"/>
              </a:rPr>
              <a:t>Escalado independiente</a:t>
            </a:r>
            <a:r>
              <a:rPr b="0" lang="es-ES" sz="900" spc="-1" strike="noStrike">
                <a:solidFill>
                  <a:srgbClr val="ffffff"/>
                </a:solidFill>
                <a:latin typeface="Arial"/>
                <a:ea typeface="Arial"/>
              </a:rPr>
              <a:t>: los servicios se pueden escalar de forma independiente para adaptarse a las necesidades, optimizando los costes y el tiempo, ya que no es necesario escalar toda la aplicación como lo haría con un monolito.</a:t>
            </a:r>
            <a:endParaRPr b="0" lang="es-ES" sz="900" spc="-1" strike="noStrike">
              <a:solidFill>
                <a:srgbClr val="000000"/>
              </a:solidFill>
              <a:latin typeface="Arial"/>
            </a:endParaRPr>
          </a:p>
        </p:txBody>
      </p:sp>
      <p:sp>
        <p:nvSpPr>
          <p:cNvPr id="322"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Conclusiones</a:t>
            </a:r>
            <a:endParaRPr b="0" lang="es-ES" sz="2000" spc="-1" strike="noStrike">
              <a:solidFill>
                <a:srgbClr val="000000"/>
              </a:solid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Beneficios</a:t>
            </a:r>
            <a:endParaRPr b="0" lang="es-ES" sz="3600" spc="-1" strike="noStrike">
              <a:solidFill>
                <a:srgbClr val="000000"/>
              </a:solidFill>
              <a:latin typeface="Arial"/>
            </a:endParaRPr>
          </a:p>
        </p:txBody>
      </p:sp>
      <p:sp>
        <p:nvSpPr>
          <p:cNvPr id="324" name="TextShape 2"/>
          <p:cNvSpPr txBox="1"/>
          <p:nvPr/>
        </p:nvSpPr>
        <p:spPr>
          <a:xfrm>
            <a:off x="4939560" y="34920"/>
            <a:ext cx="3836520" cy="4455000"/>
          </a:xfrm>
          <a:prstGeom prst="rect">
            <a:avLst/>
          </a:prstGeom>
          <a:noFill/>
          <a:ln>
            <a:noFill/>
          </a:ln>
        </p:spPr>
        <p:txBody>
          <a:bodyPr tIns="91440" bIns="91440" anchor="ctr"/>
          <a:p>
            <a:pPr marL="457200">
              <a:lnSpc>
                <a:spcPct val="115000"/>
              </a:lnSpc>
              <a:spcBef>
                <a:spcPts val="1199"/>
              </a:spcBef>
            </a:pPr>
            <a:endParaRPr b="0" lang="es-ES" sz="1400" spc="-1" strike="noStrike">
              <a:solidFill>
                <a:srgbClr val="000000"/>
              </a:solidFill>
              <a:latin typeface="Arial"/>
            </a:endParaRPr>
          </a:p>
          <a:p>
            <a:pPr marL="457200" indent="-298080">
              <a:lnSpc>
                <a:spcPct val="128000"/>
              </a:lnSpc>
              <a:spcBef>
                <a:spcPts val="1199"/>
              </a:spcBef>
              <a:buClr>
                <a:srgbClr val="ffffff"/>
              </a:buClr>
              <a:buFont typeface="Arial"/>
              <a:buChar char="●"/>
            </a:pPr>
            <a:r>
              <a:rPr b="1" lang="es-ES" sz="900" spc="-1" strike="noStrike">
                <a:solidFill>
                  <a:srgbClr val="ffffff"/>
                </a:solidFill>
                <a:latin typeface="Arial"/>
                <a:ea typeface="Arial"/>
              </a:rPr>
              <a:t>Pequeños equipos especializados</a:t>
            </a:r>
            <a:r>
              <a:rPr b="0" lang="es-ES" sz="900" spc="-1" strike="noStrike">
                <a:solidFill>
                  <a:srgbClr val="ffffff"/>
                </a:solidFill>
                <a:latin typeface="Arial"/>
                <a:ea typeface="Arial"/>
              </a:rPr>
              <a:t>: los equipos pueden centrarse en un solo servicio o dominio funcional, lo que hace que el código sea más fácil de entender y facilita que los nuevos miembros se unan al equipo, sin necesidad de pasar semanas averiguando cómo funciona un monolito complejo</a:t>
            </a:r>
            <a:r>
              <a:rPr b="0" lang="es-ES" sz="1100" spc="-1" strike="noStrike">
                <a:solidFill>
                  <a:srgbClr val="202124"/>
                </a:solidFill>
                <a:latin typeface="Arial"/>
                <a:ea typeface="Arial"/>
              </a:rPr>
              <a:t>.</a:t>
            </a:r>
            <a:endParaRPr b="0" lang="es-ES" sz="1100" spc="-1" strike="noStrike">
              <a:solidFill>
                <a:srgbClr val="000000"/>
              </a:solidFill>
              <a:latin typeface="Arial"/>
            </a:endParaRPr>
          </a:p>
          <a:p>
            <a:pPr marL="457200">
              <a:lnSpc>
                <a:spcPct val="128000"/>
              </a:lnSpc>
            </a:pPr>
            <a:endParaRPr b="0" lang="es-ES" sz="1100" spc="-1" strike="noStrike">
              <a:solidFill>
                <a:srgbClr val="000000"/>
              </a:solidFill>
              <a:latin typeface="Arial"/>
            </a:endParaRPr>
          </a:p>
          <a:p>
            <a:pPr marL="457200" indent="-298080">
              <a:lnSpc>
                <a:spcPct val="128000"/>
              </a:lnSpc>
              <a:buClr>
                <a:srgbClr val="ffffff"/>
              </a:buClr>
              <a:buFont typeface="Arial"/>
              <a:buChar char="●"/>
            </a:pPr>
            <a:r>
              <a:rPr b="1" lang="es-ES" sz="900" spc="-1" strike="noStrike">
                <a:solidFill>
                  <a:srgbClr val="ffffff"/>
                </a:solidFill>
                <a:latin typeface="Arial"/>
                <a:ea typeface="Arial"/>
              </a:rPr>
              <a:t>Base de código pequeño</a:t>
            </a:r>
            <a:r>
              <a:rPr b="0" lang="es-ES" sz="900" spc="-1" strike="noStrike">
                <a:solidFill>
                  <a:srgbClr val="ffffff"/>
                </a:solidFill>
                <a:latin typeface="Arial"/>
                <a:ea typeface="Arial"/>
              </a:rPr>
              <a:t>: en una aplicación monolítica, las dependencias de código tienden a confundirse con el tiempo. Agregar nueva funcionalidad requiere cambiar el código en muchos lugares. En una arquitectura de microservicios, que no comparte código ni base de datos, estas dependencias se minimizan, lo que facilita la adición de nuevas funciones. También complementa el punto anterior de que facilita la comprensión del código y la introducción de nuevos miembros al equipo.</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98080">
              <a:lnSpc>
                <a:spcPct val="128000"/>
              </a:lnSpc>
              <a:buClr>
                <a:srgbClr val="ffffff"/>
              </a:buClr>
              <a:buFont typeface="Arial"/>
              <a:buChar char="●"/>
            </a:pPr>
            <a:r>
              <a:rPr b="1" lang="es-ES" sz="900" spc="-1" strike="noStrike">
                <a:solidFill>
                  <a:srgbClr val="ffffff"/>
                </a:solidFill>
                <a:latin typeface="Arial"/>
                <a:ea typeface="Arial"/>
              </a:rPr>
              <a:t>Aislamiento de datos</a:t>
            </a:r>
            <a:r>
              <a:rPr b="0" lang="es-ES" sz="900" spc="-1" strike="noStrike">
                <a:solidFill>
                  <a:srgbClr val="ffffff"/>
                </a:solidFill>
                <a:latin typeface="Arial"/>
                <a:ea typeface="Arial"/>
              </a:rPr>
              <a:t>: en una arquitectura de microservicios, cada servicio tiene acceso privado a su base de datos (idealmente), luego podemos realizar una actualización del esquema de la base de datos sin afectar a los otros servicios. En una aplicación monolítica, las actualizaciones de esquemas pueden volverse muy difíciles y arriesgadas, ya que varias partes de la aplicación pueden utilizar los mismos datos.</a:t>
            </a:r>
            <a:endParaRPr b="0" lang="es-ES" sz="900" spc="-1" strike="noStrike">
              <a:solidFill>
                <a:srgbClr val="000000"/>
              </a:solidFill>
              <a:latin typeface="Arial"/>
            </a:endParaRPr>
          </a:p>
          <a:p>
            <a:pPr>
              <a:lnSpc>
                <a:spcPct val="115000"/>
              </a:lnSpc>
              <a:spcAft>
                <a:spcPts val="1599"/>
              </a:spcAft>
            </a:pPr>
            <a:endParaRPr b="0" lang="es-ES" sz="900" spc="-1" strike="noStrike">
              <a:solidFill>
                <a:srgbClr val="000000"/>
              </a:solidFill>
              <a:latin typeface="Arial"/>
            </a:endParaRPr>
          </a:p>
        </p:txBody>
      </p:sp>
      <p:sp>
        <p:nvSpPr>
          <p:cNvPr id="325"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Conclusiones</a:t>
            </a:r>
            <a:endParaRPr b="0" lang="es-ES" sz="2000" spc="-1" strike="noStrike">
              <a:solidFill>
                <a:srgbClr val="000000"/>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Introducción</a:t>
            </a:r>
            <a:endParaRPr b="0" lang="es-ES" sz="2000" spc="-1" strike="noStrike">
              <a:solidFill>
                <a:srgbClr val="000000"/>
              </a:solidFill>
              <a:latin typeface="Arial"/>
            </a:endParaRPr>
          </a:p>
        </p:txBody>
      </p:sp>
      <p:graphicFrame>
        <p:nvGraphicFramePr>
          <p:cNvPr id="172" name="Table 2"/>
          <p:cNvGraphicFramePr/>
          <p:nvPr/>
        </p:nvGraphicFramePr>
        <p:xfrm>
          <a:off x="1731240" y="777960"/>
          <a:ext cx="5943240" cy="667080"/>
        </p:xfrm>
        <a:graphic>
          <a:graphicData uri="http://schemas.openxmlformats.org/drawingml/2006/table">
            <a:tbl>
              <a:tblPr/>
              <a:tblGrid>
                <a:gridCol w="1895400"/>
                <a:gridCol w="4047840"/>
              </a:tblGrid>
              <a:tr h="282600">
                <a:tc>
                  <a:txBody>
                    <a:bodyPr lIns="63360" rIns="63360" tIns="63360" bIns="63360"/>
                    <a:p>
                      <a:pPr algn="ctr">
                        <a:lnSpc>
                          <a:spcPct val="100000"/>
                        </a:lnSpc>
                      </a:pPr>
                      <a:r>
                        <a:rPr b="1" lang="es-ES" sz="1100" spc="-1" strike="noStrike">
                          <a:solidFill>
                            <a:srgbClr val="000000"/>
                          </a:solidFill>
                          <a:latin typeface="Arial"/>
                          <a:ea typeface="Arial"/>
                        </a:rPr>
                        <a:t>Microservicios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gn="ctr">
                        <a:lnSpc>
                          <a:spcPct val="100000"/>
                        </a:lnSpc>
                      </a:pPr>
                      <a:r>
                        <a:rPr b="1" lang="es-ES" sz="1100" spc="-1" strike="noStrike">
                          <a:solidFill>
                            <a:srgbClr val="000000"/>
                          </a:solidFill>
                          <a:latin typeface="Arial"/>
                          <a:ea typeface="Arial"/>
                        </a:rPr>
                        <a:t>Caso de Uso</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82600">
                <a:tc>
                  <a:txBody>
                    <a:bodyPr lIns="63360" rIns="63360" tIns="63360" bIns="63360"/>
                    <a:p>
                      <a:pPr>
                        <a:lnSpc>
                          <a:spcPct val="100000"/>
                        </a:lnSpc>
                      </a:pPr>
                      <a:r>
                        <a:rPr b="0" lang="es-ES" sz="1100" spc="-1" strike="noStrike">
                          <a:solidFill>
                            <a:srgbClr val="000000"/>
                          </a:solidFill>
                          <a:latin typeface="Arial"/>
                          <a:ea typeface="Arial"/>
                        </a:rPr>
                        <a:t>iss-policy-service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Creación de oferta.</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iss-policy-service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Creación de póliza.</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iss-policy-service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Finalización de póliza.</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iss-policy-service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Consulta de póliza, búsqueda por el número de póliza.  </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593640">
                <a:tc>
                  <a:txBody>
                    <a:bodyPr lIns="63360" rIns="63360" tIns="63360" bIns="63360"/>
                    <a:p>
                      <a:pPr>
                        <a:lnSpc>
                          <a:spcPct val="100000"/>
                        </a:lnSpc>
                      </a:pPr>
                      <a:r>
                        <a:rPr b="0" lang="es-ES" sz="1100" spc="-1" strike="noStrike">
                          <a:solidFill>
                            <a:srgbClr val="000000"/>
                          </a:solidFill>
                          <a:latin typeface="Arial"/>
                          <a:ea typeface="Arial"/>
                        </a:rPr>
                        <a:t>iss-pricing-service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Cálculo del precio de la oferta a partir de las respuestas relativas a las preguntas de las distintas coberturas del producto personalizado (la oferta). </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iss-product-service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Consulta de los productos.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iss-product-service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Consulta de un producto a partir del código. </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iss-policy-search-service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Búsqueda indexada de pólizas.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iss-payment-service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Consulta de las cuentas de pólizas.</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438120">
                <a:tc>
                  <a:txBody>
                    <a:bodyPr lIns="63360" rIns="63360" tIns="63360" bIns="63360"/>
                    <a:p>
                      <a:pPr>
                        <a:lnSpc>
                          <a:spcPct val="100000"/>
                        </a:lnSpc>
                      </a:pPr>
                      <a:r>
                        <a:rPr b="0" lang="es-ES" sz="1100" spc="-1" strike="noStrike">
                          <a:solidFill>
                            <a:srgbClr val="000000"/>
                          </a:solidFill>
                          <a:latin typeface="Arial"/>
                          <a:ea typeface="Arial"/>
                        </a:rPr>
                        <a:t>iss-payment-service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c>
                  <a:txBody>
                    <a:bodyPr lIns="63360" rIns="63360" tIns="63360" bIns="63360"/>
                    <a:p>
                      <a:pPr>
                        <a:lnSpc>
                          <a:spcPct val="100000"/>
                        </a:lnSpc>
                      </a:pPr>
                      <a:r>
                        <a:rPr b="0" lang="es-ES" sz="1100" spc="-1" strike="noStrike">
                          <a:solidFill>
                            <a:srgbClr val="000000"/>
                          </a:solidFill>
                          <a:latin typeface="Arial"/>
                          <a:ea typeface="Arial"/>
                        </a:rPr>
                        <a:t>Consulta de una cuenta de póliza, búsqueda por número de cuenta.</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9900"/>
                    </a:solidFill>
                  </a:tcPr>
                </a:tc>
              </a:tr>
              <a:tr h="282600">
                <a:tc>
                  <a:txBody>
                    <a:bodyPr lIns="63360" rIns="63360" tIns="63360" bIns="63360"/>
                    <a:p>
                      <a:pPr>
                        <a:lnSpc>
                          <a:spcPct val="100000"/>
                        </a:lnSpc>
                      </a:pPr>
                      <a:r>
                        <a:rPr b="0" lang="es-ES" sz="1100" spc="-1" strike="noStrike">
                          <a:solidFill>
                            <a:srgbClr val="000000"/>
                          </a:solidFill>
                          <a:latin typeface="Arial"/>
                          <a:ea typeface="Arial"/>
                        </a:rPr>
                        <a:t>iss-payment-service</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tc>
                  <a:txBody>
                    <a:bodyPr lIns="63360" rIns="63360" tIns="63360" bIns="63360"/>
                    <a:p>
                      <a:pPr>
                        <a:lnSpc>
                          <a:spcPct val="100000"/>
                        </a:lnSpc>
                      </a:pPr>
                      <a:r>
                        <a:rPr b="0" lang="es-ES" sz="1100" spc="-1" strike="noStrike">
                          <a:solidFill>
                            <a:srgbClr val="000000"/>
                          </a:solidFill>
                          <a:latin typeface="Arial"/>
                          <a:ea typeface="Arial"/>
                        </a:rPr>
                        <a:t>Actualización de los pagarés de cuentas de pólizas por batch.</a:t>
                      </a:r>
                      <a:endParaRPr b="0" lang="es-ES"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0000"/>
                    </a:solidFill>
                  </a:tcPr>
                </a:tc>
              </a:tr>
            </a:tbl>
          </a:graphicData>
        </a:graphic>
      </p:graphicFrame>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Beneficios</a:t>
            </a:r>
            <a:endParaRPr b="0" lang="es-ES" sz="3600" spc="-1" strike="noStrike">
              <a:solidFill>
                <a:srgbClr val="000000"/>
              </a:solidFill>
              <a:latin typeface="Arial"/>
            </a:endParaRPr>
          </a:p>
        </p:txBody>
      </p:sp>
      <p:sp>
        <p:nvSpPr>
          <p:cNvPr id="327" name="TextShape 2"/>
          <p:cNvSpPr txBox="1"/>
          <p:nvPr/>
        </p:nvSpPr>
        <p:spPr>
          <a:xfrm>
            <a:off x="4939560" y="724320"/>
            <a:ext cx="3836520" cy="3604320"/>
          </a:xfrm>
          <a:prstGeom prst="rect">
            <a:avLst/>
          </a:prstGeom>
          <a:noFill/>
          <a:ln>
            <a:noFill/>
          </a:ln>
        </p:spPr>
        <p:txBody>
          <a:bodyPr tIns="91440" bIns="91440" anchor="ctr"/>
          <a:p>
            <a:pPr>
              <a:lnSpc>
                <a:spcPct val="115000"/>
              </a:lnSpc>
              <a:spcBef>
                <a:spcPts val="1199"/>
              </a:spcBef>
            </a:pPr>
            <a:endParaRPr b="0" lang="es-ES" sz="1400" spc="-1" strike="noStrike">
              <a:solidFill>
                <a:srgbClr val="000000"/>
              </a:solidFill>
              <a:latin typeface="Arial"/>
            </a:endParaRPr>
          </a:p>
          <a:p>
            <a:pPr marL="457200" indent="-298080">
              <a:lnSpc>
                <a:spcPct val="128000"/>
              </a:lnSpc>
              <a:spcBef>
                <a:spcPts val="1199"/>
              </a:spcBef>
              <a:buClr>
                <a:srgbClr val="ffffff"/>
              </a:buClr>
              <a:buFont typeface="Arial"/>
              <a:buChar char="●"/>
            </a:pPr>
            <a:r>
              <a:rPr b="1" lang="es-ES" sz="900" spc="-1" strike="noStrike">
                <a:solidFill>
                  <a:srgbClr val="ffffff"/>
                </a:solidFill>
                <a:latin typeface="Arial"/>
                <a:ea typeface="Arial"/>
              </a:rPr>
              <a:t>Resiliencia</a:t>
            </a:r>
            <a:r>
              <a:rPr b="0" lang="es-ES" sz="900" spc="-1" strike="noStrike">
                <a:solidFill>
                  <a:srgbClr val="ffffff"/>
                </a:solidFill>
                <a:latin typeface="Arial"/>
                <a:ea typeface="Arial"/>
              </a:rPr>
              <a:t>: con una arquitectura de microservicios, los puntos críticos de fallo se reducen considerablemente. Cuando un servicio deja de funcionar, toda la aplicación no deja de funcionar como lo hace con el modelo monolítico y, por lo tanto, el riesgo también se reduce cuando se desarrollan nuevas funciones. Los errores también están aislados y, por lo tanto, son más fáciles de corregir.</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98080">
              <a:lnSpc>
                <a:spcPct val="128000"/>
              </a:lnSpc>
              <a:buClr>
                <a:srgbClr val="ffffff"/>
              </a:buClr>
              <a:buFont typeface="Arial"/>
              <a:buChar char="●"/>
            </a:pPr>
            <a:r>
              <a:rPr b="1" lang="es-ES" sz="900" spc="-1" strike="noStrike">
                <a:solidFill>
                  <a:srgbClr val="ffffff"/>
                </a:solidFill>
                <a:latin typeface="Arial"/>
                <a:ea typeface="Arial"/>
              </a:rPr>
              <a:t>Avances tecnológicos</a:t>
            </a:r>
            <a:r>
              <a:rPr b="0" lang="es-ES" sz="900" spc="-1" strike="noStrike">
                <a:solidFill>
                  <a:srgbClr val="ffffff"/>
                </a:solidFill>
                <a:latin typeface="Arial"/>
                <a:ea typeface="Arial"/>
              </a:rPr>
              <a:t>: los avances recientes en tecnologías en la nube y contenedorización hacen que la configuración de una arquitectura de microservicios sea cada vez más simple. Cada proveedor de nube tiene soluciones para este tipo de arquitectura para facilitar la vida de los desarrolladores.</a:t>
            </a:r>
            <a:endParaRPr b="0" lang="es-ES" sz="900" spc="-1" strike="noStrike">
              <a:solidFill>
                <a:srgbClr val="000000"/>
              </a:solidFill>
              <a:latin typeface="Arial"/>
            </a:endParaRPr>
          </a:p>
          <a:p>
            <a:pPr>
              <a:lnSpc>
                <a:spcPct val="115000"/>
              </a:lnSpc>
              <a:spcAft>
                <a:spcPts val="1599"/>
              </a:spcAft>
            </a:pPr>
            <a:endParaRPr b="0" lang="es-ES" sz="900" spc="-1" strike="noStrike">
              <a:solidFill>
                <a:srgbClr val="000000"/>
              </a:solidFill>
              <a:latin typeface="Arial"/>
            </a:endParaRPr>
          </a:p>
        </p:txBody>
      </p:sp>
      <p:sp>
        <p:nvSpPr>
          <p:cNvPr id="328"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Conclusiones</a:t>
            </a:r>
            <a:endParaRPr b="0" lang="es-ES" sz="2000" spc="-1" strike="noStrike">
              <a:solidFill>
                <a:srgbClr val="000000"/>
              </a:solid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Inconvenientes</a:t>
            </a:r>
            <a:endParaRPr b="0" lang="es-ES" sz="3600" spc="-1" strike="noStrike">
              <a:solidFill>
                <a:srgbClr val="000000"/>
              </a:solidFill>
              <a:latin typeface="Arial"/>
            </a:endParaRPr>
          </a:p>
        </p:txBody>
      </p:sp>
      <p:sp>
        <p:nvSpPr>
          <p:cNvPr id="330" name="TextShape 2"/>
          <p:cNvSpPr txBox="1"/>
          <p:nvPr/>
        </p:nvSpPr>
        <p:spPr>
          <a:xfrm>
            <a:off x="4939560" y="651600"/>
            <a:ext cx="3836520" cy="3600360"/>
          </a:xfrm>
          <a:prstGeom prst="rect">
            <a:avLst/>
          </a:prstGeom>
          <a:noFill/>
          <a:ln>
            <a:noFill/>
          </a:ln>
        </p:spPr>
        <p:txBody>
          <a:bodyPr tIns="91440" bIns="91440" anchor="ctr"/>
          <a:p>
            <a:pPr>
              <a:lnSpc>
                <a:spcPct val="115000"/>
              </a:lnSpc>
              <a:spcBef>
                <a:spcPts val="1199"/>
              </a:spcBef>
            </a:pPr>
            <a:endParaRPr b="0" lang="es-ES" sz="1400" spc="-1" strike="noStrike">
              <a:solidFill>
                <a:srgbClr val="000000"/>
              </a:solidFill>
              <a:latin typeface="Arial"/>
            </a:endParaRPr>
          </a:p>
          <a:p>
            <a:pPr marL="457200" indent="-298080">
              <a:lnSpc>
                <a:spcPct val="128000"/>
              </a:lnSpc>
              <a:spcBef>
                <a:spcPts val="1199"/>
              </a:spcBef>
              <a:buClr>
                <a:srgbClr val="ffffff"/>
              </a:buClr>
              <a:buFont typeface="Arial"/>
              <a:buChar char="●"/>
            </a:pPr>
            <a:r>
              <a:rPr b="1" lang="es-ES" sz="900" spc="-1" strike="noStrike">
                <a:solidFill>
                  <a:srgbClr val="ffffff"/>
                </a:solidFill>
                <a:latin typeface="Arial"/>
                <a:ea typeface="Arial"/>
              </a:rPr>
              <a:t>Complejidad</a:t>
            </a:r>
            <a:r>
              <a:rPr b="0" lang="es-ES" sz="900" spc="-1" strike="noStrike">
                <a:solidFill>
                  <a:srgbClr val="ffffff"/>
                </a:solidFill>
                <a:latin typeface="Arial"/>
                <a:ea typeface="Arial"/>
              </a:rPr>
              <a:t>: si bien cada servicio es más simple, el sistema en su conjunto es más complejo. Debido a que este es un sistema distribuido, se debe tener cuidado de seleccionar y configurar todos los servicios y bases de datos, y luego implementar cada uno de estos componentes de forma independiente. Se deben tener en cuenta todos los desafíos de un sistema distribuido.</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98080">
              <a:lnSpc>
                <a:spcPct val="128000"/>
              </a:lnSpc>
              <a:buClr>
                <a:srgbClr val="ffffff"/>
              </a:buClr>
              <a:buFont typeface="Arial"/>
              <a:buChar char="●"/>
            </a:pPr>
            <a:r>
              <a:rPr b="1" lang="es-ES" sz="900" spc="-1" strike="noStrike">
                <a:solidFill>
                  <a:srgbClr val="ffffff"/>
                </a:solidFill>
                <a:latin typeface="Arial"/>
                <a:ea typeface="Arial"/>
              </a:rPr>
              <a:t>Pruebas</a:t>
            </a:r>
            <a:r>
              <a:rPr b="0" lang="es-ES" sz="900" spc="-1" strike="noStrike">
                <a:solidFill>
                  <a:srgbClr val="ffffff"/>
                </a:solidFill>
                <a:latin typeface="Arial"/>
                <a:ea typeface="Arial"/>
              </a:rPr>
              <a:t>: tener muchos servicios independientes puede hacer que la escritura de pruebas sea más compleja, especialmente cuando hay muchas dependencias entre servicio y terceros. Se debe utilizar herramientas impostoras tipo wiremock o mountebank en complementos de imágenes dockerrizadas de servicios de terceros para cada servicio dependiente para poder realizar las pruebas oportunas.</a:t>
            </a:r>
            <a:endParaRPr b="0" lang="es-ES" sz="900" spc="-1" strike="noStrike">
              <a:solidFill>
                <a:srgbClr val="000000"/>
              </a:solidFill>
              <a:latin typeface="Arial"/>
            </a:endParaRPr>
          </a:p>
          <a:p>
            <a:pPr>
              <a:lnSpc>
                <a:spcPct val="115000"/>
              </a:lnSpc>
              <a:spcAft>
                <a:spcPts val="1599"/>
              </a:spcAft>
            </a:pPr>
            <a:endParaRPr b="0" lang="es-ES" sz="900" spc="-1" strike="noStrike">
              <a:solidFill>
                <a:srgbClr val="000000"/>
              </a:solidFill>
              <a:latin typeface="Arial"/>
            </a:endParaRPr>
          </a:p>
        </p:txBody>
      </p:sp>
      <p:sp>
        <p:nvSpPr>
          <p:cNvPr id="331"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Conclusiones</a:t>
            </a:r>
            <a:endParaRPr b="0" lang="es-ES" sz="2000" spc="-1" strike="noStrike">
              <a:solidFill>
                <a:srgbClr val="000000"/>
              </a:solid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265680" y="19126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Inconvenientes</a:t>
            </a:r>
            <a:endParaRPr b="0" lang="es-ES" sz="3600" spc="-1" strike="noStrike">
              <a:solidFill>
                <a:srgbClr val="000000"/>
              </a:solidFill>
              <a:latin typeface="Arial"/>
            </a:endParaRPr>
          </a:p>
        </p:txBody>
      </p:sp>
      <p:sp>
        <p:nvSpPr>
          <p:cNvPr id="333" name="TextShape 2"/>
          <p:cNvSpPr txBox="1"/>
          <p:nvPr/>
        </p:nvSpPr>
        <p:spPr>
          <a:xfrm>
            <a:off x="4939560" y="499320"/>
            <a:ext cx="3836520" cy="3857400"/>
          </a:xfrm>
          <a:prstGeom prst="rect">
            <a:avLst/>
          </a:prstGeom>
          <a:noFill/>
          <a:ln>
            <a:noFill/>
          </a:ln>
        </p:spPr>
        <p:txBody>
          <a:bodyPr tIns="91440" bIns="91440" anchor="ctr"/>
          <a:p>
            <a:pPr>
              <a:lnSpc>
                <a:spcPct val="115000"/>
              </a:lnSpc>
              <a:spcBef>
                <a:spcPts val="1199"/>
              </a:spcBef>
            </a:pPr>
            <a:endParaRPr b="0" lang="es-ES" sz="1400" spc="-1" strike="noStrike">
              <a:solidFill>
                <a:srgbClr val="000000"/>
              </a:solidFill>
              <a:latin typeface="Arial"/>
            </a:endParaRPr>
          </a:p>
          <a:p>
            <a:pPr marL="457200" indent="-298080">
              <a:lnSpc>
                <a:spcPct val="128000"/>
              </a:lnSpc>
              <a:spcBef>
                <a:spcPts val="1199"/>
              </a:spcBef>
              <a:buClr>
                <a:srgbClr val="ffffff"/>
              </a:buClr>
              <a:buFont typeface="Arial"/>
              <a:buChar char="●"/>
            </a:pPr>
            <a:r>
              <a:rPr b="1" lang="es-ES" sz="900" spc="-1" strike="noStrike">
                <a:solidFill>
                  <a:srgbClr val="ffffff"/>
                </a:solidFill>
                <a:latin typeface="Arial"/>
                <a:ea typeface="Arial"/>
              </a:rPr>
              <a:t>Integridad de los datos</a:t>
            </a:r>
            <a:r>
              <a:rPr b="0" lang="es-ES" sz="900" spc="-1" strike="noStrike">
                <a:solidFill>
                  <a:srgbClr val="ffffff"/>
                </a:solidFill>
                <a:latin typeface="Arial"/>
                <a:ea typeface="Arial"/>
              </a:rPr>
              <a:t>: los microservicios tienen una arquitectura de base de datos distribuida, lo que representa un desafío para la integridad de los datos. Algunas transacciones, que requieren la actualización de múltiples funciones de la aplicación, necesitan actualizar múltiples bases de datos propiedad de diferentes servicios. Esto requiere plantear una solución de consistencia eventual de los datos, que obviamente es más compleja y menos intuitiva para los desarrolladores (Saga pattern).</a:t>
            </a:r>
            <a:endParaRPr b="0" lang="es-ES" sz="900" spc="-1" strike="noStrike">
              <a:solidFill>
                <a:srgbClr val="000000"/>
              </a:solidFill>
              <a:latin typeface="Arial"/>
            </a:endParaRPr>
          </a:p>
          <a:p>
            <a:pPr marL="457200">
              <a:lnSpc>
                <a:spcPct val="128000"/>
              </a:lnSpc>
            </a:pPr>
            <a:endParaRPr b="0" lang="es-ES" sz="900" spc="-1" strike="noStrike">
              <a:solidFill>
                <a:srgbClr val="000000"/>
              </a:solidFill>
              <a:latin typeface="Arial"/>
            </a:endParaRPr>
          </a:p>
          <a:p>
            <a:pPr marL="457200" indent="-298080">
              <a:lnSpc>
                <a:spcPct val="128000"/>
              </a:lnSpc>
              <a:buClr>
                <a:srgbClr val="ffffff"/>
              </a:buClr>
              <a:buFont typeface="Arial"/>
              <a:buChar char="●"/>
            </a:pPr>
            <a:r>
              <a:rPr b="1" lang="es-ES" sz="900" spc="-1" strike="noStrike">
                <a:solidFill>
                  <a:srgbClr val="ffffff"/>
                </a:solidFill>
                <a:latin typeface="Arial"/>
                <a:ea typeface="Arial"/>
              </a:rPr>
              <a:t>Latencia de la red</a:t>
            </a:r>
            <a:r>
              <a:rPr b="0" lang="es-ES" sz="900" spc="-1" strike="noStrike">
                <a:solidFill>
                  <a:srgbClr val="ffffff"/>
                </a:solidFill>
                <a:latin typeface="Arial"/>
                <a:ea typeface="Arial"/>
              </a:rPr>
              <a:t>: el uso de muchos servicios pequeños puede resultar en un aumento de las comunicaciones entre los servicios. Además, si tiene una cadena de dependencia entre servicios para realizar una transacción, la latencia adicional resultante puede convertirse en un problema. Se deben favorecer las comunicaciones asincrónicas cuando el uso lo permita, pero esto agrega una vez más complejidad al sistema.</a:t>
            </a:r>
            <a:endParaRPr b="0" lang="es-ES" sz="900" spc="-1" strike="noStrike">
              <a:solidFill>
                <a:srgbClr val="000000"/>
              </a:solidFill>
              <a:latin typeface="Arial"/>
            </a:endParaRPr>
          </a:p>
          <a:p>
            <a:pPr>
              <a:lnSpc>
                <a:spcPct val="115000"/>
              </a:lnSpc>
              <a:spcAft>
                <a:spcPts val="1599"/>
              </a:spcAft>
            </a:pPr>
            <a:endParaRPr b="0" lang="es-ES" sz="900" spc="-1" strike="noStrike">
              <a:solidFill>
                <a:srgbClr val="000000"/>
              </a:solidFill>
              <a:latin typeface="Arial"/>
            </a:endParaRPr>
          </a:p>
        </p:txBody>
      </p:sp>
      <p:sp>
        <p:nvSpPr>
          <p:cNvPr id="334" name="TextShape 3"/>
          <p:cNvSpPr txBox="1"/>
          <p:nvPr/>
        </p:nvSpPr>
        <p:spPr>
          <a:xfrm>
            <a:off x="318240" y="156240"/>
            <a:ext cx="213480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Conclusiones</a:t>
            </a:r>
            <a:endParaRPr b="0" lang="es-ES" sz="2000" spc="-1" strike="noStrike">
              <a:solidFill>
                <a:srgbClr val="000000"/>
              </a:solid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265680" y="1912680"/>
            <a:ext cx="4044960" cy="1317960"/>
          </a:xfrm>
          <a:prstGeom prst="rect">
            <a:avLst/>
          </a:prstGeom>
          <a:noFill/>
          <a:ln>
            <a:noFill/>
          </a:ln>
        </p:spPr>
        <p:txBody>
          <a:bodyPr tIns="91440" bIns="91440" anchor="ctr"/>
          <a:p>
            <a:pPr>
              <a:lnSpc>
                <a:spcPct val="115000"/>
              </a:lnSpc>
              <a:spcAft>
                <a:spcPts val="1599"/>
              </a:spcAft>
            </a:pPr>
            <a:r>
              <a:rPr b="1" lang="es-ES" sz="3600" spc="-1" strike="noStrike">
                <a:solidFill>
                  <a:srgbClr val="f46524"/>
                </a:solidFill>
                <a:latin typeface="Raleway"/>
                <a:ea typeface="Raleway"/>
              </a:rPr>
              <a:t>Proximos Pasos</a:t>
            </a:r>
            <a:endParaRPr b="0" lang="es-ES" sz="3600" spc="-1" strike="noStrike">
              <a:solidFill>
                <a:srgbClr val="000000"/>
              </a:solidFill>
              <a:latin typeface="Arial"/>
            </a:endParaRPr>
          </a:p>
        </p:txBody>
      </p:sp>
      <p:sp>
        <p:nvSpPr>
          <p:cNvPr id="336" name="CustomShape 2"/>
          <p:cNvSpPr/>
          <p:nvPr/>
        </p:nvSpPr>
        <p:spPr>
          <a:xfrm>
            <a:off x="4723560" y="231120"/>
            <a:ext cx="4044960" cy="4489920"/>
          </a:xfrm>
          <a:prstGeom prst="rect">
            <a:avLst/>
          </a:prstGeom>
          <a:noFill/>
          <a:ln>
            <a:noFill/>
          </a:ln>
        </p:spPr>
        <p:style>
          <a:lnRef idx="0"/>
          <a:fillRef idx="0"/>
          <a:effectRef idx="0"/>
          <a:fontRef idx="minor"/>
        </p:style>
        <p:txBody>
          <a:bodyPr tIns="91440" bIns="91440"/>
          <a:p>
            <a:pPr marL="457200" indent="-298080">
              <a:lnSpc>
                <a:spcPct val="100000"/>
              </a:lnSpc>
              <a:buClr>
                <a:srgbClr val="ffffff"/>
              </a:buClr>
              <a:buFont typeface="Arial"/>
              <a:buChar char="●"/>
            </a:pPr>
            <a:r>
              <a:rPr b="0" lang="es-ES" sz="1100" spc="-1" strike="noStrike">
                <a:solidFill>
                  <a:srgbClr val="ffffff"/>
                </a:solidFill>
                <a:latin typeface="Arial"/>
                <a:ea typeface="Arial"/>
              </a:rPr>
              <a:t>Implementar con Spring Batch el batch de integración de los pagos mensuales de las pólizas.</a:t>
            </a:r>
            <a:endParaRPr b="0" lang="es-ES" sz="1100" spc="-1" strike="noStrike">
              <a:latin typeface="Arial"/>
            </a:endParaRPr>
          </a:p>
          <a:p>
            <a:pPr marL="457200" indent="-298080">
              <a:lnSpc>
                <a:spcPct val="100000"/>
              </a:lnSpc>
              <a:buClr>
                <a:srgbClr val="ffffff"/>
              </a:buClr>
              <a:buFont typeface="Arial"/>
              <a:buChar char="●"/>
            </a:pPr>
            <a:r>
              <a:rPr b="0" lang="es-ES" sz="1100" spc="-1" strike="noStrike">
                <a:solidFill>
                  <a:srgbClr val="ffffff"/>
                </a:solidFill>
                <a:latin typeface="Arial"/>
                <a:ea typeface="Arial"/>
              </a:rPr>
              <a:t>Implementar test de aceptación con Gherkin, Cucumber, tiles maven, imagen kafka, imagen postgresql y Mountebank.</a:t>
            </a:r>
            <a:endParaRPr b="0" lang="es-ES" sz="1100" spc="-1" strike="noStrike">
              <a:latin typeface="Arial"/>
            </a:endParaRPr>
          </a:p>
          <a:p>
            <a:pPr marL="457200" indent="-298080">
              <a:lnSpc>
                <a:spcPct val="100000"/>
              </a:lnSpc>
              <a:buClr>
                <a:srgbClr val="ffffff"/>
              </a:buClr>
              <a:buFont typeface="Arial"/>
              <a:buChar char="●"/>
            </a:pPr>
            <a:r>
              <a:rPr b="0" lang="es-ES" sz="1100" spc="-1" strike="noStrike">
                <a:solidFill>
                  <a:srgbClr val="ffffff"/>
                </a:solidFill>
                <a:latin typeface="Arial"/>
                <a:ea typeface="Arial"/>
              </a:rPr>
              <a:t>Implementar Contract testing</a:t>
            </a:r>
            <a:endParaRPr b="0" lang="es-ES" sz="1100" spc="-1" strike="noStrike">
              <a:latin typeface="Arial"/>
            </a:endParaRPr>
          </a:p>
          <a:p>
            <a:pPr marL="457200" indent="-298080">
              <a:lnSpc>
                <a:spcPct val="100000"/>
              </a:lnSpc>
              <a:buClr>
                <a:srgbClr val="ffffff"/>
              </a:buClr>
              <a:buFont typeface="Arial"/>
              <a:buChar char="●"/>
            </a:pPr>
            <a:r>
              <a:rPr b="0" lang="es-ES" sz="1100" spc="-1" strike="noStrike">
                <a:solidFill>
                  <a:srgbClr val="ffffff"/>
                </a:solidFill>
                <a:latin typeface="Arial"/>
                <a:ea typeface="Arial"/>
              </a:rPr>
              <a:t>Optimizar y Securizar la solución a distintos niveles de la arquitectura</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Imagen Docker (</a:t>
            </a:r>
            <a:r>
              <a:rPr b="0" lang="es-ES" sz="1100" spc="-1" strike="noStrike" u="sng">
                <a:solidFill>
                  <a:srgbClr val="0277bd"/>
                </a:solidFill>
                <a:uFillTx/>
                <a:latin typeface="Arial"/>
                <a:ea typeface="Arial"/>
                <a:hlinkClick r:id="rId1"/>
              </a:rPr>
              <a:t>https://reflectoring.io/spring-boot-docker/</a:t>
            </a:r>
            <a:r>
              <a:rPr b="0" lang="es-ES" sz="1100" spc="-1" strike="noStrike">
                <a:solidFill>
                  <a:srgbClr val="ffffff"/>
                </a:solidFill>
                <a:latin typeface="Arial"/>
                <a:ea typeface="Arial"/>
              </a:rPr>
              <a:t>)</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Cluster Kubernetes (namespace por microservicios, service account, etc ..)</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Comunicaciones externas (token JWT) y internas (Basic Auth) </a:t>
            </a:r>
            <a:endParaRPr b="0" lang="es-ES" sz="1100" spc="-1" strike="noStrike">
              <a:latin typeface="Arial"/>
            </a:endParaRPr>
          </a:p>
          <a:p>
            <a:pPr marL="457200" indent="-298080">
              <a:lnSpc>
                <a:spcPct val="100000"/>
              </a:lnSpc>
              <a:buClr>
                <a:srgbClr val="ffffff"/>
              </a:buClr>
              <a:buFont typeface="Arial"/>
              <a:buChar char="●"/>
            </a:pPr>
            <a:r>
              <a:rPr b="0" lang="es-ES" sz="1100" spc="-1" strike="noStrike">
                <a:solidFill>
                  <a:srgbClr val="ffffff"/>
                </a:solidFill>
                <a:latin typeface="Arial"/>
                <a:ea typeface="Arial"/>
              </a:rPr>
              <a:t>Soporte de service Mesh con Istio para cubrir los aspectos de resiliencia:</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Circuit-breaking, </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Retries and timeouts, </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Fault injection, </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Fault handling, </a:t>
            </a:r>
            <a:endParaRPr b="0" lang="es-ES" sz="1100" spc="-1" strike="noStrike">
              <a:latin typeface="Arial"/>
            </a:endParaRPr>
          </a:p>
          <a:p>
            <a:pPr lvl="1" marL="914400" indent="-298080">
              <a:lnSpc>
                <a:spcPct val="100000"/>
              </a:lnSpc>
              <a:buClr>
                <a:srgbClr val="ffffff"/>
              </a:buClr>
              <a:buFont typeface="Arial"/>
              <a:buAutoNum type="alphaLcPeriod"/>
            </a:pPr>
            <a:r>
              <a:rPr b="0" lang="es-ES" sz="1100" spc="-1" strike="noStrike">
                <a:solidFill>
                  <a:srgbClr val="ffffff"/>
                </a:solidFill>
                <a:latin typeface="Arial"/>
                <a:ea typeface="Arial"/>
              </a:rPr>
              <a:t>Load balancing and failover.</a:t>
            </a:r>
            <a:endParaRPr b="0" lang="es-ES" sz="1100" spc="-1" strike="noStrike">
              <a:latin typeface="Arial"/>
            </a:endParaRPr>
          </a:p>
          <a:p>
            <a:pPr>
              <a:lnSpc>
                <a:spcPct val="100000"/>
              </a:lnSpc>
            </a:pPr>
            <a:endParaRPr b="0" lang="es-ES" sz="11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406440" y="1806840"/>
            <a:ext cx="8296560" cy="1541520"/>
          </a:xfrm>
          <a:prstGeom prst="rect">
            <a:avLst/>
          </a:prstGeom>
          <a:noFill/>
          <a:ln>
            <a:noFill/>
          </a:ln>
        </p:spPr>
        <p:txBody>
          <a:bodyPr tIns="91440" bIns="91440" anchor="ctr"/>
          <a:p>
            <a:pPr algn="ctr">
              <a:lnSpc>
                <a:spcPct val="100000"/>
              </a:lnSpc>
            </a:pPr>
            <a:r>
              <a:rPr b="1" lang="es-ES" sz="4800" spc="-1" strike="noStrike">
                <a:solidFill>
                  <a:srgbClr val="ffffff"/>
                </a:solidFill>
                <a:latin typeface="Raleway"/>
                <a:ea typeface="Raleway"/>
              </a:rPr>
              <a:t>Muchas gracias</a:t>
            </a:r>
            <a:endParaRPr b="0" lang="es-ES" sz="4800" spc="-1" strike="noStrike">
              <a:solidFill>
                <a:srgbClr val="000000"/>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Integración continua</a:t>
            </a:r>
            <a:endParaRPr b="0" lang="es-ES" sz="2000" spc="-1" strike="noStrike">
              <a:solidFill>
                <a:srgbClr val="000000"/>
              </a:solidFill>
              <a:latin typeface="Arial"/>
            </a:endParaRPr>
          </a:p>
        </p:txBody>
      </p:sp>
      <p:pic>
        <p:nvPicPr>
          <p:cNvPr id="174" name="Google Shape;99;p17" descr=""/>
          <p:cNvPicPr/>
          <p:nvPr/>
        </p:nvPicPr>
        <p:blipFill>
          <a:blip r:embed="rId1"/>
          <a:stretch/>
        </p:blipFill>
        <p:spPr>
          <a:xfrm>
            <a:off x="1275480" y="891720"/>
            <a:ext cx="6592680" cy="37483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66760" y="690480"/>
            <a:ext cx="4044960" cy="1317960"/>
          </a:xfrm>
          <a:prstGeom prst="rect">
            <a:avLst/>
          </a:prstGeom>
          <a:noFill/>
          <a:ln>
            <a:noFill/>
          </a:ln>
        </p:spPr>
        <p:txBody>
          <a:bodyPr tIns="91440" bIns="91440" anchor="ctr"/>
          <a:p>
            <a:pPr algn="ctr">
              <a:lnSpc>
                <a:spcPct val="100000"/>
              </a:lnSpc>
            </a:pPr>
            <a:r>
              <a:rPr b="1" lang="es-ES" sz="3600" spc="-1" strike="noStrike">
                <a:solidFill>
                  <a:srgbClr val="f46524"/>
                </a:solidFill>
                <a:latin typeface="Raleway"/>
                <a:ea typeface="Raleway"/>
              </a:rPr>
              <a:t>Workflow</a:t>
            </a:r>
            <a:endParaRPr b="0" lang="es-ES" sz="3600" spc="-1" strike="noStrike">
              <a:solidFill>
                <a:srgbClr val="000000"/>
              </a:solidFill>
              <a:latin typeface="Arial"/>
            </a:endParaRPr>
          </a:p>
        </p:txBody>
      </p:sp>
      <p:sp>
        <p:nvSpPr>
          <p:cNvPr id="176" name="TextShape 2"/>
          <p:cNvSpPr txBox="1"/>
          <p:nvPr/>
        </p:nvSpPr>
        <p:spPr>
          <a:xfrm>
            <a:off x="4572000" y="76320"/>
            <a:ext cx="4536720" cy="4531320"/>
          </a:xfrm>
          <a:prstGeom prst="rect">
            <a:avLst/>
          </a:prstGeom>
          <a:noFill/>
          <a:ln>
            <a:noFill/>
          </a:ln>
        </p:spPr>
        <p:txBody>
          <a:bodyPr tIns="91440" bIns="91440" anchor="ctr"/>
          <a:p>
            <a:pPr>
              <a:lnSpc>
                <a:spcPct val="128000"/>
              </a:lnSpc>
            </a:pPr>
            <a:endParaRPr b="0" lang="es-ES" sz="1400" spc="-1" strike="noStrike">
              <a:solidFill>
                <a:srgbClr val="000000"/>
              </a:solidFill>
              <a:latin typeface="Arial"/>
            </a:endParaRPr>
          </a:p>
          <a:p>
            <a:pPr marL="457200">
              <a:lnSpc>
                <a:spcPct val="128000"/>
              </a:lnSpc>
            </a:pPr>
            <a:endParaRPr b="0" lang="es-ES" sz="1400" spc="-1" strike="noStrike">
              <a:solidFill>
                <a:srgbClr val="000000"/>
              </a:solidFill>
              <a:latin typeface="Arial"/>
            </a:endParaRPr>
          </a:p>
          <a:p>
            <a:pPr marL="457200" indent="-298080">
              <a:lnSpc>
                <a:spcPct val="115000"/>
              </a:lnSpc>
              <a:buClr>
                <a:srgbClr val="ffffff"/>
              </a:buClr>
              <a:buFont typeface="Arial"/>
              <a:buChar char="●"/>
            </a:pPr>
            <a:r>
              <a:rPr b="0" lang="es-ES" sz="1100" spc="-1" strike="noStrike">
                <a:solidFill>
                  <a:srgbClr val="ffffff"/>
                </a:solidFill>
                <a:latin typeface="Arial"/>
                <a:ea typeface="Arial"/>
              </a:rPr>
              <a:t>El flujo de trabajo </a:t>
            </a:r>
            <a:r>
              <a:rPr b="1" lang="es-ES" sz="1100" spc="-1" strike="noStrike">
                <a:solidFill>
                  <a:srgbClr val="ffffff"/>
                </a:solidFill>
                <a:latin typeface="Arial"/>
                <a:ea typeface="Arial"/>
              </a:rPr>
              <a:t>feature-master</a:t>
            </a:r>
            <a:r>
              <a:rPr b="0" lang="es-ES" sz="1100" spc="-1" strike="noStrike">
                <a:solidFill>
                  <a:srgbClr val="ffffff"/>
                </a:solidFill>
                <a:latin typeface="Arial"/>
                <a:ea typeface="Arial"/>
              </a:rPr>
              <a:t> se ejecuta cada vez que se valida una pull request de una rama </a:t>
            </a:r>
            <a:r>
              <a:rPr b="1" lang="es-ES" sz="1100" spc="-1" strike="noStrike">
                <a:solidFill>
                  <a:srgbClr val="ffffff"/>
                </a:solidFill>
                <a:latin typeface="Arial"/>
                <a:ea typeface="Arial"/>
              </a:rPr>
              <a:t>feature</a:t>
            </a:r>
            <a:r>
              <a:rPr b="0" lang="es-ES" sz="1100" spc="-1" strike="noStrike">
                <a:solidFill>
                  <a:srgbClr val="ffffff"/>
                </a:solidFill>
                <a:latin typeface="Arial"/>
                <a:ea typeface="Arial"/>
              </a:rPr>
              <a:t> hacia </a:t>
            </a:r>
            <a:r>
              <a:rPr b="1" lang="es-ES" sz="1100" spc="-1" strike="noStrike">
                <a:solidFill>
                  <a:srgbClr val="ffffff"/>
                </a:solidFill>
                <a:latin typeface="Arial"/>
                <a:ea typeface="Arial"/>
              </a:rPr>
              <a:t>master</a:t>
            </a:r>
            <a:r>
              <a:rPr b="0" lang="es-ES" sz="1100" spc="-1" strike="noStrike">
                <a:solidFill>
                  <a:srgbClr val="ffffff"/>
                </a:solidFill>
                <a:latin typeface="Arial"/>
                <a:ea typeface="Arial"/>
              </a:rPr>
              <a:t> o cuando se realiza un push desde </a:t>
            </a:r>
            <a:r>
              <a:rPr b="1" lang="es-ES" sz="1100" spc="-1" strike="noStrike">
                <a:solidFill>
                  <a:srgbClr val="ffffff"/>
                </a:solidFill>
                <a:latin typeface="Arial"/>
                <a:ea typeface="Arial"/>
              </a:rPr>
              <a:t>master</a:t>
            </a:r>
            <a:r>
              <a:rPr b="0" lang="es-ES" sz="1100" spc="-1" strike="noStrike">
                <a:solidFill>
                  <a:srgbClr val="ffffff"/>
                </a:solidFill>
                <a:latin typeface="Arial"/>
                <a:ea typeface="Arial"/>
              </a:rPr>
              <a:t>.</a:t>
            </a:r>
            <a:endParaRPr b="0" lang="es-ES" sz="1100" spc="-1" strike="noStrike">
              <a:solidFill>
                <a:srgbClr val="000000"/>
              </a:solidFill>
              <a:latin typeface="Arial"/>
            </a:endParaRPr>
          </a:p>
          <a:p>
            <a:pPr marL="457200">
              <a:lnSpc>
                <a:spcPct val="115000"/>
              </a:lnSpc>
            </a:pPr>
            <a:endParaRPr b="0" lang="es-ES" sz="1100" spc="-1" strike="noStrike">
              <a:solidFill>
                <a:srgbClr val="000000"/>
              </a:solidFill>
              <a:latin typeface="Arial"/>
            </a:endParaRPr>
          </a:p>
          <a:p>
            <a:pPr marL="457200" indent="-298080">
              <a:lnSpc>
                <a:spcPct val="115000"/>
              </a:lnSpc>
              <a:buClr>
                <a:srgbClr val="ffffff"/>
              </a:buClr>
              <a:buFont typeface="Arial"/>
              <a:buChar char="●"/>
            </a:pPr>
            <a:r>
              <a:rPr b="0" lang="es-ES" sz="1100" spc="-1" strike="noStrike">
                <a:solidFill>
                  <a:srgbClr val="ffffff"/>
                </a:solidFill>
                <a:latin typeface="Arial"/>
                <a:ea typeface="Arial"/>
              </a:rPr>
              <a:t>El flujo </a:t>
            </a:r>
            <a:r>
              <a:rPr b="1" lang="es-ES" sz="1100" spc="-1" strike="noStrike">
                <a:solidFill>
                  <a:srgbClr val="ffffff"/>
                </a:solidFill>
                <a:latin typeface="Arial"/>
                <a:ea typeface="Arial"/>
              </a:rPr>
              <a:t>nightly</a:t>
            </a:r>
            <a:r>
              <a:rPr b="0" lang="es-ES" sz="1100" spc="-1" strike="noStrike">
                <a:solidFill>
                  <a:srgbClr val="ffffff"/>
                </a:solidFill>
                <a:latin typeface="Arial"/>
                <a:ea typeface="Arial"/>
              </a:rPr>
              <a:t> se ejecuta por la noche a la 1 de la mañana.</a:t>
            </a:r>
            <a:endParaRPr b="0" lang="es-ES" sz="1100" spc="-1" strike="noStrike">
              <a:solidFill>
                <a:srgbClr val="000000"/>
              </a:solidFill>
              <a:latin typeface="Arial"/>
            </a:endParaRPr>
          </a:p>
          <a:p>
            <a:pPr marL="457200">
              <a:lnSpc>
                <a:spcPct val="115000"/>
              </a:lnSpc>
            </a:pPr>
            <a:endParaRPr b="0" lang="es-ES" sz="1100" spc="-1" strike="noStrike">
              <a:solidFill>
                <a:srgbClr val="000000"/>
              </a:solidFill>
              <a:latin typeface="Arial"/>
            </a:endParaRPr>
          </a:p>
          <a:p>
            <a:pPr marL="457200" indent="-298080">
              <a:lnSpc>
                <a:spcPct val="115000"/>
              </a:lnSpc>
              <a:buClr>
                <a:srgbClr val="ffffff"/>
              </a:buClr>
              <a:buFont typeface="Arial"/>
              <a:buChar char="●"/>
            </a:pPr>
            <a:r>
              <a:rPr b="0" lang="es-ES" sz="1100" spc="-1" strike="noStrike">
                <a:solidFill>
                  <a:srgbClr val="ffffff"/>
                </a:solidFill>
                <a:latin typeface="Arial"/>
                <a:ea typeface="Arial"/>
              </a:rPr>
              <a:t>El flujo </a:t>
            </a:r>
            <a:r>
              <a:rPr b="1" lang="es-ES" sz="1100" spc="-1" strike="noStrike">
                <a:solidFill>
                  <a:srgbClr val="ffffff"/>
                </a:solidFill>
                <a:latin typeface="Arial"/>
                <a:ea typeface="Arial"/>
              </a:rPr>
              <a:t>release</a:t>
            </a:r>
            <a:r>
              <a:rPr b="0" lang="es-ES" sz="1100" spc="-1" strike="noStrike">
                <a:solidFill>
                  <a:srgbClr val="ffffff"/>
                </a:solidFill>
                <a:latin typeface="Arial"/>
                <a:ea typeface="Arial"/>
              </a:rPr>
              <a:t> se ejecuta cada vez que se realiza un push contra la rama release en curso.</a:t>
            </a:r>
            <a:endParaRPr b="0" lang="es-ES" sz="1100" spc="-1" strike="noStrike">
              <a:solidFill>
                <a:srgbClr val="000000"/>
              </a:solidFill>
              <a:latin typeface="Arial"/>
            </a:endParaRPr>
          </a:p>
        </p:txBody>
      </p:sp>
      <p:sp>
        <p:nvSpPr>
          <p:cNvPr id="177" name="TextShape 3"/>
          <p:cNvSpPr txBox="1"/>
          <p:nvPr/>
        </p:nvSpPr>
        <p:spPr>
          <a:xfrm>
            <a:off x="318240" y="156240"/>
            <a:ext cx="4094280" cy="480600"/>
          </a:xfrm>
          <a:prstGeom prst="rect">
            <a:avLst/>
          </a:prstGeom>
          <a:noFill/>
          <a:ln>
            <a:noFill/>
          </a:ln>
        </p:spPr>
        <p:txBody>
          <a:bodyPr tIns="91440" bIns="91440" anchor="ctr"/>
          <a:p>
            <a:pPr>
              <a:lnSpc>
                <a:spcPct val="115000"/>
              </a:lnSpc>
              <a:spcAft>
                <a:spcPts val="1599"/>
              </a:spcAft>
            </a:pPr>
            <a:r>
              <a:rPr b="1" lang="es-ES" sz="2000" spc="-1" strike="noStrike">
                <a:solidFill>
                  <a:srgbClr val="f46524"/>
                </a:solidFill>
                <a:latin typeface="Raleway"/>
                <a:ea typeface="Raleway"/>
              </a:rPr>
              <a:t>Integración continua</a:t>
            </a:r>
            <a:endParaRPr b="0" lang="es-ES" sz="2000" spc="-1" strike="noStrike">
              <a:solidFill>
                <a:srgbClr val="000000"/>
              </a:solidFill>
              <a:latin typeface="Arial"/>
            </a:endParaRPr>
          </a:p>
        </p:txBody>
      </p:sp>
      <p:pic>
        <p:nvPicPr>
          <p:cNvPr id="178" name="Google Shape;107;p18" descr=""/>
          <p:cNvPicPr/>
          <p:nvPr/>
        </p:nvPicPr>
        <p:blipFill>
          <a:blip r:embed="rId1"/>
          <a:stretch/>
        </p:blipFill>
        <p:spPr>
          <a:xfrm>
            <a:off x="223200" y="4118040"/>
            <a:ext cx="3038040" cy="837720"/>
          </a:xfrm>
          <a:prstGeom prst="rect">
            <a:avLst/>
          </a:prstGeom>
          <a:ln>
            <a:noFill/>
          </a:ln>
        </p:spPr>
      </p:pic>
      <p:pic>
        <p:nvPicPr>
          <p:cNvPr id="179" name="Google Shape;108;p18" descr=""/>
          <p:cNvPicPr/>
          <p:nvPr/>
        </p:nvPicPr>
        <p:blipFill>
          <a:blip r:embed="rId2"/>
          <a:stretch/>
        </p:blipFill>
        <p:spPr>
          <a:xfrm>
            <a:off x="704880" y="1877040"/>
            <a:ext cx="3321720" cy="154872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Integración continua</a:t>
            </a:r>
            <a:endParaRPr b="0" lang="es-ES" sz="2000" spc="-1" strike="noStrike">
              <a:solidFill>
                <a:srgbClr val="000000"/>
              </a:solidFill>
              <a:latin typeface="Arial"/>
            </a:endParaRPr>
          </a:p>
        </p:txBody>
      </p:sp>
      <p:pic>
        <p:nvPicPr>
          <p:cNvPr id="181" name="Google Shape;114;p19" descr=""/>
          <p:cNvPicPr/>
          <p:nvPr/>
        </p:nvPicPr>
        <p:blipFill>
          <a:blip r:embed="rId1"/>
          <a:stretch/>
        </p:blipFill>
        <p:spPr>
          <a:xfrm>
            <a:off x="152280" y="789480"/>
            <a:ext cx="4048560" cy="1972800"/>
          </a:xfrm>
          <a:prstGeom prst="rect">
            <a:avLst/>
          </a:prstGeom>
          <a:ln>
            <a:noFill/>
          </a:ln>
        </p:spPr>
      </p:pic>
      <p:pic>
        <p:nvPicPr>
          <p:cNvPr id="182" name="Google Shape;115;p19" descr=""/>
          <p:cNvPicPr/>
          <p:nvPr/>
        </p:nvPicPr>
        <p:blipFill>
          <a:blip r:embed="rId2"/>
          <a:stretch/>
        </p:blipFill>
        <p:spPr>
          <a:xfrm>
            <a:off x="1813680" y="2403000"/>
            <a:ext cx="7114320" cy="2587680"/>
          </a:xfrm>
          <a:prstGeom prst="rect">
            <a:avLst/>
          </a:prstGeom>
          <a:ln>
            <a:noFill/>
          </a:ln>
        </p:spPr>
      </p:pic>
      <p:sp>
        <p:nvSpPr>
          <p:cNvPr id="183" name="TextShape 2"/>
          <p:cNvSpPr txBox="1"/>
          <p:nvPr/>
        </p:nvSpPr>
        <p:spPr>
          <a:xfrm>
            <a:off x="7673760" y="156240"/>
            <a:ext cx="133992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Secrets</a:t>
            </a:r>
            <a:endParaRPr b="0" lang="es-ES" sz="2000" spc="-1" strike="noStrike">
              <a:solidFill>
                <a:srgbClr val="000000"/>
              </a:solidFill>
              <a:latin typeface="Arial"/>
            </a:endParaRPr>
          </a:p>
        </p:txBody>
      </p:sp>
      <p:sp>
        <p:nvSpPr>
          <p:cNvPr id="184" name="CustomShape 3"/>
          <p:cNvSpPr/>
          <p:nvPr/>
        </p:nvSpPr>
        <p:spPr>
          <a:xfrm>
            <a:off x="4903560" y="1047600"/>
            <a:ext cx="3855600" cy="632520"/>
          </a:xfrm>
          <a:prstGeom prst="rect">
            <a:avLst/>
          </a:prstGeom>
          <a:noFill/>
          <a:ln>
            <a:noFill/>
          </a:ln>
        </p:spPr>
        <p:style>
          <a:lnRef idx="0"/>
          <a:fillRef idx="0"/>
          <a:effectRef idx="0"/>
          <a:fontRef idx="minor"/>
        </p:style>
        <p:txBody>
          <a:bodyPr tIns="91440" bIns="91440"/>
          <a:p>
            <a:pPr algn="ctr">
              <a:lnSpc>
                <a:spcPct val="100000"/>
              </a:lnSpc>
            </a:pPr>
            <a:r>
              <a:rPr b="0" lang="es-ES" sz="1100" spc="-1" strike="noStrike">
                <a:solidFill>
                  <a:srgbClr val="000000"/>
                </a:solidFill>
                <a:latin typeface="Arial"/>
                <a:ea typeface="Arial"/>
              </a:rPr>
              <a:t>DOCKER_REPO</a:t>
            </a:r>
            <a:endParaRPr b="0" lang="es-ES" sz="1100" spc="-1" strike="noStrike">
              <a:latin typeface="Arial"/>
            </a:endParaRPr>
          </a:p>
          <a:p>
            <a:pPr algn="ctr">
              <a:lnSpc>
                <a:spcPct val="100000"/>
              </a:lnSpc>
            </a:pPr>
            <a:r>
              <a:rPr b="0" lang="es-ES" sz="1100" spc="-1" strike="noStrike">
                <a:solidFill>
                  <a:srgbClr val="000000"/>
                </a:solidFill>
                <a:latin typeface="Arial"/>
                <a:ea typeface="Arial"/>
              </a:rPr>
              <a:t>YOUR_USERNAME/YOUR_PROJECT_NAME</a:t>
            </a:r>
            <a:endParaRPr b="0" lang="es-ES" sz="1100" spc="-1" strike="noStrike">
              <a:latin typeface="Arial"/>
            </a:endParaRPr>
          </a:p>
          <a:p>
            <a:pPr algn="ctr">
              <a:lnSpc>
                <a:spcPct val="100000"/>
              </a:lnSpc>
            </a:pPr>
            <a:r>
              <a:rPr b="1" lang="es-ES" sz="1100" spc="-1" strike="noStrike">
                <a:solidFill>
                  <a:srgbClr val="000000"/>
                </a:solidFill>
                <a:latin typeface="Arial"/>
                <a:ea typeface="Arial"/>
              </a:rPr>
              <a:t>fpoirier2020/iss-policy-search-service</a:t>
            </a:r>
            <a:endParaRPr b="0" lang="es-ES" sz="11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Integración continua</a:t>
            </a:r>
            <a:endParaRPr b="0" lang="es-ES" sz="2000" spc="-1" strike="noStrike">
              <a:solidFill>
                <a:srgbClr val="000000"/>
              </a:solidFill>
              <a:latin typeface="Arial"/>
            </a:endParaRPr>
          </a:p>
        </p:txBody>
      </p:sp>
      <p:pic>
        <p:nvPicPr>
          <p:cNvPr id="186" name="Google Shape;123;p20" descr=""/>
          <p:cNvPicPr/>
          <p:nvPr/>
        </p:nvPicPr>
        <p:blipFill>
          <a:blip r:embed="rId1"/>
          <a:stretch/>
        </p:blipFill>
        <p:spPr>
          <a:xfrm>
            <a:off x="392760" y="943560"/>
            <a:ext cx="8574480" cy="3326760"/>
          </a:xfrm>
          <a:prstGeom prst="rect">
            <a:avLst/>
          </a:prstGeom>
          <a:ln>
            <a:noFill/>
          </a:ln>
        </p:spPr>
      </p:pic>
      <p:sp>
        <p:nvSpPr>
          <p:cNvPr id="187" name="CustomShape 2"/>
          <p:cNvSpPr/>
          <p:nvPr/>
        </p:nvSpPr>
        <p:spPr>
          <a:xfrm>
            <a:off x="392760" y="4078440"/>
            <a:ext cx="8433360" cy="698040"/>
          </a:xfrm>
          <a:prstGeom prst="rect">
            <a:avLst/>
          </a:prstGeom>
          <a:noFill/>
          <a:ln>
            <a:noFill/>
          </a:ln>
        </p:spPr>
        <p:style>
          <a:lnRef idx="0"/>
          <a:fillRef idx="0"/>
          <a:effectRef idx="0"/>
          <a:fontRef idx="minor"/>
        </p:style>
        <p:txBody>
          <a:bodyPr tIns="91440" bIns="91440"/>
          <a:p>
            <a:pPr>
              <a:lnSpc>
                <a:spcPct val="115000"/>
              </a:lnSpc>
              <a:spcBef>
                <a:spcPts val="2001"/>
              </a:spcBef>
            </a:pPr>
            <a:r>
              <a:rPr b="0" lang="es-ES" sz="1300" spc="-1" strike="noStrike">
                <a:solidFill>
                  <a:srgbClr val="000000"/>
                </a:solidFill>
                <a:latin typeface="Arial"/>
                <a:ea typeface="Arial"/>
              </a:rPr>
              <a:t>mvn sonar:sonar -Dsonar.projectKey=iss-policy-service -Dsonar.organization=francois-poirier -Dsonar.host.url=</a:t>
            </a:r>
            <a:r>
              <a:rPr b="0" lang="es-ES" sz="1300" spc="-1" strike="noStrike" u="sng">
                <a:solidFill>
                  <a:srgbClr val="0277bd"/>
                </a:solidFill>
                <a:uFillTx/>
                <a:latin typeface="Arial"/>
                <a:ea typeface="Arial"/>
                <a:hlinkClick r:id="rId2"/>
              </a:rPr>
              <a:t>https://sonarcloud.io</a:t>
            </a:r>
            <a:r>
              <a:rPr b="0" lang="es-ES" sz="1300" spc="-1" strike="noStrike">
                <a:solidFill>
                  <a:srgbClr val="000000"/>
                </a:solidFill>
                <a:latin typeface="Arial"/>
                <a:ea typeface="Arial"/>
              </a:rPr>
              <a:t> -Dsonar.login=7900ba4837dadcab9e72d1b62a6c01df169cf2db </a:t>
            </a:r>
            <a:endParaRPr b="0" lang="es-ES" sz="1300" spc="-1" strike="noStrike">
              <a:latin typeface="Arial"/>
            </a:endParaRPr>
          </a:p>
          <a:p>
            <a:pPr>
              <a:lnSpc>
                <a:spcPct val="100000"/>
              </a:lnSpc>
              <a:spcBef>
                <a:spcPts val="2001"/>
              </a:spcBef>
            </a:pPr>
            <a:endParaRPr b="0" lang="es-ES" sz="1300" spc="-1" strike="noStrike">
              <a:latin typeface="Arial"/>
            </a:endParaRPr>
          </a:p>
        </p:txBody>
      </p:sp>
      <p:sp>
        <p:nvSpPr>
          <p:cNvPr id="188" name="TextShape 3"/>
          <p:cNvSpPr txBox="1"/>
          <p:nvPr/>
        </p:nvSpPr>
        <p:spPr>
          <a:xfrm>
            <a:off x="5400000" y="113400"/>
            <a:ext cx="366408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Perfil Maven Sonar</a:t>
            </a:r>
            <a:endParaRPr b="0" lang="es-ES" sz="20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18240" y="156240"/>
            <a:ext cx="843336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Integración continua</a:t>
            </a:r>
            <a:endParaRPr b="0" lang="es-ES" sz="2000" spc="-1" strike="noStrike">
              <a:solidFill>
                <a:srgbClr val="000000"/>
              </a:solidFill>
              <a:latin typeface="Arial"/>
            </a:endParaRPr>
          </a:p>
        </p:txBody>
      </p:sp>
      <p:pic>
        <p:nvPicPr>
          <p:cNvPr id="190" name="Google Shape;131;p21" descr=""/>
          <p:cNvPicPr/>
          <p:nvPr/>
        </p:nvPicPr>
        <p:blipFill>
          <a:blip r:embed="rId1"/>
          <a:stretch/>
        </p:blipFill>
        <p:spPr>
          <a:xfrm>
            <a:off x="717840" y="1629720"/>
            <a:ext cx="3514320" cy="885600"/>
          </a:xfrm>
          <a:prstGeom prst="rect">
            <a:avLst/>
          </a:prstGeom>
          <a:ln>
            <a:noFill/>
          </a:ln>
        </p:spPr>
      </p:pic>
      <p:pic>
        <p:nvPicPr>
          <p:cNvPr id="191" name="Google Shape;132;p21" descr=""/>
          <p:cNvPicPr/>
          <p:nvPr/>
        </p:nvPicPr>
        <p:blipFill>
          <a:blip r:embed="rId2"/>
          <a:stretch/>
        </p:blipFill>
        <p:spPr>
          <a:xfrm>
            <a:off x="5601960" y="3398400"/>
            <a:ext cx="3038040" cy="943920"/>
          </a:xfrm>
          <a:prstGeom prst="rect">
            <a:avLst/>
          </a:prstGeom>
          <a:ln>
            <a:noFill/>
          </a:ln>
        </p:spPr>
      </p:pic>
      <p:sp>
        <p:nvSpPr>
          <p:cNvPr id="192" name="TextShape 2"/>
          <p:cNvSpPr txBox="1"/>
          <p:nvPr/>
        </p:nvSpPr>
        <p:spPr>
          <a:xfrm>
            <a:off x="6696000" y="156240"/>
            <a:ext cx="2232000" cy="480600"/>
          </a:xfrm>
          <a:prstGeom prst="rect">
            <a:avLst/>
          </a:prstGeom>
          <a:noFill/>
          <a:ln>
            <a:noFill/>
          </a:ln>
        </p:spPr>
        <p:txBody>
          <a:bodyPr tIns="91440" bIns="91440"/>
          <a:p>
            <a:pPr>
              <a:lnSpc>
                <a:spcPct val="115000"/>
              </a:lnSpc>
              <a:spcAft>
                <a:spcPts val="1599"/>
              </a:spcAft>
            </a:pPr>
            <a:r>
              <a:rPr b="1" lang="es-ES" sz="2000" spc="-1" strike="noStrike">
                <a:solidFill>
                  <a:srgbClr val="f46524"/>
                </a:solidFill>
                <a:latin typeface="Raleway"/>
                <a:ea typeface="Raleway"/>
              </a:rPr>
              <a:t>settings.xml</a:t>
            </a:r>
            <a:endParaRPr b="0" lang="es-ES" sz="20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2020-12-12T13:08:24Z</dcterms:modified>
  <cp:revision>1</cp:revision>
  <dc:subject/>
  <dc:title/>
</cp:coreProperties>
</file>