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86" r:id="rId35"/>
    <p:sldId id="28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553E-BCB4-80F8-559C-B3AAE8E83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F6DFC-1AA0-F43F-E561-B96B4B19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E10F-DA3F-A7D0-3BEE-5633BB48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59B0C-BB89-1EEA-086E-D23D12D6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1DBF9-D817-DEC7-05CD-9CFF6A23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E280-5A1A-A8A0-F1DE-1438204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A606-92C4-F605-D884-D3B13A7E4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BED85-83EA-39CA-A314-C611C328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5024D-85ED-0905-08DB-3478A9B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E3228-7B5C-4BCA-2A44-DDF31DD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920166-A5A8-6A37-59DE-803752074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CE63D-F51F-F79F-014D-BA434002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A1170-2F24-2572-D4B8-9F51C1E1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B59AB-81FB-C378-37C7-6FABFB05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8EE26-CEAC-3C4F-91AE-72BBEF5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4A50-2876-FBAD-AE36-B03F159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9FB57-1B8C-6440-56BD-FD2FFA70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CE0FD-1BF4-64E9-B463-867A9DE4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61BEC-0A3D-1875-22B7-04773138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FFBEA-B4D1-7CE0-2B8E-2FF3D56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FABA9-7E5B-B713-3881-483B9421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10740-E609-786A-2D06-0525571A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3A48C-CF59-A225-843E-551B3F1F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0A8F1-A0F0-333E-F13C-E38EAAEE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28DA5-7366-417C-C5D4-358422B1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0A8D-E3CF-F508-D2EB-1782CF3C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3674-FCCF-EC5E-0075-375370C9C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3D564-9F1A-00D5-45BA-D73003EB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1B2FE-5529-BE9D-BF32-C71281F7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ACCF2-2097-B320-F7CD-43BA821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B05AC-9BA2-0590-83E9-EFA9B890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3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A6AD-BD2E-EC76-E4B4-8DE65EDB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579B8-2021-8636-3222-2C8E2445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8962C5-737D-BC39-47CA-588F7A36A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2EAA87-1D4B-1DD6-C025-141A43693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300A5C-0FA4-01DD-220F-F6A712A23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D5BBD-7AF9-07D1-A233-951A373A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03232-E698-860E-A116-D0B1ACB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1641B6-A2BA-DA54-B140-2E0D710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11338-605F-F549-CD8B-B2F276E3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7F40B4-0697-AA22-308C-0EA7F29D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C36632-9004-5908-F477-6351B9CA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A5816-EC61-8348-1417-CC154928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0A4A61-7313-C6CB-7163-0D2D5940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49B8A-219C-BB6C-C3EE-CD6A96F3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9BE1D-B912-1B22-7897-FE1DBAA7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DC6F-160E-47D7-E8D2-999D73FD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3A45-ECF6-8AC8-D0FA-125BCFBD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29848-BFFB-BD6F-91A6-3EBA6BB0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61FC9-895B-051D-4273-9EFDC138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EF24F-09B8-3E5B-F577-F1F57E29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CB0E-B4A9-D9DD-5CAA-F2BD5E7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0CE1-E45B-4C6B-12FC-4258672A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D3E97-7739-D2B2-193E-B8D0A68A8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6B71B-FC1A-192B-D350-E4C9F2F5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18162-86C4-3AA0-E2FE-B61B98F1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A6F69-9231-4BB1-7B43-278CC48A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817AC-7CCA-1F5D-E3D8-55DCAD5D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1744C-A16A-B789-2DD7-F85DC464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E6211-24FF-8FFC-DF1A-2DE71B23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5EB5-8336-17C4-DE01-B519B0FD0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9514-7707-40A1-9A82-7A3FB768B7C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F2D5A-49BD-18CC-2894-29A4208B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2A590-40E3-FB4C-4DDF-D7C0D53A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5A98-FE5C-4029-A361-37E8E8DF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11"/>
            <a:ext cx="9144000" cy="1161046"/>
          </a:xfrm>
        </p:spPr>
        <p:txBody>
          <a:bodyPr/>
          <a:lstStyle/>
          <a:p>
            <a:r>
              <a:rPr lang="en-US" altLang="zh-CN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P10153 </a:t>
            </a:r>
            <a:r>
              <a:rPr lang="zh-CN" altLang="en-US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「</a:t>
            </a:r>
            <a:r>
              <a:rPr lang="en-US" altLang="zh-CN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LAOI-5</a:t>
            </a:r>
            <a:r>
              <a:rPr lang="zh-CN" altLang="en-US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」膜你赛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60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4781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4360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8C38CB-D71A-09DB-3147-EFFBFAC5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10439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10684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CE5A3D-BD80-CC83-3F66-63B6CB3A3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23348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42126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6E991C-8653-314B-65DD-BC718F6EB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2838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3578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9ECF1D-9BC9-ADCE-0A7E-E0107D3F1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82926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42017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62BE2A-2F32-6B08-50CD-DBE4DB12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2733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EBDA22-D3DA-D3AB-7B49-63C2BF439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70030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51992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39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CD9DCF-B499-AAF0-3762-70B3E6062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2733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9B7C7C-5E0A-9B34-14F9-C0526FB72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8431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0567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39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C974E9-F33D-E549-EDF8-B31D54A8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2733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2A4B6C-49CF-9A95-E664-F3A52AD3C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77" y="5202731"/>
            <a:ext cx="3515216" cy="9716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3E6CA6-BBDE-58E1-E150-3DFAF208D1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4406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31095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39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9369FE-06F3-8F99-0257-C160D5F4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2733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881D98-042E-04F1-CD25-B1D3A68EF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77" y="5202731"/>
            <a:ext cx="3515216" cy="971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0ADEDA-6A40-40A2-6678-B11A39E533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66991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43020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39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26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B4AD5F8-1549-328B-BB72-A3119271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2733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0F2A21-CEBF-B121-9602-A87E285AF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77" y="5202731"/>
            <a:ext cx="3515216" cy="9716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FB3B7-C0FB-663D-8030-64C9A569E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68" y="6005138"/>
            <a:ext cx="3505689" cy="9716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739750-4243-014A-A921-E62C64A634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重要的观察：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42770D-D57F-6D1E-64F0-8C3CD33CD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F67B5415-195B-70DF-C15C-4CBDFDE0B584}"/>
              </a:ext>
            </a:extLst>
          </p:cNvPr>
          <p:cNvSpPr txBox="1">
            <a:spLocks/>
          </p:cNvSpPr>
          <p:nvPr/>
        </p:nvSpPr>
        <p:spPr>
          <a:xfrm>
            <a:off x="326022" y="2546329"/>
            <a:ext cx="5769978" cy="39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多的人已经完成比赛，此后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更少的人再也无法爆切比赛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15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2672" y="0"/>
            <a:ext cx="5724088" cy="694189"/>
          </a:xfrm>
        </p:spPr>
        <p:txBody>
          <a:bodyPr>
            <a:normAutofit/>
          </a:bodyPr>
          <a:lstStyle/>
          <a:p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P10153 </a:t>
            </a:r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「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LAOI-5</a:t>
            </a:r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」膜你赛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3B7154-1D5F-EE42-BDF5-6CA49CAD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7" y="1015242"/>
            <a:ext cx="6297449" cy="54526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C46827-18AA-94C2-E8C3-AD7B487D1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4183683" y="774855"/>
            <a:ext cx="1604720" cy="160228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14123"/>
            <a:ext cx="5466324" cy="2323750"/>
            <a:chOff x="6611529" y="526409"/>
            <a:chExt cx="5466324" cy="2323750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301691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32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526409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85000" lnSpcReduction="1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32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32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32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32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526409"/>
                  <a:ext cx="5466324" cy="694189"/>
                </a:xfrm>
                <a:prstGeom prst="rect">
                  <a:avLst/>
                </a:prstGeom>
                <a:blipFill>
                  <a:blip r:embed="rId4"/>
                  <a:stretch>
                    <a:fillRect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67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重要的观察：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D45CB3C-EB68-1E9E-C556-E5F0D8449659}"/>
              </a:ext>
            </a:extLst>
          </p:cNvPr>
          <p:cNvSpPr txBox="1">
            <a:spLocks/>
          </p:cNvSpPr>
          <p:nvPr/>
        </p:nvSpPr>
        <p:spPr>
          <a:xfrm>
            <a:off x="326022" y="2546329"/>
            <a:ext cx="5769978" cy="39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多的人已经完成比赛，此后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更少的人再也无法爆切比赛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更多的人放在后面，并不会影响他们能否爆切比赛（？）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1D8C6A-856A-1CD1-FBB7-92EBCAEBE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重要的观察：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D45CB3C-EB68-1E9E-C556-E5F0D8449659}"/>
              </a:ext>
            </a:extLst>
          </p:cNvPr>
          <p:cNvSpPr txBox="1">
            <a:spLocks/>
          </p:cNvSpPr>
          <p:nvPr/>
        </p:nvSpPr>
        <p:spPr>
          <a:xfrm>
            <a:off x="326022" y="2546329"/>
            <a:ext cx="5769978" cy="39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多的人已经完成比赛，此后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更少的人再也无法爆切比赛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更多的人放在后面，并不会影响他们能否爆切比赛（先这么干）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1B8499-AA6F-76E5-B126-97823386E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重要的观察：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D45CB3C-EB68-1E9E-C556-E5F0D8449659}"/>
              </a:ext>
            </a:extLst>
          </p:cNvPr>
          <p:cNvSpPr txBox="1">
            <a:spLocks/>
          </p:cNvSpPr>
          <p:nvPr/>
        </p:nvSpPr>
        <p:spPr>
          <a:xfrm>
            <a:off x="326022" y="2546329"/>
            <a:ext cx="5769978" cy="39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多的人已经完成比赛，此后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更少的人再也无法爆切比赛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把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更多的人放在后面，并不会影响他们能否爆切比赛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（先这么干）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唯一重要的是相同</a:t>
            </a: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选手的相对排序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，且排序不变时，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数的分配不会影响最终结果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双括号 5">
            <a:extLst>
              <a:ext uri="{FF2B5EF4-FFF2-40B4-BE49-F238E27FC236}">
                <a16:creationId xmlns:a16="http://schemas.microsoft.com/office/drawing/2014/main" id="{271CCE5E-2740-310A-ED7C-CD0950F13965}"/>
              </a:ext>
            </a:extLst>
          </p:cNvPr>
          <p:cNvSpPr/>
          <p:nvPr/>
        </p:nvSpPr>
        <p:spPr>
          <a:xfrm>
            <a:off x="167391" y="1043644"/>
            <a:ext cx="4616276" cy="491066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A58241-5363-3D3D-EEEC-B1ED4824A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重要的观察：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E23C-5DCF-2E50-FFA0-57BC89A4D492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2AB499-C733-101F-3B5C-C063A6E89222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10DA66-2F9A-6B2F-940D-DBC38DC67565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417096-16D5-4E5E-EE48-2806184F5BAF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ED45CB3C-EB68-1E9E-C556-E5F0D84496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2" y="2546329"/>
                <a:ext cx="5769978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如果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多的人已经完成比赛，此后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更少的人再也无法爆切比赛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l"/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把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更多的人放在后面，并不会影响他们能否爆切比赛（先这么干）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唯一重要的是相同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选手的相对排序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，且排序不变时，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数的分配不会影响最终结果</a:t>
                </a: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ED45CB3C-EB68-1E9E-C556-E5F0D8449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2" y="2546329"/>
                <a:ext cx="5769978" cy="3904805"/>
              </a:xfrm>
              <a:prstGeom prst="rect">
                <a:avLst/>
              </a:prstGeom>
              <a:blipFill>
                <a:blip r:embed="rId3"/>
                <a:stretch>
                  <a:fillRect l="-1373" t="-2031" r="-2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双括号 5">
            <a:extLst>
              <a:ext uri="{FF2B5EF4-FFF2-40B4-BE49-F238E27FC236}">
                <a16:creationId xmlns:a16="http://schemas.microsoft.com/office/drawing/2014/main" id="{0C8DAEDD-2899-9017-BF5C-90D508E05994}"/>
              </a:ext>
            </a:extLst>
          </p:cNvPr>
          <p:cNvSpPr/>
          <p:nvPr/>
        </p:nvSpPr>
        <p:spPr>
          <a:xfrm>
            <a:off x="167391" y="1043644"/>
            <a:ext cx="4616276" cy="491066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3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有没有保证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始终比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排名高的方法？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00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有没有保证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始终比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排名高的方法？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次提交始终在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次提交之前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3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有没有保证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始终比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排名高的方法？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次提交始终在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次提交之前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3C45F1C6-51B8-0F78-B342-4B2470CA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97" y="-7914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542119-355F-123D-0F34-7C164EAF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98" y="0"/>
            <a:ext cx="350568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有没有保证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始终比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排名高的方法？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次提交始终在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次提交之前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最菜，让他最后先提交，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再提交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3C45F1C6-51B8-0F78-B342-4B2470CA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97" y="-7914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542119-355F-123D-0F34-7C164EAF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98" y="0"/>
            <a:ext cx="350568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聪明的构造：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2675473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3440269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4205065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49698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57346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64994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有一个奇怪的条件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≥3</m:t>
                    </m:r>
                  </m:oMath>
                </a14:m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有没有保证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始终比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排名高的方法？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次提交始终在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次提交之前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FHC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最菜，让他最后先提交，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LC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再提交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>
            <a:extLst>
              <a:ext uri="{FF2B5EF4-FFF2-40B4-BE49-F238E27FC236}">
                <a16:creationId xmlns:a16="http://schemas.microsoft.com/office/drawing/2014/main" id="{3C45F1C6-51B8-0F78-B342-4B2470CA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97" y="-7914"/>
            <a:ext cx="3506074" cy="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542119-355F-123D-0F34-7C164EAF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908" y="0"/>
            <a:ext cx="349806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08608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EFCE3B-850F-582B-FCA6-55EC9A78CCBC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46D143-3AE0-0C15-7EA2-B442040627F8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853CBC-4E92-D7FA-D0C5-355280FCE5BE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791D2-DC42-9AFA-ED6C-8DFF44BC700D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56395D-EC8C-F6B3-2911-9793380EBAA7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FC71BF-78A3-45B8-3EF8-F1F46B84B6A7}"/>
              </a:ext>
            </a:extLst>
          </p:cNvPr>
          <p:cNvSpPr txBox="1"/>
          <p:nvPr/>
        </p:nvSpPr>
        <p:spPr>
          <a:xfrm>
            <a:off x="3823980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F475EB-A18E-59A6-8050-702E62D19B53}"/>
              </a:ext>
            </a:extLst>
          </p:cNvPr>
          <p:cNvSpPr txBox="1"/>
          <p:nvPr/>
        </p:nvSpPr>
        <p:spPr>
          <a:xfrm>
            <a:off x="4588776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211804-F6EE-2DAB-A617-5A5BC52D6B84}"/>
              </a:ext>
            </a:extLst>
          </p:cNvPr>
          <p:cNvSpPr txBox="1"/>
          <p:nvPr/>
        </p:nvSpPr>
        <p:spPr>
          <a:xfrm>
            <a:off x="535357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5CD4A4-4937-F4AE-8A78-2C035E0ED231}"/>
              </a:ext>
            </a:extLst>
          </p:cNvPr>
          <p:cNvSpPr txBox="1"/>
          <p:nvPr/>
        </p:nvSpPr>
        <p:spPr>
          <a:xfrm>
            <a:off x="611836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48327-7F02-1B21-6612-0B1DD185860C}"/>
              </a:ext>
            </a:extLst>
          </p:cNvPr>
          <p:cNvSpPr txBox="1"/>
          <p:nvPr/>
        </p:nvSpPr>
        <p:spPr>
          <a:xfrm>
            <a:off x="688316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4513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9198F7AB-2FEA-D6FD-190E-1A69F56B8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-5333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推广一下：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86688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890222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165501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241981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3184610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949406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4714202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C0908E2-F3C1-05EC-29DA-50E779E66938}"/>
              </a:ext>
            </a:extLst>
          </p:cNvPr>
          <p:cNvSpPr txBox="1">
            <a:spLocks/>
          </p:cNvSpPr>
          <p:nvPr/>
        </p:nvSpPr>
        <p:spPr>
          <a:xfrm>
            <a:off x="326021" y="2546329"/>
            <a:ext cx="6337825" cy="3904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先按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数递增排列，让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数少的选手积累罚时优势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848EDE-3EB3-AE47-5E53-956E78D34A0F}"/>
              </a:ext>
            </a:extLst>
          </p:cNvPr>
          <p:cNvSpPr txBox="1"/>
          <p:nvPr/>
        </p:nvSpPr>
        <p:spPr>
          <a:xfrm>
            <a:off x="54679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6ABEF-E120-E029-F9B5-4260ED3E21A4}"/>
              </a:ext>
            </a:extLst>
          </p:cNvPr>
          <p:cNvSpPr txBox="1"/>
          <p:nvPr/>
        </p:nvSpPr>
        <p:spPr>
          <a:xfrm>
            <a:off x="62327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18FA1-DB5B-C018-27FB-CD10813393B4}"/>
              </a:ext>
            </a:extLst>
          </p:cNvPr>
          <p:cNvSpPr txBox="1"/>
          <p:nvPr/>
        </p:nvSpPr>
        <p:spPr>
          <a:xfrm>
            <a:off x="69975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90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推广一下：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890222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165501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241981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3184610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949406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4714202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先按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数递增排列，让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数少的选手积累罚时优势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使用归纳，最后提交时，按照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数递减排列提交，只要每个选手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离场时都比当前榜一选手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罚时少即可，他成为新榜一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8848EDE-3EB3-AE47-5E53-956E78D34A0F}"/>
              </a:ext>
            </a:extLst>
          </p:cNvPr>
          <p:cNvSpPr txBox="1"/>
          <p:nvPr/>
        </p:nvSpPr>
        <p:spPr>
          <a:xfrm>
            <a:off x="54679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6ABEF-E120-E029-F9B5-4260ED3E21A4}"/>
              </a:ext>
            </a:extLst>
          </p:cNvPr>
          <p:cNvSpPr txBox="1"/>
          <p:nvPr/>
        </p:nvSpPr>
        <p:spPr>
          <a:xfrm>
            <a:off x="62327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18FA1-DB5B-C018-27FB-CD10813393B4}"/>
              </a:ext>
            </a:extLst>
          </p:cNvPr>
          <p:cNvSpPr txBox="1"/>
          <p:nvPr/>
        </p:nvSpPr>
        <p:spPr>
          <a:xfrm>
            <a:off x="69975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77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推广一下：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890222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165501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241981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3184610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949406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4714202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先按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数递增排列，让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数少的选手积累罚时优势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使用归纳，最后提交时，按照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数递减排列提交，只要每个选手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离场时都比当前榜一选手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罚时少即可，他成为新榜一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在此之前选手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罚时至少比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选手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罚时少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8848EDE-3EB3-AE47-5E53-956E78D34A0F}"/>
              </a:ext>
            </a:extLst>
          </p:cNvPr>
          <p:cNvSpPr txBox="1"/>
          <p:nvPr/>
        </p:nvSpPr>
        <p:spPr>
          <a:xfrm>
            <a:off x="54679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6ABEF-E120-E029-F9B5-4260ED3E21A4}"/>
              </a:ext>
            </a:extLst>
          </p:cNvPr>
          <p:cNvSpPr txBox="1"/>
          <p:nvPr/>
        </p:nvSpPr>
        <p:spPr>
          <a:xfrm>
            <a:off x="62327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18FA1-DB5B-C018-27FB-CD10813393B4}"/>
              </a:ext>
            </a:extLst>
          </p:cNvPr>
          <p:cNvSpPr txBox="1"/>
          <p:nvPr/>
        </p:nvSpPr>
        <p:spPr>
          <a:xfrm>
            <a:off x="69975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39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推广一下：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890222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165501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2419814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3184610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949406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E25DDD-D06E-9198-A995-87003FE348C1}"/>
              </a:ext>
            </a:extLst>
          </p:cNvPr>
          <p:cNvSpPr txBox="1"/>
          <p:nvPr/>
        </p:nvSpPr>
        <p:spPr>
          <a:xfrm>
            <a:off x="4714202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先按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数递增排列，让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数少的选手积累罚时优势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使用归纳，最后提交时，按照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WA</a:t>
                </a: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数递减排列提交，只要每个选手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离场时都比当前榜一选手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罚时少即可，他成为新榜一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在此之前选手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罚时至少比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选手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1</m:t>
                    </m:r>
                  </m:oMath>
                </a14:m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罚时少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一组内所有人爆切比赛</a:t>
                </a:r>
                <a:r>
                  <a: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-&gt;</a:t>
                </a:r>
                <a:r>
                  <a:rPr lang="zh-CN" altLang="en-US" sz="2400" b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所有人爆切比赛</a:t>
                </a:r>
                <a:endParaRPr lang="en-US" altLang="zh-CN" sz="2400" b="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9C0908E2-F3C1-05EC-29DA-50E779E6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1" y="2546329"/>
                <a:ext cx="6337825" cy="3904805"/>
              </a:xfrm>
              <a:prstGeom prst="rect">
                <a:avLst/>
              </a:prstGeom>
              <a:blipFill>
                <a:blip r:embed="rId4"/>
                <a:stretch>
                  <a:fillRect l="-1250" t="-2031" r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8848EDE-3EB3-AE47-5E53-956E78D34A0F}"/>
              </a:ext>
            </a:extLst>
          </p:cNvPr>
          <p:cNvSpPr txBox="1"/>
          <p:nvPr/>
        </p:nvSpPr>
        <p:spPr>
          <a:xfrm>
            <a:off x="5467961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B6ABEF-E120-E029-F9B5-4260ED3E21A4}"/>
              </a:ext>
            </a:extLst>
          </p:cNvPr>
          <p:cNvSpPr txBox="1"/>
          <p:nvPr/>
        </p:nvSpPr>
        <p:spPr>
          <a:xfrm>
            <a:off x="6232757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18FA1-DB5B-C018-27FB-CD10813393B4}"/>
              </a:ext>
            </a:extLst>
          </p:cNvPr>
          <p:cNvSpPr txBox="1"/>
          <p:nvPr/>
        </p:nvSpPr>
        <p:spPr>
          <a:xfrm>
            <a:off x="6997553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0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具体实现：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FEE4AA1-DFF1-55F2-1981-B2E56EDF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" y="3991428"/>
            <a:ext cx="6040066" cy="10882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2A5000-D49A-451F-19D3-BD6DCA57C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81" y="3670982"/>
            <a:ext cx="3197830" cy="3131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BD3B2A-61F1-C956-8F41-BD8E1F24D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23" y="1194515"/>
            <a:ext cx="5269333" cy="246430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A841F0-AF76-0FE8-39D6-2FF999999598}"/>
              </a:ext>
            </a:extLst>
          </p:cNvPr>
          <p:cNvSpPr txBox="1"/>
          <p:nvPr/>
        </p:nvSpPr>
        <p:spPr>
          <a:xfrm>
            <a:off x="2385189" y="1627289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45EEB1-A42A-56D2-93DC-14F8A4C58EE8}"/>
              </a:ext>
            </a:extLst>
          </p:cNvPr>
          <p:cNvSpPr txBox="1"/>
          <p:nvPr/>
        </p:nvSpPr>
        <p:spPr>
          <a:xfrm>
            <a:off x="3149985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581EDE-4B5C-9E9E-1D6C-CF8C37EC4838}"/>
              </a:ext>
            </a:extLst>
          </p:cNvPr>
          <p:cNvSpPr txBox="1"/>
          <p:nvPr/>
        </p:nvSpPr>
        <p:spPr>
          <a:xfrm>
            <a:off x="3914781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27CAB8-DDA5-6D20-CD7F-9B1D9C49A07E}"/>
              </a:ext>
            </a:extLst>
          </p:cNvPr>
          <p:cNvSpPr txBox="1"/>
          <p:nvPr/>
        </p:nvSpPr>
        <p:spPr>
          <a:xfrm>
            <a:off x="4679577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D7C187-28D3-31AE-22F7-FE0E7816BBB5}"/>
              </a:ext>
            </a:extLst>
          </p:cNvPr>
          <p:cNvSpPr txBox="1"/>
          <p:nvPr/>
        </p:nvSpPr>
        <p:spPr>
          <a:xfrm>
            <a:off x="5444373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64867F-D63C-EC61-335A-0F716E6A5C33}"/>
              </a:ext>
            </a:extLst>
          </p:cNvPr>
          <p:cNvSpPr txBox="1"/>
          <p:nvPr/>
        </p:nvSpPr>
        <p:spPr>
          <a:xfrm>
            <a:off x="6209169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BC8728-0A98-265C-E092-317DC706980A}"/>
              </a:ext>
            </a:extLst>
          </p:cNvPr>
          <p:cNvSpPr txBox="1"/>
          <p:nvPr/>
        </p:nvSpPr>
        <p:spPr>
          <a:xfrm>
            <a:off x="6962928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3689A4-7822-4C40-8501-5F23419BBDAE}"/>
              </a:ext>
            </a:extLst>
          </p:cNvPr>
          <p:cNvSpPr txBox="1"/>
          <p:nvPr/>
        </p:nvSpPr>
        <p:spPr>
          <a:xfrm>
            <a:off x="7727724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084483-53C0-5449-404C-068C086721DC}"/>
              </a:ext>
            </a:extLst>
          </p:cNvPr>
          <p:cNvSpPr txBox="1"/>
          <p:nvPr/>
        </p:nvSpPr>
        <p:spPr>
          <a:xfrm>
            <a:off x="8492520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66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具体实现：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/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=x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选手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F473FEA-05CF-1865-458A-5B30FDF2E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FEE4AA1-DFF1-55F2-1981-B2E56EDF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" y="3991428"/>
            <a:ext cx="6040066" cy="10882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2A5000-D49A-451F-19D3-BD6DCA57C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81" y="3670982"/>
            <a:ext cx="3197830" cy="3131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BD3B2A-61F1-C956-8F41-BD8E1F24D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23" y="1194515"/>
            <a:ext cx="5269333" cy="246430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A841F0-AF76-0FE8-39D6-2FF999999598}"/>
              </a:ext>
            </a:extLst>
          </p:cNvPr>
          <p:cNvSpPr txBox="1"/>
          <p:nvPr/>
        </p:nvSpPr>
        <p:spPr>
          <a:xfrm>
            <a:off x="2385189" y="1627289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D45EEB1-A42A-56D2-93DC-14F8A4C58EE8}"/>
              </a:ext>
            </a:extLst>
          </p:cNvPr>
          <p:cNvSpPr txBox="1"/>
          <p:nvPr/>
        </p:nvSpPr>
        <p:spPr>
          <a:xfrm>
            <a:off x="3149985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581EDE-4B5C-9E9E-1D6C-CF8C37EC4838}"/>
              </a:ext>
            </a:extLst>
          </p:cNvPr>
          <p:cNvSpPr txBox="1"/>
          <p:nvPr/>
        </p:nvSpPr>
        <p:spPr>
          <a:xfrm>
            <a:off x="3921853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27CAB8-DDA5-6D20-CD7F-9B1D9C49A07E}"/>
              </a:ext>
            </a:extLst>
          </p:cNvPr>
          <p:cNvSpPr txBox="1"/>
          <p:nvPr/>
        </p:nvSpPr>
        <p:spPr>
          <a:xfrm>
            <a:off x="4679577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D7C187-28D3-31AE-22F7-FE0E7816BBB5}"/>
              </a:ext>
            </a:extLst>
          </p:cNvPr>
          <p:cNvSpPr txBox="1"/>
          <p:nvPr/>
        </p:nvSpPr>
        <p:spPr>
          <a:xfrm>
            <a:off x="5444373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64867F-D63C-EC61-335A-0F716E6A5C33}"/>
              </a:ext>
            </a:extLst>
          </p:cNvPr>
          <p:cNvSpPr txBox="1"/>
          <p:nvPr/>
        </p:nvSpPr>
        <p:spPr>
          <a:xfrm>
            <a:off x="6209169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BC8728-0A98-265C-E092-317DC706980A}"/>
              </a:ext>
            </a:extLst>
          </p:cNvPr>
          <p:cNvSpPr txBox="1"/>
          <p:nvPr/>
        </p:nvSpPr>
        <p:spPr>
          <a:xfrm>
            <a:off x="6962928" y="1627288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3689A4-7822-4C40-8501-5F23419BBDAE}"/>
              </a:ext>
            </a:extLst>
          </p:cNvPr>
          <p:cNvSpPr txBox="1"/>
          <p:nvPr/>
        </p:nvSpPr>
        <p:spPr>
          <a:xfrm>
            <a:off x="7727724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084483-53C0-5449-404C-068C086721DC}"/>
              </a:ext>
            </a:extLst>
          </p:cNvPr>
          <p:cNvSpPr txBox="1"/>
          <p:nvPr/>
        </p:nvSpPr>
        <p:spPr>
          <a:xfrm>
            <a:off x="8492520" y="1627287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FD1D9C29-F9CE-974F-6633-7C676445D3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504" y="5230711"/>
                <a:ext cx="5197876" cy="6941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𝑶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𝒏𝒍𝒐𝒈𝒏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完成构造</a:t>
                </a:r>
                <a:endPara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FD1D9C29-F9CE-974F-6633-7C676445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4" y="5230711"/>
                <a:ext cx="5197876" cy="694189"/>
              </a:xfrm>
              <a:prstGeom prst="rect">
                <a:avLst/>
              </a:prstGeom>
              <a:blipFill>
                <a:blip r:embed="rId7"/>
                <a:stretch>
                  <a:fillRect b="-2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7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94379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02139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0A2CB51-FE33-1730-3FB4-0A82EBEDF1CF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08A6E4E-0F12-A992-608D-6DD250678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05586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69579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2836E58-BCD6-66A0-82D0-CD51D362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2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09880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08117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2909F7-665C-C455-EC8B-F153A722C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3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7358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93544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4A40CE-85AC-B08D-EC6A-02FEB973A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0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86264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98126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948EAC-D2B8-8A6C-14B9-EEB250BF3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81DD-D08A-92C6-0843-B67B1321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71332" cy="69418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跑一遍样例试试</a:t>
            </a:r>
            <a:r>
              <a:rPr lang="en-US" altLang="zh-CN" sz="3200" b="1" i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0BA58A-71A6-1829-3A95-7EBFA88A3CD8}"/>
              </a:ext>
            </a:extLst>
          </p:cNvPr>
          <p:cNvGrpSpPr/>
          <p:nvPr/>
        </p:nvGrpSpPr>
        <p:grpSpPr>
          <a:xfrm>
            <a:off x="6527639" y="4977739"/>
            <a:ext cx="5466324" cy="1610685"/>
            <a:chOff x="6611529" y="1239474"/>
            <a:chExt cx="5466324" cy="1610685"/>
          </a:xfrm>
        </p:grpSpPr>
        <p:sp>
          <p:nvSpPr>
            <p:cNvPr id="13" name="标题 1">
              <a:extLst>
                <a:ext uri="{FF2B5EF4-FFF2-40B4-BE49-F238E27FC236}">
                  <a16:creationId xmlns:a16="http://schemas.microsoft.com/office/drawing/2014/main" id="{EDB727B2-8F77-BB75-B916-699728D7F0D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1704363"/>
              <a:ext cx="5197876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给一种聪明的安排方式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92357D6F-4ECD-BD1E-E185-F9930B5A908A}"/>
                </a:ext>
              </a:extLst>
            </p:cNvPr>
            <p:cNvSpPr txBox="1">
              <a:spLocks/>
            </p:cNvSpPr>
            <p:nvPr/>
          </p:nvSpPr>
          <p:spPr>
            <a:xfrm>
              <a:off x="6611529" y="2155970"/>
              <a:ext cx="5466324" cy="6941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让最多人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完最后一题时为第一名</a:t>
              </a:r>
              <a:endPara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240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每人过了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ac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题，吃了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𝑤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 b="0" dirty="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发罚时</a:t>
                  </a:r>
                  <a:endParaRPr lang="en-US" altLang="zh-CN" sz="2400" b="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02F060FC-F530-FBCF-25C4-AECCD34C6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529" y="1239474"/>
                  <a:ext cx="5466324" cy="694189"/>
                </a:xfrm>
                <a:prstGeom prst="rect">
                  <a:avLst/>
                </a:prstGeom>
                <a:blipFill>
                  <a:blip r:embed="rId2"/>
                  <a:stretch>
                    <a:fillRect b="-212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9DAE9A-BF07-D265-888E-8C010901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30574"/>
              </p:ext>
            </p:extLst>
          </p:nvPr>
        </p:nvGraphicFramePr>
        <p:xfrm>
          <a:off x="7037933" y="2728206"/>
          <a:ext cx="4956030" cy="219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0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652010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54992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549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4AC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8WA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57D72F2-E551-733B-7FD3-940A1ECF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41424"/>
              </p:ext>
            </p:extLst>
          </p:nvPr>
        </p:nvGraphicFramePr>
        <p:xfrm>
          <a:off x="667422" y="2613399"/>
          <a:ext cx="5466324" cy="25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08">
                  <a:extLst>
                    <a:ext uri="{9D8B030D-6E8A-4147-A177-3AD203B41FA5}">
                      <a16:colId xmlns:a16="http://schemas.microsoft.com/office/drawing/2014/main" val="3237678806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2879986114"/>
                    </a:ext>
                  </a:extLst>
                </a:gridCol>
                <a:gridCol w="1822108">
                  <a:extLst>
                    <a:ext uri="{9D8B030D-6E8A-4147-A177-3AD203B41FA5}">
                      <a16:colId xmlns:a16="http://schemas.microsoft.com/office/drawing/2014/main" val="550019583"/>
                    </a:ext>
                  </a:extLst>
                </a:gridCol>
              </a:tblGrid>
              <a:tr h="6367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通过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罚时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5110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ZH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022535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FHC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9429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LC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108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169DA9-0BD5-1B6B-943B-375F5739F199}"/>
              </a:ext>
            </a:extLst>
          </p:cNvPr>
          <p:cNvSpPr txBox="1"/>
          <p:nvPr/>
        </p:nvSpPr>
        <p:spPr>
          <a:xfrm>
            <a:off x="0" y="981403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FHC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38D315-07A2-A168-6804-1601CD0D64A9}"/>
              </a:ext>
            </a:extLst>
          </p:cNvPr>
          <p:cNvSpPr txBox="1"/>
          <p:nvPr/>
        </p:nvSpPr>
        <p:spPr>
          <a:xfrm>
            <a:off x="764796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C2A012-62A7-76C3-3E27-15F9B370E51C}"/>
              </a:ext>
            </a:extLst>
          </p:cNvPr>
          <p:cNvSpPr txBox="1"/>
          <p:nvPr/>
        </p:nvSpPr>
        <p:spPr>
          <a:xfrm>
            <a:off x="1529592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ZH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0FB739-038C-16F5-B935-9887723C5157}"/>
              </a:ext>
            </a:extLst>
          </p:cNvPr>
          <p:cNvSpPr txBox="1"/>
          <p:nvPr/>
        </p:nvSpPr>
        <p:spPr>
          <a:xfrm>
            <a:off x="2294388" y="981402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FA6468-F07D-8F09-1E0D-6589936A6885}"/>
              </a:ext>
            </a:extLst>
          </p:cNvPr>
          <p:cNvSpPr txBox="1"/>
          <p:nvPr/>
        </p:nvSpPr>
        <p:spPr>
          <a:xfrm>
            <a:off x="3059184" y="981401"/>
            <a:ext cx="10989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0WA</a:t>
            </a:r>
            <a:endParaRPr lang="zh-CN" altLang="en-US" sz="1400" dirty="0">
              <a:solidFill>
                <a:sysClr val="windowText" lastClr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97FB91-0318-1952-A37F-FCD56AA4E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90" r="52769"/>
          <a:stretch/>
        </p:blipFill>
        <p:spPr>
          <a:xfrm>
            <a:off x="9812392" y="3134"/>
            <a:ext cx="2379608" cy="23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3082</Words>
  <Application>Microsoft Office PowerPoint</Application>
  <PresentationFormat>宽屏</PresentationFormat>
  <Paragraphs>1160</Paragraphs>
  <Slides>35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华文新魏</vt:lpstr>
      <vt:lpstr>Arial</vt:lpstr>
      <vt:lpstr>Cambria Math</vt:lpstr>
      <vt:lpstr>Office 主题​​</vt:lpstr>
      <vt:lpstr>P10153 「LAOI-5」膜你赛</vt:lpstr>
      <vt:lpstr>P10153 「LAOI-5」膜你赛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跑一遍样例试试……</vt:lpstr>
      <vt:lpstr>重要的观察：</vt:lpstr>
      <vt:lpstr>重要的观察：</vt:lpstr>
      <vt:lpstr>重要的观察：</vt:lpstr>
      <vt:lpstr>重要的观察：</vt:lpstr>
      <vt:lpstr>重要的观察：</vt:lpstr>
      <vt:lpstr>聪明的构造：</vt:lpstr>
      <vt:lpstr>聪明的构造：</vt:lpstr>
      <vt:lpstr>聪明的构造：</vt:lpstr>
      <vt:lpstr>聪明的构造：</vt:lpstr>
      <vt:lpstr>聪明的构造：</vt:lpstr>
      <vt:lpstr>聪明的构造：</vt:lpstr>
      <vt:lpstr>推广一下：</vt:lpstr>
      <vt:lpstr>推广一下：</vt:lpstr>
      <vt:lpstr>推广一下：</vt:lpstr>
      <vt:lpstr>推广一下：</vt:lpstr>
      <vt:lpstr>具体实现：</vt:lpstr>
      <vt:lpstr>具体实现：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P10153 「LAOI-5」膜你赛</dc:title>
  <dc:creator>昊翀 范</dc:creator>
  <cp:lastModifiedBy>昊翀 范</cp:lastModifiedBy>
  <cp:revision>24</cp:revision>
  <dcterms:created xsi:type="dcterms:W3CDTF">2024-03-10T16:27:12Z</dcterms:created>
  <dcterms:modified xsi:type="dcterms:W3CDTF">2024-03-18T11:34:06Z</dcterms:modified>
</cp:coreProperties>
</file>