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4" r:id="rId16"/>
    <p:sldId id="271" r:id="rId17"/>
    <p:sldId id="272" r:id="rId18"/>
    <p:sldId id="273" r:id="rId19"/>
    <p:sldId id="275" r:id="rId20"/>
    <p:sldId id="277" r:id="rId21"/>
    <p:sldId id="278" r:id="rId22"/>
    <p:sldId id="314" r:id="rId23"/>
    <p:sldId id="276" r:id="rId24"/>
    <p:sldId id="281" r:id="rId25"/>
    <p:sldId id="280" r:id="rId26"/>
    <p:sldId id="279" r:id="rId27"/>
    <p:sldId id="282" r:id="rId28"/>
    <p:sldId id="283" r:id="rId29"/>
    <p:sldId id="284" r:id="rId30"/>
    <p:sldId id="285" r:id="rId31"/>
    <p:sldId id="289" r:id="rId32"/>
    <p:sldId id="290" r:id="rId33"/>
    <p:sldId id="291" r:id="rId34"/>
    <p:sldId id="292" r:id="rId35"/>
    <p:sldId id="293" r:id="rId36"/>
    <p:sldId id="294" r:id="rId37"/>
    <p:sldId id="298" r:id="rId38"/>
    <p:sldId id="296" r:id="rId39"/>
    <p:sldId id="297" r:id="rId40"/>
    <p:sldId id="300" r:id="rId41"/>
    <p:sldId id="301" r:id="rId42"/>
    <p:sldId id="302" r:id="rId43"/>
    <p:sldId id="303" r:id="rId44"/>
    <p:sldId id="304" r:id="rId45"/>
    <p:sldId id="305" r:id="rId46"/>
    <p:sldId id="306" r:id="rId47"/>
    <p:sldId id="307" r:id="rId48"/>
    <p:sldId id="308" r:id="rId49"/>
    <p:sldId id="309" r:id="rId50"/>
    <p:sldId id="311" r:id="rId51"/>
    <p:sldId id="313" r:id="rId52"/>
    <p:sldId id="315" r:id="rId53"/>
    <p:sldId id="316" r:id="rId54"/>
    <p:sldId id="317" r:id="rId55"/>
    <p:sldId id="320" r:id="rId56"/>
    <p:sldId id="318" r:id="rId57"/>
    <p:sldId id="321" r:id="rId58"/>
    <p:sldId id="319" r:id="rId59"/>
    <p:sldId id="322" r:id="rId60"/>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yl jasny 2 — Ak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03447BB-5D67-496B-8E87-E561075AD55C}" styleName="Styl ciemny 1 — Ak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6103" autoAdjust="0"/>
    <p:restoredTop sz="94265" autoAdjust="0"/>
  </p:normalViewPr>
  <p:slideViewPr>
    <p:cSldViewPr>
      <p:cViewPr>
        <p:scale>
          <a:sx n="66" d="100"/>
          <a:sy n="66" d="100"/>
        </p:scale>
        <p:origin x="-1272"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724B1D-1CE6-4A52-B478-E7846F73E2C5}" type="datetimeFigureOut">
              <a:rPr lang="pl-PL" smtClean="0"/>
              <a:pPr/>
              <a:t>2013-03-19</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4624CF-C789-4173-90AA-2AA1801A0ED1}"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3</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56</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58</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10</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13</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19</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28</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33</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44</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50</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Wyobraźmy sobie że dostajemy</a:t>
            </a:r>
            <a:r>
              <a:rPr lang="pl-PL" baseline="0" dirty="0" smtClean="0"/>
              <a:t> zlecenie na stworzenie oprogramowania dla szybko rozwijającej się firmy…. Nasz klient na początku projektu określa że posiada około ~100 kontrahentów którym chce dostarczyć aplikacje umożliwiającą korzystanie z jego usług. Budujemy więc typową aplikacje klient - serwer z tak zwanym cienkim klientem. Jak to bywa w „prawdziwym życiu” po pewnym czasie gdy już jesteśmy przy końcu procesu implementacji okazuje się że między czasie zmieniły się wymagania. Nasz klient dodał jeszcze jedno zero do podanej wcześniej liczby kontrahentów. Okazuje się że nasza część serwerowa jest zbyt </a:t>
            </a:r>
            <a:r>
              <a:rPr lang="pl-PL" baseline="0" dirty="0" err="1" smtClean="0"/>
              <a:t>zasobożerna</a:t>
            </a:r>
            <a:r>
              <a:rPr lang="pl-PL" baseline="0" dirty="0" smtClean="0"/>
              <a:t> by poradzić sobie z większa liczbą żądań ze strony aplikacji klienckich. Naturalnie staramy się to poprawić optymalizując kod i „naciągając” naszego klienta na zakup bardzo mocnej maszyny. Wszystko wraca do normy i nasza aplikacja zostaje „wrzucona na produkcje”. Po pewnym czasie okazuje się że sytuacja się powtórzyła, jednak tym razem kupno mocniejszej maszyny nie uleczy problemu…</a:t>
            </a:r>
            <a:endParaRPr lang="pl-PL" dirty="0"/>
          </a:p>
        </p:txBody>
      </p:sp>
      <p:sp>
        <p:nvSpPr>
          <p:cNvPr id="4" name="Symbol zastępczy numeru slajdu 3"/>
          <p:cNvSpPr>
            <a:spLocks noGrp="1"/>
          </p:cNvSpPr>
          <p:nvPr>
            <p:ph type="sldNum" sz="quarter" idx="10"/>
          </p:nvPr>
        </p:nvSpPr>
        <p:spPr/>
        <p:txBody>
          <a:bodyPr/>
          <a:lstStyle/>
          <a:p>
            <a:fld id="{434624CF-C789-4173-90AA-2AA1801A0ED1}" type="slidenum">
              <a:rPr lang="pl-PL" smtClean="0"/>
              <a:pPr/>
              <a:t>54</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 wzorca tytułu</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 wzorca tytułu</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 wzorca tytułu</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 wzorca tytułu</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daty 2"/>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 wzorca tytułu</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 wzorca tytułu</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66221E02-25CB-4963-84BC-0813985E7D90}" type="datetimeFigureOut">
              <a:rPr lang="pl-PL" smtClean="0"/>
              <a:pPr/>
              <a:t>2013-03-19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 wzorca tytułu</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21E02-25CB-4963-84BC-0813985E7D90}" type="datetimeFigureOut">
              <a:rPr lang="pl-PL" smtClean="0"/>
              <a:pPr/>
              <a:t>2013-03-19</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B7C76-EFF2-4CD8-A475-4750F11B4BC6}"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err="1" smtClean="0"/>
              <a:t>Agentowe</a:t>
            </a:r>
            <a:r>
              <a:rPr lang="pl-PL" dirty="0" smtClean="0"/>
              <a:t> sterowanie obciążeniem aplikacji rozproszonych</a:t>
            </a:r>
            <a:endParaRPr lang="pl-PL" dirty="0"/>
          </a:p>
        </p:txBody>
      </p:sp>
      <p:sp>
        <p:nvSpPr>
          <p:cNvPr id="3" name="Podtytuł 2"/>
          <p:cNvSpPr>
            <a:spLocks noGrp="1"/>
          </p:cNvSpPr>
          <p:nvPr>
            <p:ph type="subTitle" idx="1"/>
          </p:nvPr>
        </p:nvSpPr>
        <p:spPr>
          <a:xfrm>
            <a:off x="2743200" y="4429132"/>
            <a:ext cx="6400800" cy="1752600"/>
          </a:xfrm>
        </p:spPr>
        <p:txBody>
          <a:bodyPr/>
          <a:lstStyle/>
          <a:p>
            <a:r>
              <a:rPr lang="pl-PL" dirty="0" smtClean="0"/>
              <a:t>Autor: Jarosław Gosławski</a:t>
            </a:r>
          </a:p>
          <a:p>
            <a:r>
              <a:rPr lang="pl-PL" dirty="0" smtClean="0"/>
              <a:t>Prowadzący: dr Krzysztof Podlaski</a:t>
            </a: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Przedstawienie tematu</a:t>
            </a:r>
            <a:endParaRPr lang="pl-PL" dirty="0"/>
          </a:p>
        </p:txBody>
      </p:sp>
      <p:sp>
        <p:nvSpPr>
          <p:cNvPr id="3" name="Symbol zastępczy zawartości 2"/>
          <p:cNvSpPr>
            <a:spLocks noGrp="1"/>
          </p:cNvSpPr>
          <p:nvPr>
            <p:ph idx="1"/>
          </p:nvPr>
        </p:nvSpPr>
        <p:spPr/>
        <p:txBody>
          <a:bodyPr>
            <a:normAutofit/>
          </a:bodyPr>
          <a:lstStyle/>
          <a:p>
            <a:pPr>
              <a:buNone/>
            </a:pPr>
            <a:r>
              <a:rPr lang="pl-PL" sz="6000" dirty="0" err="1" smtClean="0"/>
              <a:t>Agentowe</a:t>
            </a:r>
            <a:r>
              <a:rPr lang="pl-PL" sz="6000" dirty="0" smtClean="0"/>
              <a:t> </a:t>
            </a:r>
          </a:p>
          <a:p>
            <a:pPr>
              <a:buNone/>
            </a:pPr>
            <a:r>
              <a:rPr lang="pl-PL" sz="6000" dirty="0" smtClean="0">
                <a:solidFill>
                  <a:schemeClr val="bg1">
                    <a:lumMod val="75000"/>
                  </a:schemeClr>
                </a:solidFill>
              </a:rPr>
              <a:t>sterowanie obciążeniem </a:t>
            </a:r>
          </a:p>
          <a:p>
            <a:pPr>
              <a:buNone/>
            </a:pPr>
            <a:r>
              <a:rPr lang="pl-PL" sz="6000" dirty="0" smtClean="0">
                <a:solidFill>
                  <a:schemeClr val="bg1">
                    <a:lumMod val="75000"/>
                  </a:schemeClr>
                </a:solidFill>
              </a:rPr>
              <a:t>aplikacji rozproszonych</a:t>
            </a:r>
            <a:endParaRPr lang="pl-PL" sz="60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Przedstawienie tematu</a:t>
            </a:r>
            <a:endParaRPr lang="pl-PL" dirty="0"/>
          </a:p>
        </p:txBody>
      </p:sp>
      <p:sp>
        <p:nvSpPr>
          <p:cNvPr id="3" name="Symbol zastępczy zawartości 2"/>
          <p:cNvSpPr>
            <a:spLocks noGrp="1"/>
          </p:cNvSpPr>
          <p:nvPr>
            <p:ph idx="1"/>
          </p:nvPr>
        </p:nvSpPr>
        <p:spPr/>
        <p:txBody>
          <a:bodyPr>
            <a:normAutofit/>
          </a:bodyPr>
          <a:lstStyle/>
          <a:p>
            <a:pPr>
              <a:buNone/>
            </a:pPr>
            <a:r>
              <a:rPr lang="pl-PL" sz="6000" dirty="0" err="1" smtClean="0">
                <a:solidFill>
                  <a:schemeClr val="bg1">
                    <a:lumMod val="85000"/>
                  </a:schemeClr>
                </a:solidFill>
              </a:rPr>
              <a:t>Agentowe</a:t>
            </a:r>
            <a:r>
              <a:rPr lang="pl-PL" sz="6000" dirty="0" smtClean="0">
                <a:solidFill>
                  <a:schemeClr val="bg1">
                    <a:lumMod val="85000"/>
                  </a:schemeClr>
                </a:solidFill>
              </a:rPr>
              <a:t> </a:t>
            </a:r>
          </a:p>
          <a:p>
            <a:pPr>
              <a:buNone/>
            </a:pPr>
            <a:r>
              <a:rPr lang="pl-PL" sz="6000" dirty="0" smtClean="0"/>
              <a:t>sterowanie obciążeniem </a:t>
            </a:r>
          </a:p>
          <a:p>
            <a:pPr>
              <a:buNone/>
            </a:pPr>
            <a:r>
              <a:rPr lang="pl-PL" sz="6000" dirty="0" smtClean="0">
                <a:solidFill>
                  <a:schemeClr val="bg1">
                    <a:lumMod val="75000"/>
                  </a:schemeClr>
                </a:solidFill>
              </a:rPr>
              <a:t>aplikacji rozproszonych</a:t>
            </a:r>
            <a:endParaRPr lang="pl-PL" sz="60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Przedstawienie tematu</a:t>
            </a:r>
            <a:endParaRPr lang="pl-PL" dirty="0"/>
          </a:p>
        </p:txBody>
      </p:sp>
      <p:sp>
        <p:nvSpPr>
          <p:cNvPr id="3" name="Symbol zastępczy zawartości 2"/>
          <p:cNvSpPr>
            <a:spLocks noGrp="1"/>
          </p:cNvSpPr>
          <p:nvPr>
            <p:ph idx="1"/>
          </p:nvPr>
        </p:nvSpPr>
        <p:spPr/>
        <p:txBody>
          <a:bodyPr>
            <a:normAutofit/>
          </a:bodyPr>
          <a:lstStyle/>
          <a:p>
            <a:pPr>
              <a:buNone/>
            </a:pPr>
            <a:r>
              <a:rPr lang="pl-PL" sz="6000" dirty="0" err="1" smtClean="0">
                <a:solidFill>
                  <a:schemeClr val="bg1">
                    <a:lumMod val="85000"/>
                  </a:schemeClr>
                </a:solidFill>
              </a:rPr>
              <a:t>Agentowe</a:t>
            </a:r>
            <a:r>
              <a:rPr lang="pl-PL" sz="6000" dirty="0" smtClean="0">
                <a:solidFill>
                  <a:schemeClr val="bg1">
                    <a:lumMod val="85000"/>
                  </a:schemeClr>
                </a:solidFill>
              </a:rPr>
              <a:t> </a:t>
            </a:r>
          </a:p>
          <a:p>
            <a:pPr>
              <a:buNone/>
            </a:pPr>
            <a:r>
              <a:rPr lang="pl-PL" sz="6000" dirty="0" smtClean="0">
                <a:solidFill>
                  <a:schemeClr val="bg1">
                    <a:lumMod val="85000"/>
                  </a:schemeClr>
                </a:solidFill>
              </a:rPr>
              <a:t>sterowanie obciążeniem </a:t>
            </a:r>
          </a:p>
          <a:p>
            <a:pPr>
              <a:buNone/>
            </a:pPr>
            <a:r>
              <a:rPr lang="pl-PL" sz="6000" dirty="0" smtClean="0"/>
              <a:t>aplikacji rozproszonych</a:t>
            </a:r>
            <a:endParaRPr lang="pl-PL" sz="6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Konspekt pracy</a:t>
            </a:r>
            <a:endParaRPr lang="pl-PL" dirty="0">
              <a:solidFill>
                <a:schemeClr val="tx1"/>
              </a:solidFill>
            </a:endParaRPr>
          </a:p>
        </p:txBody>
      </p:sp>
      <p:sp>
        <p:nvSpPr>
          <p:cNvPr id="7" name="Prostokąt z rogami zaokrąglonymi po przekątnej 6"/>
          <p:cNvSpPr/>
          <p:nvPr/>
        </p:nvSpPr>
        <p:spPr>
          <a:xfrm>
            <a:off x="571472"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Programowanie </a:t>
            </a:r>
            <a:r>
              <a:rPr lang="pl-PL" dirty="0" err="1" smtClean="0"/>
              <a:t>agentowe</a:t>
            </a:r>
            <a:endParaRPr lang="pl-PL" dirty="0"/>
          </a:p>
        </p:txBody>
      </p:sp>
      <p:sp>
        <p:nvSpPr>
          <p:cNvPr id="8" name="Prostokąt z rogami zaokrąglonymi po przekątnej 7"/>
          <p:cNvSpPr/>
          <p:nvPr/>
        </p:nvSpPr>
        <p:spPr>
          <a:xfrm>
            <a:off x="571472"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Aplikacje rozproszone</a:t>
            </a:r>
            <a:endParaRPr lang="pl-PL" dirty="0"/>
          </a:p>
        </p:txBody>
      </p:sp>
      <p:sp>
        <p:nvSpPr>
          <p:cNvPr id="9" name="Prostokąt z rogami zaokrąglonymi po przekątnej 8"/>
          <p:cNvSpPr/>
          <p:nvPr/>
        </p:nvSpPr>
        <p:spPr>
          <a:xfrm>
            <a:off x="571472"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Sterowanie obciążeniem</a:t>
            </a:r>
            <a:endParaRPr lang="pl-PL" dirty="0"/>
          </a:p>
        </p:txBody>
      </p:sp>
      <p:sp>
        <p:nvSpPr>
          <p:cNvPr id="15" name="Prostokąt z rogami zaokrąglonymi po przekątnej 14"/>
          <p:cNvSpPr/>
          <p:nvPr/>
        </p:nvSpPr>
        <p:spPr>
          <a:xfrm>
            <a:off x="4714876" y="1714488"/>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Komunikacja </a:t>
            </a:r>
            <a:endParaRPr lang="pl-PL" dirty="0"/>
          </a:p>
        </p:txBody>
      </p:sp>
      <p:sp>
        <p:nvSpPr>
          <p:cNvPr id="16" name="Prostokąt z rogami zaokrąglonymi po przekątnej 15"/>
          <p:cNvSpPr/>
          <p:nvPr/>
        </p:nvSpPr>
        <p:spPr>
          <a:xfrm>
            <a:off x="4714876"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a:t>
            </a:r>
            <a:r>
              <a:rPr lang="pl-PL" dirty="0" smtClean="0">
                <a:solidFill>
                  <a:schemeClr val="bg1"/>
                </a:solidFill>
              </a:rPr>
              <a:t>rozwiązanie</a:t>
            </a:r>
            <a:endParaRPr lang="pl-PL" dirty="0" smtClean="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Badania</a:t>
            </a:r>
            <a:endParaRPr lang="pl-PL" dirty="0"/>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Konspekt pracy</a:t>
            </a:r>
            <a:endParaRPr lang="pl-PL" dirty="0"/>
          </a:p>
        </p:txBody>
      </p:sp>
      <p:sp>
        <p:nvSpPr>
          <p:cNvPr id="3" name="Symbol zastępczy zawartości 2"/>
          <p:cNvSpPr>
            <a:spLocks noGrp="1"/>
          </p:cNvSpPr>
          <p:nvPr>
            <p:ph idx="1"/>
          </p:nvPr>
        </p:nvSpPr>
        <p:spPr/>
        <p:txBody>
          <a:bodyPr/>
          <a:lstStyle/>
          <a:p>
            <a:pPr>
              <a:buNone/>
            </a:pPr>
            <a:r>
              <a:rPr lang="pl-PL" dirty="0" smtClean="0"/>
              <a:t>Cele mojej pracy:</a:t>
            </a:r>
          </a:p>
          <a:p>
            <a:r>
              <a:rPr lang="pl-PL" dirty="0" smtClean="0"/>
              <a:t>Stworzenie (nowego) rozwiązania zagadnienia sterowania obciążeniem.</a:t>
            </a:r>
          </a:p>
          <a:p>
            <a:r>
              <a:rPr lang="pl-PL" dirty="0" smtClean="0"/>
              <a:t>Przeprowadzenie badań stworzonego rozwiązania.</a:t>
            </a:r>
          </a:p>
          <a:p>
            <a:r>
              <a:rPr lang="pl-PL" dirty="0" smtClean="0"/>
              <a:t>Opisanie wad, zalet i napotkanych trudności (jeśli takowe się pojawią </a:t>
            </a:r>
            <a:r>
              <a:rPr lang="pl-PL" dirty="0" smtClean="0">
                <a:sym typeface="Wingdings" pitchFamily="2" charset="2"/>
              </a:rPr>
              <a:t></a:t>
            </a:r>
            <a:r>
              <a:rPr lang="pl-PL" dirty="0" smtClean="0"/>
              <a:t>)</a:t>
            </a:r>
          </a:p>
          <a:p>
            <a:endParaRPr lang="pl-PL" dirty="0" smtClean="0"/>
          </a:p>
          <a:p>
            <a:endParaRPr lang="pl-P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Konspekt pracy</a:t>
            </a:r>
            <a:endParaRPr lang="pl-PL" dirty="0"/>
          </a:p>
        </p:txBody>
      </p:sp>
      <p:sp>
        <p:nvSpPr>
          <p:cNvPr id="3" name="Symbol zastępczy zawartości 2"/>
          <p:cNvSpPr>
            <a:spLocks noGrp="1"/>
          </p:cNvSpPr>
          <p:nvPr>
            <p:ph idx="1"/>
          </p:nvPr>
        </p:nvSpPr>
        <p:spPr/>
        <p:txBody>
          <a:bodyPr/>
          <a:lstStyle/>
          <a:p>
            <a:pPr>
              <a:buNone/>
            </a:pPr>
            <a:endParaRPr lang="pl-PL" dirty="0" smtClean="0"/>
          </a:p>
          <a:p>
            <a:pPr>
              <a:buNone/>
            </a:pPr>
            <a:endParaRPr lang="pl-PL" dirty="0" smtClean="0"/>
          </a:p>
          <a:p>
            <a:pPr>
              <a:buNone/>
            </a:pPr>
            <a:r>
              <a:rPr lang="pl-PL" dirty="0" smtClean="0"/>
              <a:t>Sterowanie obciążeniem oraz systemy rozproszone są bardzo szerokim tematem dlatego praca ograniczy się jedynie do rozwiązań wykorzystujących oprogramowanie. </a:t>
            </a:r>
            <a:endParaRPr lang="pl-PL"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Konspekt pracy</a:t>
            </a:r>
            <a:endParaRPr lang="pl-PL" dirty="0"/>
          </a:p>
        </p:txBody>
      </p:sp>
      <p:sp>
        <p:nvSpPr>
          <p:cNvPr id="3" name="Symbol zastępczy zawartości 2"/>
          <p:cNvSpPr>
            <a:spLocks noGrp="1"/>
          </p:cNvSpPr>
          <p:nvPr>
            <p:ph idx="1"/>
          </p:nvPr>
        </p:nvSpPr>
        <p:spPr/>
        <p:txBody>
          <a:bodyPr/>
          <a:lstStyle/>
          <a:p>
            <a:pPr>
              <a:buNone/>
            </a:pPr>
            <a:r>
              <a:rPr lang="pl-PL" dirty="0" smtClean="0"/>
              <a:t>Zakres:</a:t>
            </a:r>
          </a:p>
          <a:p>
            <a:r>
              <a:rPr lang="pl-PL" dirty="0" smtClean="0"/>
              <a:t>Technologia Java</a:t>
            </a:r>
          </a:p>
          <a:p>
            <a:pPr>
              <a:buNone/>
            </a:pPr>
            <a:r>
              <a:rPr lang="pl-PL" dirty="0" smtClean="0"/>
              <a:t>		- </a:t>
            </a:r>
            <a:r>
              <a:rPr lang="pl-PL" dirty="0" err="1" smtClean="0"/>
              <a:t>Maven</a:t>
            </a:r>
            <a:endParaRPr lang="pl-PL" dirty="0" smtClean="0"/>
          </a:p>
          <a:p>
            <a:pPr>
              <a:buNone/>
            </a:pPr>
            <a:r>
              <a:rPr lang="pl-PL" dirty="0" smtClean="0"/>
              <a:t>		- Log4J</a:t>
            </a:r>
          </a:p>
          <a:p>
            <a:pPr>
              <a:buNone/>
            </a:pPr>
            <a:r>
              <a:rPr lang="pl-PL" dirty="0" smtClean="0"/>
              <a:t>		- </a:t>
            </a:r>
            <a:r>
              <a:rPr lang="pl-PL" dirty="0" err="1" smtClean="0"/>
              <a:t>ActiveMQ</a:t>
            </a:r>
            <a:endParaRPr lang="pl-PL" dirty="0" smtClean="0"/>
          </a:p>
          <a:p>
            <a:pPr>
              <a:buNone/>
            </a:pPr>
            <a:r>
              <a:rPr lang="pl-PL" dirty="0" smtClean="0"/>
              <a:t>		- </a:t>
            </a:r>
            <a:r>
              <a:rPr lang="pl-PL" dirty="0" err="1" smtClean="0"/>
              <a:t>Eclipse</a:t>
            </a:r>
            <a:endParaRPr lang="pl-PL" dirty="0" smtClean="0"/>
          </a:p>
          <a:p>
            <a:pPr lvl="1"/>
            <a:endParaRPr lang="pl-PL" dirty="0" smtClean="0"/>
          </a:p>
          <a:p>
            <a:endParaRPr lang="pl-PL"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Konspekt pracy</a:t>
            </a:r>
            <a:endParaRPr lang="pl-PL" dirty="0"/>
          </a:p>
        </p:txBody>
      </p:sp>
      <p:sp>
        <p:nvSpPr>
          <p:cNvPr id="3" name="Symbol zastępczy zawartości 2"/>
          <p:cNvSpPr>
            <a:spLocks noGrp="1"/>
          </p:cNvSpPr>
          <p:nvPr>
            <p:ph idx="1"/>
          </p:nvPr>
        </p:nvSpPr>
        <p:spPr/>
        <p:txBody>
          <a:bodyPr/>
          <a:lstStyle/>
          <a:p>
            <a:pPr>
              <a:buNone/>
            </a:pPr>
            <a:r>
              <a:rPr lang="pl-PL" dirty="0" smtClean="0"/>
              <a:t>Zakres:</a:t>
            </a:r>
          </a:p>
          <a:p>
            <a:r>
              <a:rPr lang="pl-PL" dirty="0" smtClean="0"/>
              <a:t>Technologia Java</a:t>
            </a:r>
          </a:p>
          <a:p>
            <a:pPr>
              <a:buNone/>
            </a:pPr>
            <a:r>
              <a:rPr lang="pl-PL" dirty="0" smtClean="0"/>
              <a:t>		- </a:t>
            </a:r>
            <a:r>
              <a:rPr lang="pl-PL" dirty="0" err="1" smtClean="0"/>
              <a:t>Maven</a:t>
            </a:r>
            <a:endParaRPr lang="pl-PL" dirty="0" smtClean="0"/>
          </a:p>
          <a:p>
            <a:pPr>
              <a:buNone/>
            </a:pPr>
            <a:r>
              <a:rPr lang="pl-PL" dirty="0" smtClean="0"/>
              <a:t>		- Log4J</a:t>
            </a:r>
          </a:p>
          <a:p>
            <a:pPr>
              <a:buNone/>
            </a:pPr>
            <a:r>
              <a:rPr lang="pl-PL" dirty="0" smtClean="0"/>
              <a:t>		- </a:t>
            </a:r>
            <a:r>
              <a:rPr lang="pl-PL" dirty="0" err="1" smtClean="0">
                <a:solidFill>
                  <a:srgbClr val="FF0000"/>
                </a:solidFill>
              </a:rPr>
              <a:t>ActiveMQ</a:t>
            </a:r>
            <a:endParaRPr lang="pl-PL" dirty="0" smtClean="0">
              <a:solidFill>
                <a:srgbClr val="FF0000"/>
              </a:solidFill>
            </a:endParaRPr>
          </a:p>
          <a:p>
            <a:pPr>
              <a:buNone/>
            </a:pPr>
            <a:r>
              <a:rPr lang="pl-PL" dirty="0" smtClean="0"/>
              <a:t>		- </a:t>
            </a:r>
            <a:r>
              <a:rPr lang="pl-PL" dirty="0" err="1" smtClean="0"/>
              <a:t>Eclipse</a:t>
            </a:r>
            <a:endParaRPr lang="pl-PL" dirty="0" smtClean="0"/>
          </a:p>
          <a:p>
            <a:pPr lvl="1"/>
            <a:endParaRPr lang="pl-PL" dirty="0" smtClean="0"/>
          </a:p>
          <a:p>
            <a:endParaRPr lang="pl-P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Konspekt pracy</a:t>
            </a:r>
            <a:endParaRPr lang="pl-PL" dirty="0"/>
          </a:p>
        </p:txBody>
      </p:sp>
      <p:sp>
        <p:nvSpPr>
          <p:cNvPr id="3" name="Symbol zastępczy zawartości 2"/>
          <p:cNvSpPr>
            <a:spLocks noGrp="1"/>
          </p:cNvSpPr>
          <p:nvPr>
            <p:ph idx="1"/>
          </p:nvPr>
        </p:nvSpPr>
        <p:spPr/>
        <p:txBody>
          <a:bodyPr/>
          <a:lstStyle/>
          <a:p>
            <a:pPr>
              <a:buNone/>
            </a:pPr>
            <a:r>
              <a:rPr lang="pl-PL" dirty="0" smtClean="0"/>
              <a:t>Zakres:</a:t>
            </a:r>
          </a:p>
          <a:p>
            <a:r>
              <a:rPr lang="pl-PL" dirty="0" smtClean="0"/>
              <a:t>Sposoby sterowania obciążeniem:</a:t>
            </a:r>
          </a:p>
          <a:p>
            <a:pPr>
              <a:buNone/>
            </a:pPr>
            <a:r>
              <a:rPr lang="pl-PL" dirty="0" smtClean="0"/>
              <a:t>		- Random</a:t>
            </a:r>
          </a:p>
          <a:p>
            <a:pPr>
              <a:buNone/>
            </a:pPr>
            <a:r>
              <a:rPr lang="pl-PL" dirty="0" smtClean="0"/>
              <a:t>		- </a:t>
            </a:r>
            <a:r>
              <a:rPr lang="pl-PL" dirty="0" err="1" smtClean="0"/>
              <a:t>Round</a:t>
            </a:r>
            <a:r>
              <a:rPr lang="pl-PL" dirty="0" smtClean="0"/>
              <a:t> </a:t>
            </a:r>
            <a:r>
              <a:rPr lang="pl-PL" dirty="0" err="1" smtClean="0"/>
              <a:t>robin</a:t>
            </a:r>
            <a:endParaRPr lang="pl-PL" dirty="0" smtClean="0"/>
          </a:p>
          <a:p>
            <a:pPr>
              <a:buNone/>
            </a:pPr>
            <a:r>
              <a:rPr lang="pl-PL" dirty="0" smtClean="0"/>
              <a:t>		- </a:t>
            </a:r>
            <a:r>
              <a:rPr lang="pl-PL" dirty="0" err="1" smtClean="0"/>
              <a:t>Least</a:t>
            </a:r>
            <a:r>
              <a:rPr lang="pl-PL" dirty="0" smtClean="0"/>
              <a:t> busy</a:t>
            </a:r>
          </a:p>
          <a:p>
            <a:pPr>
              <a:buNone/>
            </a:pPr>
            <a:r>
              <a:rPr lang="pl-PL" dirty="0" smtClean="0"/>
              <a:t>		- </a:t>
            </a:r>
            <a:r>
              <a:rPr lang="pl-PL" dirty="0" err="1" smtClean="0"/>
              <a:t>Cookie</a:t>
            </a:r>
            <a:r>
              <a:rPr lang="pl-PL" dirty="0" smtClean="0"/>
              <a:t> learning</a:t>
            </a:r>
          </a:p>
          <a:p>
            <a:endParaRPr lang="pl-PL"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Konspekt pracy</a:t>
            </a:r>
            <a:endParaRPr lang="pl-PL" dirty="0">
              <a:solidFill>
                <a:schemeClr val="bg1"/>
              </a:solidFill>
            </a:endParaRPr>
          </a:p>
        </p:txBody>
      </p:sp>
      <p:sp>
        <p:nvSpPr>
          <p:cNvPr id="7" name="Prostokąt z rogami zaokrąglonymi po przekątnej 6"/>
          <p:cNvSpPr/>
          <p:nvPr/>
        </p:nvSpPr>
        <p:spPr>
          <a:xfrm>
            <a:off x="571472" y="3286124"/>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Programowanie </a:t>
            </a:r>
            <a:r>
              <a:rPr lang="pl-PL" dirty="0" err="1" smtClean="0">
                <a:solidFill>
                  <a:schemeClr val="tx1"/>
                </a:solidFill>
              </a:rPr>
              <a:t>agentowe</a:t>
            </a:r>
            <a:endParaRPr lang="pl-PL" dirty="0">
              <a:solidFill>
                <a:schemeClr val="tx1"/>
              </a:solidFill>
            </a:endParaRPr>
          </a:p>
        </p:txBody>
      </p:sp>
      <p:sp>
        <p:nvSpPr>
          <p:cNvPr id="8" name="Prostokąt z rogami zaokrąglonymi po przekątnej 7"/>
          <p:cNvSpPr/>
          <p:nvPr/>
        </p:nvSpPr>
        <p:spPr>
          <a:xfrm>
            <a:off x="571472"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Aplikacje rozproszone</a:t>
            </a:r>
            <a:endParaRPr lang="pl-PL" dirty="0"/>
          </a:p>
        </p:txBody>
      </p:sp>
      <p:sp>
        <p:nvSpPr>
          <p:cNvPr id="9" name="Prostokąt z rogami zaokrąglonymi po przekątnej 8"/>
          <p:cNvSpPr/>
          <p:nvPr/>
        </p:nvSpPr>
        <p:spPr>
          <a:xfrm>
            <a:off x="571472"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Sterowanie obciążeniem</a:t>
            </a:r>
            <a:endParaRPr lang="pl-PL" dirty="0"/>
          </a:p>
        </p:txBody>
      </p:sp>
      <p:sp>
        <p:nvSpPr>
          <p:cNvPr id="15" name="Prostokąt z rogami zaokrąglonymi po przekątnej 14"/>
          <p:cNvSpPr/>
          <p:nvPr/>
        </p:nvSpPr>
        <p:spPr>
          <a:xfrm>
            <a:off x="4714876" y="1714488"/>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Komunikacja </a:t>
            </a:r>
            <a:endParaRPr lang="pl-PL" dirty="0"/>
          </a:p>
        </p:txBody>
      </p:sp>
      <p:sp>
        <p:nvSpPr>
          <p:cNvPr id="16" name="Prostokąt z rogami zaokrąglonymi po przekątnej 15"/>
          <p:cNvSpPr/>
          <p:nvPr/>
        </p:nvSpPr>
        <p:spPr>
          <a:xfrm>
            <a:off x="4714876"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a:t>
            </a:r>
            <a:r>
              <a:rPr lang="pl-PL" dirty="0" smtClean="0">
                <a:solidFill>
                  <a:schemeClr val="bg1"/>
                </a:solidFill>
              </a:rPr>
              <a:t>rozwiązanie</a:t>
            </a:r>
            <a:endParaRPr lang="pl-PL" dirty="0" smtClean="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Badania</a:t>
            </a:r>
            <a:endParaRPr lang="pl-PL" dirty="0"/>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Przedstawienie tematu</a:t>
            </a:r>
            <a:endParaRPr lang="pl-PL" dirty="0"/>
          </a:p>
        </p:txBody>
      </p:sp>
      <p:sp>
        <p:nvSpPr>
          <p:cNvPr id="6" name="Prostokąt z rogami zaokrąglonymi po przekątnej 5"/>
          <p:cNvSpPr/>
          <p:nvPr/>
        </p:nvSpPr>
        <p:spPr>
          <a:xfrm>
            <a:off x="571472"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Konspekt pracy</a:t>
            </a:r>
            <a:endParaRPr lang="pl-PL" dirty="0"/>
          </a:p>
        </p:txBody>
      </p:sp>
      <p:sp>
        <p:nvSpPr>
          <p:cNvPr id="7" name="Prostokąt z rogami zaokrąglonymi po przekątnej 6"/>
          <p:cNvSpPr/>
          <p:nvPr/>
        </p:nvSpPr>
        <p:spPr>
          <a:xfrm>
            <a:off x="571472"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Programowanie </a:t>
            </a:r>
            <a:r>
              <a:rPr lang="pl-PL" dirty="0" err="1" smtClean="0"/>
              <a:t>agentowe</a:t>
            </a:r>
            <a:endParaRPr lang="pl-PL" dirty="0"/>
          </a:p>
        </p:txBody>
      </p:sp>
      <p:sp>
        <p:nvSpPr>
          <p:cNvPr id="8" name="Prostokąt z rogami zaokrąglonymi po przekątnej 7"/>
          <p:cNvSpPr/>
          <p:nvPr/>
        </p:nvSpPr>
        <p:spPr>
          <a:xfrm>
            <a:off x="571472"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Aplikacje rozproszone</a:t>
            </a:r>
            <a:endParaRPr lang="pl-PL" dirty="0"/>
          </a:p>
        </p:txBody>
      </p:sp>
      <p:sp>
        <p:nvSpPr>
          <p:cNvPr id="9" name="Prostokąt z rogami zaokrąglonymi po przekątnej 8"/>
          <p:cNvSpPr/>
          <p:nvPr/>
        </p:nvSpPr>
        <p:spPr>
          <a:xfrm>
            <a:off x="571472"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Sterowanie obciążeniem</a:t>
            </a:r>
            <a:endParaRPr lang="pl-PL" dirty="0"/>
          </a:p>
        </p:txBody>
      </p:sp>
      <p:sp>
        <p:nvSpPr>
          <p:cNvPr id="15" name="Prostokąt z rogami zaokrąglonymi po przekątnej 14"/>
          <p:cNvSpPr/>
          <p:nvPr/>
        </p:nvSpPr>
        <p:spPr>
          <a:xfrm>
            <a:off x="4714876" y="1714488"/>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Komunikacja </a:t>
            </a:r>
            <a:endParaRPr lang="pl-PL" dirty="0"/>
          </a:p>
        </p:txBody>
      </p:sp>
      <p:sp>
        <p:nvSpPr>
          <p:cNvPr id="16" name="Prostokąt z rogami zaokrąglonymi po przekątnej 15"/>
          <p:cNvSpPr/>
          <p:nvPr/>
        </p:nvSpPr>
        <p:spPr>
          <a:xfrm>
            <a:off x="4714876"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a:t>
            </a:r>
            <a:r>
              <a:rPr lang="pl-PL" dirty="0" smtClean="0">
                <a:solidFill>
                  <a:schemeClr val="bg1"/>
                </a:solidFill>
              </a:rPr>
              <a:t>rozwiązanie</a:t>
            </a:r>
            <a:endParaRPr lang="pl-PL" dirty="0" smtClean="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Badania</a:t>
            </a:r>
            <a:endParaRPr lang="pl-PL" dirty="0"/>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Programowanie </a:t>
            </a:r>
            <a:r>
              <a:rPr lang="pl-PL" dirty="0" err="1" smtClean="0"/>
              <a:t>agentowe</a:t>
            </a:r>
            <a:endParaRPr lang="pl-PL" dirty="0"/>
          </a:p>
        </p:txBody>
      </p:sp>
      <p:sp>
        <p:nvSpPr>
          <p:cNvPr id="3" name="Symbol zastępczy zawartości 2"/>
          <p:cNvSpPr>
            <a:spLocks noGrp="1"/>
          </p:cNvSpPr>
          <p:nvPr>
            <p:ph idx="1"/>
          </p:nvPr>
        </p:nvSpPr>
        <p:spPr/>
        <p:txBody>
          <a:bodyPr>
            <a:normAutofit lnSpcReduction="10000"/>
          </a:bodyPr>
          <a:lstStyle/>
          <a:p>
            <a:pPr>
              <a:buNone/>
            </a:pPr>
            <a:r>
              <a:rPr lang="pl-PL" dirty="0" smtClean="0"/>
              <a:t>	Metodyka ta jest oparta na założeniu o potrzebie dekompozycji problemów i tworzeniu programów w taki sposób, aby wykonanie operacji autonomicznych powierzyć wyodrębnionym podprogramom, wątkom lub - najczęściej - osobnym procesom.</a:t>
            </a:r>
          </a:p>
          <a:p>
            <a:pPr>
              <a:buNone/>
            </a:pPr>
            <a:endParaRPr lang="pl-PL" dirty="0" smtClean="0"/>
          </a:p>
          <a:p>
            <a:pPr>
              <a:buNone/>
            </a:pPr>
            <a:endParaRPr lang="pl-PL" dirty="0" smtClean="0"/>
          </a:p>
          <a:p>
            <a:pPr>
              <a:buNone/>
            </a:pPr>
            <a:r>
              <a:rPr lang="pl-PL" sz="1600" i="1" dirty="0" smtClean="0"/>
              <a:t>Źródło: http://4programmers.net/</a:t>
            </a:r>
            <a:r>
              <a:rPr lang="pl-PL" sz="1600" i="1" dirty="0" err="1" smtClean="0"/>
              <a:t>Z_pogranicza</a:t>
            </a:r>
            <a:r>
              <a:rPr lang="pl-PL" sz="1600" i="1" dirty="0" smtClean="0"/>
              <a:t>/FAQ/</a:t>
            </a:r>
            <a:r>
              <a:rPr lang="pl-PL" sz="1600" i="1" dirty="0" err="1" smtClean="0"/>
              <a:t>Metodyki_programowania#id-Programowanie-agentowe</a:t>
            </a:r>
            <a:endParaRPr lang="pl-PL" sz="1600" i="1" dirty="0" smtClean="0"/>
          </a:p>
          <a:p>
            <a:pPr>
              <a:buNone/>
            </a:pPr>
            <a:endParaRPr lang="pl-PL" dirty="0" smtClean="0"/>
          </a:p>
          <a:p>
            <a:pPr>
              <a:buNone/>
            </a:pPr>
            <a:endParaRPr lang="pl-PL"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Programowanie </a:t>
            </a:r>
            <a:r>
              <a:rPr lang="pl-PL" dirty="0" err="1" smtClean="0"/>
              <a:t>agnetowe</a:t>
            </a:r>
            <a:endParaRPr lang="pl-PL" dirty="0"/>
          </a:p>
        </p:txBody>
      </p:sp>
      <p:sp>
        <p:nvSpPr>
          <p:cNvPr id="3" name="Symbol zastępczy zawartości 2"/>
          <p:cNvSpPr>
            <a:spLocks noGrp="1"/>
          </p:cNvSpPr>
          <p:nvPr>
            <p:ph idx="1"/>
          </p:nvPr>
        </p:nvSpPr>
        <p:spPr/>
        <p:txBody>
          <a:bodyPr>
            <a:normAutofit lnSpcReduction="10000"/>
          </a:bodyPr>
          <a:lstStyle/>
          <a:p>
            <a:pPr>
              <a:buNone/>
            </a:pPr>
            <a:r>
              <a:rPr lang="pl-PL" dirty="0" smtClean="0"/>
              <a:t>Definicja agenta:</a:t>
            </a:r>
          </a:p>
          <a:p>
            <a:pPr>
              <a:buNone/>
            </a:pPr>
            <a:r>
              <a:rPr lang="en-US" dirty="0" smtClean="0"/>
              <a:t>An </a:t>
            </a:r>
            <a:r>
              <a:rPr lang="en-US" i="1" dirty="0" smtClean="0"/>
              <a:t>agent is a computer system that is situated in some environment,</a:t>
            </a:r>
            <a:r>
              <a:rPr lang="pl-PL" i="1" dirty="0" smtClean="0"/>
              <a:t> </a:t>
            </a:r>
            <a:r>
              <a:rPr lang="en-US" dirty="0" smtClean="0"/>
              <a:t>and that is capable of </a:t>
            </a:r>
            <a:r>
              <a:rPr lang="en-US" i="1" dirty="0" smtClean="0"/>
              <a:t>autonomous action in this environment in order</a:t>
            </a:r>
            <a:r>
              <a:rPr lang="pl-PL" i="1" dirty="0" smtClean="0"/>
              <a:t> </a:t>
            </a:r>
            <a:r>
              <a:rPr lang="en-US" dirty="0" smtClean="0"/>
              <a:t>to meet its design objectives.</a:t>
            </a:r>
            <a:endParaRPr lang="pl-PL" dirty="0" smtClean="0"/>
          </a:p>
          <a:p>
            <a:pPr>
              <a:buNone/>
            </a:pPr>
            <a:endParaRPr lang="pl-PL" dirty="0" smtClean="0"/>
          </a:p>
          <a:p>
            <a:pPr>
              <a:buNone/>
            </a:pPr>
            <a:endParaRPr lang="pl-PL" dirty="0" smtClean="0"/>
          </a:p>
          <a:p>
            <a:pPr>
              <a:buNone/>
            </a:pPr>
            <a:endParaRPr lang="pl-PL" dirty="0" smtClean="0"/>
          </a:p>
          <a:p>
            <a:pPr>
              <a:buNone/>
            </a:pPr>
            <a:r>
              <a:rPr lang="pl-PL" sz="1600" i="1" dirty="0" smtClean="0"/>
              <a:t>Źródło: An </a:t>
            </a:r>
            <a:r>
              <a:rPr lang="pl-PL" sz="1600" i="1" dirty="0" err="1" smtClean="0"/>
              <a:t>Introduction</a:t>
            </a:r>
            <a:r>
              <a:rPr lang="pl-PL" sz="1600" i="1" dirty="0" smtClean="0"/>
              <a:t> to </a:t>
            </a:r>
            <a:r>
              <a:rPr lang="pl-PL" sz="1600" i="1" dirty="0" err="1" smtClean="0"/>
              <a:t>MultiAgent</a:t>
            </a:r>
            <a:r>
              <a:rPr lang="pl-PL" sz="1600" i="1" dirty="0" smtClean="0"/>
              <a:t> Systems – Michael  </a:t>
            </a:r>
            <a:r>
              <a:rPr lang="pl-PL" sz="1600" i="1" dirty="0" err="1" smtClean="0"/>
              <a:t>Wooldridge</a:t>
            </a:r>
            <a:endParaRPr lang="pl-PL" sz="1600" i="1" dirty="0" smtClean="0"/>
          </a:p>
          <a:p>
            <a:pPr>
              <a:buNone/>
            </a:pPr>
            <a:endParaRPr lang="pl-PL" dirty="0" smtClean="0"/>
          </a:p>
          <a:p>
            <a:pPr>
              <a:buNone/>
            </a:pPr>
            <a:endParaRPr lang="pl-PL"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Programowanie </a:t>
            </a:r>
            <a:r>
              <a:rPr lang="pl-PL" dirty="0" err="1" smtClean="0"/>
              <a:t>agentowe</a:t>
            </a:r>
            <a:endParaRPr lang="pl-PL" dirty="0"/>
          </a:p>
        </p:txBody>
      </p:sp>
      <p:graphicFrame>
        <p:nvGraphicFramePr>
          <p:cNvPr id="4" name="Symbol zastępczy zawartości 3"/>
          <p:cNvGraphicFramePr>
            <a:graphicFrameLocks noGrp="1"/>
          </p:cNvGraphicFramePr>
          <p:nvPr>
            <p:ph idx="1"/>
          </p:nvPr>
        </p:nvGraphicFramePr>
        <p:xfrm>
          <a:off x="785787" y="1714488"/>
          <a:ext cx="7872408" cy="4590117"/>
        </p:xfrm>
        <a:graphic>
          <a:graphicData uri="http://schemas.openxmlformats.org/drawingml/2006/table">
            <a:tbl>
              <a:tblPr firstRow="1" bandRow="1">
                <a:tableStyleId>{7DF18680-E054-41AD-8BC1-D1AEF772440D}</a:tableStyleId>
              </a:tblPr>
              <a:tblGrid>
                <a:gridCol w="2624136"/>
                <a:gridCol w="2624136"/>
                <a:gridCol w="2624136"/>
              </a:tblGrid>
              <a:tr h="900119">
                <a:tc>
                  <a:txBody>
                    <a:bodyPr/>
                    <a:lstStyle/>
                    <a:p>
                      <a:pPr algn="ctr"/>
                      <a:endParaRPr lang="pl-PL" sz="4000" dirty="0"/>
                    </a:p>
                  </a:txBody>
                  <a:tcPr/>
                </a:tc>
                <a:tc>
                  <a:txBody>
                    <a:bodyPr/>
                    <a:lstStyle/>
                    <a:p>
                      <a:pPr algn="ctr"/>
                      <a:r>
                        <a:rPr lang="pl-PL" sz="4000" dirty="0" smtClean="0"/>
                        <a:t>Obiekt</a:t>
                      </a:r>
                      <a:endParaRPr lang="pl-PL" sz="4000" dirty="0"/>
                    </a:p>
                  </a:txBody>
                  <a:tcPr/>
                </a:tc>
                <a:tc>
                  <a:txBody>
                    <a:bodyPr/>
                    <a:lstStyle/>
                    <a:p>
                      <a:pPr algn="ctr"/>
                      <a:r>
                        <a:rPr lang="pl-PL" sz="4000" dirty="0" smtClean="0"/>
                        <a:t>Agent</a:t>
                      </a:r>
                      <a:endParaRPr lang="pl-PL" sz="4000" dirty="0"/>
                    </a:p>
                  </a:txBody>
                  <a:tcPr/>
                </a:tc>
              </a:tr>
              <a:tr h="900119">
                <a:tc>
                  <a:txBody>
                    <a:bodyPr/>
                    <a:lstStyle/>
                    <a:p>
                      <a:pPr algn="ctr"/>
                      <a:r>
                        <a:rPr lang="pl-PL" sz="2800" dirty="0" smtClean="0"/>
                        <a:t>Wykonywanie metod</a:t>
                      </a:r>
                      <a:endParaRPr lang="pl-PL" sz="2800" dirty="0"/>
                    </a:p>
                  </a:txBody>
                  <a:tcPr/>
                </a:tc>
                <a:tc>
                  <a:txBody>
                    <a:bodyPr/>
                    <a:lstStyle/>
                    <a:p>
                      <a:pPr algn="ctr"/>
                      <a:r>
                        <a:rPr lang="pl-PL" sz="3200" dirty="0" smtClean="0"/>
                        <a:t>Pasywne</a:t>
                      </a:r>
                      <a:endParaRPr lang="pl-PL" sz="3200" dirty="0"/>
                    </a:p>
                  </a:txBody>
                  <a:tcPr/>
                </a:tc>
                <a:tc>
                  <a:txBody>
                    <a:bodyPr/>
                    <a:lstStyle/>
                    <a:p>
                      <a:pPr algn="ctr"/>
                      <a:r>
                        <a:rPr lang="pl-PL" sz="3200" dirty="0" smtClean="0"/>
                        <a:t>Aktywne</a:t>
                      </a:r>
                      <a:endParaRPr lang="pl-PL" sz="3200" dirty="0"/>
                    </a:p>
                  </a:txBody>
                  <a:tcPr/>
                </a:tc>
              </a:tr>
              <a:tr h="900119">
                <a:tc>
                  <a:txBody>
                    <a:bodyPr/>
                    <a:lstStyle/>
                    <a:p>
                      <a:pPr algn="ctr"/>
                      <a:r>
                        <a:rPr lang="pl-PL" sz="2800" dirty="0" smtClean="0"/>
                        <a:t>Zachowanie</a:t>
                      </a:r>
                      <a:endParaRPr lang="pl-PL" sz="2800" dirty="0"/>
                    </a:p>
                  </a:txBody>
                  <a:tcPr/>
                </a:tc>
                <a:tc>
                  <a:txBody>
                    <a:bodyPr/>
                    <a:lstStyle/>
                    <a:p>
                      <a:pPr algn="ctr"/>
                      <a:r>
                        <a:rPr lang="pl-PL" sz="2400" dirty="0" smtClean="0"/>
                        <a:t>Przewidywalne</a:t>
                      </a:r>
                      <a:endParaRPr lang="pl-PL" sz="2400" dirty="0"/>
                    </a:p>
                  </a:txBody>
                  <a:tcPr/>
                </a:tc>
                <a:tc>
                  <a:txBody>
                    <a:bodyPr/>
                    <a:lstStyle/>
                    <a:p>
                      <a:pPr algn="ctr"/>
                      <a:r>
                        <a:rPr lang="pl-PL" sz="2400" dirty="0" smtClean="0"/>
                        <a:t>Nieprzewidywalne</a:t>
                      </a:r>
                      <a:endParaRPr lang="pl-PL" sz="2400" dirty="0"/>
                    </a:p>
                  </a:txBody>
                  <a:tcPr/>
                </a:tc>
              </a:tr>
              <a:tr h="900119">
                <a:tc>
                  <a:txBody>
                    <a:bodyPr/>
                    <a:lstStyle/>
                    <a:p>
                      <a:pPr algn="ctr"/>
                      <a:r>
                        <a:rPr lang="pl-PL" sz="2800" dirty="0" smtClean="0"/>
                        <a:t>Błędy</a:t>
                      </a:r>
                      <a:r>
                        <a:rPr lang="pl-PL" sz="2800" baseline="0" dirty="0" smtClean="0"/>
                        <a:t> w komunikacji</a:t>
                      </a:r>
                      <a:endParaRPr lang="pl-PL" sz="2800" dirty="0"/>
                    </a:p>
                  </a:txBody>
                  <a:tcPr/>
                </a:tc>
                <a:tc>
                  <a:txBody>
                    <a:bodyPr/>
                    <a:lstStyle/>
                    <a:p>
                      <a:pPr algn="ctr"/>
                      <a:r>
                        <a:rPr lang="pl-PL" sz="2400" dirty="0" smtClean="0"/>
                        <a:t>Niepożądane</a:t>
                      </a:r>
                      <a:endParaRPr lang="pl-PL" sz="2400" dirty="0"/>
                    </a:p>
                  </a:txBody>
                  <a:tcPr/>
                </a:tc>
                <a:tc>
                  <a:txBody>
                    <a:bodyPr/>
                    <a:lstStyle/>
                    <a:p>
                      <a:pPr algn="ctr"/>
                      <a:r>
                        <a:rPr lang="pl-PL" sz="2400" dirty="0" smtClean="0"/>
                        <a:t>Przygotowany</a:t>
                      </a:r>
                      <a:r>
                        <a:rPr lang="pl-PL" sz="2400" baseline="0" dirty="0" smtClean="0"/>
                        <a:t> na taką ewentualność</a:t>
                      </a:r>
                      <a:endParaRPr lang="pl-PL" sz="2400" dirty="0"/>
                    </a:p>
                  </a:txBody>
                  <a:tcPr/>
                </a:tc>
              </a:tr>
              <a:tr h="900119">
                <a:tc>
                  <a:txBody>
                    <a:bodyPr/>
                    <a:lstStyle/>
                    <a:p>
                      <a:pPr algn="ctr"/>
                      <a:r>
                        <a:rPr lang="pl-PL" sz="2800" dirty="0" smtClean="0"/>
                        <a:t>Obliczenia</a:t>
                      </a:r>
                      <a:endParaRPr lang="pl-PL" sz="2800" dirty="0"/>
                    </a:p>
                  </a:txBody>
                  <a:tcPr/>
                </a:tc>
                <a:tc>
                  <a:txBody>
                    <a:bodyPr/>
                    <a:lstStyle/>
                    <a:p>
                      <a:pPr algn="ctr"/>
                      <a:r>
                        <a:rPr lang="pl-PL" sz="2400" dirty="0" smtClean="0"/>
                        <a:t>metody/funkcje</a:t>
                      </a:r>
                      <a:endParaRPr lang="pl-PL" sz="2400" dirty="0"/>
                    </a:p>
                  </a:txBody>
                  <a:tcPr/>
                </a:tc>
                <a:tc>
                  <a:txBody>
                    <a:bodyPr/>
                    <a:lstStyle/>
                    <a:p>
                      <a:pPr algn="ctr"/>
                      <a:r>
                        <a:rPr lang="pl-PL" sz="2400" dirty="0" smtClean="0"/>
                        <a:t>metody/funkcje</a:t>
                      </a:r>
                      <a:endParaRPr lang="pl-PL" sz="2400"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Programowanie </a:t>
            </a:r>
            <a:r>
              <a:rPr lang="pl-PL" dirty="0" err="1" smtClean="0"/>
              <a:t>agentowe</a:t>
            </a:r>
            <a:endParaRPr lang="pl-PL" dirty="0"/>
          </a:p>
        </p:txBody>
      </p:sp>
      <p:sp>
        <p:nvSpPr>
          <p:cNvPr id="3" name="Symbol zastępczy zawartości 2"/>
          <p:cNvSpPr>
            <a:spLocks noGrp="1"/>
          </p:cNvSpPr>
          <p:nvPr>
            <p:ph idx="1"/>
          </p:nvPr>
        </p:nvSpPr>
        <p:spPr/>
        <p:txBody>
          <a:bodyPr/>
          <a:lstStyle/>
          <a:p>
            <a:pPr>
              <a:buNone/>
            </a:pPr>
            <a:r>
              <a:rPr lang="pl-PL" dirty="0" smtClean="0"/>
              <a:t>Cechy agenta:</a:t>
            </a:r>
          </a:p>
          <a:p>
            <a:r>
              <a:rPr lang="pl-PL" dirty="0" smtClean="0"/>
              <a:t>Autonomia</a:t>
            </a:r>
          </a:p>
          <a:p>
            <a:r>
              <a:rPr lang="pl-PL" dirty="0" smtClean="0"/>
              <a:t>Świadomość otoczenia</a:t>
            </a:r>
          </a:p>
          <a:p>
            <a:r>
              <a:rPr lang="pl-PL" dirty="0" smtClean="0"/>
              <a:t>Umiejętność komunikacji</a:t>
            </a:r>
          </a:p>
          <a:p>
            <a:r>
              <a:rPr lang="pl-PL" dirty="0" smtClean="0"/>
              <a:t>Odporność na błędne dane</a:t>
            </a:r>
          </a:p>
          <a:p>
            <a:endParaRPr lang="pl-PL" dirty="0" smtClean="0"/>
          </a:p>
          <a:p>
            <a:endParaRPr lang="pl-PL" dirty="0" smtClean="0"/>
          </a:p>
          <a:p>
            <a:endParaRPr lang="pl-PL" dirty="0"/>
          </a:p>
        </p:txBody>
      </p:sp>
      <p:pic>
        <p:nvPicPr>
          <p:cNvPr id="1026"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6500826" y="3143248"/>
            <a:ext cx="2134742" cy="292895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Programowanie </a:t>
            </a:r>
            <a:r>
              <a:rPr lang="pl-PL" dirty="0" err="1" smtClean="0"/>
              <a:t>agentowe</a:t>
            </a:r>
            <a:endParaRPr lang="pl-PL" dirty="0"/>
          </a:p>
        </p:txBody>
      </p:sp>
      <p:sp>
        <p:nvSpPr>
          <p:cNvPr id="3" name="Symbol zastępczy zawartości 2"/>
          <p:cNvSpPr>
            <a:spLocks noGrp="1"/>
          </p:cNvSpPr>
          <p:nvPr>
            <p:ph idx="1"/>
          </p:nvPr>
        </p:nvSpPr>
        <p:spPr/>
        <p:txBody>
          <a:bodyPr/>
          <a:lstStyle/>
          <a:p>
            <a:pPr>
              <a:buNone/>
            </a:pPr>
            <a:r>
              <a:rPr lang="pl-PL" dirty="0" smtClean="0">
                <a:solidFill>
                  <a:schemeClr val="bg1">
                    <a:lumMod val="75000"/>
                  </a:schemeClr>
                </a:solidFill>
              </a:rPr>
              <a:t>Cechy agenta:</a:t>
            </a:r>
          </a:p>
          <a:p>
            <a:r>
              <a:rPr lang="pl-PL" dirty="0" smtClean="0">
                <a:solidFill>
                  <a:schemeClr val="bg1">
                    <a:lumMod val="75000"/>
                  </a:schemeClr>
                </a:solidFill>
              </a:rPr>
              <a:t>Autonomia</a:t>
            </a:r>
          </a:p>
          <a:p>
            <a:r>
              <a:rPr lang="pl-PL" dirty="0" smtClean="0"/>
              <a:t>Świadomość otoczenia</a:t>
            </a:r>
          </a:p>
          <a:p>
            <a:r>
              <a:rPr lang="pl-PL" dirty="0" smtClean="0">
                <a:solidFill>
                  <a:schemeClr val="bg1">
                    <a:lumMod val="75000"/>
                  </a:schemeClr>
                </a:solidFill>
              </a:rPr>
              <a:t>Umiejętność komunikacji</a:t>
            </a:r>
          </a:p>
          <a:p>
            <a:r>
              <a:rPr lang="pl-PL" dirty="0" smtClean="0">
                <a:solidFill>
                  <a:schemeClr val="bg1">
                    <a:lumMod val="75000"/>
                  </a:schemeClr>
                </a:solidFill>
              </a:rPr>
              <a:t>Odporność na błędne dane</a:t>
            </a:r>
          </a:p>
          <a:p>
            <a:endParaRPr lang="pl-PL" dirty="0" smtClean="0"/>
          </a:p>
          <a:p>
            <a:endParaRPr lang="pl-PL" dirty="0" smtClean="0"/>
          </a:p>
          <a:p>
            <a:endParaRPr lang="pl-PL" dirty="0"/>
          </a:p>
        </p:txBody>
      </p:sp>
      <p:pic>
        <p:nvPicPr>
          <p:cNvPr id="1026" name="Picture 2" descr="http://us.123rf.com/400wm/400/400/dedmazay/dedmazay1102/dedmazay110200008/8848062-spy-na-biaa--ym-tle-ilustracja-wektora.jpg"/>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6500826" y="3143248"/>
            <a:ext cx="2134742" cy="292895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Programowanie </a:t>
            </a:r>
            <a:r>
              <a:rPr lang="pl-PL" dirty="0" err="1" smtClean="0"/>
              <a:t>agentowe</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aokrąglony 3"/>
          <p:cNvSpPr/>
          <p:nvPr/>
        </p:nvSpPr>
        <p:spPr>
          <a:xfrm>
            <a:off x="1000100" y="1571612"/>
            <a:ext cx="7429552"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0" dirty="0" smtClean="0"/>
              <a:t>AGENT</a:t>
            </a:r>
            <a:endParaRPr lang="pl-PL" sz="8000" dirty="0"/>
          </a:p>
        </p:txBody>
      </p:sp>
      <p:sp>
        <p:nvSpPr>
          <p:cNvPr id="6" name="Prostokąt zaokrąglony 5"/>
          <p:cNvSpPr/>
          <p:nvPr/>
        </p:nvSpPr>
        <p:spPr>
          <a:xfrm>
            <a:off x="1071538" y="4714884"/>
            <a:ext cx="7429552" cy="1285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0" dirty="0" smtClean="0"/>
              <a:t>ŚRODOWISKO</a:t>
            </a:r>
            <a:endParaRPr lang="pl-PL" sz="8000" dirty="0"/>
          </a:p>
        </p:txBody>
      </p:sp>
      <p:sp>
        <p:nvSpPr>
          <p:cNvPr id="22" name="Strzałka w dół 21"/>
          <p:cNvSpPr/>
          <p:nvPr/>
        </p:nvSpPr>
        <p:spPr>
          <a:xfrm>
            <a:off x="928662" y="2857496"/>
            <a:ext cx="3929090" cy="178595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4400" dirty="0" smtClean="0"/>
              <a:t>Akcja</a:t>
            </a:r>
            <a:endParaRPr lang="pl-PL" sz="4400" dirty="0"/>
          </a:p>
        </p:txBody>
      </p:sp>
      <p:sp>
        <p:nvSpPr>
          <p:cNvPr id="24" name="Strzałka w górę 23"/>
          <p:cNvSpPr/>
          <p:nvPr/>
        </p:nvSpPr>
        <p:spPr>
          <a:xfrm>
            <a:off x="4929190" y="2786058"/>
            <a:ext cx="3929058" cy="1785950"/>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3600" dirty="0" smtClean="0"/>
              <a:t>Sensor</a:t>
            </a:r>
            <a:endParaRPr lang="pl-PL"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Programowanie </a:t>
            </a:r>
            <a:r>
              <a:rPr lang="pl-PL" dirty="0" err="1" smtClean="0"/>
              <a:t>agentowe</a:t>
            </a:r>
            <a:endParaRPr lang="pl-PL" dirty="0"/>
          </a:p>
        </p:txBody>
      </p:sp>
      <p:sp>
        <p:nvSpPr>
          <p:cNvPr id="3" name="Symbol zastępczy zawartości 2"/>
          <p:cNvSpPr>
            <a:spLocks noGrp="1"/>
          </p:cNvSpPr>
          <p:nvPr>
            <p:ph idx="1"/>
          </p:nvPr>
        </p:nvSpPr>
        <p:spPr/>
        <p:txBody>
          <a:bodyPr>
            <a:normAutofit fontScale="92500" lnSpcReduction="20000"/>
          </a:bodyPr>
          <a:lstStyle/>
          <a:p>
            <a:pPr>
              <a:buNone/>
            </a:pPr>
            <a:r>
              <a:rPr lang="pl-PL" dirty="0" smtClean="0"/>
              <a:t>Przykłady zastosowań:</a:t>
            </a:r>
          </a:p>
          <a:p>
            <a:pPr>
              <a:buNone/>
            </a:pPr>
            <a:endParaRPr lang="pl-PL" dirty="0" smtClean="0"/>
          </a:p>
          <a:p>
            <a:r>
              <a:rPr lang="pl-PL" dirty="0" smtClean="0"/>
              <a:t>Inteligentny sprzęt AGD</a:t>
            </a:r>
          </a:p>
          <a:p>
            <a:endParaRPr lang="pl-PL" dirty="0" smtClean="0"/>
          </a:p>
          <a:p>
            <a:r>
              <a:rPr lang="pl-PL" dirty="0" smtClean="0"/>
              <a:t>Poszukiwacz cenowych okazji</a:t>
            </a:r>
          </a:p>
          <a:p>
            <a:endParaRPr lang="pl-PL" dirty="0" smtClean="0"/>
          </a:p>
          <a:p>
            <a:r>
              <a:rPr lang="pl-PL" dirty="0" smtClean="0"/>
              <a:t>Modelowanie zachowań</a:t>
            </a:r>
          </a:p>
          <a:p>
            <a:endParaRPr lang="pl-PL" dirty="0" smtClean="0"/>
          </a:p>
          <a:p>
            <a:r>
              <a:rPr lang="pl-PL" dirty="0" smtClean="0"/>
              <a:t>Oprogramowanie sondy kosmicznej</a:t>
            </a:r>
          </a:p>
          <a:p>
            <a:endParaRPr lang="pl-PL"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Programowanie </a:t>
            </a:r>
            <a:r>
              <a:rPr lang="pl-PL" dirty="0" err="1" smtClean="0"/>
              <a:t>agentowe</a:t>
            </a:r>
            <a:endParaRPr lang="pl-PL" dirty="0"/>
          </a:p>
        </p:txBody>
      </p:sp>
      <p:sp>
        <p:nvSpPr>
          <p:cNvPr id="3" name="Symbol zastępczy zawartości 2"/>
          <p:cNvSpPr>
            <a:spLocks noGrp="1"/>
          </p:cNvSpPr>
          <p:nvPr>
            <p:ph idx="1"/>
          </p:nvPr>
        </p:nvSpPr>
        <p:spPr/>
        <p:txBody>
          <a:bodyPr>
            <a:normAutofit/>
          </a:bodyPr>
          <a:lstStyle/>
          <a:p>
            <a:pPr algn="ctr">
              <a:buNone/>
            </a:pPr>
            <a:r>
              <a:rPr lang="pl-PL" sz="4400" dirty="0" err="1" smtClean="0"/>
              <a:t>Agentowe</a:t>
            </a:r>
            <a:r>
              <a:rPr lang="pl-PL" sz="4400" dirty="0" smtClean="0"/>
              <a:t> „</a:t>
            </a:r>
            <a:r>
              <a:rPr lang="pl-PL" sz="4400" dirty="0" err="1" smtClean="0"/>
              <a:t>hello</a:t>
            </a:r>
            <a:r>
              <a:rPr lang="pl-PL" sz="4400" dirty="0" smtClean="0"/>
              <a:t> </a:t>
            </a:r>
            <a:r>
              <a:rPr lang="pl-PL" sz="4400" dirty="0" err="1" smtClean="0"/>
              <a:t>world</a:t>
            </a:r>
            <a:r>
              <a:rPr lang="pl-PL" sz="4400" dirty="0" smtClean="0"/>
              <a:t>”</a:t>
            </a:r>
            <a:endParaRPr lang="pl-PL" sz="4400" dirty="0"/>
          </a:p>
        </p:txBody>
      </p:sp>
      <p:pic>
        <p:nvPicPr>
          <p:cNvPr id="38914" name="Picture 2" descr="https://encrypted-tbn1.gstatic.com/images?q=tbn:ANd9GcRR6qZyj22sw_W-GSzgGNPcLdH3WIBASNVDtdu_sreXM-8O7YVsuA"/>
          <p:cNvPicPr>
            <a:picLocks noChangeAspect="1" noChangeArrowheads="1"/>
          </p:cNvPicPr>
          <p:nvPr/>
        </p:nvPicPr>
        <p:blipFill>
          <a:blip r:embed="rId2"/>
          <a:srcRect/>
          <a:stretch>
            <a:fillRect/>
          </a:stretch>
        </p:blipFill>
        <p:spPr bwMode="auto">
          <a:xfrm>
            <a:off x="3071802" y="2428868"/>
            <a:ext cx="2886082" cy="3716924"/>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Konspekt pracy</a:t>
            </a:r>
            <a:endParaRPr lang="pl-PL" dirty="0">
              <a:solidFill>
                <a:schemeClr val="bg1"/>
              </a:solidFill>
            </a:endParaRPr>
          </a:p>
        </p:txBody>
      </p:sp>
      <p:sp>
        <p:nvSpPr>
          <p:cNvPr id="7" name="Prostokąt z rogami zaokrąglonymi po przekątnej 6"/>
          <p:cNvSpPr/>
          <p:nvPr/>
        </p:nvSpPr>
        <p:spPr>
          <a:xfrm>
            <a:off x="571472"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Programowanie </a:t>
            </a:r>
            <a:r>
              <a:rPr lang="pl-PL" dirty="0" err="1" smtClean="0">
                <a:solidFill>
                  <a:schemeClr val="bg1"/>
                </a:solidFill>
              </a:rPr>
              <a:t>agentowe</a:t>
            </a:r>
            <a:endParaRPr lang="pl-PL" dirty="0">
              <a:solidFill>
                <a:schemeClr val="bg1"/>
              </a:solidFill>
            </a:endParaRPr>
          </a:p>
        </p:txBody>
      </p:sp>
      <p:sp>
        <p:nvSpPr>
          <p:cNvPr id="8" name="Prostokąt z rogami zaokrąglonymi po przekątnej 7"/>
          <p:cNvSpPr/>
          <p:nvPr/>
        </p:nvSpPr>
        <p:spPr>
          <a:xfrm>
            <a:off x="571472" y="4071942"/>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Aplikacje rozproszone</a:t>
            </a:r>
            <a:endParaRPr lang="pl-PL" dirty="0">
              <a:solidFill>
                <a:schemeClr val="tx1"/>
              </a:solidFill>
            </a:endParaRPr>
          </a:p>
        </p:txBody>
      </p:sp>
      <p:sp>
        <p:nvSpPr>
          <p:cNvPr id="9" name="Prostokąt z rogami zaokrąglonymi po przekątnej 8"/>
          <p:cNvSpPr/>
          <p:nvPr/>
        </p:nvSpPr>
        <p:spPr>
          <a:xfrm>
            <a:off x="571472"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Sterowanie obciążeniem</a:t>
            </a:r>
            <a:endParaRPr lang="pl-PL" dirty="0"/>
          </a:p>
        </p:txBody>
      </p:sp>
      <p:sp>
        <p:nvSpPr>
          <p:cNvPr id="15" name="Prostokąt z rogami zaokrąglonymi po przekątnej 14"/>
          <p:cNvSpPr/>
          <p:nvPr/>
        </p:nvSpPr>
        <p:spPr>
          <a:xfrm>
            <a:off x="4714876" y="1714488"/>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Komunikacja </a:t>
            </a:r>
            <a:endParaRPr lang="pl-PL" dirty="0"/>
          </a:p>
        </p:txBody>
      </p:sp>
      <p:sp>
        <p:nvSpPr>
          <p:cNvPr id="16" name="Prostokąt z rogami zaokrąglonymi po przekątnej 15"/>
          <p:cNvSpPr/>
          <p:nvPr/>
        </p:nvSpPr>
        <p:spPr>
          <a:xfrm>
            <a:off x="4714876"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a:t>
            </a:r>
            <a:r>
              <a:rPr lang="pl-PL" dirty="0" smtClean="0">
                <a:solidFill>
                  <a:schemeClr val="bg1"/>
                </a:solidFill>
              </a:rPr>
              <a:t>rozwiązanie</a:t>
            </a:r>
            <a:endParaRPr lang="pl-PL" dirty="0" smtClean="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Badania</a:t>
            </a:r>
            <a:endParaRPr lang="pl-PL" dirty="0"/>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Aplikacje rozproszone</a:t>
            </a:r>
            <a:endParaRPr lang="pl-PL" dirty="0"/>
          </a:p>
        </p:txBody>
      </p:sp>
      <p:sp>
        <p:nvSpPr>
          <p:cNvPr id="3" name="Symbol zastępczy zawartości 2"/>
          <p:cNvSpPr>
            <a:spLocks noGrp="1"/>
          </p:cNvSpPr>
          <p:nvPr>
            <p:ph idx="1"/>
          </p:nvPr>
        </p:nvSpPr>
        <p:spPr/>
        <p:txBody>
          <a:bodyPr>
            <a:normAutofit fontScale="77500" lnSpcReduction="20000"/>
          </a:bodyPr>
          <a:lstStyle/>
          <a:p>
            <a:pPr>
              <a:buNone/>
            </a:pPr>
            <a:r>
              <a:rPr lang="pl-PL" sz="4300" dirty="0" smtClean="0"/>
              <a:t>Najprostsza definicja aplikacji rozproszonej:</a:t>
            </a:r>
          </a:p>
          <a:p>
            <a:pPr>
              <a:buNone/>
            </a:pPr>
            <a:endParaRPr lang="pl-PL" sz="4300" dirty="0" smtClean="0"/>
          </a:p>
          <a:p>
            <a:pPr>
              <a:buNone/>
            </a:pPr>
            <a:r>
              <a:rPr lang="en-US" sz="4300" dirty="0" smtClean="0"/>
              <a:t/>
            </a:r>
            <a:br>
              <a:rPr lang="en-US" sz="4300" dirty="0" smtClean="0"/>
            </a:br>
            <a:r>
              <a:rPr lang="en-US" sz="5700" dirty="0" smtClean="0"/>
              <a:t>Software that executes on two or more computers in a network.</a:t>
            </a:r>
            <a:endParaRPr lang="pl-PL" sz="4300" dirty="0" smtClean="0"/>
          </a:p>
          <a:p>
            <a:pPr>
              <a:buNone/>
            </a:pPr>
            <a:endParaRPr lang="pl-PL" dirty="0" smtClean="0"/>
          </a:p>
          <a:p>
            <a:pPr>
              <a:buNone/>
            </a:pPr>
            <a:endParaRPr lang="pl-PL" sz="1200" dirty="0" smtClean="0"/>
          </a:p>
          <a:p>
            <a:pPr>
              <a:buNone/>
            </a:pPr>
            <a:endParaRPr lang="pl-PL" sz="1200" dirty="0" smtClean="0"/>
          </a:p>
          <a:p>
            <a:pPr>
              <a:buNone/>
            </a:pPr>
            <a:endParaRPr lang="pl-PL" sz="1200" dirty="0" smtClean="0"/>
          </a:p>
          <a:p>
            <a:pPr>
              <a:buNone/>
            </a:pPr>
            <a:r>
              <a:rPr lang="pl-PL" sz="1600" i="1" dirty="0" smtClean="0"/>
              <a:t>Źródło: </a:t>
            </a:r>
          </a:p>
          <a:p>
            <a:pPr>
              <a:buNone/>
            </a:pPr>
            <a:r>
              <a:rPr lang="en-US" sz="1600" i="1" dirty="0" smtClean="0"/>
              <a:t>http://www.businessdictionary.com/definition/distributed-application.html#ixzz2NoxsqA64</a:t>
            </a:r>
            <a:r>
              <a:rPr lang="en-US" dirty="0" smtClean="0"/>
              <a:t/>
            </a:r>
            <a:br>
              <a:rPr lang="en-US" dirty="0" smtClean="0"/>
            </a:br>
            <a:endParaRPr lang="en-US" dirty="0" smtClean="0"/>
          </a:p>
          <a:p>
            <a:pPr>
              <a:buNone/>
            </a:pPr>
            <a:endParaRPr lang="pl-P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Przedstawienie tematu</a:t>
            </a:r>
            <a:endParaRPr lang="pl-PL" dirty="0">
              <a:solidFill>
                <a:schemeClr val="tx1"/>
              </a:solidFill>
            </a:endParaRPr>
          </a:p>
        </p:txBody>
      </p:sp>
      <p:sp>
        <p:nvSpPr>
          <p:cNvPr id="6" name="Prostokąt z rogami zaokrąglonymi po przekątnej 5"/>
          <p:cNvSpPr/>
          <p:nvPr/>
        </p:nvSpPr>
        <p:spPr>
          <a:xfrm>
            <a:off x="571472"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Konspekt pracy</a:t>
            </a:r>
            <a:endParaRPr lang="pl-PL" dirty="0"/>
          </a:p>
        </p:txBody>
      </p:sp>
      <p:sp>
        <p:nvSpPr>
          <p:cNvPr id="7" name="Prostokąt z rogami zaokrąglonymi po przekątnej 6"/>
          <p:cNvSpPr/>
          <p:nvPr/>
        </p:nvSpPr>
        <p:spPr>
          <a:xfrm>
            <a:off x="571472"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Programowanie </a:t>
            </a:r>
            <a:r>
              <a:rPr lang="pl-PL" dirty="0" err="1" smtClean="0"/>
              <a:t>agentowe</a:t>
            </a:r>
            <a:endParaRPr lang="pl-PL" dirty="0"/>
          </a:p>
        </p:txBody>
      </p:sp>
      <p:sp>
        <p:nvSpPr>
          <p:cNvPr id="8" name="Prostokąt z rogami zaokrąglonymi po przekątnej 7"/>
          <p:cNvSpPr/>
          <p:nvPr/>
        </p:nvSpPr>
        <p:spPr>
          <a:xfrm>
            <a:off x="571472"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Aplikacje rozproszone</a:t>
            </a:r>
            <a:endParaRPr lang="pl-PL" dirty="0"/>
          </a:p>
        </p:txBody>
      </p:sp>
      <p:sp>
        <p:nvSpPr>
          <p:cNvPr id="9" name="Prostokąt z rogami zaokrąglonymi po przekątnej 8"/>
          <p:cNvSpPr/>
          <p:nvPr/>
        </p:nvSpPr>
        <p:spPr>
          <a:xfrm>
            <a:off x="571472"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Sterowanie obciążeniem</a:t>
            </a:r>
            <a:endParaRPr lang="pl-PL" dirty="0"/>
          </a:p>
        </p:txBody>
      </p:sp>
      <p:sp>
        <p:nvSpPr>
          <p:cNvPr id="15" name="Prostokąt z rogami zaokrąglonymi po przekątnej 14"/>
          <p:cNvSpPr/>
          <p:nvPr/>
        </p:nvSpPr>
        <p:spPr>
          <a:xfrm>
            <a:off x="4714876" y="1714488"/>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Komunikacja </a:t>
            </a:r>
            <a:endParaRPr lang="pl-PL" dirty="0"/>
          </a:p>
        </p:txBody>
      </p:sp>
      <p:sp>
        <p:nvSpPr>
          <p:cNvPr id="16" name="Prostokąt z rogami zaokrąglonymi po przekątnej 15"/>
          <p:cNvSpPr/>
          <p:nvPr/>
        </p:nvSpPr>
        <p:spPr>
          <a:xfrm>
            <a:off x="4714876"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a:t>
            </a:r>
            <a:r>
              <a:rPr lang="pl-PL" dirty="0" smtClean="0">
                <a:solidFill>
                  <a:schemeClr val="bg1"/>
                </a:solidFill>
              </a:rPr>
              <a:t>rozwiązanie</a:t>
            </a:r>
            <a:endParaRPr lang="pl-PL" dirty="0" smtClean="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Badania</a:t>
            </a:r>
            <a:endParaRPr lang="pl-PL" dirty="0"/>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Aplikacje rozproszone</a:t>
            </a:r>
            <a:endParaRPr lang="pl-PL" dirty="0"/>
          </a:p>
        </p:txBody>
      </p:sp>
      <p:sp>
        <p:nvSpPr>
          <p:cNvPr id="3" name="Symbol zastępczy zawartości 2"/>
          <p:cNvSpPr>
            <a:spLocks noGrp="1"/>
          </p:cNvSpPr>
          <p:nvPr>
            <p:ph idx="1"/>
          </p:nvPr>
        </p:nvSpPr>
        <p:spPr/>
        <p:txBody>
          <a:bodyPr>
            <a:normAutofit/>
          </a:bodyPr>
          <a:lstStyle/>
          <a:p>
            <a:pPr>
              <a:buNone/>
            </a:pPr>
            <a:r>
              <a:rPr lang="en-US" dirty="0" smtClean="0"/>
              <a:t/>
            </a:r>
            <a:br>
              <a:rPr lang="en-US" dirty="0" smtClean="0"/>
            </a:br>
            <a:endParaRPr lang="en-US" dirty="0" smtClean="0"/>
          </a:p>
          <a:p>
            <a:pPr>
              <a:buNone/>
            </a:pPr>
            <a:endParaRPr lang="pl-PL" dirty="0"/>
          </a:p>
        </p:txBody>
      </p:sp>
      <p:sp>
        <p:nvSpPr>
          <p:cNvPr id="4" name="Elipsa 3"/>
          <p:cNvSpPr/>
          <p:nvPr/>
        </p:nvSpPr>
        <p:spPr>
          <a:xfrm>
            <a:off x="857224" y="1785926"/>
            <a:ext cx="2357454" cy="128588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3200" dirty="0" err="1" smtClean="0"/>
              <a:t>Client</a:t>
            </a:r>
            <a:endParaRPr lang="pl-PL" dirty="0"/>
          </a:p>
        </p:txBody>
      </p:sp>
      <p:sp>
        <p:nvSpPr>
          <p:cNvPr id="5" name="Elipsa 4"/>
          <p:cNvSpPr/>
          <p:nvPr/>
        </p:nvSpPr>
        <p:spPr>
          <a:xfrm>
            <a:off x="857224" y="3357562"/>
            <a:ext cx="2357454" cy="128588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3200" dirty="0" err="1" smtClean="0"/>
              <a:t>Client</a:t>
            </a:r>
            <a:endParaRPr lang="pl-PL" dirty="0"/>
          </a:p>
        </p:txBody>
      </p:sp>
      <p:sp>
        <p:nvSpPr>
          <p:cNvPr id="6" name="Elipsa 5"/>
          <p:cNvSpPr/>
          <p:nvPr/>
        </p:nvSpPr>
        <p:spPr>
          <a:xfrm>
            <a:off x="857224" y="4857760"/>
            <a:ext cx="2357454" cy="128588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3200" dirty="0" err="1" smtClean="0"/>
              <a:t>Client</a:t>
            </a:r>
            <a:endParaRPr lang="pl-PL" dirty="0"/>
          </a:p>
        </p:txBody>
      </p:sp>
      <p:sp>
        <p:nvSpPr>
          <p:cNvPr id="7" name="Prostokąt zaokrąglony 6"/>
          <p:cNvSpPr/>
          <p:nvPr/>
        </p:nvSpPr>
        <p:spPr>
          <a:xfrm>
            <a:off x="5786446" y="1857364"/>
            <a:ext cx="2214578" cy="414340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4000" dirty="0" smtClean="0"/>
              <a:t>Server</a:t>
            </a:r>
            <a:endParaRPr lang="pl-PL" dirty="0"/>
          </a:p>
        </p:txBody>
      </p:sp>
      <p:sp>
        <p:nvSpPr>
          <p:cNvPr id="8" name="Strzałka w lewo i prawo 7"/>
          <p:cNvSpPr/>
          <p:nvPr/>
        </p:nvSpPr>
        <p:spPr>
          <a:xfrm>
            <a:off x="3786182" y="2285992"/>
            <a:ext cx="1500198" cy="5000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trzałka w lewo i prawo 8"/>
          <p:cNvSpPr/>
          <p:nvPr/>
        </p:nvSpPr>
        <p:spPr>
          <a:xfrm>
            <a:off x="3857620" y="3714752"/>
            <a:ext cx="1500198" cy="5000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lewo i prawo 9"/>
          <p:cNvSpPr/>
          <p:nvPr/>
        </p:nvSpPr>
        <p:spPr>
          <a:xfrm>
            <a:off x="3857620" y="5143512"/>
            <a:ext cx="1500198" cy="5000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Aplikacje rozproszone</a:t>
            </a:r>
            <a:endParaRPr lang="pl-PL" dirty="0"/>
          </a:p>
        </p:txBody>
      </p:sp>
      <p:sp>
        <p:nvSpPr>
          <p:cNvPr id="3" name="Symbol zastępczy zawartości 2"/>
          <p:cNvSpPr>
            <a:spLocks noGrp="1"/>
          </p:cNvSpPr>
          <p:nvPr>
            <p:ph idx="1"/>
          </p:nvPr>
        </p:nvSpPr>
        <p:spPr/>
        <p:txBody>
          <a:bodyPr/>
          <a:lstStyle/>
          <a:p>
            <a:pPr>
              <a:buNone/>
            </a:pPr>
            <a:endParaRPr lang="pl-PL" dirty="0"/>
          </a:p>
        </p:txBody>
      </p:sp>
      <p:pic>
        <p:nvPicPr>
          <p:cNvPr id="1026" name="Picture 2"/>
          <p:cNvPicPr>
            <a:picLocks noChangeAspect="1" noChangeArrowheads="1"/>
          </p:cNvPicPr>
          <p:nvPr/>
        </p:nvPicPr>
        <p:blipFill>
          <a:blip r:embed="rId2"/>
          <a:srcRect/>
          <a:stretch>
            <a:fillRect/>
          </a:stretch>
        </p:blipFill>
        <p:spPr bwMode="auto">
          <a:xfrm>
            <a:off x="571472" y="1714488"/>
            <a:ext cx="7858180" cy="43672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Aplikacje rozproszone</a:t>
            </a:r>
            <a:endParaRPr lang="pl-PL" dirty="0"/>
          </a:p>
        </p:txBody>
      </p:sp>
      <p:sp>
        <p:nvSpPr>
          <p:cNvPr id="3" name="Symbol zastępczy zawartości 2"/>
          <p:cNvSpPr>
            <a:spLocks noGrp="1"/>
          </p:cNvSpPr>
          <p:nvPr>
            <p:ph idx="1"/>
          </p:nvPr>
        </p:nvSpPr>
        <p:spPr/>
        <p:txBody>
          <a:bodyPr/>
          <a:lstStyle/>
          <a:p>
            <a:pPr>
              <a:buNone/>
            </a:pPr>
            <a:r>
              <a:rPr lang="pl-PL" dirty="0" smtClean="0"/>
              <a:t>Cechy aplikacji rozproszonej:</a:t>
            </a:r>
          </a:p>
          <a:p>
            <a:pPr>
              <a:buNone/>
            </a:pPr>
            <a:endParaRPr lang="pl-PL" dirty="0" smtClean="0"/>
          </a:p>
          <a:p>
            <a:r>
              <a:rPr lang="pl-PL" dirty="0" smtClean="0"/>
              <a:t>Otwartość </a:t>
            </a:r>
          </a:p>
          <a:p>
            <a:r>
              <a:rPr lang="pl-PL" dirty="0" smtClean="0"/>
              <a:t>Skalowalność</a:t>
            </a:r>
          </a:p>
          <a:p>
            <a:r>
              <a:rPr lang="pl-PL" dirty="0" smtClean="0"/>
              <a:t>Wydajność</a:t>
            </a:r>
          </a:p>
          <a:p>
            <a:r>
              <a:rPr lang="pl-PL" dirty="0" smtClean="0"/>
              <a:t>Przezroczystość</a:t>
            </a:r>
          </a:p>
          <a:p>
            <a:r>
              <a:rPr lang="pl-PL" dirty="0" smtClean="0"/>
              <a:t>Tolerowanie uszkodzeń</a:t>
            </a:r>
            <a:endParaRPr lang="pl-PL"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Konspekt pracy</a:t>
            </a:r>
            <a:endParaRPr lang="pl-PL" dirty="0">
              <a:solidFill>
                <a:schemeClr val="bg1"/>
              </a:solidFill>
            </a:endParaRPr>
          </a:p>
        </p:txBody>
      </p:sp>
      <p:sp>
        <p:nvSpPr>
          <p:cNvPr id="7" name="Prostokąt z rogami zaokrąglonymi po przekątnej 6"/>
          <p:cNvSpPr/>
          <p:nvPr/>
        </p:nvSpPr>
        <p:spPr>
          <a:xfrm>
            <a:off x="571472"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Programowanie </a:t>
            </a:r>
            <a:r>
              <a:rPr lang="pl-PL" dirty="0" err="1" smtClean="0">
                <a:solidFill>
                  <a:schemeClr val="bg1"/>
                </a:solidFill>
              </a:rPr>
              <a:t>agentowe</a:t>
            </a:r>
            <a:endParaRPr lang="pl-PL" dirty="0">
              <a:solidFill>
                <a:schemeClr val="bg1"/>
              </a:solidFill>
            </a:endParaRPr>
          </a:p>
        </p:txBody>
      </p:sp>
      <p:sp>
        <p:nvSpPr>
          <p:cNvPr id="8" name="Prostokąt z rogami zaokrąglonymi po przekątnej 7"/>
          <p:cNvSpPr/>
          <p:nvPr/>
        </p:nvSpPr>
        <p:spPr>
          <a:xfrm>
            <a:off x="571472" y="4071942"/>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Aplikacje rozproszone</a:t>
            </a:r>
            <a:endParaRPr lang="pl-PL" dirty="0">
              <a:solidFill>
                <a:schemeClr val="bg1"/>
              </a:solidFill>
            </a:endParaRPr>
          </a:p>
        </p:txBody>
      </p:sp>
      <p:sp>
        <p:nvSpPr>
          <p:cNvPr id="9" name="Prostokąt z rogami zaokrąglonymi po przekątnej 8"/>
          <p:cNvSpPr/>
          <p:nvPr/>
        </p:nvSpPr>
        <p:spPr>
          <a:xfrm>
            <a:off x="571472" y="4857760"/>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Sterowanie obciążeniem</a:t>
            </a:r>
            <a:endParaRPr lang="pl-PL" dirty="0">
              <a:solidFill>
                <a:schemeClr val="tx1"/>
              </a:solidFill>
            </a:endParaRPr>
          </a:p>
        </p:txBody>
      </p:sp>
      <p:sp>
        <p:nvSpPr>
          <p:cNvPr id="15" name="Prostokąt z rogami zaokrąglonymi po przekątnej 14"/>
          <p:cNvSpPr/>
          <p:nvPr/>
        </p:nvSpPr>
        <p:spPr>
          <a:xfrm>
            <a:off x="4714876" y="1714488"/>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Komunikacja </a:t>
            </a:r>
            <a:endParaRPr lang="pl-PL" dirty="0"/>
          </a:p>
        </p:txBody>
      </p:sp>
      <p:sp>
        <p:nvSpPr>
          <p:cNvPr id="16" name="Prostokąt z rogami zaokrąglonymi po przekątnej 15"/>
          <p:cNvSpPr/>
          <p:nvPr/>
        </p:nvSpPr>
        <p:spPr>
          <a:xfrm>
            <a:off x="4714876"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a:t>
            </a:r>
            <a:r>
              <a:rPr lang="pl-PL" dirty="0" smtClean="0">
                <a:solidFill>
                  <a:schemeClr val="bg1"/>
                </a:solidFill>
              </a:rPr>
              <a:t>rozwiązanie</a:t>
            </a:r>
            <a:endParaRPr lang="pl-PL" dirty="0" smtClean="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Badania</a:t>
            </a:r>
            <a:endParaRPr lang="pl-PL" dirty="0"/>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normAutofit fontScale="92500" lnSpcReduction="10000"/>
          </a:bodyPr>
          <a:lstStyle/>
          <a:p>
            <a:pPr>
              <a:buNone/>
            </a:pPr>
            <a:endParaRPr lang="pl-PL" b="1" dirty="0" smtClean="0"/>
          </a:p>
          <a:p>
            <a:pPr>
              <a:buNone/>
            </a:pPr>
            <a:r>
              <a:rPr lang="pl-PL" b="1" dirty="0" smtClean="0"/>
              <a:t>Równoważenie obciążenia</a:t>
            </a:r>
            <a:r>
              <a:rPr lang="pl-PL" dirty="0" smtClean="0"/>
              <a:t> (ang. </a:t>
            </a:r>
            <a:r>
              <a:rPr lang="pl-PL" i="1" dirty="0" err="1" smtClean="0"/>
              <a:t>load</a:t>
            </a:r>
            <a:r>
              <a:rPr lang="pl-PL" i="1" dirty="0" smtClean="0"/>
              <a:t> </a:t>
            </a:r>
            <a:r>
              <a:rPr lang="pl-PL" i="1" dirty="0" err="1" smtClean="0"/>
              <a:t>balancing</a:t>
            </a:r>
            <a:r>
              <a:rPr lang="pl-PL" dirty="0" smtClean="0"/>
              <a:t>) - technika rozpraszania obciążenia pomiędzy wiele procesorów, komputerów, dysków, połączeń sieciowych lub innych zasobów.</a:t>
            </a:r>
          </a:p>
          <a:p>
            <a:pPr>
              <a:buNone/>
            </a:pPr>
            <a:endParaRPr lang="pl-PL" dirty="0" smtClean="0"/>
          </a:p>
          <a:p>
            <a:pPr algn="ctr">
              <a:buNone/>
            </a:pPr>
            <a:r>
              <a:rPr lang="pl-PL" dirty="0" smtClean="0"/>
              <a:t>…. w pożądany, optymalny sposób </a:t>
            </a:r>
            <a:r>
              <a:rPr lang="pl-PL" dirty="0" smtClean="0">
                <a:sym typeface="Wingdings" pitchFamily="2" charset="2"/>
              </a:rPr>
              <a:t></a:t>
            </a:r>
            <a:endParaRPr lang="pl-PL" dirty="0" smtClean="0"/>
          </a:p>
          <a:p>
            <a:pPr>
              <a:buNone/>
            </a:pPr>
            <a:endParaRPr lang="pl-PL" dirty="0" smtClean="0"/>
          </a:p>
          <a:p>
            <a:pPr>
              <a:buNone/>
            </a:pPr>
            <a:endParaRPr lang="pl-PL" sz="1600" i="1" dirty="0" smtClean="0"/>
          </a:p>
          <a:p>
            <a:pPr>
              <a:buNone/>
            </a:pPr>
            <a:endParaRPr lang="pl-PL" sz="1600" i="1" dirty="0" smtClean="0"/>
          </a:p>
          <a:p>
            <a:pPr>
              <a:buNone/>
            </a:pPr>
            <a:r>
              <a:rPr lang="pl-PL" sz="1600" i="1" dirty="0" smtClean="0"/>
              <a:t>Źródło: http://pl.wikipedia.org/wiki/R%C3%B3wnowa%C5%BCenie_obci%C4%85%C5%BCenia</a:t>
            </a:r>
            <a:endParaRPr lang="pl-PL" sz="1600"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endParaRPr lang="pl-PL"/>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4414" y="1643050"/>
            <a:ext cx="6711890" cy="442915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pPr>
              <a:buNone/>
            </a:pPr>
            <a:r>
              <a:rPr lang="pl-PL" dirty="0" smtClean="0"/>
              <a:t>Random</a:t>
            </a:r>
            <a:endParaRPr lang="pl-PL" dirty="0"/>
          </a:p>
        </p:txBody>
      </p:sp>
      <p:sp>
        <p:nvSpPr>
          <p:cNvPr id="4" name="Elipsa 3"/>
          <p:cNvSpPr/>
          <p:nvPr/>
        </p:nvSpPr>
        <p:spPr>
          <a:xfrm>
            <a:off x="785786" y="3643314"/>
            <a:ext cx="1785950" cy="114300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400" dirty="0" err="1" smtClean="0"/>
              <a:t>Client</a:t>
            </a:r>
            <a:endParaRPr lang="pl-PL" dirty="0"/>
          </a:p>
        </p:txBody>
      </p:sp>
      <p:sp>
        <p:nvSpPr>
          <p:cNvPr id="5" name="Elipsa 4"/>
          <p:cNvSpPr/>
          <p:nvPr/>
        </p:nvSpPr>
        <p:spPr>
          <a:xfrm>
            <a:off x="3857620" y="3286124"/>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6715140" y="2214554"/>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6715140" y="3429000"/>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6715140" y="464344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sp>
        <p:nvSpPr>
          <p:cNvPr id="13" name="Strzałka w lewo i prawo 12"/>
          <p:cNvSpPr/>
          <p:nvPr/>
        </p:nvSpPr>
        <p:spPr>
          <a:xfrm rot="20791599">
            <a:off x="2736105" y="3953564"/>
            <a:ext cx="85725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p:cNvSpPr/>
          <p:nvPr/>
        </p:nvSpPr>
        <p:spPr>
          <a:xfrm>
            <a:off x="3643306" y="2428868"/>
            <a:ext cx="228601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smtClean="0"/>
              <a:t>Random(3)</a:t>
            </a:r>
            <a:endParaRPr lang="pl-PL" sz="2800" dirty="0"/>
          </a:p>
        </p:txBody>
      </p:sp>
      <p:sp>
        <p:nvSpPr>
          <p:cNvPr id="16" name="Strzałka w lewo i prawo 15"/>
          <p:cNvSpPr/>
          <p:nvPr/>
        </p:nvSpPr>
        <p:spPr>
          <a:xfrm>
            <a:off x="5715008" y="3643314"/>
            <a:ext cx="928694" cy="4286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pPr>
              <a:buNone/>
            </a:pPr>
            <a:r>
              <a:rPr lang="pl-PL" dirty="0" err="1" smtClean="0"/>
              <a:t>Round</a:t>
            </a:r>
            <a:r>
              <a:rPr lang="pl-PL" dirty="0" smtClean="0"/>
              <a:t> </a:t>
            </a:r>
            <a:r>
              <a:rPr lang="pl-PL" dirty="0" err="1" smtClean="0"/>
              <a:t>robin</a:t>
            </a:r>
            <a:endParaRPr lang="pl-PL" dirty="0"/>
          </a:p>
        </p:txBody>
      </p:sp>
      <p:sp>
        <p:nvSpPr>
          <p:cNvPr id="4" name="Elipsa 3"/>
          <p:cNvSpPr/>
          <p:nvPr/>
        </p:nvSpPr>
        <p:spPr>
          <a:xfrm>
            <a:off x="500034" y="3643314"/>
            <a:ext cx="1785950" cy="114300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400" dirty="0" err="1" smtClean="0"/>
              <a:t>Client</a:t>
            </a:r>
            <a:endParaRPr lang="pl-PL" dirty="0"/>
          </a:p>
        </p:txBody>
      </p:sp>
      <p:sp>
        <p:nvSpPr>
          <p:cNvPr id="5" name="Elipsa 4"/>
          <p:cNvSpPr/>
          <p:nvPr/>
        </p:nvSpPr>
        <p:spPr>
          <a:xfrm>
            <a:off x="3357554" y="3286124"/>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6715140" y="2214554"/>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6715140" y="3429000"/>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6715140" y="464344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sp>
        <p:nvSpPr>
          <p:cNvPr id="13" name="Strzałka w lewo i prawo 12"/>
          <p:cNvSpPr/>
          <p:nvPr/>
        </p:nvSpPr>
        <p:spPr>
          <a:xfrm rot="20791599">
            <a:off x="2378915" y="3953564"/>
            <a:ext cx="85725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lewo i prawo 10"/>
          <p:cNvSpPr/>
          <p:nvPr/>
        </p:nvSpPr>
        <p:spPr>
          <a:xfrm rot="20116016">
            <a:off x="4950208" y="2851022"/>
            <a:ext cx="1784304" cy="4916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pPr>
              <a:buNone/>
            </a:pPr>
            <a:r>
              <a:rPr lang="pl-PL" dirty="0" err="1" smtClean="0"/>
              <a:t>Round</a:t>
            </a:r>
            <a:r>
              <a:rPr lang="pl-PL" dirty="0" smtClean="0"/>
              <a:t> </a:t>
            </a:r>
            <a:r>
              <a:rPr lang="pl-PL" dirty="0" err="1" smtClean="0"/>
              <a:t>robin</a:t>
            </a:r>
            <a:endParaRPr lang="pl-PL" dirty="0"/>
          </a:p>
        </p:txBody>
      </p:sp>
      <p:sp>
        <p:nvSpPr>
          <p:cNvPr id="4" name="Elipsa 3"/>
          <p:cNvSpPr/>
          <p:nvPr/>
        </p:nvSpPr>
        <p:spPr>
          <a:xfrm>
            <a:off x="500034" y="3643314"/>
            <a:ext cx="1785950" cy="114300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400" dirty="0" err="1" smtClean="0"/>
              <a:t>Client</a:t>
            </a:r>
            <a:endParaRPr lang="pl-PL" dirty="0"/>
          </a:p>
        </p:txBody>
      </p:sp>
      <p:sp>
        <p:nvSpPr>
          <p:cNvPr id="5" name="Elipsa 4"/>
          <p:cNvSpPr/>
          <p:nvPr/>
        </p:nvSpPr>
        <p:spPr>
          <a:xfrm>
            <a:off x="3357554" y="3286124"/>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6715140" y="2214554"/>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6715140" y="3429000"/>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6715140" y="464344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sp>
        <p:nvSpPr>
          <p:cNvPr id="13" name="Strzałka w lewo i prawo 12"/>
          <p:cNvSpPr/>
          <p:nvPr/>
        </p:nvSpPr>
        <p:spPr>
          <a:xfrm rot="20791599">
            <a:off x="2378915" y="3953564"/>
            <a:ext cx="85725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lewo i prawo 10"/>
          <p:cNvSpPr/>
          <p:nvPr/>
        </p:nvSpPr>
        <p:spPr>
          <a:xfrm rot="590337">
            <a:off x="5239800" y="3685808"/>
            <a:ext cx="1368666" cy="4087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pPr>
              <a:buNone/>
            </a:pPr>
            <a:r>
              <a:rPr lang="pl-PL" dirty="0" err="1" smtClean="0"/>
              <a:t>Round</a:t>
            </a:r>
            <a:r>
              <a:rPr lang="pl-PL" dirty="0" smtClean="0"/>
              <a:t> </a:t>
            </a:r>
            <a:r>
              <a:rPr lang="pl-PL" dirty="0" err="1" smtClean="0"/>
              <a:t>robin</a:t>
            </a:r>
            <a:endParaRPr lang="pl-PL" dirty="0"/>
          </a:p>
        </p:txBody>
      </p:sp>
      <p:sp>
        <p:nvSpPr>
          <p:cNvPr id="4" name="Elipsa 3"/>
          <p:cNvSpPr/>
          <p:nvPr/>
        </p:nvSpPr>
        <p:spPr>
          <a:xfrm>
            <a:off x="500034" y="3643314"/>
            <a:ext cx="1785950" cy="114300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400" dirty="0" err="1" smtClean="0"/>
              <a:t>Client</a:t>
            </a:r>
            <a:endParaRPr lang="pl-PL" dirty="0"/>
          </a:p>
        </p:txBody>
      </p:sp>
      <p:sp>
        <p:nvSpPr>
          <p:cNvPr id="5" name="Elipsa 4"/>
          <p:cNvSpPr/>
          <p:nvPr/>
        </p:nvSpPr>
        <p:spPr>
          <a:xfrm>
            <a:off x="3357554" y="3286124"/>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6715140" y="2214554"/>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6715140" y="3429000"/>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6715140" y="464344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sp>
        <p:nvSpPr>
          <p:cNvPr id="13" name="Strzałka w lewo i prawo 12"/>
          <p:cNvSpPr/>
          <p:nvPr/>
        </p:nvSpPr>
        <p:spPr>
          <a:xfrm rot="20791599">
            <a:off x="2378915" y="3953564"/>
            <a:ext cx="85725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lewo i prawo 10"/>
          <p:cNvSpPr/>
          <p:nvPr/>
        </p:nvSpPr>
        <p:spPr>
          <a:xfrm rot="2118500">
            <a:off x="4957768" y="4468746"/>
            <a:ext cx="1750374" cy="4087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l"/>
            <a:r>
              <a:rPr lang="pl-PL" dirty="0" smtClean="0"/>
              <a:t>Przedstawienie tematu</a:t>
            </a:r>
            <a:endParaRPr lang="pl-PL" dirty="0"/>
          </a:p>
        </p:txBody>
      </p:sp>
      <p:sp>
        <p:nvSpPr>
          <p:cNvPr id="3" name="Symbol zastępczy zawartości 2"/>
          <p:cNvSpPr>
            <a:spLocks noGrp="1"/>
          </p:cNvSpPr>
          <p:nvPr>
            <p:ph idx="1"/>
          </p:nvPr>
        </p:nvSpPr>
        <p:spPr/>
        <p:txBody>
          <a:bodyPr/>
          <a:lstStyle/>
          <a:p>
            <a:pPr algn="ctr">
              <a:buNone/>
            </a:pPr>
            <a:r>
              <a:rPr lang="pl-PL" dirty="0" smtClean="0"/>
              <a:t>Co zrobić gdy</a:t>
            </a:r>
            <a:endParaRPr lang="pl-PL" dirty="0"/>
          </a:p>
        </p:txBody>
      </p:sp>
      <p:pic>
        <p:nvPicPr>
          <p:cNvPr id="1026" name="Picture 2" descr="http://i.pinger.pl/pgr358/ee27138f00018e9e4fcf7d12/komputer-pusing1%282%29.jpg"/>
          <p:cNvPicPr>
            <a:picLocks noChangeAspect="1" noChangeArrowheads="1"/>
          </p:cNvPicPr>
          <p:nvPr/>
        </p:nvPicPr>
        <p:blipFill>
          <a:blip r:embed="rId2"/>
          <a:srcRect/>
          <a:stretch>
            <a:fillRect/>
          </a:stretch>
        </p:blipFill>
        <p:spPr bwMode="auto">
          <a:xfrm>
            <a:off x="2857488" y="2571744"/>
            <a:ext cx="2857500" cy="28575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pPr>
              <a:buNone/>
            </a:pPr>
            <a:r>
              <a:rPr lang="pl-PL" dirty="0" err="1" smtClean="0"/>
              <a:t>Least</a:t>
            </a:r>
            <a:r>
              <a:rPr lang="pl-PL" dirty="0" smtClean="0"/>
              <a:t> busy</a:t>
            </a:r>
            <a:endParaRPr lang="pl-PL" dirty="0"/>
          </a:p>
        </p:txBody>
      </p:sp>
      <p:sp>
        <p:nvSpPr>
          <p:cNvPr id="4" name="Elipsa 3"/>
          <p:cNvSpPr/>
          <p:nvPr/>
        </p:nvSpPr>
        <p:spPr>
          <a:xfrm>
            <a:off x="500034" y="3643314"/>
            <a:ext cx="1785950" cy="114300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400" dirty="0" err="1" smtClean="0"/>
              <a:t>Client</a:t>
            </a:r>
            <a:endParaRPr lang="pl-PL" dirty="0"/>
          </a:p>
        </p:txBody>
      </p:sp>
      <p:sp>
        <p:nvSpPr>
          <p:cNvPr id="5" name="Elipsa 4"/>
          <p:cNvSpPr/>
          <p:nvPr/>
        </p:nvSpPr>
        <p:spPr>
          <a:xfrm>
            <a:off x="3357554" y="3286124"/>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6715140" y="1857364"/>
            <a:ext cx="1571636" cy="914400"/>
          </a:xfrm>
          <a:prstGeom prst="roundRect">
            <a:avLst/>
          </a:prstGeom>
          <a:solidFill>
            <a:schemeClr val="accent3"/>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6715140" y="3429000"/>
            <a:ext cx="1571636"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6715140" y="5214950"/>
            <a:ext cx="1571636" cy="914400"/>
          </a:xfrm>
          <a:prstGeom prst="roundRect">
            <a:avLst/>
          </a:prstGeom>
          <a:solidFill>
            <a:srgbClr val="FF99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sp>
        <p:nvSpPr>
          <p:cNvPr id="13" name="Strzałka w lewo i prawo 12"/>
          <p:cNvSpPr/>
          <p:nvPr/>
        </p:nvSpPr>
        <p:spPr>
          <a:xfrm rot="20791599">
            <a:off x="2378915" y="3953564"/>
            <a:ext cx="85725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lewo i prawo 10"/>
          <p:cNvSpPr/>
          <p:nvPr/>
        </p:nvSpPr>
        <p:spPr>
          <a:xfrm rot="19973046">
            <a:off x="4926151" y="2876745"/>
            <a:ext cx="1750374" cy="4087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pPr>
              <a:buNone/>
            </a:pPr>
            <a:r>
              <a:rPr lang="pl-PL" dirty="0" err="1" smtClean="0"/>
              <a:t>Cookie</a:t>
            </a:r>
            <a:r>
              <a:rPr lang="pl-PL" dirty="0" smtClean="0"/>
              <a:t> learning</a:t>
            </a:r>
            <a:endParaRPr lang="pl-PL" dirty="0"/>
          </a:p>
        </p:txBody>
      </p:sp>
      <p:sp>
        <p:nvSpPr>
          <p:cNvPr id="4" name="Elipsa 3"/>
          <p:cNvSpPr/>
          <p:nvPr/>
        </p:nvSpPr>
        <p:spPr>
          <a:xfrm>
            <a:off x="500034" y="3643314"/>
            <a:ext cx="1785950" cy="114300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400" dirty="0" err="1" smtClean="0"/>
              <a:t>Client</a:t>
            </a:r>
            <a:r>
              <a:rPr lang="pl-PL" sz="2400" dirty="0" smtClean="0"/>
              <a:t> 1</a:t>
            </a:r>
            <a:endParaRPr lang="pl-PL" dirty="0"/>
          </a:p>
        </p:txBody>
      </p:sp>
      <p:sp>
        <p:nvSpPr>
          <p:cNvPr id="5" name="Elipsa 4"/>
          <p:cNvSpPr/>
          <p:nvPr/>
        </p:nvSpPr>
        <p:spPr>
          <a:xfrm>
            <a:off x="3357554" y="3286124"/>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6715140" y="2214554"/>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6715140" y="3429000"/>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6715140" y="464344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sp>
        <p:nvSpPr>
          <p:cNvPr id="13" name="Strzałka w lewo i prawo 12"/>
          <p:cNvSpPr/>
          <p:nvPr/>
        </p:nvSpPr>
        <p:spPr>
          <a:xfrm rot="20791599">
            <a:off x="2378915" y="3953564"/>
            <a:ext cx="85725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lewo i prawo 10"/>
          <p:cNvSpPr/>
          <p:nvPr/>
        </p:nvSpPr>
        <p:spPr>
          <a:xfrm rot="2118500">
            <a:off x="4957768" y="4468746"/>
            <a:ext cx="1750374" cy="4087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p:cNvSpPr/>
          <p:nvPr/>
        </p:nvSpPr>
        <p:spPr>
          <a:xfrm>
            <a:off x="3071802" y="2428868"/>
            <a:ext cx="228601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smtClean="0"/>
              <a:t>Random(3)</a:t>
            </a:r>
            <a:endParaRPr lang="pl-PL" sz="2800" dirty="0"/>
          </a:p>
        </p:txBody>
      </p:sp>
      <p:sp>
        <p:nvSpPr>
          <p:cNvPr id="15" name="Elipsa 14"/>
          <p:cNvSpPr/>
          <p:nvPr/>
        </p:nvSpPr>
        <p:spPr>
          <a:xfrm>
            <a:off x="4357686" y="4929198"/>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C1,W3</a:t>
            </a:r>
            <a:endParaRPr lang="pl-PL"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pPr>
              <a:buNone/>
            </a:pPr>
            <a:r>
              <a:rPr lang="pl-PL" dirty="0" err="1" smtClean="0"/>
              <a:t>Cookie</a:t>
            </a:r>
            <a:r>
              <a:rPr lang="pl-PL" dirty="0" smtClean="0"/>
              <a:t> learning</a:t>
            </a:r>
            <a:endParaRPr lang="pl-PL" dirty="0"/>
          </a:p>
        </p:txBody>
      </p:sp>
      <p:sp>
        <p:nvSpPr>
          <p:cNvPr id="4" name="Elipsa 3"/>
          <p:cNvSpPr/>
          <p:nvPr/>
        </p:nvSpPr>
        <p:spPr>
          <a:xfrm>
            <a:off x="500034" y="3643314"/>
            <a:ext cx="1785950" cy="114300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400" dirty="0" err="1" smtClean="0"/>
              <a:t>Client</a:t>
            </a:r>
            <a:r>
              <a:rPr lang="pl-PL" sz="2400" dirty="0" smtClean="0"/>
              <a:t> 2</a:t>
            </a:r>
            <a:endParaRPr lang="pl-PL" dirty="0"/>
          </a:p>
        </p:txBody>
      </p:sp>
      <p:sp>
        <p:nvSpPr>
          <p:cNvPr id="5" name="Elipsa 4"/>
          <p:cNvSpPr/>
          <p:nvPr/>
        </p:nvSpPr>
        <p:spPr>
          <a:xfrm>
            <a:off x="3357554" y="3286124"/>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6715140" y="2214554"/>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6715140" y="3429000"/>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6715140" y="464344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sp>
        <p:nvSpPr>
          <p:cNvPr id="13" name="Strzałka w lewo i prawo 12"/>
          <p:cNvSpPr/>
          <p:nvPr/>
        </p:nvSpPr>
        <p:spPr>
          <a:xfrm rot="20791599">
            <a:off x="2378915" y="3953564"/>
            <a:ext cx="85725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lewo i prawo 10"/>
          <p:cNvSpPr/>
          <p:nvPr/>
        </p:nvSpPr>
        <p:spPr>
          <a:xfrm rot="19758543">
            <a:off x="5228061" y="3167458"/>
            <a:ext cx="1328744" cy="4160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p:cNvSpPr/>
          <p:nvPr/>
        </p:nvSpPr>
        <p:spPr>
          <a:xfrm>
            <a:off x="3071802" y="2428868"/>
            <a:ext cx="228601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smtClean="0"/>
              <a:t>Random(3)</a:t>
            </a:r>
            <a:endParaRPr lang="pl-PL" sz="2800" dirty="0"/>
          </a:p>
        </p:txBody>
      </p:sp>
      <p:sp>
        <p:nvSpPr>
          <p:cNvPr id="15" name="Elipsa 14"/>
          <p:cNvSpPr/>
          <p:nvPr/>
        </p:nvSpPr>
        <p:spPr>
          <a:xfrm>
            <a:off x="4357686" y="4929198"/>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C1,W3</a:t>
            </a:r>
            <a:endParaRPr lang="pl-PL" dirty="0"/>
          </a:p>
        </p:txBody>
      </p:sp>
      <p:sp>
        <p:nvSpPr>
          <p:cNvPr id="16" name="Elipsa 15"/>
          <p:cNvSpPr/>
          <p:nvPr/>
        </p:nvSpPr>
        <p:spPr>
          <a:xfrm>
            <a:off x="3428992" y="4929198"/>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C2,W1</a:t>
            </a:r>
            <a:endParaRPr lang="pl-PL"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Sterowanie obciążeniem</a:t>
            </a:r>
            <a:endParaRPr lang="pl-PL" dirty="0"/>
          </a:p>
        </p:txBody>
      </p:sp>
      <p:sp>
        <p:nvSpPr>
          <p:cNvPr id="3" name="Symbol zastępczy zawartości 2"/>
          <p:cNvSpPr>
            <a:spLocks noGrp="1"/>
          </p:cNvSpPr>
          <p:nvPr>
            <p:ph idx="1"/>
          </p:nvPr>
        </p:nvSpPr>
        <p:spPr/>
        <p:txBody>
          <a:bodyPr/>
          <a:lstStyle/>
          <a:p>
            <a:pPr>
              <a:buNone/>
            </a:pPr>
            <a:r>
              <a:rPr lang="pl-PL" dirty="0" err="1" smtClean="0"/>
              <a:t>Cookie</a:t>
            </a:r>
            <a:r>
              <a:rPr lang="pl-PL" dirty="0" smtClean="0"/>
              <a:t> learning</a:t>
            </a:r>
            <a:endParaRPr lang="pl-PL" dirty="0"/>
          </a:p>
        </p:txBody>
      </p:sp>
      <p:sp>
        <p:nvSpPr>
          <p:cNvPr id="4" name="Elipsa 3"/>
          <p:cNvSpPr/>
          <p:nvPr/>
        </p:nvSpPr>
        <p:spPr>
          <a:xfrm>
            <a:off x="500034" y="3643314"/>
            <a:ext cx="1785950" cy="114300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400" dirty="0" err="1" smtClean="0"/>
              <a:t>Client</a:t>
            </a:r>
            <a:r>
              <a:rPr lang="pl-PL" sz="2400" dirty="0" smtClean="0"/>
              <a:t> 1</a:t>
            </a:r>
            <a:endParaRPr lang="pl-PL" dirty="0"/>
          </a:p>
        </p:txBody>
      </p:sp>
      <p:sp>
        <p:nvSpPr>
          <p:cNvPr id="5" name="Elipsa 4"/>
          <p:cNvSpPr/>
          <p:nvPr/>
        </p:nvSpPr>
        <p:spPr>
          <a:xfrm>
            <a:off x="3357554" y="3286124"/>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6715140" y="2214554"/>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6715140" y="3429000"/>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6715140" y="464344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sp>
        <p:nvSpPr>
          <p:cNvPr id="13" name="Strzałka w lewo i prawo 12"/>
          <p:cNvSpPr/>
          <p:nvPr/>
        </p:nvSpPr>
        <p:spPr>
          <a:xfrm rot="20791599">
            <a:off x="2378915" y="3953564"/>
            <a:ext cx="85725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lewo i prawo 10"/>
          <p:cNvSpPr/>
          <p:nvPr/>
        </p:nvSpPr>
        <p:spPr>
          <a:xfrm rot="1960794">
            <a:off x="5132863" y="4315545"/>
            <a:ext cx="1553524" cy="4160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Elipsa 14"/>
          <p:cNvSpPr/>
          <p:nvPr/>
        </p:nvSpPr>
        <p:spPr>
          <a:xfrm>
            <a:off x="4357686" y="4929198"/>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C1,W3</a:t>
            </a:r>
            <a:endParaRPr lang="pl-PL" dirty="0"/>
          </a:p>
        </p:txBody>
      </p:sp>
      <p:sp>
        <p:nvSpPr>
          <p:cNvPr id="16" name="Elipsa 15"/>
          <p:cNvSpPr/>
          <p:nvPr/>
        </p:nvSpPr>
        <p:spPr>
          <a:xfrm>
            <a:off x="3428992" y="4929198"/>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C2,W1</a:t>
            </a:r>
            <a:endParaRPr lang="pl-PL" dirty="0"/>
          </a:p>
        </p:txBody>
      </p:sp>
      <p:sp>
        <p:nvSpPr>
          <p:cNvPr id="17" name="Elipsa 16"/>
          <p:cNvSpPr/>
          <p:nvPr/>
        </p:nvSpPr>
        <p:spPr>
          <a:xfrm>
            <a:off x="3571868" y="2000240"/>
            <a:ext cx="1285884"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C1,W3</a:t>
            </a:r>
            <a:endParaRPr lang="pl-PL"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Konspekt pracy</a:t>
            </a:r>
            <a:endParaRPr lang="pl-PL" dirty="0">
              <a:solidFill>
                <a:schemeClr val="bg1"/>
              </a:solidFill>
            </a:endParaRPr>
          </a:p>
        </p:txBody>
      </p:sp>
      <p:sp>
        <p:nvSpPr>
          <p:cNvPr id="7" name="Prostokąt z rogami zaokrąglonymi po przekątnej 6"/>
          <p:cNvSpPr/>
          <p:nvPr/>
        </p:nvSpPr>
        <p:spPr>
          <a:xfrm>
            <a:off x="571472"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Programowanie </a:t>
            </a:r>
            <a:r>
              <a:rPr lang="pl-PL" dirty="0" err="1" smtClean="0">
                <a:solidFill>
                  <a:schemeClr val="bg1"/>
                </a:solidFill>
              </a:rPr>
              <a:t>agentowe</a:t>
            </a:r>
            <a:endParaRPr lang="pl-PL" dirty="0">
              <a:solidFill>
                <a:schemeClr val="bg1"/>
              </a:solidFill>
            </a:endParaRPr>
          </a:p>
        </p:txBody>
      </p:sp>
      <p:sp>
        <p:nvSpPr>
          <p:cNvPr id="8" name="Prostokąt z rogami zaokrąglonymi po przekątnej 7"/>
          <p:cNvSpPr/>
          <p:nvPr/>
        </p:nvSpPr>
        <p:spPr>
          <a:xfrm>
            <a:off x="571472" y="4071942"/>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Aplikacje rozproszone</a:t>
            </a:r>
            <a:endParaRPr lang="pl-PL" dirty="0">
              <a:solidFill>
                <a:schemeClr val="bg1"/>
              </a:solidFill>
            </a:endParaRPr>
          </a:p>
        </p:txBody>
      </p:sp>
      <p:sp>
        <p:nvSpPr>
          <p:cNvPr id="9" name="Prostokąt z rogami zaokrąglonymi po przekątnej 8"/>
          <p:cNvSpPr/>
          <p:nvPr/>
        </p:nvSpPr>
        <p:spPr>
          <a:xfrm>
            <a:off x="571472" y="4857760"/>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Sterowanie</a:t>
            </a:r>
            <a:r>
              <a:rPr lang="pl-PL" dirty="0" smtClean="0">
                <a:solidFill>
                  <a:schemeClr val="tx1"/>
                </a:solidFill>
              </a:rPr>
              <a:t> </a:t>
            </a:r>
            <a:r>
              <a:rPr lang="pl-PL" dirty="0" smtClean="0">
                <a:solidFill>
                  <a:schemeClr val="bg1"/>
                </a:solidFill>
              </a:rPr>
              <a:t>obciążeniem</a:t>
            </a:r>
            <a:endParaRPr lang="pl-PL" dirty="0">
              <a:solidFill>
                <a:schemeClr val="bg1"/>
              </a:solidFill>
            </a:endParaRPr>
          </a:p>
        </p:txBody>
      </p:sp>
      <p:sp>
        <p:nvSpPr>
          <p:cNvPr id="15" name="Prostokąt z rogami zaokrąglonymi po przekątnej 14"/>
          <p:cNvSpPr/>
          <p:nvPr/>
        </p:nvSpPr>
        <p:spPr>
          <a:xfrm>
            <a:off x="4714876" y="1714488"/>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Komunikacja </a:t>
            </a:r>
            <a:endParaRPr lang="pl-PL" dirty="0">
              <a:solidFill>
                <a:schemeClr val="tx1"/>
              </a:solidFill>
            </a:endParaRPr>
          </a:p>
        </p:txBody>
      </p:sp>
      <p:sp>
        <p:nvSpPr>
          <p:cNvPr id="16" name="Prostokąt z rogami zaokrąglonymi po przekątnej 15"/>
          <p:cNvSpPr/>
          <p:nvPr/>
        </p:nvSpPr>
        <p:spPr>
          <a:xfrm>
            <a:off x="4714876" y="2500306"/>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rozwiązanie</a:t>
            </a:r>
            <a:endParaRPr lang="pl-PL" dirty="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Badania</a:t>
            </a:r>
            <a:endParaRPr lang="pl-PL" dirty="0"/>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Komunikacja</a:t>
            </a:r>
            <a:endParaRPr lang="pl-PL" dirty="0"/>
          </a:p>
        </p:txBody>
      </p:sp>
      <p:sp>
        <p:nvSpPr>
          <p:cNvPr id="3" name="Symbol zastępczy zawartości 2"/>
          <p:cNvSpPr>
            <a:spLocks noGrp="1"/>
          </p:cNvSpPr>
          <p:nvPr>
            <p:ph idx="1"/>
          </p:nvPr>
        </p:nvSpPr>
        <p:spPr/>
        <p:txBody>
          <a:bodyPr>
            <a:normAutofit lnSpcReduction="10000"/>
          </a:bodyPr>
          <a:lstStyle/>
          <a:p>
            <a:pPr>
              <a:buNone/>
            </a:pPr>
            <a:r>
              <a:rPr lang="pl-PL" dirty="0" smtClean="0"/>
              <a:t>Oprogramowanie zorientowane na przetwarzanie komunikatów  (</a:t>
            </a:r>
            <a:r>
              <a:rPr lang="pl-PL" dirty="0" err="1" smtClean="0"/>
              <a:t>ang</a:t>
            </a:r>
            <a:r>
              <a:rPr lang="pl-PL" dirty="0" smtClean="0"/>
              <a:t> </a:t>
            </a:r>
            <a:r>
              <a:rPr lang="pl-PL" b="1" dirty="0" err="1" smtClean="0"/>
              <a:t>Message-oriented</a:t>
            </a:r>
            <a:r>
              <a:rPr lang="pl-PL" b="1" dirty="0" smtClean="0"/>
              <a:t> </a:t>
            </a:r>
            <a:r>
              <a:rPr lang="pl-PL" b="1" dirty="0" err="1" smtClean="0"/>
              <a:t>middleware</a:t>
            </a:r>
            <a:r>
              <a:rPr lang="pl-PL" dirty="0" smtClean="0"/>
              <a:t>) – programowa lub sprzętowa infrastruktura wspierająca wysyłanie oraz odbieranie komunikatów w systemach rozproszonych.</a:t>
            </a:r>
          </a:p>
          <a:p>
            <a:pPr>
              <a:buNone/>
            </a:pPr>
            <a:endParaRPr lang="pl-PL" dirty="0" smtClean="0"/>
          </a:p>
          <a:p>
            <a:pPr>
              <a:buNone/>
            </a:pPr>
            <a:endParaRPr lang="pl-PL" dirty="0" smtClean="0"/>
          </a:p>
          <a:p>
            <a:pPr>
              <a:buNone/>
            </a:pPr>
            <a:r>
              <a:rPr lang="pl-PL" sz="1600" i="1" dirty="0" smtClean="0"/>
              <a:t>źródło http://en.wikipedia.org/wiki/Message-oriented_middleware</a:t>
            </a:r>
          </a:p>
          <a:p>
            <a:pPr>
              <a:buNone/>
            </a:pPr>
            <a:r>
              <a:rPr lang="pl-PL" sz="1600" i="1" dirty="0" smtClean="0"/>
              <a:t>Tłumaczenie Jarosław Gosławski</a:t>
            </a:r>
            <a:endParaRPr lang="pl-PL" sz="1600"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Komunikacja</a:t>
            </a:r>
            <a:endParaRPr lang="pl-PL" dirty="0"/>
          </a:p>
        </p:txBody>
      </p:sp>
      <p:sp>
        <p:nvSpPr>
          <p:cNvPr id="3" name="Symbol zastępczy zawartości 2"/>
          <p:cNvSpPr>
            <a:spLocks noGrp="1"/>
          </p:cNvSpPr>
          <p:nvPr>
            <p:ph idx="1"/>
          </p:nvPr>
        </p:nvSpPr>
        <p:spPr/>
        <p:txBody>
          <a:bodyPr/>
          <a:lstStyle/>
          <a:p>
            <a:pPr>
              <a:buNone/>
            </a:pPr>
            <a:r>
              <a:rPr lang="pl-PL" dirty="0" smtClean="0"/>
              <a:t>Jak my to widzimy:</a:t>
            </a:r>
            <a:endParaRPr lang="pl-PL" dirty="0"/>
          </a:p>
        </p:txBody>
      </p:sp>
      <p:sp>
        <p:nvSpPr>
          <p:cNvPr id="4" name="Elipsa 3"/>
          <p:cNvSpPr/>
          <p:nvPr/>
        </p:nvSpPr>
        <p:spPr>
          <a:xfrm>
            <a:off x="500034" y="3286124"/>
            <a:ext cx="1785950" cy="107157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800" dirty="0" err="1" smtClean="0"/>
              <a:t>Sender</a:t>
            </a:r>
            <a:endParaRPr lang="pl-PL" sz="2800" dirty="0"/>
          </a:p>
        </p:txBody>
      </p:sp>
      <p:sp>
        <p:nvSpPr>
          <p:cNvPr id="5" name="Elipsa 4"/>
          <p:cNvSpPr/>
          <p:nvPr/>
        </p:nvSpPr>
        <p:spPr>
          <a:xfrm>
            <a:off x="6500826" y="3357562"/>
            <a:ext cx="1785950"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800" dirty="0" err="1" smtClean="0"/>
              <a:t>Reciver</a:t>
            </a:r>
            <a:endParaRPr lang="pl-PL" sz="2800" dirty="0"/>
          </a:p>
        </p:txBody>
      </p:sp>
      <p:sp>
        <p:nvSpPr>
          <p:cNvPr id="6" name="Strzałka w prawo 5"/>
          <p:cNvSpPr/>
          <p:nvPr/>
        </p:nvSpPr>
        <p:spPr>
          <a:xfrm>
            <a:off x="2428860" y="3571876"/>
            <a:ext cx="1214446"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ostokąt zaokrąglony 6"/>
          <p:cNvSpPr/>
          <p:nvPr/>
        </p:nvSpPr>
        <p:spPr>
          <a:xfrm>
            <a:off x="3714744" y="3571876"/>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Queue</a:t>
            </a:r>
            <a:endParaRPr lang="pl-PL" dirty="0"/>
          </a:p>
        </p:txBody>
      </p:sp>
      <p:pic>
        <p:nvPicPr>
          <p:cNvPr id="1026" name="Picture 2" descr="https://encrypted-tbn2.gstatic.com/images?q=tbn:ANd9GcRwCoXnjh51CgDEVA45qCYqujndVfO05Z7rryGq2U5epdQ6m16OkA"/>
          <p:cNvPicPr>
            <a:picLocks noChangeAspect="1" noChangeArrowheads="1"/>
          </p:cNvPicPr>
          <p:nvPr/>
        </p:nvPicPr>
        <p:blipFill>
          <a:blip r:embed="rId2" cstate="print"/>
          <a:srcRect/>
          <a:stretch>
            <a:fillRect/>
          </a:stretch>
        </p:blipFill>
        <p:spPr bwMode="auto">
          <a:xfrm>
            <a:off x="2714612" y="3357562"/>
            <a:ext cx="379317" cy="285752"/>
          </a:xfrm>
          <a:prstGeom prst="rect">
            <a:avLst/>
          </a:prstGeom>
          <a:noFill/>
        </p:spPr>
      </p:pic>
      <p:sp>
        <p:nvSpPr>
          <p:cNvPr id="9" name="Strzałka w prawo 8"/>
          <p:cNvSpPr/>
          <p:nvPr/>
        </p:nvSpPr>
        <p:spPr>
          <a:xfrm>
            <a:off x="5214942" y="3571876"/>
            <a:ext cx="1214446"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 name="Picture 2" descr="https://encrypted-tbn2.gstatic.com/images?q=tbn:ANd9GcRwCoXnjh51CgDEVA45qCYqujndVfO05Z7rryGq2U5epdQ6m16OkA"/>
          <p:cNvPicPr>
            <a:picLocks noChangeAspect="1" noChangeArrowheads="1"/>
          </p:cNvPicPr>
          <p:nvPr/>
        </p:nvPicPr>
        <p:blipFill>
          <a:blip r:embed="rId2" cstate="print"/>
          <a:srcRect/>
          <a:stretch>
            <a:fillRect/>
          </a:stretch>
        </p:blipFill>
        <p:spPr bwMode="auto">
          <a:xfrm>
            <a:off x="4572000" y="3214686"/>
            <a:ext cx="379317" cy="285752"/>
          </a:xfrm>
          <a:prstGeom prst="rect">
            <a:avLst/>
          </a:prstGeom>
          <a:noFill/>
        </p:spPr>
      </p:pic>
      <p:pic>
        <p:nvPicPr>
          <p:cNvPr id="11" name="Picture 2" descr="https://encrypted-tbn2.gstatic.com/images?q=tbn:ANd9GcRwCoXnjh51CgDEVA45qCYqujndVfO05Z7rryGq2U5epdQ6m16OkA"/>
          <p:cNvPicPr>
            <a:picLocks noChangeAspect="1" noChangeArrowheads="1"/>
          </p:cNvPicPr>
          <p:nvPr/>
        </p:nvPicPr>
        <p:blipFill>
          <a:blip r:embed="rId2" cstate="print"/>
          <a:srcRect/>
          <a:stretch>
            <a:fillRect/>
          </a:stretch>
        </p:blipFill>
        <p:spPr bwMode="auto">
          <a:xfrm>
            <a:off x="4143372" y="3214686"/>
            <a:ext cx="379317" cy="285752"/>
          </a:xfrm>
          <a:prstGeom prst="rect">
            <a:avLst/>
          </a:prstGeom>
          <a:noFill/>
        </p:spPr>
      </p:pic>
      <p:pic>
        <p:nvPicPr>
          <p:cNvPr id="1028" name="Picture 4" descr="https://encrypted-tbn1.gstatic.com/images?q=tbn:ANd9GcRWO8vMzolxrFXVGjd_o0ugT8JYv15Q3IUyxaF7nXP_ZWsQPbs0oA"/>
          <p:cNvPicPr>
            <a:picLocks noChangeAspect="1" noChangeArrowheads="1"/>
          </p:cNvPicPr>
          <p:nvPr/>
        </p:nvPicPr>
        <p:blipFill>
          <a:blip r:embed="rId3" cstate="print"/>
          <a:srcRect/>
          <a:stretch>
            <a:fillRect/>
          </a:stretch>
        </p:blipFill>
        <p:spPr bwMode="auto">
          <a:xfrm>
            <a:off x="5500694" y="3214686"/>
            <a:ext cx="428628" cy="42862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Komunikacja</a:t>
            </a:r>
            <a:endParaRPr lang="pl-PL" dirty="0"/>
          </a:p>
        </p:txBody>
      </p:sp>
      <p:sp>
        <p:nvSpPr>
          <p:cNvPr id="3" name="Symbol zastępczy zawartości 2"/>
          <p:cNvSpPr>
            <a:spLocks noGrp="1"/>
          </p:cNvSpPr>
          <p:nvPr>
            <p:ph idx="1"/>
          </p:nvPr>
        </p:nvSpPr>
        <p:spPr/>
        <p:txBody>
          <a:bodyPr/>
          <a:lstStyle/>
          <a:p>
            <a:pPr>
              <a:buNone/>
            </a:pPr>
            <a:r>
              <a:rPr lang="pl-PL" dirty="0" smtClean="0"/>
              <a:t>Jak w rzeczywistości to wygląda:</a:t>
            </a:r>
            <a:endParaRPr lang="pl-PL" dirty="0"/>
          </a:p>
        </p:txBody>
      </p:sp>
      <p:sp>
        <p:nvSpPr>
          <p:cNvPr id="4" name="Elipsa 3"/>
          <p:cNvSpPr/>
          <p:nvPr/>
        </p:nvSpPr>
        <p:spPr>
          <a:xfrm>
            <a:off x="500034" y="3286124"/>
            <a:ext cx="1785950" cy="107157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2800" dirty="0" err="1" smtClean="0"/>
              <a:t>Sender</a:t>
            </a:r>
            <a:endParaRPr lang="pl-PL" sz="2800" dirty="0"/>
          </a:p>
        </p:txBody>
      </p:sp>
      <p:sp>
        <p:nvSpPr>
          <p:cNvPr id="5" name="Elipsa 4"/>
          <p:cNvSpPr/>
          <p:nvPr/>
        </p:nvSpPr>
        <p:spPr>
          <a:xfrm>
            <a:off x="6500826" y="3357562"/>
            <a:ext cx="1785950"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800" dirty="0" err="1" smtClean="0"/>
              <a:t>Reciver</a:t>
            </a:r>
            <a:endParaRPr lang="pl-PL" sz="2800" dirty="0"/>
          </a:p>
        </p:txBody>
      </p:sp>
      <p:sp>
        <p:nvSpPr>
          <p:cNvPr id="6" name="Strzałka w prawo 5"/>
          <p:cNvSpPr/>
          <p:nvPr/>
        </p:nvSpPr>
        <p:spPr>
          <a:xfrm rot="2007658">
            <a:off x="2296993" y="4044185"/>
            <a:ext cx="1045279"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26" name="Picture 2" descr="https://encrypted-tbn2.gstatic.com/images?q=tbn:ANd9GcRwCoXnjh51CgDEVA45qCYqujndVfO05Z7rryGq2U5epdQ6m16OkA"/>
          <p:cNvPicPr>
            <a:picLocks noChangeAspect="1" noChangeArrowheads="1"/>
          </p:cNvPicPr>
          <p:nvPr/>
        </p:nvPicPr>
        <p:blipFill>
          <a:blip r:embed="rId2" cstate="print"/>
          <a:srcRect/>
          <a:stretch>
            <a:fillRect/>
          </a:stretch>
        </p:blipFill>
        <p:spPr bwMode="auto">
          <a:xfrm rot="2089546">
            <a:off x="2762315" y="3801842"/>
            <a:ext cx="379317" cy="285752"/>
          </a:xfrm>
          <a:prstGeom prst="rect">
            <a:avLst/>
          </a:prstGeom>
          <a:noFill/>
        </p:spPr>
      </p:pic>
      <p:sp>
        <p:nvSpPr>
          <p:cNvPr id="9" name="Strzałka w prawo 8"/>
          <p:cNvSpPr/>
          <p:nvPr/>
        </p:nvSpPr>
        <p:spPr>
          <a:xfrm rot="19745594">
            <a:off x="5581173" y="3985423"/>
            <a:ext cx="933761"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28" name="Picture 4" descr="https://encrypted-tbn1.gstatic.com/images?q=tbn:ANd9GcRWO8vMzolxrFXVGjd_o0ugT8JYv15Q3IUyxaF7nXP_ZWsQPbs0oA"/>
          <p:cNvPicPr>
            <a:picLocks noChangeAspect="1" noChangeArrowheads="1"/>
          </p:cNvPicPr>
          <p:nvPr/>
        </p:nvPicPr>
        <p:blipFill>
          <a:blip r:embed="rId3" cstate="print"/>
          <a:srcRect/>
          <a:stretch>
            <a:fillRect/>
          </a:stretch>
        </p:blipFill>
        <p:spPr bwMode="auto">
          <a:xfrm rot="19678574">
            <a:off x="5510288" y="3724346"/>
            <a:ext cx="428628" cy="428628"/>
          </a:xfrm>
          <a:prstGeom prst="rect">
            <a:avLst/>
          </a:prstGeom>
          <a:noFill/>
        </p:spPr>
      </p:pic>
      <p:sp>
        <p:nvSpPr>
          <p:cNvPr id="13" name="Elipsa 12"/>
          <p:cNvSpPr/>
          <p:nvPr/>
        </p:nvSpPr>
        <p:spPr>
          <a:xfrm>
            <a:off x="3286116" y="4357694"/>
            <a:ext cx="2214578"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dirty="0" err="1" smtClean="0"/>
              <a:t>Message</a:t>
            </a:r>
            <a:r>
              <a:rPr lang="pl-PL" sz="2400" dirty="0" smtClean="0"/>
              <a:t> broker</a:t>
            </a:r>
            <a:endParaRPr lang="pl-PL" sz="2400" dirty="0"/>
          </a:p>
        </p:txBody>
      </p:sp>
      <p:sp>
        <p:nvSpPr>
          <p:cNvPr id="14" name="Schemat blokowy: dysk magnetyczny 13"/>
          <p:cNvSpPr/>
          <p:nvPr/>
        </p:nvSpPr>
        <p:spPr>
          <a:xfrm>
            <a:off x="5857884" y="5357826"/>
            <a:ext cx="1143008" cy="10001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BD</a:t>
            </a:r>
            <a:endParaRPr lang="pl-PL" dirty="0"/>
          </a:p>
        </p:txBody>
      </p:sp>
      <p:cxnSp>
        <p:nvCxnSpPr>
          <p:cNvPr id="16" name="Łącznik prosty ze strzałką 15"/>
          <p:cNvCxnSpPr/>
          <p:nvPr/>
        </p:nvCxnSpPr>
        <p:spPr>
          <a:xfrm rot="16200000" flipH="1">
            <a:off x="5250661" y="5464983"/>
            <a:ext cx="642942" cy="428628"/>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Komunikacja</a:t>
            </a:r>
            <a:endParaRPr lang="pl-PL" dirty="0"/>
          </a:p>
        </p:txBody>
      </p:sp>
      <p:sp>
        <p:nvSpPr>
          <p:cNvPr id="3" name="Symbol zastępczy zawartości 2"/>
          <p:cNvSpPr>
            <a:spLocks noGrp="1"/>
          </p:cNvSpPr>
          <p:nvPr>
            <p:ph idx="1"/>
          </p:nvPr>
        </p:nvSpPr>
        <p:spPr/>
        <p:txBody>
          <a:bodyPr/>
          <a:lstStyle/>
          <a:p>
            <a:pPr>
              <a:buNone/>
            </a:pPr>
            <a:r>
              <a:rPr lang="pl-PL" dirty="0" smtClean="0"/>
              <a:t>Komunikacja punkt – </a:t>
            </a:r>
            <a:r>
              <a:rPr lang="pl-PL" dirty="0" err="1" smtClean="0"/>
              <a:t>punkt</a:t>
            </a:r>
            <a:r>
              <a:rPr lang="pl-PL" dirty="0" smtClean="0"/>
              <a:t>:</a:t>
            </a:r>
          </a:p>
        </p:txBody>
      </p:sp>
      <p:pic>
        <p:nvPicPr>
          <p:cNvPr id="67586" name="Picture 2"/>
          <p:cNvPicPr>
            <a:picLocks noChangeAspect="1" noChangeArrowheads="1"/>
          </p:cNvPicPr>
          <p:nvPr/>
        </p:nvPicPr>
        <p:blipFill>
          <a:blip r:embed="rId2"/>
          <a:srcRect/>
          <a:stretch>
            <a:fillRect/>
          </a:stretch>
        </p:blipFill>
        <p:spPr bwMode="auto">
          <a:xfrm>
            <a:off x="428596" y="2857496"/>
            <a:ext cx="8419479"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Komunikacja</a:t>
            </a:r>
            <a:endParaRPr lang="pl-PL" dirty="0"/>
          </a:p>
        </p:txBody>
      </p:sp>
      <p:sp>
        <p:nvSpPr>
          <p:cNvPr id="3" name="Symbol zastępczy zawartości 2"/>
          <p:cNvSpPr>
            <a:spLocks noGrp="1"/>
          </p:cNvSpPr>
          <p:nvPr>
            <p:ph idx="1"/>
          </p:nvPr>
        </p:nvSpPr>
        <p:spPr/>
        <p:txBody>
          <a:bodyPr/>
          <a:lstStyle/>
          <a:p>
            <a:pPr>
              <a:buNone/>
            </a:pPr>
            <a:r>
              <a:rPr lang="pl-PL" dirty="0" smtClean="0"/>
              <a:t>Komunikacja publikuj – subskrybuj:</a:t>
            </a:r>
          </a:p>
        </p:txBody>
      </p:sp>
      <p:pic>
        <p:nvPicPr>
          <p:cNvPr id="5" name="Picture 2"/>
          <p:cNvPicPr>
            <a:picLocks noChangeAspect="1" noChangeArrowheads="1"/>
          </p:cNvPicPr>
          <p:nvPr/>
        </p:nvPicPr>
        <p:blipFill>
          <a:blip r:embed="rId2"/>
          <a:srcRect/>
          <a:stretch>
            <a:fillRect/>
          </a:stretch>
        </p:blipFill>
        <p:spPr bwMode="auto">
          <a:xfrm>
            <a:off x="285720" y="2714620"/>
            <a:ext cx="8355061" cy="22955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Przedstawienie tematu</a:t>
            </a:r>
            <a:endParaRPr lang="pl-PL" dirty="0"/>
          </a:p>
        </p:txBody>
      </p:sp>
      <p:sp>
        <p:nvSpPr>
          <p:cNvPr id="3" name="Symbol zastępczy zawartości 2"/>
          <p:cNvSpPr>
            <a:spLocks noGrp="1"/>
          </p:cNvSpPr>
          <p:nvPr>
            <p:ph idx="1"/>
          </p:nvPr>
        </p:nvSpPr>
        <p:spPr/>
        <p:txBody>
          <a:bodyPr/>
          <a:lstStyle/>
          <a:p>
            <a:pPr algn="ctr">
              <a:buNone/>
            </a:pPr>
            <a:r>
              <a:rPr lang="pl-PL" dirty="0" smtClean="0"/>
              <a:t>Odpowiedź</a:t>
            </a:r>
            <a:endParaRPr lang="pl-PL" dirty="0"/>
          </a:p>
        </p:txBody>
      </p:sp>
      <p:pic>
        <p:nvPicPr>
          <p:cNvPr id="17410" name="Picture 2" descr="http://www.foto.waw.net.pl/uslugikomputerowe/cg2.jpg"/>
          <p:cNvPicPr>
            <a:picLocks noChangeAspect="1" noChangeArrowheads="1"/>
          </p:cNvPicPr>
          <p:nvPr/>
        </p:nvPicPr>
        <p:blipFill>
          <a:blip r:embed="rId2"/>
          <a:srcRect/>
          <a:stretch>
            <a:fillRect/>
          </a:stretch>
        </p:blipFill>
        <p:spPr bwMode="auto">
          <a:xfrm>
            <a:off x="714348" y="2786058"/>
            <a:ext cx="2643206" cy="3000651"/>
          </a:xfrm>
          <a:prstGeom prst="rect">
            <a:avLst/>
          </a:prstGeom>
          <a:noFill/>
        </p:spPr>
      </p:pic>
      <p:pic>
        <p:nvPicPr>
          <p:cNvPr id="5" name="Picture 2" descr="http://www.foto.waw.net.pl/uslugikomputerowe/cg2.jpg"/>
          <p:cNvPicPr>
            <a:picLocks noChangeAspect="1" noChangeArrowheads="1"/>
          </p:cNvPicPr>
          <p:nvPr/>
        </p:nvPicPr>
        <p:blipFill>
          <a:blip r:embed="rId2"/>
          <a:srcRect/>
          <a:stretch>
            <a:fillRect/>
          </a:stretch>
        </p:blipFill>
        <p:spPr bwMode="auto">
          <a:xfrm>
            <a:off x="3428992" y="2857496"/>
            <a:ext cx="2643206" cy="3000651"/>
          </a:xfrm>
          <a:prstGeom prst="rect">
            <a:avLst/>
          </a:prstGeom>
          <a:noFill/>
        </p:spPr>
      </p:pic>
      <p:pic>
        <p:nvPicPr>
          <p:cNvPr id="6" name="Picture 2" descr="http://www.foto.waw.net.pl/uslugikomputerowe/cg2.jpg"/>
          <p:cNvPicPr>
            <a:picLocks noChangeAspect="1" noChangeArrowheads="1"/>
          </p:cNvPicPr>
          <p:nvPr/>
        </p:nvPicPr>
        <p:blipFill>
          <a:blip r:embed="rId2"/>
          <a:srcRect/>
          <a:stretch>
            <a:fillRect/>
          </a:stretch>
        </p:blipFill>
        <p:spPr bwMode="auto">
          <a:xfrm>
            <a:off x="6000760" y="2857496"/>
            <a:ext cx="2643206" cy="3000651"/>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Konspekt pracy</a:t>
            </a:r>
            <a:endParaRPr lang="pl-PL" dirty="0">
              <a:solidFill>
                <a:schemeClr val="bg1"/>
              </a:solidFill>
            </a:endParaRPr>
          </a:p>
        </p:txBody>
      </p:sp>
      <p:sp>
        <p:nvSpPr>
          <p:cNvPr id="7" name="Prostokąt z rogami zaokrąglonymi po przekątnej 6"/>
          <p:cNvSpPr/>
          <p:nvPr/>
        </p:nvSpPr>
        <p:spPr>
          <a:xfrm>
            <a:off x="571472"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Programowanie </a:t>
            </a:r>
            <a:r>
              <a:rPr lang="pl-PL" dirty="0" err="1" smtClean="0">
                <a:solidFill>
                  <a:schemeClr val="bg1"/>
                </a:solidFill>
              </a:rPr>
              <a:t>agentowe</a:t>
            </a:r>
            <a:endParaRPr lang="pl-PL" dirty="0">
              <a:solidFill>
                <a:schemeClr val="bg1"/>
              </a:solidFill>
            </a:endParaRPr>
          </a:p>
        </p:txBody>
      </p:sp>
      <p:sp>
        <p:nvSpPr>
          <p:cNvPr id="8" name="Prostokąt z rogami zaokrąglonymi po przekątnej 7"/>
          <p:cNvSpPr/>
          <p:nvPr/>
        </p:nvSpPr>
        <p:spPr>
          <a:xfrm>
            <a:off x="571472" y="4071942"/>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Aplikacje rozproszone</a:t>
            </a:r>
            <a:endParaRPr lang="pl-PL" dirty="0">
              <a:solidFill>
                <a:schemeClr val="bg1"/>
              </a:solidFill>
            </a:endParaRPr>
          </a:p>
        </p:txBody>
      </p:sp>
      <p:sp>
        <p:nvSpPr>
          <p:cNvPr id="9" name="Prostokąt z rogami zaokrąglonymi po przekątnej 8"/>
          <p:cNvSpPr/>
          <p:nvPr/>
        </p:nvSpPr>
        <p:spPr>
          <a:xfrm>
            <a:off x="571472" y="4857760"/>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Sterowanie</a:t>
            </a:r>
            <a:r>
              <a:rPr lang="pl-PL" dirty="0" smtClean="0">
                <a:solidFill>
                  <a:schemeClr val="tx1"/>
                </a:solidFill>
              </a:rPr>
              <a:t> </a:t>
            </a:r>
            <a:r>
              <a:rPr lang="pl-PL" dirty="0" smtClean="0">
                <a:solidFill>
                  <a:schemeClr val="bg1"/>
                </a:solidFill>
              </a:rPr>
              <a:t>obciążeniem</a:t>
            </a:r>
            <a:endParaRPr lang="pl-PL" dirty="0">
              <a:solidFill>
                <a:schemeClr val="bg1"/>
              </a:solidFill>
            </a:endParaRPr>
          </a:p>
        </p:txBody>
      </p:sp>
      <p:sp>
        <p:nvSpPr>
          <p:cNvPr id="15" name="Prostokąt z rogami zaokrąglonymi po przekątnej 14"/>
          <p:cNvSpPr/>
          <p:nvPr/>
        </p:nvSpPr>
        <p:spPr>
          <a:xfrm>
            <a:off x="4714876"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Komunikacja </a:t>
            </a:r>
            <a:endParaRPr lang="pl-PL" dirty="0">
              <a:solidFill>
                <a:schemeClr val="bg1"/>
              </a:solidFill>
            </a:endParaRPr>
          </a:p>
        </p:txBody>
      </p:sp>
      <p:sp>
        <p:nvSpPr>
          <p:cNvPr id="16" name="Prostokąt z rogami zaokrąglonymi po przekątnej 15"/>
          <p:cNvSpPr/>
          <p:nvPr/>
        </p:nvSpPr>
        <p:spPr>
          <a:xfrm>
            <a:off x="4714876" y="2500306"/>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Proponowane rozwiązanie</a:t>
            </a:r>
            <a:endParaRPr lang="pl-PL" dirty="0">
              <a:solidFill>
                <a:schemeClr val="tx1"/>
              </a:solidFill>
            </a:endParaRPr>
          </a:p>
        </p:txBody>
      </p:sp>
      <p:sp>
        <p:nvSpPr>
          <p:cNvPr id="17" name="Prostokąt z rogami zaokrąglonymi po przekątnej 16"/>
          <p:cNvSpPr/>
          <p:nvPr/>
        </p:nvSpPr>
        <p:spPr>
          <a:xfrm>
            <a:off x="4714876" y="3286124"/>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Badania</a:t>
            </a:r>
            <a:endParaRPr lang="pl-PL" dirty="0"/>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Proponowane rozwiązanie</a:t>
            </a:r>
            <a:endParaRPr lang="pl-PL" dirty="0"/>
          </a:p>
        </p:txBody>
      </p:sp>
      <p:sp>
        <p:nvSpPr>
          <p:cNvPr id="3" name="Symbol zastępczy zawartości 2"/>
          <p:cNvSpPr>
            <a:spLocks noGrp="1"/>
          </p:cNvSpPr>
          <p:nvPr>
            <p:ph idx="1"/>
          </p:nvPr>
        </p:nvSpPr>
        <p:spPr/>
        <p:txBody>
          <a:bodyPr/>
          <a:lstStyle/>
          <a:p>
            <a:pPr>
              <a:buNone/>
            </a:pPr>
            <a:endParaRPr lang="pl-PL" dirty="0"/>
          </a:p>
        </p:txBody>
      </p:sp>
      <p:sp>
        <p:nvSpPr>
          <p:cNvPr id="5" name="Elipsa 4"/>
          <p:cNvSpPr/>
          <p:nvPr/>
        </p:nvSpPr>
        <p:spPr>
          <a:xfrm>
            <a:off x="1071538" y="3500438"/>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5500694" y="2285992"/>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5500694" y="357187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5500694" y="4929198"/>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pic>
        <p:nvPicPr>
          <p:cNvPr id="16"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7215206" y="2143116"/>
            <a:ext cx="833070" cy="1143008"/>
          </a:xfrm>
          <a:prstGeom prst="rect">
            <a:avLst/>
          </a:prstGeom>
          <a:noFill/>
        </p:spPr>
      </p:pic>
      <p:pic>
        <p:nvPicPr>
          <p:cNvPr id="17"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7215206" y="3500438"/>
            <a:ext cx="833070" cy="1143008"/>
          </a:xfrm>
          <a:prstGeom prst="rect">
            <a:avLst/>
          </a:prstGeom>
          <a:noFill/>
        </p:spPr>
      </p:pic>
      <p:pic>
        <p:nvPicPr>
          <p:cNvPr id="18"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7286644" y="4786322"/>
            <a:ext cx="833070" cy="1143008"/>
          </a:xfrm>
          <a:prstGeom prst="rect">
            <a:avLst/>
          </a:prstGeom>
          <a:noFill/>
        </p:spPr>
      </p:pic>
      <p:pic>
        <p:nvPicPr>
          <p:cNvPr id="19"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1571604" y="4929198"/>
            <a:ext cx="833070" cy="1143008"/>
          </a:xfrm>
          <a:prstGeom prst="rect">
            <a:avLst/>
          </a:prstGeom>
          <a:noFill/>
        </p:spPr>
      </p:pic>
      <p:cxnSp>
        <p:nvCxnSpPr>
          <p:cNvPr id="31" name="Łącznik prosty ze strzałką 30"/>
          <p:cNvCxnSpPr/>
          <p:nvPr/>
        </p:nvCxnSpPr>
        <p:spPr>
          <a:xfrm flipV="1">
            <a:off x="2500298" y="3286124"/>
            <a:ext cx="4572032" cy="2071702"/>
          </a:xfrm>
          <a:prstGeom prst="straightConnector1">
            <a:avLst/>
          </a:prstGeom>
          <a:ln w="635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Łącznik prosty ze strzałką 32"/>
          <p:cNvCxnSpPr/>
          <p:nvPr/>
        </p:nvCxnSpPr>
        <p:spPr>
          <a:xfrm flipV="1">
            <a:off x="2571736" y="4500570"/>
            <a:ext cx="4572032" cy="1071570"/>
          </a:xfrm>
          <a:prstGeom prst="straightConnector1">
            <a:avLst/>
          </a:prstGeom>
          <a:ln w="635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Łącznik prosty ze strzałką 34"/>
          <p:cNvCxnSpPr/>
          <p:nvPr/>
        </p:nvCxnSpPr>
        <p:spPr>
          <a:xfrm flipV="1">
            <a:off x="2571736" y="5643578"/>
            <a:ext cx="4714908" cy="142876"/>
          </a:xfrm>
          <a:prstGeom prst="straightConnector1">
            <a:avLst/>
          </a:prstGeom>
          <a:ln w="635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Proponowane rozwiązanie</a:t>
            </a:r>
            <a:endParaRPr lang="pl-PL" dirty="0"/>
          </a:p>
        </p:txBody>
      </p:sp>
      <p:sp>
        <p:nvSpPr>
          <p:cNvPr id="3" name="Symbol zastępczy zawartości 2"/>
          <p:cNvSpPr>
            <a:spLocks noGrp="1"/>
          </p:cNvSpPr>
          <p:nvPr>
            <p:ph idx="1"/>
          </p:nvPr>
        </p:nvSpPr>
        <p:spPr/>
        <p:txBody>
          <a:bodyPr/>
          <a:lstStyle/>
          <a:p>
            <a:pPr>
              <a:buNone/>
            </a:pPr>
            <a:endParaRPr lang="pl-PL" dirty="0"/>
          </a:p>
        </p:txBody>
      </p:sp>
      <p:sp>
        <p:nvSpPr>
          <p:cNvPr id="5" name="Elipsa 4"/>
          <p:cNvSpPr/>
          <p:nvPr/>
        </p:nvSpPr>
        <p:spPr>
          <a:xfrm>
            <a:off x="1071538" y="3500438"/>
            <a:ext cx="1785950" cy="114300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sz="2400" dirty="0" err="1" smtClean="0"/>
              <a:t>Load</a:t>
            </a:r>
            <a:r>
              <a:rPr lang="pl-PL" sz="2400" dirty="0" smtClean="0"/>
              <a:t> </a:t>
            </a:r>
            <a:r>
              <a:rPr lang="pl-PL" sz="2400" dirty="0" err="1" smtClean="0"/>
              <a:t>balancer</a:t>
            </a:r>
            <a:endParaRPr lang="pl-PL" dirty="0"/>
          </a:p>
        </p:txBody>
      </p:sp>
      <p:sp>
        <p:nvSpPr>
          <p:cNvPr id="6" name="Prostokąt zaokrąglony 5"/>
          <p:cNvSpPr/>
          <p:nvPr/>
        </p:nvSpPr>
        <p:spPr>
          <a:xfrm>
            <a:off x="5500694" y="2285992"/>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1</a:t>
            </a:r>
            <a:endParaRPr lang="pl-PL" dirty="0"/>
          </a:p>
        </p:txBody>
      </p:sp>
      <p:sp>
        <p:nvSpPr>
          <p:cNvPr id="9" name="Prostokąt zaokrąglony 8"/>
          <p:cNvSpPr/>
          <p:nvPr/>
        </p:nvSpPr>
        <p:spPr>
          <a:xfrm>
            <a:off x="5500694" y="3571876"/>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2</a:t>
            </a:r>
          </a:p>
        </p:txBody>
      </p:sp>
      <p:sp>
        <p:nvSpPr>
          <p:cNvPr id="10" name="Prostokąt zaokrąglony 9"/>
          <p:cNvSpPr/>
          <p:nvPr/>
        </p:nvSpPr>
        <p:spPr>
          <a:xfrm>
            <a:off x="5500694" y="4929198"/>
            <a:ext cx="1571636"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z="2400" dirty="0" err="1" smtClean="0"/>
              <a:t>Worker</a:t>
            </a:r>
            <a:r>
              <a:rPr lang="pl-PL" sz="2400" dirty="0" smtClean="0"/>
              <a:t> </a:t>
            </a:r>
            <a:r>
              <a:rPr lang="pl-PL" dirty="0" smtClean="0"/>
              <a:t>3</a:t>
            </a:r>
            <a:endParaRPr lang="pl-PL" dirty="0"/>
          </a:p>
        </p:txBody>
      </p:sp>
      <p:pic>
        <p:nvPicPr>
          <p:cNvPr id="16"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7215206" y="2143116"/>
            <a:ext cx="833070" cy="1143008"/>
          </a:xfrm>
          <a:prstGeom prst="rect">
            <a:avLst/>
          </a:prstGeom>
          <a:noFill/>
        </p:spPr>
      </p:pic>
      <p:pic>
        <p:nvPicPr>
          <p:cNvPr id="17"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7215206" y="3500438"/>
            <a:ext cx="833070" cy="1143008"/>
          </a:xfrm>
          <a:prstGeom prst="rect">
            <a:avLst/>
          </a:prstGeom>
          <a:noFill/>
        </p:spPr>
      </p:pic>
      <p:pic>
        <p:nvPicPr>
          <p:cNvPr id="18"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7286644" y="4786322"/>
            <a:ext cx="833070" cy="1143008"/>
          </a:xfrm>
          <a:prstGeom prst="rect">
            <a:avLst/>
          </a:prstGeom>
          <a:noFill/>
        </p:spPr>
      </p:pic>
      <p:pic>
        <p:nvPicPr>
          <p:cNvPr id="19" name="Picture 2" descr="http://us.123rf.com/400wm/400/400/dedmazay/dedmazay1102/dedmazay110200008/8848062-spy-na-biaa--ym-tle-ilustracja-wektora.jpg"/>
          <p:cNvPicPr>
            <a:picLocks noChangeAspect="1" noChangeArrowheads="1"/>
          </p:cNvPicPr>
          <p:nvPr/>
        </p:nvPicPr>
        <p:blipFill>
          <a:blip r:embed="rId2" cstate="print"/>
          <a:srcRect/>
          <a:stretch>
            <a:fillRect/>
          </a:stretch>
        </p:blipFill>
        <p:spPr bwMode="auto">
          <a:xfrm>
            <a:off x="1571604" y="4929198"/>
            <a:ext cx="833070" cy="1143008"/>
          </a:xfrm>
          <a:prstGeom prst="rect">
            <a:avLst/>
          </a:prstGeom>
          <a:noFill/>
        </p:spPr>
      </p:pic>
      <p:sp>
        <p:nvSpPr>
          <p:cNvPr id="15" name="Strzałka w prawo 14"/>
          <p:cNvSpPr/>
          <p:nvPr/>
        </p:nvSpPr>
        <p:spPr>
          <a:xfrm rot="1970425">
            <a:off x="2921428" y="4509855"/>
            <a:ext cx="2360466"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Proponowane rozwiązanie</a:t>
            </a:r>
            <a:endParaRPr lang="pl-PL" dirty="0"/>
          </a:p>
        </p:txBody>
      </p:sp>
      <p:sp>
        <p:nvSpPr>
          <p:cNvPr id="3" name="Symbol zastępczy zawartości 2"/>
          <p:cNvSpPr>
            <a:spLocks noGrp="1"/>
          </p:cNvSpPr>
          <p:nvPr>
            <p:ph idx="1"/>
          </p:nvPr>
        </p:nvSpPr>
        <p:spPr/>
        <p:txBody>
          <a:bodyPr>
            <a:normAutofit fontScale="92500" lnSpcReduction="10000"/>
          </a:bodyPr>
          <a:lstStyle/>
          <a:p>
            <a:pPr>
              <a:buNone/>
            </a:pPr>
            <a:r>
              <a:rPr lang="pl-PL" dirty="0" smtClean="0"/>
              <a:t>Cechy:</a:t>
            </a:r>
          </a:p>
          <a:p>
            <a:r>
              <a:rPr lang="pl-PL" dirty="0" smtClean="0"/>
              <a:t>Rozproszenie agentów w środowisku</a:t>
            </a:r>
            <a:endParaRPr lang="pl-PL" dirty="0" smtClean="0"/>
          </a:p>
          <a:p>
            <a:r>
              <a:rPr lang="pl-PL" dirty="0" err="1" smtClean="0"/>
              <a:t>Agenty</a:t>
            </a:r>
            <a:r>
              <a:rPr lang="pl-PL" dirty="0" smtClean="0"/>
              <a:t> nie są mobilne</a:t>
            </a:r>
          </a:p>
          <a:p>
            <a:r>
              <a:rPr lang="pl-PL" dirty="0" smtClean="0"/>
              <a:t>Odciążenie elementu </a:t>
            </a:r>
            <a:r>
              <a:rPr lang="pl-PL" dirty="0" err="1" smtClean="0"/>
              <a:t>load</a:t>
            </a:r>
            <a:r>
              <a:rPr lang="pl-PL" dirty="0" smtClean="0"/>
              <a:t> </a:t>
            </a:r>
            <a:r>
              <a:rPr lang="pl-PL" dirty="0" err="1" smtClean="0"/>
              <a:t>balancer</a:t>
            </a:r>
            <a:r>
              <a:rPr lang="pl-PL" dirty="0" smtClean="0">
                <a:solidFill>
                  <a:srgbClr val="FF0000"/>
                </a:solidFill>
              </a:rPr>
              <a:t>*</a:t>
            </a:r>
          </a:p>
          <a:p>
            <a:r>
              <a:rPr lang="pl-PL" dirty="0" smtClean="0"/>
              <a:t>Trudniejsza konfiguracja</a:t>
            </a:r>
            <a:r>
              <a:rPr lang="pl-PL" dirty="0" smtClean="0">
                <a:solidFill>
                  <a:srgbClr val="FF0000"/>
                </a:solidFill>
              </a:rPr>
              <a:t>*</a:t>
            </a:r>
          </a:p>
          <a:p>
            <a:endParaRPr lang="pl-PL" dirty="0" smtClean="0">
              <a:solidFill>
                <a:srgbClr val="FF0000"/>
              </a:solidFill>
            </a:endParaRPr>
          </a:p>
          <a:p>
            <a:endParaRPr lang="pl-PL" dirty="0" smtClean="0">
              <a:solidFill>
                <a:srgbClr val="FF0000"/>
              </a:solidFill>
            </a:endParaRPr>
          </a:p>
          <a:p>
            <a:pPr>
              <a:buNone/>
            </a:pPr>
            <a:r>
              <a:rPr lang="pl-PL" dirty="0" smtClean="0">
                <a:solidFill>
                  <a:srgbClr val="FF0000"/>
                </a:solidFill>
              </a:rPr>
              <a:t>* - w stosunku gdyby wszystkie </a:t>
            </a:r>
            <a:r>
              <a:rPr lang="pl-PL" dirty="0" err="1" smtClean="0">
                <a:solidFill>
                  <a:srgbClr val="FF0000"/>
                </a:solidFill>
              </a:rPr>
              <a:t>agenty</a:t>
            </a:r>
            <a:r>
              <a:rPr lang="pl-PL" dirty="0" smtClean="0">
                <a:solidFill>
                  <a:srgbClr val="FF0000"/>
                </a:solidFill>
              </a:rPr>
              <a:t> były usytuowane w elemencie </a:t>
            </a:r>
            <a:r>
              <a:rPr lang="pl-PL" dirty="0" err="1" smtClean="0">
                <a:solidFill>
                  <a:srgbClr val="FF0000"/>
                </a:solidFill>
              </a:rPr>
              <a:t>load</a:t>
            </a:r>
            <a:r>
              <a:rPr lang="pl-PL" dirty="0" smtClean="0">
                <a:solidFill>
                  <a:srgbClr val="FF0000"/>
                </a:solidFill>
              </a:rPr>
              <a:t> </a:t>
            </a:r>
            <a:r>
              <a:rPr lang="pl-PL" dirty="0" err="1" smtClean="0">
                <a:solidFill>
                  <a:srgbClr val="FF0000"/>
                </a:solidFill>
              </a:rPr>
              <a:t>balancer</a:t>
            </a:r>
            <a:endParaRPr lang="pl-PL" dirty="0" smtClean="0">
              <a:solidFill>
                <a:srgbClr val="FF0000"/>
              </a:solidFill>
            </a:endParaRPr>
          </a:p>
          <a:p>
            <a:endParaRPr lang="pl-PL"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Konspekt pracy</a:t>
            </a:r>
            <a:endParaRPr lang="pl-PL" dirty="0">
              <a:solidFill>
                <a:schemeClr val="bg1"/>
              </a:solidFill>
            </a:endParaRPr>
          </a:p>
        </p:txBody>
      </p:sp>
      <p:sp>
        <p:nvSpPr>
          <p:cNvPr id="7" name="Prostokąt z rogami zaokrąglonymi po przekątnej 6"/>
          <p:cNvSpPr/>
          <p:nvPr/>
        </p:nvSpPr>
        <p:spPr>
          <a:xfrm>
            <a:off x="571472"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Programowanie </a:t>
            </a:r>
            <a:r>
              <a:rPr lang="pl-PL" dirty="0" err="1" smtClean="0">
                <a:solidFill>
                  <a:schemeClr val="bg1"/>
                </a:solidFill>
              </a:rPr>
              <a:t>agentowe</a:t>
            </a:r>
            <a:endParaRPr lang="pl-PL" dirty="0">
              <a:solidFill>
                <a:schemeClr val="bg1"/>
              </a:solidFill>
            </a:endParaRPr>
          </a:p>
        </p:txBody>
      </p:sp>
      <p:sp>
        <p:nvSpPr>
          <p:cNvPr id="8" name="Prostokąt z rogami zaokrąglonymi po przekątnej 7"/>
          <p:cNvSpPr/>
          <p:nvPr/>
        </p:nvSpPr>
        <p:spPr>
          <a:xfrm>
            <a:off x="571472" y="4071942"/>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Aplikacje rozproszone</a:t>
            </a:r>
            <a:endParaRPr lang="pl-PL" dirty="0">
              <a:solidFill>
                <a:schemeClr val="bg1"/>
              </a:solidFill>
            </a:endParaRPr>
          </a:p>
        </p:txBody>
      </p:sp>
      <p:sp>
        <p:nvSpPr>
          <p:cNvPr id="9" name="Prostokąt z rogami zaokrąglonymi po przekątnej 8"/>
          <p:cNvSpPr/>
          <p:nvPr/>
        </p:nvSpPr>
        <p:spPr>
          <a:xfrm>
            <a:off x="571472" y="4857760"/>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Sterowanie</a:t>
            </a:r>
            <a:r>
              <a:rPr lang="pl-PL" dirty="0" smtClean="0">
                <a:solidFill>
                  <a:schemeClr val="tx1"/>
                </a:solidFill>
              </a:rPr>
              <a:t> </a:t>
            </a:r>
            <a:r>
              <a:rPr lang="pl-PL" dirty="0" smtClean="0">
                <a:solidFill>
                  <a:schemeClr val="bg1"/>
                </a:solidFill>
              </a:rPr>
              <a:t>obciążeniem</a:t>
            </a:r>
            <a:endParaRPr lang="pl-PL" dirty="0">
              <a:solidFill>
                <a:schemeClr val="bg1"/>
              </a:solidFill>
            </a:endParaRPr>
          </a:p>
        </p:txBody>
      </p:sp>
      <p:sp>
        <p:nvSpPr>
          <p:cNvPr id="15" name="Prostokąt z rogami zaokrąglonymi po przekątnej 14"/>
          <p:cNvSpPr/>
          <p:nvPr/>
        </p:nvSpPr>
        <p:spPr>
          <a:xfrm>
            <a:off x="4714876"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Komunikacja </a:t>
            </a:r>
            <a:endParaRPr lang="pl-PL" dirty="0">
              <a:solidFill>
                <a:schemeClr val="bg1"/>
              </a:solidFill>
            </a:endParaRPr>
          </a:p>
        </p:txBody>
      </p:sp>
      <p:sp>
        <p:nvSpPr>
          <p:cNvPr id="16" name="Prostokąt z rogami zaokrąglonymi po przekątnej 15"/>
          <p:cNvSpPr/>
          <p:nvPr/>
        </p:nvSpPr>
        <p:spPr>
          <a:xfrm>
            <a:off x="4714876"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rozwiązanie</a:t>
            </a:r>
            <a:endParaRPr lang="pl-PL" dirty="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Badania</a:t>
            </a:r>
            <a:endParaRPr lang="pl-PL" dirty="0">
              <a:solidFill>
                <a:schemeClr val="tx1"/>
              </a:solidFill>
            </a:endParaRPr>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Badania</a:t>
            </a:r>
            <a:endParaRPr lang="pl-PL" dirty="0"/>
          </a:p>
        </p:txBody>
      </p:sp>
      <p:sp>
        <p:nvSpPr>
          <p:cNvPr id="3" name="Symbol zastępczy zawartości 2"/>
          <p:cNvSpPr>
            <a:spLocks noGrp="1"/>
          </p:cNvSpPr>
          <p:nvPr>
            <p:ph idx="1"/>
          </p:nvPr>
        </p:nvSpPr>
        <p:spPr/>
        <p:txBody>
          <a:bodyPr/>
          <a:lstStyle/>
          <a:p>
            <a:pPr>
              <a:buNone/>
            </a:pPr>
            <a:r>
              <a:rPr lang="pl-PL" dirty="0" smtClean="0"/>
              <a:t>Przebadane zostaną następujące aspekty:</a:t>
            </a:r>
          </a:p>
          <a:p>
            <a:r>
              <a:rPr lang="pl-PL" dirty="0" smtClean="0"/>
              <a:t>rozłożenie </a:t>
            </a:r>
            <a:r>
              <a:rPr lang="pl-PL" dirty="0" smtClean="0"/>
              <a:t>pracy pomiędzy części testowanego systemu</a:t>
            </a:r>
          </a:p>
          <a:p>
            <a:r>
              <a:rPr lang="pl-PL" dirty="0" smtClean="0"/>
              <a:t>szybkość </a:t>
            </a:r>
            <a:r>
              <a:rPr lang="pl-PL" dirty="0" smtClean="0"/>
              <a:t>działania</a:t>
            </a:r>
          </a:p>
          <a:p>
            <a:r>
              <a:rPr lang="pl-PL" dirty="0" smtClean="0"/>
              <a:t>odporność </a:t>
            </a:r>
            <a:r>
              <a:rPr lang="pl-PL" dirty="0" smtClean="0"/>
              <a:t>na błędy i awarie (na przykład nagłe wyłączenie jednego z elementów systemu)</a:t>
            </a:r>
          </a:p>
          <a:p>
            <a:r>
              <a:rPr lang="pl-PL" dirty="0" smtClean="0"/>
              <a:t>praca </a:t>
            </a:r>
            <a:r>
              <a:rPr lang="pl-PL" dirty="0" smtClean="0"/>
              <a:t>pod dużym obciążeniem</a:t>
            </a:r>
          </a:p>
          <a:p>
            <a:pPr>
              <a:buNone/>
            </a:pPr>
            <a:endParaRPr lang="pl-PL"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Konspekt pracy</a:t>
            </a:r>
            <a:endParaRPr lang="pl-PL" dirty="0">
              <a:solidFill>
                <a:schemeClr val="bg1"/>
              </a:solidFill>
            </a:endParaRPr>
          </a:p>
        </p:txBody>
      </p:sp>
      <p:sp>
        <p:nvSpPr>
          <p:cNvPr id="7" name="Prostokąt z rogami zaokrąglonymi po przekątnej 6"/>
          <p:cNvSpPr/>
          <p:nvPr/>
        </p:nvSpPr>
        <p:spPr>
          <a:xfrm>
            <a:off x="571472"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Programowanie </a:t>
            </a:r>
            <a:r>
              <a:rPr lang="pl-PL" dirty="0" err="1" smtClean="0">
                <a:solidFill>
                  <a:schemeClr val="bg1"/>
                </a:solidFill>
              </a:rPr>
              <a:t>agentowe</a:t>
            </a:r>
            <a:endParaRPr lang="pl-PL" dirty="0">
              <a:solidFill>
                <a:schemeClr val="bg1"/>
              </a:solidFill>
            </a:endParaRPr>
          </a:p>
        </p:txBody>
      </p:sp>
      <p:sp>
        <p:nvSpPr>
          <p:cNvPr id="8" name="Prostokąt z rogami zaokrąglonymi po przekątnej 7"/>
          <p:cNvSpPr/>
          <p:nvPr/>
        </p:nvSpPr>
        <p:spPr>
          <a:xfrm>
            <a:off x="571472" y="4071942"/>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Aplikacje rozproszone</a:t>
            </a:r>
            <a:endParaRPr lang="pl-PL" dirty="0">
              <a:solidFill>
                <a:schemeClr val="bg1"/>
              </a:solidFill>
            </a:endParaRPr>
          </a:p>
        </p:txBody>
      </p:sp>
      <p:sp>
        <p:nvSpPr>
          <p:cNvPr id="9" name="Prostokąt z rogami zaokrąglonymi po przekątnej 8"/>
          <p:cNvSpPr/>
          <p:nvPr/>
        </p:nvSpPr>
        <p:spPr>
          <a:xfrm>
            <a:off x="571472" y="4857760"/>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Sterowanie</a:t>
            </a:r>
            <a:r>
              <a:rPr lang="pl-PL" dirty="0" smtClean="0">
                <a:solidFill>
                  <a:schemeClr val="tx1"/>
                </a:solidFill>
              </a:rPr>
              <a:t> </a:t>
            </a:r>
            <a:r>
              <a:rPr lang="pl-PL" dirty="0" smtClean="0">
                <a:solidFill>
                  <a:schemeClr val="bg1"/>
                </a:solidFill>
              </a:rPr>
              <a:t>obciążeniem</a:t>
            </a:r>
            <a:endParaRPr lang="pl-PL" dirty="0">
              <a:solidFill>
                <a:schemeClr val="bg1"/>
              </a:solidFill>
            </a:endParaRPr>
          </a:p>
        </p:txBody>
      </p:sp>
      <p:sp>
        <p:nvSpPr>
          <p:cNvPr id="15" name="Prostokąt z rogami zaokrąglonymi po przekątnej 14"/>
          <p:cNvSpPr/>
          <p:nvPr/>
        </p:nvSpPr>
        <p:spPr>
          <a:xfrm>
            <a:off x="4714876"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Komunikacja </a:t>
            </a:r>
            <a:endParaRPr lang="pl-PL" dirty="0">
              <a:solidFill>
                <a:schemeClr val="bg1"/>
              </a:solidFill>
            </a:endParaRPr>
          </a:p>
        </p:txBody>
      </p:sp>
      <p:sp>
        <p:nvSpPr>
          <p:cNvPr id="16" name="Prostokąt z rogami zaokrąglonymi po przekątnej 15"/>
          <p:cNvSpPr/>
          <p:nvPr/>
        </p:nvSpPr>
        <p:spPr>
          <a:xfrm>
            <a:off x="4714876"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rozwiązanie</a:t>
            </a:r>
            <a:endParaRPr lang="pl-PL" dirty="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Badania</a:t>
            </a:r>
            <a:endParaRPr lang="pl-PL" dirty="0">
              <a:solidFill>
                <a:schemeClr val="bg1"/>
              </a:solidFill>
            </a:endParaRPr>
          </a:p>
        </p:txBody>
      </p:sp>
      <p:sp>
        <p:nvSpPr>
          <p:cNvPr id="18" name="Prostokąt z rogami zaokrąglonymi po przekątnej 17"/>
          <p:cNvSpPr/>
          <p:nvPr/>
        </p:nvSpPr>
        <p:spPr>
          <a:xfrm>
            <a:off x="4714876" y="4071942"/>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Podsumowanie</a:t>
            </a:r>
            <a:endParaRPr lang="pl-PL" dirty="0">
              <a:solidFill>
                <a:schemeClr val="tx1"/>
              </a:solidFill>
            </a:endParaRPr>
          </a:p>
        </p:txBody>
      </p:sp>
      <p:sp>
        <p:nvSpPr>
          <p:cNvPr id="19" name="Prostokąt z rogami zaokrąglonymi po przekątnej 18"/>
          <p:cNvSpPr/>
          <p:nvPr/>
        </p:nvSpPr>
        <p:spPr>
          <a:xfrm>
            <a:off x="4714876" y="4857760"/>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Q&amp;A</a:t>
            </a:r>
            <a:endParaRPr lang="pl-PL"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Podsumowanie</a:t>
            </a:r>
            <a:endParaRPr lang="pl-PL" dirty="0"/>
          </a:p>
        </p:txBody>
      </p:sp>
      <p:sp>
        <p:nvSpPr>
          <p:cNvPr id="3" name="Symbol zastępczy zawartości 2"/>
          <p:cNvSpPr>
            <a:spLocks noGrp="1"/>
          </p:cNvSpPr>
          <p:nvPr>
            <p:ph idx="1"/>
          </p:nvPr>
        </p:nvSpPr>
        <p:spPr/>
        <p:txBody>
          <a:bodyPr/>
          <a:lstStyle/>
          <a:p>
            <a:pPr>
              <a:buNone/>
            </a:pPr>
            <a:r>
              <a:rPr lang="pl-PL" dirty="0" smtClean="0"/>
              <a:t>Osiągnięte kamienie milowe:</a:t>
            </a:r>
          </a:p>
          <a:p>
            <a:pPr marL="514350" indent="-514350">
              <a:buFont typeface="+mj-lt"/>
              <a:buAutoNum type="arabicPeriod"/>
            </a:pPr>
            <a:r>
              <a:rPr lang="pl-PL" dirty="0" smtClean="0"/>
              <a:t>Przygotowanie materiałów</a:t>
            </a:r>
          </a:p>
          <a:p>
            <a:pPr marL="514350" indent="-514350">
              <a:buFont typeface="+mj-lt"/>
              <a:buAutoNum type="arabicPeriod"/>
            </a:pPr>
            <a:r>
              <a:rPr lang="pl-PL" dirty="0" smtClean="0"/>
              <a:t>Napisanie konspektu pracy</a:t>
            </a:r>
          </a:p>
          <a:p>
            <a:pPr marL="514350" indent="-514350">
              <a:buFont typeface="+mj-lt"/>
              <a:buAutoNum type="arabicPeriod"/>
            </a:pPr>
            <a:r>
              <a:rPr lang="pl-PL" dirty="0" smtClean="0"/>
              <a:t>Stworzenie prostego agenta</a:t>
            </a:r>
          </a:p>
          <a:p>
            <a:pPr marL="514350" indent="-514350">
              <a:buFont typeface="+mj-lt"/>
              <a:buAutoNum type="arabicPeriod"/>
            </a:pPr>
            <a:r>
              <a:rPr lang="pl-PL" dirty="0" smtClean="0"/>
              <a:t>Prezentacja </a:t>
            </a:r>
            <a:r>
              <a:rPr lang="pl-PL" dirty="0" smtClean="0">
                <a:sym typeface="Wingdings" pitchFamily="2" charset="2"/>
              </a:rPr>
              <a:t></a:t>
            </a:r>
            <a:endParaRPr lang="pl-PL" dirty="0" smtClean="0"/>
          </a:p>
          <a:p>
            <a:pPr marL="514350" indent="-514350">
              <a:buFont typeface="+mj-lt"/>
              <a:buAutoNum type="arabicPeriod"/>
            </a:pPr>
            <a:endParaRPr lang="pl-PL"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Plan prezentacji</a:t>
            </a:r>
            <a:endParaRPr lang="pl-PL" dirty="0"/>
          </a:p>
        </p:txBody>
      </p:sp>
      <p:sp>
        <p:nvSpPr>
          <p:cNvPr id="3" name="Symbol zastępczy zawartości 2"/>
          <p:cNvSpPr>
            <a:spLocks noGrp="1"/>
          </p:cNvSpPr>
          <p:nvPr>
            <p:ph idx="1"/>
          </p:nvPr>
        </p:nvSpPr>
        <p:spPr/>
        <p:txBody>
          <a:bodyPr/>
          <a:lstStyle/>
          <a:p>
            <a:endParaRPr lang="pl-PL" dirty="0"/>
          </a:p>
        </p:txBody>
      </p:sp>
      <p:sp>
        <p:nvSpPr>
          <p:cNvPr id="4" name="Prostokąt z rogami zaokrąglonymi po przekątnej 3"/>
          <p:cNvSpPr/>
          <p:nvPr/>
        </p:nvSpPr>
        <p:spPr>
          <a:xfrm>
            <a:off x="571472"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Przedstawienie tematu</a:t>
            </a:r>
            <a:endParaRPr lang="pl-PL" dirty="0">
              <a:solidFill>
                <a:schemeClr val="bg1"/>
              </a:solidFill>
            </a:endParaRPr>
          </a:p>
        </p:txBody>
      </p:sp>
      <p:sp>
        <p:nvSpPr>
          <p:cNvPr id="6" name="Prostokąt z rogami zaokrąglonymi po przekątnej 5"/>
          <p:cNvSpPr/>
          <p:nvPr/>
        </p:nvSpPr>
        <p:spPr>
          <a:xfrm>
            <a:off x="571472"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Konspekt pracy</a:t>
            </a:r>
            <a:endParaRPr lang="pl-PL" dirty="0">
              <a:solidFill>
                <a:schemeClr val="bg1"/>
              </a:solidFill>
            </a:endParaRPr>
          </a:p>
        </p:txBody>
      </p:sp>
      <p:sp>
        <p:nvSpPr>
          <p:cNvPr id="7" name="Prostokąt z rogami zaokrąglonymi po przekątnej 6"/>
          <p:cNvSpPr/>
          <p:nvPr/>
        </p:nvSpPr>
        <p:spPr>
          <a:xfrm>
            <a:off x="571472"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Programowanie </a:t>
            </a:r>
            <a:r>
              <a:rPr lang="pl-PL" dirty="0" err="1" smtClean="0">
                <a:solidFill>
                  <a:schemeClr val="bg1"/>
                </a:solidFill>
              </a:rPr>
              <a:t>agentowe</a:t>
            </a:r>
            <a:endParaRPr lang="pl-PL" dirty="0">
              <a:solidFill>
                <a:schemeClr val="bg1"/>
              </a:solidFill>
            </a:endParaRPr>
          </a:p>
        </p:txBody>
      </p:sp>
      <p:sp>
        <p:nvSpPr>
          <p:cNvPr id="8" name="Prostokąt z rogami zaokrąglonymi po przekątnej 7"/>
          <p:cNvSpPr/>
          <p:nvPr/>
        </p:nvSpPr>
        <p:spPr>
          <a:xfrm>
            <a:off x="571472" y="4071942"/>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Aplikacje rozproszone</a:t>
            </a:r>
            <a:endParaRPr lang="pl-PL" dirty="0">
              <a:solidFill>
                <a:schemeClr val="bg1"/>
              </a:solidFill>
            </a:endParaRPr>
          </a:p>
        </p:txBody>
      </p:sp>
      <p:sp>
        <p:nvSpPr>
          <p:cNvPr id="9" name="Prostokąt z rogami zaokrąglonymi po przekątnej 8"/>
          <p:cNvSpPr/>
          <p:nvPr/>
        </p:nvSpPr>
        <p:spPr>
          <a:xfrm>
            <a:off x="571472" y="4857760"/>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Sterowanie</a:t>
            </a:r>
            <a:r>
              <a:rPr lang="pl-PL" dirty="0" smtClean="0">
                <a:solidFill>
                  <a:schemeClr val="tx1"/>
                </a:solidFill>
              </a:rPr>
              <a:t> </a:t>
            </a:r>
            <a:r>
              <a:rPr lang="pl-PL" dirty="0" smtClean="0">
                <a:solidFill>
                  <a:schemeClr val="bg1"/>
                </a:solidFill>
              </a:rPr>
              <a:t>obciążeniem</a:t>
            </a:r>
            <a:endParaRPr lang="pl-PL" dirty="0">
              <a:solidFill>
                <a:schemeClr val="bg1"/>
              </a:solidFill>
            </a:endParaRPr>
          </a:p>
        </p:txBody>
      </p:sp>
      <p:sp>
        <p:nvSpPr>
          <p:cNvPr id="15" name="Prostokąt z rogami zaokrąglonymi po przekątnej 14"/>
          <p:cNvSpPr/>
          <p:nvPr/>
        </p:nvSpPr>
        <p:spPr>
          <a:xfrm>
            <a:off x="4714876" y="1714488"/>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Komunikacja </a:t>
            </a:r>
            <a:endParaRPr lang="pl-PL" dirty="0">
              <a:solidFill>
                <a:schemeClr val="bg1"/>
              </a:solidFill>
            </a:endParaRPr>
          </a:p>
        </p:txBody>
      </p:sp>
      <p:sp>
        <p:nvSpPr>
          <p:cNvPr id="16" name="Prostokąt z rogami zaokrąglonymi po przekątnej 15"/>
          <p:cNvSpPr/>
          <p:nvPr/>
        </p:nvSpPr>
        <p:spPr>
          <a:xfrm>
            <a:off x="4714876" y="2500306"/>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Proponowane rozwiązanie</a:t>
            </a:r>
            <a:endParaRPr lang="pl-PL" dirty="0">
              <a:solidFill>
                <a:schemeClr val="bg1"/>
              </a:solidFill>
            </a:endParaRPr>
          </a:p>
        </p:txBody>
      </p:sp>
      <p:sp>
        <p:nvSpPr>
          <p:cNvPr id="17" name="Prostokąt z rogami zaokrąglonymi po przekątnej 16"/>
          <p:cNvSpPr/>
          <p:nvPr/>
        </p:nvSpPr>
        <p:spPr>
          <a:xfrm>
            <a:off x="4714876" y="3286124"/>
            <a:ext cx="3786214" cy="642942"/>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bg1"/>
                </a:solidFill>
              </a:rPr>
              <a:t>Badania</a:t>
            </a:r>
            <a:endParaRPr lang="pl-PL" dirty="0">
              <a:solidFill>
                <a:schemeClr val="bg1"/>
              </a:solidFill>
            </a:endParaRPr>
          </a:p>
        </p:txBody>
      </p:sp>
      <p:sp>
        <p:nvSpPr>
          <p:cNvPr id="18" name="Prostokąt z rogami zaokrąglonymi po przekątnej 17"/>
          <p:cNvSpPr/>
          <p:nvPr/>
        </p:nvSpPr>
        <p:spPr>
          <a:xfrm>
            <a:off x="4714876" y="4071942"/>
            <a:ext cx="3786214"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Podsumowanie</a:t>
            </a:r>
            <a:endParaRPr lang="pl-PL" dirty="0"/>
          </a:p>
        </p:txBody>
      </p:sp>
      <p:sp>
        <p:nvSpPr>
          <p:cNvPr id="19" name="Prostokąt z rogami zaokrąglonymi po przekątnej 18"/>
          <p:cNvSpPr/>
          <p:nvPr/>
        </p:nvSpPr>
        <p:spPr>
          <a:xfrm>
            <a:off x="4714876" y="4857760"/>
            <a:ext cx="3786214" cy="642942"/>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solidFill>
                  <a:schemeClr val="tx1"/>
                </a:solidFill>
              </a:rPr>
              <a:t>Q&amp;A</a:t>
            </a:r>
            <a:endParaRPr lang="pl-PL"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dirty="0"/>
          </a:p>
        </p:txBody>
      </p:sp>
      <p:sp>
        <p:nvSpPr>
          <p:cNvPr id="3" name="Symbol zastępczy zawartości 2"/>
          <p:cNvSpPr>
            <a:spLocks noGrp="1"/>
          </p:cNvSpPr>
          <p:nvPr>
            <p:ph idx="1"/>
          </p:nvPr>
        </p:nvSpPr>
        <p:spPr/>
        <p:txBody>
          <a:bodyPr>
            <a:normAutofit/>
          </a:bodyPr>
          <a:lstStyle/>
          <a:p>
            <a:pPr algn="ctr">
              <a:buNone/>
            </a:pPr>
            <a:endParaRPr lang="pl-PL" sz="4400" dirty="0" smtClean="0"/>
          </a:p>
          <a:p>
            <a:pPr algn="ctr">
              <a:buNone/>
            </a:pPr>
            <a:endParaRPr lang="pl-PL" sz="4400" dirty="0" smtClean="0"/>
          </a:p>
          <a:p>
            <a:pPr algn="ctr">
              <a:buNone/>
            </a:pPr>
            <a:r>
              <a:rPr lang="pl-PL" sz="4400" dirty="0" smtClean="0"/>
              <a:t>Dziękuje za uwagę</a:t>
            </a:r>
            <a:endParaRPr lang="pl-PL"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Przedstawienie tematu</a:t>
            </a:r>
            <a:endParaRPr lang="pl-PL" dirty="0"/>
          </a:p>
        </p:txBody>
      </p:sp>
      <p:sp>
        <p:nvSpPr>
          <p:cNvPr id="3" name="Symbol zastępczy zawartości 2"/>
          <p:cNvSpPr>
            <a:spLocks noGrp="1"/>
          </p:cNvSpPr>
          <p:nvPr>
            <p:ph idx="1"/>
          </p:nvPr>
        </p:nvSpPr>
        <p:spPr/>
        <p:txBody>
          <a:bodyPr>
            <a:normAutofit/>
          </a:bodyPr>
          <a:lstStyle/>
          <a:p>
            <a:pPr>
              <a:buNone/>
            </a:pPr>
            <a:r>
              <a:rPr lang="pl-PL" b="1" dirty="0" smtClean="0"/>
              <a:t>Skalowalność </a:t>
            </a:r>
            <a:r>
              <a:rPr lang="pl-PL" dirty="0" smtClean="0"/>
              <a:t>(ang. </a:t>
            </a:r>
            <a:r>
              <a:rPr lang="pl-PL" dirty="0" err="1" smtClean="0"/>
              <a:t>scalability</a:t>
            </a:r>
            <a:r>
              <a:rPr lang="pl-PL" dirty="0" smtClean="0"/>
              <a:t>) – cecha systemu umożliwiająca zachowanie podobnej wydajności systemu przy zwiększaniu skali systemu (np. liczby procesów, komputerów, itp.).</a:t>
            </a:r>
          </a:p>
          <a:p>
            <a:pPr>
              <a:buNone/>
            </a:pPr>
            <a:endParaRPr lang="pl-PL" sz="2000" dirty="0" smtClean="0"/>
          </a:p>
          <a:p>
            <a:pPr>
              <a:buNone/>
            </a:pPr>
            <a:endParaRPr lang="pl-PL" sz="2000" dirty="0" smtClean="0"/>
          </a:p>
          <a:p>
            <a:pPr>
              <a:buNone/>
            </a:pPr>
            <a:endParaRPr lang="pl-PL" sz="2000" dirty="0" smtClean="0"/>
          </a:p>
          <a:p>
            <a:pPr>
              <a:buNone/>
            </a:pPr>
            <a:endParaRPr lang="pl-PL" sz="2000" dirty="0" smtClean="0"/>
          </a:p>
          <a:p>
            <a:pPr>
              <a:buNone/>
            </a:pPr>
            <a:r>
              <a:rPr lang="pl-PL" sz="1600" i="1" dirty="0" smtClean="0"/>
              <a:t>źródło: http://pl.wikipedia.org/wiki/System_rozproszony</a:t>
            </a:r>
            <a:endParaRPr lang="pl-PL" sz="16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Przedstawienie tematu</a:t>
            </a:r>
            <a:endParaRPr lang="pl-PL" dirty="0"/>
          </a:p>
        </p:txBody>
      </p:sp>
      <p:sp>
        <p:nvSpPr>
          <p:cNvPr id="3" name="Symbol zastępczy zawartości 2"/>
          <p:cNvSpPr>
            <a:spLocks noGrp="1"/>
          </p:cNvSpPr>
          <p:nvPr>
            <p:ph idx="1"/>
          </p:nvPr>
        </p:nvSpPr>
        <p:spPr/>
        <p:txBody>
          <a:bodyPr>
            <a:normAutofit/>
          </a:bodyPr>
          <a:lstStyle/>
          <a:p>
            <a:pPr>
              <a:buNone/>
            </a:pPr>
            <a:r>
              <a:rPr lang="pl-PL" b="1" dirty="0" smtClean="0">
                <a:solidFill>
                  <a:schemeClr val="bg1">
                    <a:lumMod val="75000"/>
                  </a:schemeClr>
                </a:solidFill>
              </a:rPr>
              <a:t>Skalowalność </a:t>
            </a:r>
            <a:r>
              <a:rPr lang="pl-PL" dirty="0" smtClean="0">
                <a:solidFill>
                  <a:schemeClr val="bg1">
                    <a:lumMod val="75000"/>
                  </a:schemeClr>
                </a:solidFill>
              </a:rPr>
              <a:t>(ang. </a:t>
            </a:r>
            <a:r>
              <a:rPr lang="pl-PL" dirty="0" err="1" smtClean="0">
                <a:solidFill>
                  <a:schemeClr val="bg1">
                    <a:lumMod val="75000"/>
                  </a:schemeClr>
                </a:solidFill>
              </a:rPr>
              <a:t>scalability</a:t>
            </a:r>
            <a:r>
              <a:rPr lang="pl-PL" dirty="0" smtClean="0">
                <a:solidFill>
                  <a:schemeClr val="bg1">
                    <a:lumMod val="75000"/>
                  </a:schemeClr>
                </a:solidFill>
              </a:rPr>
              <a:t>) – cecha systemu umożliwiająca </a:t>
            </a:r>
            <a:r>
              <a:rPr lang="pl-PL" u="sng" dirty="0" smtClean="0"/>
              <a:t>zachowanie podobnej wydajności systemu </a:t>
            </a:r>
            <a:r>
              <a:rPr lang="pl-PL" dirty="0" smtClean="0">
                <a:solidFill>
                  <a:schemeClr val="bg1">
                    <a:lumMod val="75000"/>
                  </a:schemeClr>
                </a:solidFill>
              </a:rPr>
              <a:t>przy zwiększaniu skali systemu (np. liczby procesów, komputerów, itp.).</a:t>
            </a:r>
          </a:p>
          <a:p>
            <a:pPr>
              <a:buNone/>
            </a:pPr>
            <a:endParaRPr lang="pl-PL" sz="2000" dirty="0" smtClean="0"/>
          </a:p>
          <a:p>
            <a:pPr>
              <a:buNone/>
            </a:pPr>
            <a:endParaRPr lang="pl-PL" sz="2000" dirty="0" smtClean="0"/>
          </a:p>
          <a:p>
            <a:pPr>
              <a:buNone/>
            </a:pPr>
            <a:endParaRPr lang="pl-PL" sz="2000" dirty="0" smtClean="0"/>
          </a:p>
          <a:p>
            <a:pPr>
              <a:buNone/>
            </a:pPr>
            <a:endParaRPr lang="pl-PL" sz="2000" dirty="0" smtClean="0"/>
          </a:p>
          <a:p>
            <a:pPr>
              <a:buNone/>
            </a:pPr>
            <a:r>
              <a:rPr lang="pl-PL" sz="1600" i="1" dirty="0" smtClean="0"/>
              <a:t>źródło: http://pl.wikipedia.org/wiki/System_rozproszony</a:t>
            </a:r>
            <a:endParaRPr lang="pl-PL" sz="16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Przedstawienie tematu</a:t>
            </a:r>
            <a:endParaRPr lang="pl-PL" dirty="0"/>
          </a:p>
        </p:txBody>
      </p:sp>
      <p:pic>
        <p:nvPicPr>
          <p:cNvPr id="1026" name="Picture 2" descr="http://www.whatthetech.com/blog/wp-content/uploads/2010/02/26219-clip-art-graphic-of-a-desktop-computer-cartoon-character-sleeping-and-catching-some-zs-by-toons4biz.jpg"/>
          <p:cNvPicPr>
            <a:picLocks noChangeAspect="1" noChangeArrowheads="1"/>
          </p:cNvPicPr>
          <p:nvPr/>
        </p:nvPicPr>
        <p:blipFill>
          <a:blip r:embed="rId2"/>
          <a:srcRect/>
          <a:stretch>
            <a:fillRect/>
          </a:stretch>
        </p:blipFill>
        <p:spPr bwMode="auto">
          <a:xfrm>
            <a:off x="571472" y="3000372"/>
            <a:ext cx="2643206" cy="2734351"/>
          </a:xfrm>
          <a:prstGeom prst="rect">
            <a:avLst/>
          </a:prstGeom>
          <a:noFill/>
        </p:spPr>
      </p:pic>
      <p:pic>
        <p:nvPicPr>
          <p:cNvPr id="5" name="Picture 2" descr="http://i.pinger.pl/pgr358/ee27138f00018e9e4fcf7d12/komputer-pusing1%282%29.jpg"/>
          <p:cNvPicPr>
            <a:picLocks noGrp="1" noChangeAspect="1" noChangeArrowheads="1"/>
          </p:cNvPicPr>
          <p:nvPr>
            <p:ph idx="1"/>
          </p:nvPr>
        </p:nvPicPr>
        <p:blipFill>
          <a:blip r:embed="rId3"/>
          <a:srcRect/>
          <a:stretch>
            <a:fillRect/>
          </a:stretch>
        </p:blipFill>
        <p:spPr bwMode="auto">
          <a:xfrm>
            <a:off x="3214678" y="2786058"/>
            <a:ext cx="2857500" cy="2857500"/>
          </a:xfrm>
          <a:prstGeom prst="rect">
            <a:avLst/>
          </a:prstGeom>
          <a:noFill/>
        </p:spPr>
      </p:pic>
      <p:pic>
        <p:nvPicPr>
          <p:cNvPr id="6" name="Picture 2" descr="http://www.whatthetech.com/blog/wp-content/uploads/2010/02/26219-clip-art-graphic-of-a-desktop-computer-cartoon-character-sleeping-and-catching-some-zs-by-toons4biz.jpg"/>
          <p:cNvPicPr>
            <a:picLocks noChangeAspect="1" noChangeArrowheads="1"/>
          </p:cNvPicPr>
          <p:nvPr/>
        </p:nvPicPr>
        <p:blipFill>
          <a:blip r:embed="rId2"/>
          <a:srcRect/>
          <a:stretch>
            <a:fillRect/>
          </a:stretch>
        </p:blipFill>
        <p:spPr bwMode="auto">
          <a:xfrm>
            <a:off x="6215074" y="3143248"/>
            <a:ext cx="2643206" cy="273435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dirty="0" smtClean="0"/>
              <a:t>Przedstawienie tematu</a:t>
            </a:r>
            <a:endParaRPr lang="pl-PL" dirty="0"/>
          </a:p>
        </p:txBody>
      </p:sp>
      <p:sp>
        <p:nvSpPr>
          <p:cNvPr id="3" name="Symbol zastępczy zawartości 2"/>
          <p:cNvSpPr>
            <a:spLocks noGrp="1"/>
          </p:cNvSpPr>
          <p:nvPr>
            <p:ph idx="1"/>
          </p:nvPr>
        </p:nvSpPr>
        <p:spPr/>
        <p:txBody>
          <a:bodyPr>
            <a:normAutofit/>
          </a:bodyPr>
          <a:lstStyle/>
          <a:p>
            <a:pPr>
              <a:buNone/>
            </a:pPr>
            <a:r>
              <a:rPr lang="pl-PL" sz="6000" dirty="0" err="1" smtClean="0"/>
              <a:t>Agentowe</a:t>
            </a:r>
            <a:r>
              <a:rPr lang="pl-PL" sz="6000" dirty="0" smtClean="0"/>
              <a:t> </a:t>
            </a:r>
          </a:p>
          <a:p>
            <a:pPr>
              <a:buNone/>
            </a:pPr>
            <a:r>
              <a:rPr lang="pl-PL" sz="6000" dirty="0" smtClean="0"/>
              <a:t>sterowanie obciążeniem </a:t>
            </a:r>
          </a:p>
          <a:p>
            <a:pPr>
              <a:buNone/>
            </a:pPr>
            <a:r>
              <a:rPr lang="pl-PL" sz="6000" dirty="0" smtClean="0"/>
              <a:t>aplikacji rozproszonych</a:t>
            </a:r>
            <a:endParaRPr lang="pl-PL" sz="6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2499</Words>
  <PresentationFormat>Pokaz na ekranie (4:3)</PresentationFormat>
  <Paragraphs>423</Paragraphs>
  <Slides>59</Slides>
  <Notes>11</Notes>
  <HiddenSlides>0</HiddenSlides>
  <MMClips>0</MMClips>
  <ScaleCrop>false</ScaleCrop>
  <HeadingPairs>
    <vt:vector size="4" baseType="variant">
      <vt:variant>
        <vt:lpstr>Motyw</vt:lpstr>
      </vt:variant>
      <vt:variant>
        <vt:i4>1</vt:i4>
      </vt:variant>
      <vt:variant>
        <vt:lpstr>Tytuły slajdów</vt:lpstr>
      </vt:variant>
      <vt:variant>
        <vt:i4>59</vt:i4>
      </vt:variant>
    </vt:vector>
  </HeadingPairs>
  <TitlesOfParts>
    <vt:vector size="60" baseType="lpstr">
      <vt:lpstr>Motyw pakietu Office</vt:lpstr>
      <vt:lpstr>Agentowe sterowanie obciążeniem aplikacji rozproszonych</vt:lpstr>
      <vt:lpstr>Plan prezentacji</vt:lpstr>
      <vt:lpstr>Plan prezentacji</vt:lpstr>
      <vt:lpstr>Przedstawienie tematu</vt:lpstr>
      <vt:lpstr>Przedstawienie tematu</vt:lpstr>
      <vt:lpstr>Przedstawienie tematu</vt:lpstr>
      <vt:lpstr>Przedstawienie tematu</vt:lpstr>
      <vt:lpstr>Przedstawienie tematu</vt:lpstr>
      <vt:lpstr>Przedstawienie tematu</vt:lpstr>
      <vt:lpstr>Przedstawienie tematu</vt:lpstr>
      <vt:lpstr>Przedstawienie tematu</vt:lpstr>
      <vt:lpstr>Przedstawienie tematu</vt:lpstr>
      <vt:lpstr>Plan prezentacji</vt:lpstr>
      <vt:lpstr>Konspekt pracy</vt:lpstr>
      <vt:lpstr>Konspekt pracy</vt:lpstr>
      <vt:lpstr>Konspekt pracy</vt:lpstr>
      <vt:lpstr>Konspekt pracy</vt:lpstr>
      <vt:lpstr>Konspekt pracy</vt:lpstr>
      <vt:lpstr>Plan prezentacji</vt:lpstr>
      <vt:lpstr>Programowanie agentowe</vt:lpstr>
      <vt:lpstr>Programowanie agnetowe</vt:lpstr>
      <vt:lpstr>Programowanie agentowe</vt:lpstr>
      <vt:lpstr>Programowanie agentowe</vt:lpstr>
      <vt:lpstr>Programowanie agentowe</vt:lpstr>
      <vt:lpstr>Programowanie agentowe</vt:lpstr>
      <vt:lpstr>Programowanie agentowe</vt:lpstr>
      <vt:lpstr>Programowanie agentowe</vt:lpstr>
      <vt:lpstr>Plan prezentacji</vt:lpstr>
      <vt:lpstr>Aplikacje rozproszone</vt:lpstr>
      <vt:lpstr>Aplikacje rozproszone</vt:lpstr>
      <vt:lpstr>Aplikacje rozproszone</vt:lpstr>
      <vt:lpstr>Aplikacje rozproszone</vt:lpstr>
      <vt:lpstr>Plan prezentacji</vt:lpstr>
      <vt:lpstr>Sterowanie obciążeniem</vt:lpstr>
      <vt:lpstr>Sterowanie obciążeniem</vt:lpstr>
      <vt:lpstr>Sterowanie obciążeniem</vt:lpstr>
      <vt:lpstr>Sterowanie obciążeniem</vt:lpstr>
      <vt:lpstr>Sterowanie obciążeniem</vt:lpstr>
      <vt:lpstr>Sterowanie obciążeniem</vt:lpstr>
      <vt:lpstr>Sterowanie obciążeniem</vt:lpstr>
      <vt:lpstr>Sterowanie obciążeniem</vt:lpstr>
      <vt:lpstr>Sterowanie obciążeniem</vt:lpstr>
      <vt:lpstr>Sterowanie obciążeniem</vt:lpstr>
      <vt:lpstr>Plan prezentacji</vt:lpstr>
      <vt:lpstr>Komunikacja</vt:lpstr>
      <vt:lpstr>Komunikacja</vt:lpstr>
      <vt:lpstr>Komunikacja</vt:lpstr>
      <vt:lpstr>Komunikacja</vt:lpstr>
      <vt:lpstr>Komunikacja</vt:lpstr>
      <vt:lpstr>Plan prezentacji</vt:lpstr>
      <vt:lpstr>Proponowane rozwiązanie</vt:lpstr>
      <vt:lpstr>Proponowane rozwiązanie</vt:lpstr>
      <vt:lpstr>Proponowane rozwiązanie</vt:lpstr>
      <vt:lpstr>Plan prezentacji</vt:lpstr>
      <vt:lpstr>Badania</vt:lpstr>
      <vt:lpstr>Plan prezentacji</vt:lpstr>
      <vt:lpstr>Podsumowanie</vt:lpstr>
      <vt:lpstr>Plan prezentacji</vt:lpstr>
      <vt:lpstr>Slajd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Agentowe sterowanie obciążeniem aplikacji rozproszonych</dc:title>
  <dc:creator>Mastergos</dc:creator>
  <cp:lastModifiedBy>Mastergos</cp:lastModifiedBy>
  <cp:revision>132</cp:revision>
  <dcterms:created xsi:type="dcterms:W3CDTF">2013-03-02T13:37:31Z</dcterms:created>
  <dcterms:modified xsi:type="dcterms:W3CDTF">2013-03-19T22:27:01Z</dcterms:modified>
</cp:coreProperties>
</file>