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57" r:id="rId6"/>
    <p:sldId id="259" r:id="rId7"/>
    <p:sldId id="264" r:id="rId8"/>
    <p:sldId id="260" r:id="rId9"/>
    <p:sldId id="265"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388370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189452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161279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151419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358316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126432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422576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388028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288488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61857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3B00F9F-136C-4630-BC4B-9F6D73478CAE}" type="datetimeFigureOut">
              <a:rPr lang="en-US" smtClean="0"/>
              <a:t>12/13/2016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E902292-4626-4A2A-BB64-68AFE8DCE7C3}" type="slidenum">
              <a:rPr lang="en-US" smtClean="0"/>
              <a:t>‹Nº›</a:t>
            </a:fld>
            <a:endParaRPr lang="en-US"/>
          </a:p>
        </p:txBody>
      </p:sp>
    </p:spTree>
    <p:extLst>
      <p:ext uri="{BB962C8B-B14F-4D97-AF65-F5344CB8AC3E}">
        <p14:creationId xmlns:p14="http://schemas.microsoft.com/office/powerpoint/2010/main" val="306980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00F9F-136C-4630-BC4B-9F6D73478CAE}" type="datetimeFigureOut">
              <a:rPr lang="en-US" smtClean="0"/>
              <a:t>12/13/2016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02292-4626-4A2A-BB64-68AFE8DCE7C3}" type="slidenum">
              <a:rPr lang="en-US" smtClean="0"/>
              <a:t>‹Nº›</a:t>
            </a:fld>
            <a:endParaRPr lang="en-US"/>
          </a:p>
        </p:txBody>
      </p:sp>
    </p:spTree>
    <p:extLst>
      <p:ext uri="{BB962C8B-B14F-4D97-AF65-F5344CB8AC3E}">
        <p14:creationId xmlns:p14="http://schemas.microsoft.com/office/powerpoint/2010/main" val="86510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1976718" y="2438400"/>
            <a:ext cx="5262282" cy="3505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1 Título"/>
          <p:cNvSpPr>
            <a:spLocks noGrp="1"/>
          </p:cNvSpPr>
          <p:nvPr>
            <p:ph type="ctrTitle"/>
          </p:nvPr>
        </p:nvSpPr>
        <p:spPr/>
        <p:txBody>
          <a:bodyPr/>
          <a:lstStyle/>
          <a:p>
            <a:r>
              <a:rPr lang="en-US" dirty="0" smtClean="0"/>
              <a:t>DWsystem</a:t>
            </a:r>
            <a:endParaRPr lang="en-US" dirty="0"/>
          </a:p>
        </p:txBody>
      </p:sp>
      <p:sp>
        <p:nvSpPr>
          <p:cNvPr id="3" name="2 Subtítulo"/>
          <p:cNvSpPr>
            <a:spLocks noGrp="1"/>
          </p:cNvSpPr>
          <p:nvPr>
            <p:ph type="subTitle" idx="1"/>
          </p:nvPr>
        </p:nvSpPr>
        <p:spPr/>
        <p:txBody>
          <a:bodyPr/>
          <a:lstStyle/>
          <a:p>
            <a:r>
              <a:rPr lang="es-ES" dirty="0"/>
              <a:t>Gibran Reyes </a:t>
            </a:r>
            <a:r>
              <a:rPr lang="es-ES" dirty="0" smtClean="0"/>
              <a:t>Hinojosa</a:t>
            </a:r>
          </a:p>
          <a:p>
            <a:r>
              <a:rPr lang="en-US" dirty="0" smtClean="0"/>
              <a:t>Horacio Jesus Jarquin Vasquez</a:t>
            </a:r>
            <a:endParaRPr lang="en-US" dirty="0"/>
          </a:p>
        </p:txBody>
      </p:sp>
      <p:pic>
        <p:nvPicPr>
          <p:cNvPr id="6" name="5 Imagen" descr="http://bloggrafico.com/wp-content/archivos/2012/02/NuevoLogoUPAEP.png"/>
          <p:cNvPicPr/>
          <p:nvPr/>
        </p:nvPicPr>
        <p:blipFill>
          <a:blip r:embed="rId2"/>
          <a:srcRect/>
          <a:stretch>
            <a:fillRect/>
          </a:stretch>
        </p:blipFill>
        <p:spPr bwMode="auto">
          <a:xfrm>
            <a:off x="2152950" y="395514"/>
            <a:ext cx="4766310" cy="1294130"/>
          </a:xfrm>
          <a:prstGeom prst="rect">
            <a:avLst/>
          </a:prstGeom>
          <a:noFill/>
          <a:ln w="9525">
            <a:noFill/>
            <a:miter lim="800000"/>
            <a:headEnd/>
            <a:tailEnd/>
          </a:ln>
        </p:spPr>
      </p:pic>
    </p:spTree>
    <p:extLst>
      <p:ext uri="{BB962C8B-B14F-4D97-AF65-F5344CB8AC3E}">
        <p14:creationId xmlns:p14="http://schemas.microsoft.com/office/powerpoint/2010/main" val="71745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Grafica</a:t>
            </a:r>
            <a:endParaRPr lang="es-ES" dirty="0"/>
          </a:p>
        </p:txBody>
      </p:sp>
      <p:sp>
        <p:nvSpPr>
          <p:cNvPr id="3" name="2 Marcador de contenido"/>
          <p:cNvSpPr>
            <a:spLocks noGrp="1"/>
          </p:cNvSpPr>
          <p:nvPr>
            <p:ph idx="1"/>
          </p:nvPr>
        </p:nvSpPr>
        <p:spPr/>
        <p:txBody>
          <a:bodyPr/>
          <a:lstStyle/>
          <a:p>
            <a:endParaRPr lang="es-ES"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pic>
        <p:nvPicPr>
          <p:cNvPr id="5" name="Picture 2" descr="Resultado de imagen para graf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14325"/>
            <a:ext cx="1356599"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0 Imagen"/>
          <p:cNvPicPr/>
          <p:nvPr/>
        </p:nvPicPr>
        <p:blipFill>
          <a:blip r:embed="rId3" cstate="print">
            <a:extLst>
              <a:ext uri="{28A0092B-C50C-407E-A947-70E740481C1C}">
                <a14:useLocalDpi xmlns:a14="http://schemas.microsoft.com/office/drawing/2010/main" val="0"/>
              </a:ext>
            </a:extLst>
          </a:blip>
          <a:stretch>
            <a:fillRect/>
          </a:stretch>
        </p:blipFill>
        <p:spPr>
          <a:xfrm>
            <a:off x="354091" y="1371600"/>
            <a:ext cx="8332709" cy="2057400"/>
          </a:xfrm>
          <a:prstGeom prst="rect">
            <a:avLst/>
          </a:prstGeom>
        </p:spPr>
      </p:pic>
      <p:pic>
        <p:nvPicPr>
          <p:cNvPr id="7" name="0 Imagen"/>
          <p:cNvPicPr/>
          <p:nvPr/>
        </p:nvPicPr>
        <p:blipFill>
          <a:blip r:embed="rId4" cstate="print">
            <a:extLst>
              <a:ext uri="{28A0092B-C50C-407E-A947-70E740481C1C}">
                <a14:useLocalDpi xmlns:a14="http://schemas.microsoft.com/office/drawing/2010/main" val="0"/>
              </a:ext>
            </a:extLst>
          </a:blip>
          <a:stretch>
            <a:fillRect/>
          </a:stretch>
        </p:blipFill>
        <p:spPr>
          <a:xfrm>
            <a:off x="354091" y="3352800"/>
            <a:ext cx="8332709" cy="1981200"/>
          </a:xfrm>
          <a:prstGeom prst="rect">
            <a:avLst/>
          </a:prstGeom>
        </p:spPr>
      </p:pic>
    </p:spTree>
    <p:extLst>
      <p:ext uri="{BB962C8B-B14F-4D97-AF65-F5344CB8AC3E}">
        <p14:creationId xmlns:p14="http://schemas.microsoft.com/office/powerpoint/2010/main" val="2432644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Grafica</a:t>
            </a:r>
            <a:endParaRPr lang="es-ES" dirty="0"/>
          </a:p>
        </p:txBody>
      </p:sp>
      <p:sp>
        <p:nvSpPr>
          <p:cNvPr id="3" name="2 Marcador de contenido"/>
          <p:cNvSpPr>
            <a:spLocks noGrp="1"/>
          </p:cNvSpPr>
          <p:nvPr>
            <p:ph idx="1"/>
          </p:nvPr>
        </p:nvSpPr>
        <p:spPr/>
        <p:txBody>
          <a:bodyPr/>
          <a:lstStyle/>
          <a:p>
            <a:endParaRPr lang="es-ES"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pic>
        <p:nvPicPr>
          <p:cNvPr id="5" name="Picture 2" descr="Resultado de imagen para graf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14325"/>
            <a:ext cx="1356599" cy="990600"/>
          </a:xfrm>
          <a:prstGeom prst="rect">
            <a:avLst/>
          </a:prstGeom>
          <a:noFill/>
          <a:extLst>
            <a:ext uri="{909E8E84-426E-40DD-AFC4-6F175D3DCCD1}">
              <a14:hiddenFill xmlns:a14="http://schemas.microsoft.com/office/drawing/2010/main">
                <a:solidFill>
                  <a:srgbClr val="FFFFFF"/>
                </a:solidFill>
              </a14:hiddenFill>
            </a:ext>
          </a:extLst>
        </p:spPr>
      </p:pic>
      <p:pic>
        <p:nvPicPr>
          <p:cNvPr id="8" name="7 Imagen"/>
          <p:cNvPicPr/>
          <p:nvPr/>
        </p:nvPicPr>
        <p:blipFill rotWithShape="1">
          <a:blip r:embed="rId3"/>
          <a:srcRect t="6180" b="37016"/>
          <a:stretch/>
        </p:blipFill>
        <p:spPr bwMode="auto">
          <a:xfrm>
            <a:off x="304800" y="1524000"/>
            <a:ext cx="8229600" cy="281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453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Objetivo</a:t>
            </a:r>
            <a:endParaRPr lang="es-ES" dirty="0"/>
          </a:p>
        </p:txBody>
      </p:sp>
      <p:sp>
        <p:nvSpPr>
          <p:cNvPr id="3" name="2 Marcador de contenido"/>
          <p:cNvSpPr>
            <a:spLocks noGrp="1"/>
          </p:cNvSpPr>
          <p:nvPr>
            <p:ph idx="1"/>
          </p:nvPr>
        </p:nvSpPr>
        <p:spPr>
          <a:xfrm>
            <a:off x="381000" y="1676400"/>
            <a:ext cx="8229600" cy="4525963"/>
          </a:xfrm>
        </p:spPr>
        <p:txBody>
          <a:bodyPr>
            <a:normAutofit/>
          </a:bodyPr>
          <a:lstStyle/>
          <a:p>
            <a:endParaRPr lang="es-ES_tradnl" dirty="0" smtClean="0"/>
          </a:p>
          <a:p>
            <a:endParaRPr lang="es-ES_tradnl"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sp>
        <p:nvSpPr>
          <p:cNvPr id="5" name="4 Rectángulo redondeado"/>
          <p:cNvSpPr/>
          <p:nvPr/>
        </p:nvSpPr>
        <p:spPr>
          <a:xfrm>
            <a:off x="838200" y="2209800"/>
            <a:ext cx="7086600" cy="3124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s-ES_tradnl" sz="2800" dirty="0"/>
              <a:t>Entender el funcionamiento de los almacenes de datos mediante el Análisis de Datos para el Soporte en la toma de decisiones</a:t>
            </a:r>
            <a:r>
              <a:rPr lang="es-ES_tradnl" sz="2800" dirty="0" smtClean="0"/>
              <a:t>.</a:t>
            </a:r>
            <a:endParaRPr lang="es-ES" sz="2800" dirty="0"/>
          </a:p>
        </p:txBody>
      </p:sp>
    </p:spTree>
    <p:extLst>
      <p:ext uri="{BB962C8B-B14F-4D97-AF65-F5344CB8AC3E}">
        <p14:creationId xmlns:p14="http://schemas.microsoft.com/office/powerpoint/2010/main" val="27381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2600" y="228600"/>
            <a:ext cx="7162800" cy="1143000"/>
          </a:xfrm>
        </p:spPr>
        <p:txBody>
          <a:bodyPr/>
          <a:lstStyle/>
          <a:p>
            <a:r>
              <a:rPr lang="es-MX" dirty="0" smtClean="0"/>
              <a:t>¿Qué es un almacén de datos?</a:t>
            </a:r>
            <a:endParaRPr lang="es-MX" dirty="0"/>
          </a:p>
        </p:txBody>
      </p:sp>
      <p:sp>
        <p:nvSpPr>
          <p:cNvPr id="3" name="Marcador de contenido 2"/>
          <p:cNvSpPr>
            <a:spLocks noGrp="1"/>
          </p:cNvSpPr>
          <p:nvPr>
            <p:ph idx="1"/>
          </p:nvPr>
        </p:nvSpPr>
        <p:spPr/>
        <p:txBody>
          <a:bodyPr>
            <a:normAutofit/>
          </a:bodyPr>
          <a:lstStyle/>
          <a:p>
            <a:pPr algn="just"/>
            <a:r>
              <a:rPr lang="es-MX" sz="2000" dirty="0"/>
              <a:t> </a:t>
            </a:r>
            <a:r>
              <a:rPr lang="es-MX" sz="2000" dirty="0" smtClean="0"/>
              <a:t>Un</a:t>
            </a:r>
            <a:r>
              <a:rPr lang="es-MX" sz="2000" dirty="0"/>
              <a:t> </a:t>
            </a:r>
            <a:r>
              <a:rPr lang="es-MX" sz="2000" b="1" dirty="0"/>
              <a:t>almacén de datos</a:t>
            </a:r>
            <a:r>
              <a:rPr lang="es-MX" sz="2000" dirty="0"/>
              <a:t> </a:t>
            </a:r>
            <a:r>
              <a:rPr lang="es-MX" sz="2000" dirty="0" smtClean="0"/>
              <a:t>es </a:t>
            </a:r>
            <a:r>
              <a:rPr lang="es-MX" sz="2000" dirty="0"/>
              <a:t>una colección de datos orientada a un determinado ámbito (empresa, organización, etc.), integrado, no volátil y variable en el tiempo, que ayuda a la toma de decisiones en la entidad en la que se utiliza</a:t>
            </a:r>
            <a:r>
              <a:rPr lang="es-MX" sz="2000" dirty="0" smtClean="0"/>
              <a:t>.</a:t>
            </a:r>
          </a:p>
          <a:p>
            <a:pPr algn="just"/>
            <a:endParaRPr lang="es-MX" sz="2000" dirty="0"/>
          </a:p>
        </p:txBody>
      </p:sp>
      <p:pic>
        <p:nvPicPr>
          <p:cNvPr id="4" name="4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664"/>
            <a:ext cx="1532718" cy="1166494"/>
          </a:xfrm>
          <a:prstGeom prst="rect">
            <a:avLst/>
          </a:prstGeom>
        </p:spPr>
      </p:pic>
      <p:sp>
        <p:nvSpPr>
          <p:cNvPr id="5" name="Text Box 3"/>
          <p:cNvSpPr txBox="1">
            <a:spLocks noChangeArrowheads="1"/>
          </p:cNvSpPr>
          <p:nvPr/>
        </p:nvSpPr>
        <p:spPr bwMode="auto">
          <a:xfrm>
            <a:off x="2530475" y="2873375"/>
            <a:ext cx="4013200" cy="519113"/>
          </a:xfrm>
          <a:prstGeom prst="rect">
            <a:avLst/>
          </a:prstGeom>
          <a:noFill/>
          <a:ln w="12700">
            <a:noFill/>
            <a:miter lim="800000"/>
            <a:headEnd type="none" w="sm" len="sm"/>
            <a:tailEnd type="none" w="sm" len="sm"/>
          </a:ln>
        </p:spPr>
        <p:txBody>
          <a:bodyPr>
            <a:spAutoFit/>
          </a:bodyPr>
          <a:lstStyle/>
          <a:p>
            <a:pPr eaLnBrk="1" hangingPunct="1">
              <a:spcBef>
                <a:spcPct val="50000"/>
              </a:spcBef>
            </a:pPr>
            <a:r>
              <a:rPr lang="es-ES_tradnl" sz="2800">
                <a:latin typeface="Arial" charset="0"/>
              </a:rPr>
              <a:t>Almacenes de Datos</a:t>
            </a:r>
          </a:p>
        </p:txBody>
      </p:sp>
      <p:sp>
        <p:nvSpPr>
          <p:cNvPr id="6" name="AutoShape 4"/>
          <p:cNvSpPr>
            <a:spLocks noChangeArrowheads="1"/>
          </p:cNvSpPr>
          <p:nvPr/>
        </p:nvSpPr>
        <p:spPr bwMode="auto">
          <a:xfrm>
            <a:off x="4319588" y="3349625"/>
            <a:ext cx="173037" cy="765175"/>
          </a:xfrm>
          <a:prstGeom prst="downArrow">
            <a:avLst>
              <a:gd name="adj1" fmla="val 50000"/>
              <a:gd name="adj2" fmla="val 110551"/>
            </a:avLst>
          </a:prstGeom>
          <a:solidFill>
            <a:schemeClr val="tx2"/>
          </a:solidFill>
          <a:ln w="12700">
            <a:solidFill>
              <a:schemeClr val="tx2"/>
            </a:solidFill>
            <a:miter lim="800000"/>
            <a:headEnd type="none" w="sm" len="sm"/>
            <a:tailEnd type="none" w="sm" len="sm"/>
          </a:ln>
        </p:spPr>
        <p:txBody>
          <a:bodyPr wrap="none" anchor="ctr"/>
          <a:lstStyle/>
          <a:p>
            <a:endParaRPr lang="es-MX"/>
          </a:p>
        </p:txBody>
      </p:sp>
      <p:sp>
        <p:nvSpPr>
          <p:cNvPr id="7" name="Text Box 5"/>
          <p:cNvSpPr txBox="1">
            <a:spLocks noChangeArrowheads="1"/>
          </p:cNvSpPr>
          <p:nvPr/>
        </p:nvSpPr>
        <p:spPr bwMode="auto">
          <a:xfrm>
            <a:off x="4572000" y="3408438"/>
            <a:ext cx="2293937" cy="581025"/>
          </a:xfrm>
          <a:prstGeom prst="rect">
            <a:avLst/>
          </a:prstGeom>
          <a:solidFill>
            <a:schemeClr val="bg1"/>
          </a:solidFill>
          <a:ln w="12700">
            <a:solidFill>
              <a:schemeClr val="tx2"/>
            </a:solidFill>
            <a:miter lim="800000"/>
            <a:headEnd type="none" w="sm" len="sm"/>
            <a:tailEnd type="none" w="sm" len="sm"/>
          </a:ln>
        </p:spPr>
        <p:txBody>
          <a:bodyPr>
            <a:spAutoFit/>
          </a:bodyPr>
          <a:lstStyle/>
          <a:p>
            <a:pPr eaLnBrk="1" hangingPunct="1">
              <a:spcBef>
                <a:spcPct val="50000"/>
              </a:spcBef>
            </a:pPr>
            <a:r>
              <a:rPr lang="es-ES_tradnl" sz="1600" b="1" dirty="0">
                <a:solidFill>
                  <a:schemeClr val="tx2"/>
                </a:solidFill>
                <a:latin typeface="Helvetica-Narrow" pitchFamily="34" charset="0"/>
              </a:rPr>
              <a:t>ventajas para las organizaciones</a:t>
            </a:r>
          </a:p>
        </p:txBody>
      </p:sp>
      <p:sp>
        <p:nvSpPr>
          <p:cNvPr id="8" name="Text Box 6"/>
          <p:cNvSpPr txBox="1">
            <a:spLocks noChangeArrowheads="1"/>
          </p:cNvSpPr>
          <p:nvPr/>
        </p:nvSpPr>
        <p:spPr bwMode="auto">
          <a:xfrm>
            <a:off x="1066800" y="5181600"/>
            <a:ext cx="1905000" cy="1082675"/>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600" dirty="0">
                <a:latin typeface="Arial" charset="0"/>
              </a:rPr>
              <a:t>rentabilidad de las inversiones realizadas para su creación</a:t>
            </a:r>
          </a:p>
        </p:txBody>
      </p:sp>
      <p:sp>
        <p:nvSpPr>
          <p:cNvPr id="9" name="Text Box 7"/>
          <p:cNvSpPr txBox="1">
            <a:spLocks noChangeArrowheads="1"/>
          </p:cNvSpPr>
          <p:nvPr/>
        </p:nvSpPr>
        <p:spPr bwMode="auto">
          <a:xfrm>
            <a:off x="3741058" y="5252069"/>
            <a:ext cx="1617662" cy="838200"/>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600" dirty="0">
                <a:latin typeface="Arial" charset="0"/>
              </a:rPr>
              <a:t>aumento de la competitividad en el mercado</a:t>
            </a:r>
          </a:p>
        </p:txBody>
      </p:sp>
      <p:sp>
        <p:nvSpPr>
          <p:cNvPr id="10" name="Text Box 8"/>
          <p:cNvSpPr txBox="1">
            <a:spLocks noChangeArrowheads="1"/>
          </p:cNvSpPr>
          <p:nvPr/>
        </p:nvSpPr>
        <p:spPr bwMode="auto">
          <a:xfrm>
            <a:off x="6192620" y="5180631"/>
            <a:ext cx="1847850" cy="1082675"/>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600" dirty="0">
                <a:latin typeface="Arial" charset="0"/>
              </a:rPr>
              <a:t>aumento de la productividad de los técnicos de dirección</a:t>
            </a:r>
          </a:p>
        </p:txBody>
      </p:sp>
      <p:sp>
        <p:nvSpPr>
          <p:cNvPr id="11" name="Line 9"/>
          <p:cNvSpPr>
            <a:spLocks noChangeShapeType="1"/>
          </p:cNvSpPr>
          <p:nvPr/>
        </p:nvSpPr>
        <p:spPr bwMode="auto">
          <a:xfrm flipH="1">
            <a:off x="1997074" y="4164013"/>
            <a:ext cx="2424113" cy="900112"/>
          </a:xfrm>
          <a:prstGeom prst="line">
            <a:avLst/>
          </a:prstGeom>
          <a:noFill/>
          <a:ln w="12700">
            <a:solidFill>
              <a:schemeClr val="tx2"/>
            </a:solidFill>
            <a:round/>
            <a:headEnd type="none" w="sm" len="sm"/>
            <a:tailEnd type="triangle" w="sm" len="sm"/>
          </a:ln>
        </p:spPr>
        <p:txBody>
          <a:bodyPr wrap="none" anchor="ctr"/>
          <a:lstStyle/>
          <a:p>
            <a:endParaRPr lang="es-MX"/>
          </a:p>
        </p:txBody>
      </p:sp>
      <p:sp>
        <p:nvSpPr>
          <p:cNvPr id="12" name="Line 10"/>
          <p:cNvSpPr>
            <a:spLocks noChangeShapeType="1"/>
          </p:cNvSpPr>
          <p:nvPr/>
        </p:nvSpPr>
        <p:spPr bwMode="auto">
          <a:xfrm>
            <a:off x="4437062" y="4164013"/>
            <a:ext cx="45719" cy="989012"/>
          </a:xfrm>
          <a:prstGeom prst="line">
            <a:avLst/>
          </a:prstGeom>
          <a:noFill/>
          <a:ln w="12700">
            <a:solidFill>
              <a:schemeClr val="tx2"/>
            </a:solidFill>
            <a:round/>
            <a:headEnd type="none" w="sm" len="sm"/>
            <a:tailEnd type="triangle" w="sm" len="sm"/>
          </a:ln>
        </p:spPr>
        <p:txBody>
          <a:bodyPr wrap="none" anchor="ctr"/>
          <a:lstStyle/>
          <a:p>
            <a:endParaRPr lang="es-MX"/>
          </a:p>
        </p:txBody>
      </p:sp>
      <p:sp>
        <p:nvSpPr>
          <p:cNvPr id="13" name="Line 11"/>
          <p:cNvSpPr>
            <a:spLocks noChangeShapeType="1"/>
          </p:cNvSpPr>
          <p:nvPr/>
        </p:nvSpPr>
        <p:spPr bwMode="auto">
          <a:xfrm>
            <a:off x="4421188" y="4178300"/>
            <a:ext cx="2178050" cy="968375"/>
          </a:xfrm>
          <a:prstGeom prst="line">
            <a:avLst/>
          </a:prstGeom>
          <a:noFill/>
          <a:ln w="12700">
            <a:solidFill>
              <a:schemeClr val="tx2"/>
            </a:solidFill>
            <a:round/>
            <a:headEnd type="none" w="sm" len="sm"/>
            <a:tailEnd type="triangle" w="sm" len="sm"/>
          </a:ln>
        </p:spPr>
        <p:txBody>
          <a:bodyPr wrap="none" anchor="ctr"/>
          <a:lstStyle/>
          <a:p>
            <a:endParaRPr lang="es-MX"/>
          </a:p>
        </p:txBody>
      </p:sp>
      <p:sp>
        <p:nvSpPr>
          <p:cNvPr id="14" name="12 Rectángulo"/>
          <p:cNvSpPr/>
          <p:nvPr/>
        </p:nvSpPr>
        <p:spPr bwMode="auto">
          <a:xfrm>
            <a:off x="1019175" y="5108575"/>
            <a:ext cx="2000250" cy="1111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5" name="13 Rectángulo"/>
          <p:cNvSpPr/>
          <p:nvPr/>
        </p:nvSpPr>
        <p:spPr bwMode="auto">
          <a:xfrm>
            <a:off x="3686175" y="5153025"/>
            <a:ext cx="1733550" cy="9334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6" name="14 Rectángulo"/>
          <p:cNvSpPr/>
          <p:nvPr/>
        </p:nvSpPr>
        <p:spPr bwMode="auto">
          <a:xfrm>
            <a:off x="6175375" y="5153025"/>
            <a:ext cx="1866900" cy="1066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4571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latin typeface="Helvetica-Narrow"/>
              </a:rPr>
              <a:t>Arquitectura de un Almacén de Datos</a:t>
            </a:r>
            <a:endParaRPr lang="es-MX" dirty="0"/>
          </a:p>
        </p:txBody>
      </p:sp>
      <p:grpSp>
        <p:nvGrpSpPr>
          <p:cNvPr id="4" name="Group 3"/>
          <p:cNvGrpSpPr>
            <a:grpSpLocks/>
          </p:cNvGrpSpPr>
          <p:nvPr/>
        </p:nvGrpSpPr>
        <p:grpSpPr bwMode="auto">
          <a:xfrm>
            <a:off x="3749675" y="3238500"/>
            <a:ext cx="1062037" cy="1389063"/>
            <a:chOff x="2510" y="1870"/>
            <a:chExt cx="669" cy="875"/>
          </a:xfrm>
          <a:solidFill>
            <a:schemeClr val="bg1"/>
          </a:solidFill>
        </p:grpSpPr>
        <p:sp>
          <p:nvSpPr>
            <p:cNvPr id="5" name="Rectangle 4"/>
            <p:cNvSpPr>
              <a:spLocks noChangeArrowheads="1"/>
            </p:cNvSpPr>
            <p:nvPr/>
          </p:nvSpPr>
          <p:spPr bwMode="auto">
            <a:xfrm>
              <a:off x="2510" y="1870"/>
              <a:ext cx="669" cy="875"/>
            </a:xfrm>
            <a:prstGeom prst="rect">
              <a:avLst/>
            </a:prstGeom>
            <a:grpFill/>
            <a:ln w="12700">
              <a:solidFill>
                <a:schemeClr val="tx1"/>
              </a:solidFill>
              <a:miter lim="800000"/>
              <a:headEnd type="none" w="sm" len="sm"/>
              <a:tailEnd type="none" w="sm" len="sm"/>
            </a:ln>
          </p:spPr>
          <p:txBody>
            <a:bodyPr wrap="none" anchor="ctr"/>
            <a:lstStyle/>
            <a:p>
              <a:endParaRPr lang="es-MX">
                <a:latin typeface="Helvetica-Narrow"/>
              </a:endParaRPr>
            </a:p>
          </p:txBody>
        </p:sp>
        <p:sp>
          <p:nvSpPr>
            <p:cNvPr id="6" name="Text Box 5"/>
            <p:cNvSpPr txBox="1">
              <a:spLocks noChangeArrowheads="1"/>
            </p:cNvSpPr>
            <p:nvPr/>
          </p:nvSpPr>
          <p:spPr bwMode="auto">
            <a:xfrm rot="18725897">
              <a:off x="2596" y="2043"/>
              <a:ext cx="488" cy="194"/>
            </a:xfrm>
            <a:prstGeom prst="rect">
              <a:avLst/>
            </a:prstGeom>
            <a:solidFill>
              <a:schemeClr val="bg1"/>
            </a:solidFill>
            <a:ln w="12700">
              <a:solidFill>
                <a:schemeClr val="bg1"/>
              </a:solidFill>
              <a:miter lim="800000"/>
              <a:headEnd type="none" w="sm" len="sm"/>
              <a:tailEnd type="none" w="sm" len="sm"/>
            </a:ln>
          </p:spPr>
          <p:txBody>
            <a:bodyPr wrap="square">
              <a:spAutoFit/>
            </a:bodyPr>
            <a:lstStyle/>
            <a:p>
              <a:pPr eaLnBrk="1" hangingPunct="1">
                <a:spcBef>
                  <a:spcPct val="50000"/>
                </a:spcBef>
              </a:pPr>
              <a:r>
                <a:rPr lang="es-ES_tradnl" sz="1400" dirty="0">
                  <a:latin typeface="Helvetica-Narrow"/>
                </a:rPr>
                <a:t>Ventas</a:t>
              </a:r>
            </a:p>
          </p:txBody>
        </p:sp>
        <p:sp>
          <p:nvSpPr>
            <p:cNvPr id="7" name="Text Box 6"/>
            <p:cNvSpPr txBox="1">
              <a:spLocks noChangeArrowheads="1"/>
            </p:cNvSpPr>
            <p:nvPr/>
          </p:nvSpPr>
          <p:spPr bwMode="auto">
            <a:xfrm>
              <a:off x="2544" y="2325"/>
              <a:ext cx="628" cy="397"/>
            </a:xfrm>
            <a:prstGeom prst="rect">
              <a:avLst/>
            </a:prstGeom>
            <a:grpFill/>
            <a:ln w="12700">
              <a:solidFill>
                <a:schemeClr val="tx1"/>
              </a:solidFill>
              <a:miter lim="800000"/>
              <a:headEnd type="none" w="sm" len="sm"/>
              <a:tailEnd type="none" w="sm" len="sm"/>
            </a:ln>
          </p:spPr>
          <p:txBody>
            <a:bodyPr>
              <a:spAutoFit/>
            </a:bodyPr>
            <a:lstStyle/>
            <a:p>
              <a:pPr eaLnBrk="1" hangingPunct="1">
                <a:spcBef>
                  <a:spcPct val="50000"/>
                </a:spcBef>
              </a:pPr>
              <a:r>
                <a:rPr lang="es-ES_tradnl" sz="1400" dirty="0">
                  <a:latin typeface="Helvetica-Narrow"/>
                </a:rPr>
                <a:t>importe</a:t>
              </a:r>
            </a:p>
            <a:p>
              <a:pPr eaLnBrk="1" hangingPunct="1">
                <a:spcBef>
                  <a:spcPct val="50000"/>
                </a:spcBef>
              </a:pPr>
              <a:r>
                <a:rPr lang="es-ES_tradnl" sz="1400" dirty="0">
                  <a:latin typeface="Helvetica-Narrow"/>
                </a:rPr>
                <a:t>unidades</a:t>
              </a:r>
            </a:p>
          </p:txBody>
        </p:sp>
      </p:grpSp>
      <p:sp>
        <p:nvSpPr>
          <p:cNvPr id="8" name="Text Box 7"/>
          <p:cNvSpPr txBox="1">
            <a:spLocks noChangeArrowheads="1"/>
          </p:cNvSpPr>
          <p:nvPr/>
        </p:nvSpPr>
        <p:spPr bwMode="auto">
          <a:xfrm rot="-5454634">
            <a:off x="6070600" y="5378450"/>
            <a:ext cx="1169987" cy="366713"/>
          </a:xfrm>
          <a:prstGeom prst="rect">
            <a:avLst/>
          </a:prstGeom>
          <a:solidFill>
            <a:schemeClr val="accent1"/>
          </a:solidFill>
          <a:ln w="12700">
            <a:noFill/>
            <a:miter lim="800000"/>
            <a:headEnd type="none" w="sm" len="sm"/>
            <a:tailEnd type="none" w="sm" len="sm"/>
          </a:ln>
        </p:spPr>
        <p:txBody>
          <a:bodyPr>
            <a:spAutoFit/>
          </a:bodyPr>
          <a:lstStyle/>
          <a:p>
            <a:pPr eaLnBrk="1" hangingPunct="1">
              <a:spcBef>
                <a:spcPct val="50000"/>
              </a:spcBef>
            </a:pPr>
            <a:r>
              <a:rPr lang="es-ES_tradnl" sz="1800">
                <a:latin typeface="Helvetica-Narrow"/>
              </a:rPr>
              <a:t>Almacén</a:t>
            </a:r>
          </a:p>
        </p:txBody>
      </p:sp>
      <p:sp>
        <p:nvSpPr>
          <p:cNvPr id="9" name="Text Box 8"/>
          <p:cNvSpPr txBox="1">
            <a:spLocks noChangeArrowheads="1"/>
          </p:cNvSpPr>
          <p:nvPr/>
        </p:nvSpPr>
        <p:spPr bwMode="auto">
          <a:xfrm>
            <a:off x="4816475" y="4729163"/>
            <a:ext cx="1270000" cy="274637"/>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Almacén</a:t>
            </a:r>
          </a:p>
        </p:txBody>
      </p:sp>
      <p:sp>
        <p:nvSpPr>
          <p:cNvPr id="10" name="Text Box 9"/>
          <p:cNvSpPr txBox="1">
            <a:spLocks noChangeArrowheads="1"/>
          </p:cNvSpPr>
          <p:nvPr/>
        </p:nvSpPr>
        <p:spPr bwMode="auto">
          <a:xfrm>
            <a:off x="4833937" y="5176838"/>
            <a:ext cx="981075" cy="274637"/>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Ciudad</a:t>
            </a:r>
          </a:p>
        </p:txBody>
      </p:sp>
      <p:sp>
        <p:nvSpPr>
          <p:cNvPr id="11" name="Text Box 10"/>
          <p:cNvSpPr txBox="1">
            <a:spLocks noChangeArrowheads="1"/>
          </p:cNvSpPr>
          <p:nvPr/>
        </p:nvSpPr>
        <p:spPr bwMode="auto">
          <a:xfrm>
            <a:off x="5137150" y="5745163"/>
            <a:ext cx="1270000" cy="274637"/>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Región</a:t>
            </a:r>
          </a:p>
        </p:txBody>
      </p:sp>
      <p:sp>
        <p:nvSpPr>
          <p:cNvPr id="12" name="Text Box 11"/>
          <p:cNvSpPr txBox="1">
            <a:spLocks noChangeArrowheads="1"/>
          </p:cNvSpPr>
          <p:nvPr/>
        </p:nvSpPr>
        <p:spPr bwMode="auto">
          <a:xfrm>
            <a:off x="5410200" y="5330825"/>
            <a:ext cx="1270000" cy="274638"/>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Tipo</a:t>
            </a:r>
          </a:p>
        </p:txBody>
      </p:sp>
      <p:sp>
        <p:nvSpPr>
          <p:cNvPr id="13" name="Line 12"/>
          <p:cNvSpPr>
            <a:spLocks noChangeShapeType="1"/>
          </p:cNvSpPr>
          <p:nvPr/>
        </p:nvSpPr>
        <p:spPr bwMode="auto">
          <a:xfrm>
            <a:off x="4564062" y="4678363"/>
            <a:ext cx="822325" cy="1658937"/>
          </a:xfrm>
          <a:prstGeom prst="line">
            <a:avLst/>
          </a:prstGeom>
          <a:noFill/>
          <a:ln w="12700" cap="rnd">
            <a:solidFill>
              <a:schemeClr val="tx2"/>
            </a:solidFill>
            <a:prstDash val="sysDot"/>
            <a:round/>
            <a:headEnd type="none" w="sm" len="sm"/>
            <a:tailEnd type="none" w="sm" len="sm"/>
          </a:ln>
        </p:spPr>
        <p:txBody>
          <a:bodyPr wrap="none" anchor="ctr"/>
          <a:lstStyle/>
          <a:p>
            <a:endParaRPr lang="es-MX">
              <a:latin typeface="Helvetica-Narrow"/>
            </a:endParaRPr>
          </a:p>
        </p:txBody>
      </p:sp>
      <p:sp>
        <p:nvSpPr>
          <p:cNvPr id="14" name="Line 13"/>
          <p:cNvSpPr>
            <a:spLocks noChangeShapeType="1"/>
          </p:cNvSpPr>
          <p:nvPr/>
        </p:nvSpPr>
        <p:spPr bwMode="auto">
          <a:xfrm>
            <a:off x="4549775" y="4679950"/>
            <a:ext cx="2251075" cy="12700"/>
          </a:xfrm>
          <a:prstGeom prst="line">
            <a:avLst/>
          </a:prstGeom>
          <a:noFill/>
          <a:ln w="12700" cap="rnd">
            <a:solidFill>
              <a:schemeClr val="tx2"/>
            </a:solidFill>
            <a:prstDash val="sysDot"/>
            <a:round/>
            <a:headEnd type="none" w="sm" len="sm"/>
            <a:tailEnd type="none" w="sm" len="sm"/>
          </a:ln>
        </p:spPr>
        <p:txBody>
          <a:bodyPr wrap="none" anchor="ctr"/>
          <a:lstStyle/>
          <a:p>
            <a:endParaRPr lang="es-MX">
              <a:latin typeface="Helvetica-Narrow"/>
            </a:endParaRPr>
          </a:p>
        </p:txBody>
      </p:sp>
      <p:grpSp>
        <p:nvGrpSpPr>
          <p:cNvPr id="15" name="Group 14"/>
          <p:cNvGrpSpPr>
            <a:grpSpLocks/>
          </p:cNvGrpSpPr>
          <p:nvPr/>
        </p:nvGrpSpPr>
        <p:grpSpPr bwMode="auto">
          <a:xfrm>
            <a:off x="857619" y="1517651"/>
            <a:ext cx="2763837" cy="2381250"/>
            <a:chOff x="812" y="846"/>
            <a:chExt cx="1741" cy="1500"/>
          </a:xfrm>
        </p:grpSpPr>
        <p:sp>
          <p:nvSpPr>
            <p:cNvPr id="16" name="Line 15"/>
            <p:cNvSpPr>
              <a:spLocks noChangeShapeType="1"/>
            </p:cNvSpPr>
            <p:nvPr/>
          </p:nvSpPr>
          <p:spPr bwMode="auto">
            <a:xfrm>
              <a:off x="1189" y="846"/>
              <a:ext cx="1364" cy="1237"/>
            </a:xfrm>
            <a:prstGeom prst="line">
              <a:avLst/>
            </a:prstGeom>
            <a:noFill/>
            <a:ln w="12700" cap="rnd">
              <a:solidFill>
                <a:srgbClr val="006666"/>
              </a:solidFill>
              <a:prstDash val="sysDot"/>
              <a:round/>
              <a:headEnd type="none" w="sm" len="sm"/>
              <a:tailEnd type="none" w="sm" len="sm"/>
            </a:ln>
          </p:spPr>
          <p:txBody>
            <a:bodyPr wrap="none" anchor="ctr"/>
            <a:lstStyle/>
            <a:p>
              <a:endParaRPr lang="es-MX">
                <a:latin typeface="Helvetica-Narrow"/>
              </a:endParaRPr>
            </a:p>
          </p:txBody>
        </p:sp>
        <p:grpSp>
          <p:nvGrpSpPr>
            <p:cNvPr id="17" name="Group 16"/>
            <p:cNvGrpSpPr>
              <a:grpSpLocks/>
            </p:cNvGrpSpPr>
            <p:nvPr/>
          </p:nvGrpSpPr>
          <p:grpSpPr bwMode="auto">
            <a:xfrm>
              <a:off x="812" y="1134"/>
              <a:ext cx="1706" cy="1212"/>
              <a:chOff x="812" y="1134"/>
              <a:chExt cx="1706" cy="1212"/>
            </a:xfrm>
          </p:grpSpPr>
          <p:sp>
            <p:nvSpPr>
              <p:cNvPr id="18" name="Text Box 17"/>
              <p:cNvSpPr txBox="1">
                <a:spLocks noChangeArrowheads="1"/>
              </p:cNvSpPr>
              <p:nvPr/>
            </p:nvSpPr>
            <p:spPr bwMode="auto">
              <a:xfrm rot="-5444064">
                <a:off x="559" y="1420"/>
                <a:ext cx="737" cy="231"/>
              </a:xfrm>
              <a:prstGeom prst="rect">
                <a:avLst/>
              </a:prstGeom>
              <a:solidFill>
                <a:srgbClr val="98F8A1"/>
              </a:solidFill>
              <a:ln w="12700">
                <a:noFill/>
                <a:miter lim="800000"/>
                <a:headEnd type="none" w="sm" len="sm"/>
                <a:tailEnd type="none" w="sm" len="sm"/>
              </a:ln>
            </p:spPr>
            <p:txBody>
              <a:bodyPr>
                <a:spAutoFit/>
              </a:bodyPr>
              <a:lstStyle/>
              <a:p>
                <a:pPr eaLnBrk="1" hangingPunct="1">
                  <a:spcBef>
                    <a:spcPct val="50000"/>
                  </a:spcBef>
                </a:pPr>
                <a:r>
                  <a:rPr lang="es-ES_tradnl" sz="1800">
                    <a:latin typeface="Helvetica-Narrow"/>
                  </a:rPr>
                  <a:t>Producto</a:t>
                </a:r>
              </a:p>
            </p:txBody>
          </p:sp>
          <p:sp>
            <p:nvSpPr>
              <p:cNvPr id="19" name="Text Box 18"/>
              <p:cNvSpPr txBox="1">
                <a:spLocks noChangeArrowheads="1"/>
              </p:cNvSpPr>
              <p:nvPr/>
            </p:nvSpPr>
            <p:spPr bwMode="auto">
              <a:xfrm>
                <a:off x="1075" y="1720"/>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Departamento</a:t>
                </a:r>
              </a:p>
            </p:txBody>
          </p:sp>
          <p:sp>
            <p:nvSpPr>
              <p:cNvPr id="20" name="Text Box 19"/>
              <p:cNvSpPr txBox="1">
                <a:spLocks noChangeArrowheads="1"/>
              </p:cNvSpPr>
              <p:nvPr/>
            </p:nvSpPr>
            <p:spPr bwMode="auto">
              <a:xfrm>
                <a:off x="1664" y="1873"/>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Nro_producto</a:t>
                </a:r>
              </a:p>
            </p:txBody>
          </p:sp>
          <p:sp>
            <p:nvSpPr>
              <p:cNvPr id="21" name="Text Box 20"/>
              <p:cNvSpPr txBox="1">
                <a:spLocks noChangeArrowheads="1"/>
              </p:cNvSpPr>
              <p:nvPr/>
            </p:nvSpPr>
            <p:spPr bwMode="auto">
              <a:xfrm>
                <a:off x="1379" y="1555"/>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Categoría</a:t>
                </a:r>
              </a:p>
            </p:txBody>
          </p:sp>
          <p:sp>
            <p:nvSpPr>
              <p:cNvPr id="22" name="Text Box 21"/>
              <p:cNvSpPr txBox="1">
                <a:spLocks noChangeArrowheads="1"/>
              </p:cNvSpPr>
              <p:nvPr/>
            </p:nvSpPr>
            <p:spPr bwMode="auto">
              <a:xfrm>
                <a:off x="944" y="1134"/>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Marca</a:t>
                </a:r>
              </a:p>
            </p:txBody>
          </p:sp>
          <p:sp>
            <p:nvSpPr>
              <p:cNvPr id="23" name="Text Box 22"/>
              <p:cNvSpPr txBox="1">
                <a:spLocks noChangeArrowheads="1"/>
              </p:cNvSpPr>
              <p:nvPr/>
            </p:nvSpPr>
            <p:spPr bwMode="auto">
              <a:xfrm>
                <a:off x="949" y="1990"/>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Tipo</a:t>
                </a:r>
              </a:p>
            </p:txBody>
          </p:sp>
          <p:sp>
            <p:nvSpPr>
              <p:cNvPr id="24" name="Line 23"/>
              <p:cNvSpPr>
                <a:spLocks noChangeShapeType="1"/>
              </p:cNvSpPr>
              <p:nvPr/>
            </p:nvSpPr>
            <p:spPr bwMode="auto">
              <a:xfrm flipH="1">
                <a:off x="864" y="2064"/>
                <a:ext cx="1654" cy="282"/>
              </a:xfrm>
              <a:prstGeom prst="line">
                <a:avLst/>
              </a:prstGeom>
              <a:noFill/>
              <a:ln w="12700" cap="rnd">
                <a:solidFill>
                  <a:srgbClr val="006666"/>
                </a:solidFill>
                <a:prstDash val="sysDot"/>
                <a:round/>
                <a:headEnd type="none" w="sm" len="sm"/>
                <a:tailEnd type="none" w="sm" len="sm"/>
              </a:ln>
            </p:spPr>
            <p:txBody>
              <a:bodyPr wrap="none" anchor="ctr"/>
              <a:lstStyle/>
              <a:p>
                <a:endParaRPr lang="es-MX">
                  <a:latin typeface="Helvetica-Narrow"/>
                </a:endParaRPr>
              </a:p>
            </p:txBody>
          </p:sp>
          <p:sp>
            <p:nvSpPr>
              <p:cNvPr id="25" name="Text Box 24"/>
              <p:cNvSpPr txBox="1">
                <a:spLocks noChangeArrowheads="1"/>
              </p:cNvSpPr>
              <p:nvPr/>
            </p:nvSpPr>
            <p:spPr bwMode="auto">
              <a:xfrm>
                <a:off x="1056" y="1358"/>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Descripción</a:t>
                </a:r>
              </a:p>
            </p:txBody>
          </p:sp>
        </p:grpSp>
      </p:grpSp>
      <p:grpSp>
        <p:nvGrpSpPr>
          <p:cNvPr id="26" name="Group 25"/>
          <p:cNvGrpSpPr>
            <a:grpSpLocks/>
          </p:cNvGrpSpPr>
          <p:nvPr/>
        </p:nvGrpSpPr>
        <p:grpSpPr bwMode="auto">
          <a:xfrm>
            <a:off x="1962150" y="2073275"/>
            <a:ext cx="2825750" cy="3140075"/>
            <a:chOff x="1424" y="1096"/>
            <a:chExt cx="1780" cy="1978"/>
          </a:xfrm>
        </p:grpSpPr>
        <p:sp>
          <p:nvSpPr>
            <p:cNvPr id="27" name="Text Box 26"/>
            <p:cNvSpPr txBox="1">
              <a:spLocks noChangeArrowheads="1"/>
            </p:cNvSpPr>
            <p:nvPr/>
          </p:nvSpPr>
          <p:spPr bwMode="auto">
            <a:xfrm>
              <a:off x="2556" y="1096"/>
              <a:ext cx="648" cy="250"/>
            </a:xfrm>
            <a:prstGeom prst="rect">
              <a:avLst/>
            </a:prstGeom>
            <a:noFill/>
            <a:ln w="12700">
              <a:noFill/>
              <a:miter lim="800000"/>
              <a:headEnd/>
              <a:tailEnd/>
            </a:ln>
          </p:spPr>
          <p:txBody>
            <a:bodyPr>
              <a:spAutoFit/>
            </a:bodyPr>
            <a:lstStyle/>
            <a:p>
              <a:pPr algn="ctr" eaLnBrk="1" hangingPunct="1">
                <a:spcBef>
                  <a:spcPct val="50000"/>
                </a:spcBef>
              </a:pPr>
              <a:r>
                <a:rPr lang="es-ES_tradnl" sz="2000">
                  <a:solidFill>
                    <a:srgbClr val="000099"/>
                  </a:solidFill>
                  <a:latin typeface="Helvetica-Narrow"/>
                </a:rPr>
                <a:t>hecho</a:t>
              </a:r>
              <a:endParaRPr lang="es-ES" sz="2000">
                <a:solidFill>
                  <a:srgbClr val="000099"/>
                </a:solidFill>
                <a:latin typeface="Helvetica-Narrow"/>
              </a:endParaRPr>
            </a:p>
          </p:txBody>
        </p:sp>
        <p:sp>
          <p:nvSpPr>
            <p:cNvPr id="28" name="Line 27"/>
            <p:cNvSpPr>
              <a:spLocks noChangeShapeType="1"/>
            </p:cNvSpPr>
            <p:nvPr/>
          </p:nvSpPr>
          <p:spPr bwMode="auto">
            <a:xfrm>
              <a:off x="2880" y="1320"/>
              <a:ext cx="0" cy="496"/>
            </a:xfrm>
            <a:prstGeom prst="line">
              <a:avLst/>
            </a:prstGeom>
            <a:noFill/>
            <a:ln w="12700">
              <a:solidFill>
                <a:srgbClr val="000099"/>
              </a:solidFill>
              <a:round/>
              <a:headEnd/>
              <a:tailEnd type="triangle" w="med" len="med"/>
            </a:ln>
          </p:spPr>
          <p:txBody>
            <a:bodyPr>
              <a:spAutoFit/>
            </a:bodyPr>
            <a:lstStyle/>
            <a:p>
              <a:endParaRPr lang="es-MX">
                <a:latin typeface="Helvetica-Narrow"/>
              </a:endParaRPr>
            </a:p>
          </p:txBody>
        </p:sp>
        <p:sp>
          <p:nvSpPr>
            <p:cNvPr id="29" name="Text Box 28"/>
            <p:cNvSpPr txBox="1">
              <a:spLocks noChangeArrowheads="1"/>
            </p:cNvSpPr>
            <p:nvPr/>
          </p:nvSpPr>
          <p:spPr bwMode="auto">
            <a:xfrm>
              <a:off x="1424" y="2824"/>
              <a:ext cx="768" cy="250"/>
            </a:xfrm>
            <a:prstGeom prst="rect">
              <a:avLst/>
            </a:prstGeom>
            <a:noFill/>
            <a:ln w="12700">
              <a:noFill/>
              <a:miter lim="800000"/>
              <a:headEnd/>
              <a:tailEnd/>
            </a:ln>
          </p:spPr>
          <p:txBody>
            <a:bodyPr>
              <a:spAutoFit/>
            </a:bodyPr>
            <a:lstStyle/>
            <a:p>
              <a:pPr eaLnBrk="1" hangingPunct="1">
                <a:spcBef>
                  <a:spcPct val="50000"/>
                </a:spcBef>
              </a:pPr>
              <a:r>
                <a:rPr lang="es-ES_tradnl" sz="2000">
                  <a:solidFill>
                    <a:srgbClr val="000099"/>
                  </a:solidFill>
                  <a:latin typeface="Helvetica-Narrow"/>
                </a:rPr>
                <a:t>medidas</a:t>
              </a:r>
              <a:endParaRPr lang="es-ES" sz="2000">
                <a:solidFill>
                  <a:srgbClr val="000099"/>
                </a:solidFill>
                <a:latin typeface="Helvetica-Narrow"/>
              </a:endParaRPr>
            </a:p>
          </p:txBody>
        </p:sp>
        <p:sp>
          <p:nvSpPr>
            <p:cNvPr id="30" name="Line 29"/>
            <p:cNvSpPr>
              <a:spLocks noChangeShapeType="1"/>
            </p:cNvSpPr>
            <p:nvPr/>
          </p:nvSpPr>
          <p:spPr bwMode="auto">
            <a:xfrm flipV="1">
              <a:off x="1936" y="2393"/>
              <a:ext cx="653" cy="511"/>
            </a:xfrm>
            <a:prstGeom prst="line">
              <a:avLst/>
            </a:prstGeom>
            <a:noFill/>
            <a:ln w="12700" cap="rnd">
              <a:solidFill>
                <a:srgbClr val="000099"/>
              </a:solidFill>
              <a:prstDash val="sysDot"/>
              <a:round/>
              <a:headEnd/>
              <a:tailEnd type="triangle" w="med" len="med"/>
            </a:ln>
          </p:spPr>
          <p:txBody>
            <a:bodyPr wrap="square">
              <a:spAutoFit/>
            </a:bodyPr>
            <a:lstStyle/>
            <a:p>
              <a:endParaRPr lang="es-MX">
                <a:latin typeface="Helvetica-Narrow"/>
              </a:endParaRPr>
            </a:p>
          </p:txBody>
        </p:sp>
        <p:sp>
          <p:nvSpPr>
            <p:cNvPr id="31" name="Line 30"/>
            <p:cNvSpPr>
              <a:spLocks noChangeShapeType="1"/>
            </p:cNvSpPr>
            <p:nvPr/>
          </p:nvSpPr>
          <p:spPr bwMode="auto">
            <a:xfrm flipV="1">
              <a:off x="1944" y="2598"/>
              <a:ext cx="625" cy="298"/>
            </a:xfrm>
            <a:prstGeom prst="line">
              <a:avLst/>
            </a:prstGeom>
            <a:noFill/>
            <a:ln w="12700" cap="rnd">
              <a:solidFill>
                <a:srgbClr val="000099"/>
              </a:solidFill>
              <a:prstDash val="sysDot"/>
              <a:round/>
              <a:headEnd/>
              <a:tailEnd type="triangle" w="med" len="med"/>
            </a:ln>
          </p:spPr>
          <p:txBody>
            <a:bodyPr wrap="square">
              <a:spAutoFit/>
            </a:bodyPr>
            <a:lstStyle/>
            <a:p>
              <a:endParaRPr lang="es-MX">
                <a:latin typeface="Helvetica-Narrow"/>
              </a:endParaRPr>
            </a:p>
          </p:txBody>
        </p:sp>
      </p:grpSp>
      <p:grpSp>
        <p:nvGrpSpPr>
          <p:cNvPr id="32" name="Group 31"/>
          <p:cNvGrpSpPr>
            <a:grpSpLocks/>
          </p:cNvGrpSpPr>
          <p:nvPr/>
        </p:nvGrpSpPr>
        <p:grpSpPr bwMode="auto">
          <a:xfrm>
            <a:off x="3663950" y="4651375"/>
            <a:ext cx="4965700" cy="1565275"/>
            <a:chOff x="2496" y="2720"/>
            <a:chExt cx="3128" cy="986"/>
          </a:xfrm>
        </p:grpSpPr>
        <p:sp>
          <p:nvSpPr>
            <p:cNvPr id="33" name="Text Box 32"/>
            <p:cNvSpPr txBox="1">
              <a:spLocks noChangeArrowheads="1"/>
            </p:cNvSpPr>
            <p:nvPr/>
          </p:nvSpPr>
          <p:spPr bwMode="auto">
            <a:xfrm>
              <a:off x="4728" y="2720"/>
              <a:ext cx="896" cy="250"/>
            </a:xfrm>
            <a:prstGeom prst="rect">
              <a:avLst/>
            </a:prstGeom>
            <a:noFill/>
            <a:ln w="12700">
              <a:noFill/>
              <a:miter lim="800000"/>
              <a:headEnd/>
              <a:tailEnd/>
            </a:ln>
          </p:spPr>
          <p:txBody>
            <a:bodyPr>
              <a:spAutoFit/>
            </a:bodyPr>
            <a:lstStyle/>
            <a:p>
              <a:pPr eaLnBrk="1" hangingPunct="1">
                <a:spcBef>
                  <a:spcPct val="50000"/>
                </a:spcBef>
              </a:pPr>
              <a:r>
                <a:rPr lang="es-ES_tradnl" sz="2000">
                  <a:solidFill>
                    <a:srgbClr val="000099"/>
                  </a:solidFill>
                  <a:latin typeface="Arial" charset="0"/>
                </a:rPr>
                <a:t>dimensión</a:t>
              </a:r>
              <a:endParaRPr lang="es-ES" sz="2000">
                <a:solidFill>
                  <a:srgbClr val="000099"/>
                </a:solidFill>
                <a:latin typeface="Arial" charset="0"/>
              </a:endParaRPr>
            </a:p>
          </p:txBody>
        </p:sp>
        <p:sp>
          <p:nvSpPr>
            <p:cNvPr id="34" name="Text Box 33"/>
            <p:cNvSpPr txBox="1">
              <a:spLocks noChangeArrowheads="1"/>
            </p:cNvSpPr>
            <p:nvPr/>
          </p:nvSpPr>
          <p:spPr bwMode="auto">
            <a:xfrm>
              <a:off x="2496" y="3456"/>
              <a:ext cx="1040" cy="250"/>
            </a:xfrm>
            <a:prstGeom prst="rect">
              <a:avLst/>
            </a:prstGeom>
            <a:noFill/>
            <a:ln w="12700">
              <a:noFill/>
              <a:miter lim="800000"/>
              <a:headEnd/>
              <a:tailEnd/>
            </a:ln>
          </p:spPr>
          <p:txBody>
            <a:bodyPr>
              <a:spAutoFit/>
            </a:bodyPr>
            <a:lstStyle/>
            <a:p>
              <a:pPr eaLnBrk="1" hangingPunct="1">
                <a:spcBef>
                  <a:spcPct val="50000"/>
                </a:spcBef>
              </a:pPr>
              <a:r>
                <a:rPr lang="es-ES_tradnl" sz="2000">
                  <a:solidFill>
                    <a:srgbClr val="000099"/>
                  </a:solidFill>
                  <a:latin typeface="Arial" charset="0"/>
                </a:rPr>
                <a:t>atributos</a:t>
              </a:r>
              <a:endParaRPr lang="es-ES" sz="2000">
                <a:solidFill>
                  <a:srgbClr val="000099"/>
                </a:solidFill>
                <a:latin typeface="Arial" charset="0"/>
              </a:endParaRPr>
            </a:p>
          </p:txBody>
        </p:sp>
        <p:sp>
          <p:nvSpPr>
            <p:cNvPr id="35" name="Line 34"/>
            <p:cNvSpPr>
              <a:spLocks noChangeShapeType="1"/>
            </p:cNvSpPr>
            <p:nvPr/>
          </p:nvSpPr>
          <p:spPr bwMode="auto">
            <a:xfrm flipH="1">
              <a:off x="4512" y="2944"/>
              <a:ext cx="424" cy="360"/>
            </a:xfrm>
            <a:prstGeom prst="line">
              <a:avLst/>
            </a:prstGeom>
            <a:noFill/>
            <a:ln w="12700">
              <a:solidFill>
                <a:srgbClr val="000099"/>
              </a:solidFill>
              <a:round/>
              <a:headEnd/>
              <a:tailEnd type="triangle" w="med" len="med"/>
            </a:ln>
          </p:spPr>
          <p:txBody>
            <a:bodyPr>
              <a:spAutoFit/>
            </a:bodyPr>
            <a:lstStyle/>
            <a:p>
              <a:endParaRPr lang="es-MX"/>
            </a:p>
          </p:txBody>
        </p:sp>
        <p:sp>
          <p:nvSpPr>
            <p:cNvPr id="36" name="Line 35"/>
            <p:cNvSpPr>
              <a:spLocks noChangeShapeType="1"/>
            </p:cNvSpPr>
            <p:nvPr/>
          </p:nvSpPr>
          <p:spPr bwMode="auto">
            <a:xfrm flipV="1">
              <a:off x="2880" y="2880"/>
              <a:ext cx="512" cy="600"/>
            </a:xfrm>
            <a:prstGeom prst="line">
              <a:avLst/>
            </a:prstGeom>
            <a:noFill/>
            <a:ln w="12700" cap="rnd">
              <a:solidFill>
                <a:srgbClr val="000099"/>
              </a:solidFill>
              <a:prstDash val="sysDot"/>
              <a:round/>
              <a:headEnd/>
              <a:tailEnd type="triangle" w="med" len="med"/>
            </a:ln>
          </p:spPr>
          <p:txBody>
            <a:bodyPr>
              <a:spAutoFit/>
            </a:bodyPr>
            <a:lstStyle/>
            <a:p>
              <a:endParaRPr lang="es-MX"/>
            </a:p>
          </p:txBody>
        </p:sp>
        <p:sp>
          <p:nvSpPr>
            <p:cNvPr id="37" name="Line 36"/>
            <p:cNvSpPr>
              <a:spLocks noChangeShapeType="1"/>
            </p:cNvSpPr>
            <p:nvPr/>
          </p:nvSpPr>
          <p:spPr bwMode="auto">
            <a:xfrm flipV="1">
              <a:off x="2880" y="3184"/>
              <a:ext cx="472" cy="304"/>
            </a:xfrm>
            <a:prstGeom prst="line">
              <a:avLst/>
            </a:prstGeom>
            <a:noFill/>
            <a:ln w="12700" cap="rnd">
              <a:solidFill>
                <a:srgbClr val="000099"/>
              </a:solidFill>
              <a:prstDash val="sysDot"/>
              <a:round/>
              <a:headEnd/>
              <a:tailEnd type="triangle" w="med" len="med"/>
            </a:ln>
          </p:spPr>
          <p:txBody>
            <a:bodyPr>
              <a:spAutoFit/>
            </a:bodyPr>
            <a:lstStyle/>
            <a:p>
              <a:endParaRPr lang="es-MX"/>
            </a:p>
          </p:txBody>
        </p:sp>
        <p:sp>
          <p:nvSpPr>
            <p:cNvPr id="38" name="Line 37"/>
            <p:cNvSpPr>
              <a:spLocks noChangeShapeType="1"/>
            </p:cNvSpPr>
            <p:nvPr/>
          </p:nvSpPr>
          <p:spPr bwMode="auto">
            <a:xfrm flipV="1">
              <a:off x="2880" y="3256"/>
              <a:ext cx="992" cy="232"/>
            </a:xfrm>
            <a:prstGeom prst="line">
              <a:avLst/>
            </a:prstGeom>
            <a:noFill/>
            <a:ln w="12700" cap="rnd">
              <a:solidFill>
                <a:srgbClr val="000099"/>
              </a:solidFill>
              <a:prstDash val="sysDot"/>
              <a:round/>
              <a:headEnd/>
              <a:tailEnd type="triangle" w="med" len="med"/>
            </a:ln>
          </p:spPr>
          <p:txBody>
            <a:bodyPr>
              <a:spAutoFit/>
            </a:bodyPr>
            <a:lstStyle/>
            <a:p>
              <a:endParaRPr lang="es-MX"/>
            </a:p>
          </p:txBody>
        </p:sp>
        <p:sp>
          <p:nvSpPr>
            <p:cNvPr id="39" name="Line 38"/>
            <p:cNvSpPr>
              <a:spLocks noChangeShapeType="1"/>
            </p:cNvSpPr>
            <p:nvPr/>
          </p:nvSpPr>
          <p:spPr bwMode="auto">
            <a:xfrm>
              <a:off x="2880" y="3488"/>
              <a:ext cx="744" cy="0"/>
            </a:xfrm>
            <a:prstGeom prst="line">
              <a:avLst/>
            </a:prstGeom>
            <a:noFill/>
            <a:ln w="12700" cap="rnd">
              <a:solidFill>
                <a:srgbClr val="000099"/>
              </a:solidFill>
              <a:prstDash val="sysDot"/>
              <a:round/>
              <a:headEnd/>
              <a:tailEnd type="triangle" w="med" len="med"/>
            </a:ln>
          </p:spPr>
          <p:txBody>
            <a:bodyPr>
              <a:spAutoFit/>
            </a:bodyPr>
            <a:lstStyle/>
            <a:p>
              <a:endParaRPr lang="es-MX"/>
            </a:p>
          </p:txBody>
        </p:sp>
      </p:grpSp>
      <p:grpSp>
        <p:nvGrpSpPr>
          <p:cNvPr id="40" name="Group 39"/>
          <p:cNvGrpSpPr>
            <a:grpSpLocks/>
          </p:cNvGrpSpPr>
          <p:nvPr/>
        </p:nvGrpSpPr>
        <p:grpSpPr bwMode="auto">
          <a:xfrm>
            <a:off x="4965815" y="1517651"/>
            <a:ext cx="2693987" cy="2338388"/>
            <a:chOff x="3082" y="788"/>
            <a:chExt cx="1697" cy="1473"/>
          </a:xfrm>
        </p:grpSpPr>
        <p:grpSp>
          <p:nvGrpSpPr>
            <p:cNvPr id="41" name="Group 40"/>
            <p:cNvGrpSpPr>
              <a:grpSpLocks/>
            </p:cNvGrpSpPr>
            <p:nvPr/>
          </p:nvGrpSpPr>
          <p:grpSpPr bwMode="auto">
            <a:xfrm>
              <a:off x="3082" y="788"/>
              <a:ext cx="1638" cy="1473"/>
              <a:chOff x="3082" y="788"/>
              <a:chExt cx="1638" cy="1473"/>
            </a:xfrm>
          </p:grpSpPr>
          <p:sp>
            <p:nvSpPr>
              <p:cNvPr id="43" name="Text Box 41"/>
              <p:cNvSpPr txBox="1">
                <a:spLocks noChangeArrowheads="1"/>
              </p:cNvSpPr>
              <p:nvPr/>
            </p:nvSpPr>
            <p:spPr bwMode="auto">
              <a:xfrm rot="-5462304">
                <a:off x="4042" y="1284"/>
                <a:ext cx="737" cy="231"/>
              </a:xfrm>
              <a:prstGeom prst="rect">
                <a:avLst/>
              </a:prstGeom>
              <a:solidFill>
                <a:srgbClr val="66FFFF"/>
              </a:solidFill>
              <a:ln w="12700">
                <a:noFill/>
                <a:miter lim="800000"/>
                <a:headEnd type="none" w="sm" len="sm"/>
                <a:tailEnd type="none" w="sm" len="sm"/>
              </a:ln>
            </p:spPr>
            <p:txBody>
              <a:bodyPr>
                <a:spAutoFit/>
              </a:bodyPr>
              <a:lstStyle/>
              <a:p>
                <a:pPr algn="ctr" eaLnBrk="1" hangingPunct="1">
                  <a:spcBef>
                    <a:spcPct val="50000"/>
                  </a:spcBef>
                </a:pPr>
                <a:r>
                  <a:rPr lang="es-ES_tradnl" sz="1800">
                    <a:latin typeface="Helvetica-Narrow"/>
                  </a:rPr>
                  <a:t>Tiempo</a:t>
                </a:r>
              </a:p>
            </p:txBody>
          </p:sp>
          <p:sp>
            <p:nvSpPr>
              <p:cNvPr id="44" name="Text Box 42"/>
              <p:cNvSpPr txBox="1">
                <a:spLocks noChangeArrowheads="1"/>
              </p:cNvSpPr>
              <p:nvPr/>
            </p:nvSpPr>
            <p:spPr bwMode="auto">
              <a:xfrm>
                <a:off x="3082" y="1888"/>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Día</a:t>
                </a:r>
              </a:p>
            </p:txBody>
          </p:sp>
          <p:sp>
            <p:nvSpPr>
              <p:cNvPr id="45" name="Text Box 43"/>
              <p:cNvSpPr txBox="1">
                <a:spLocks noChangeArrowheads="1"/>
              </p:cNvSpPr>
              <p:nvPr/>
            </p:nvSpPr>
            <p:spPr bwMode="auto">
              <a:xfrm>
                <a:off x="3580" y="1737"/>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dirty="0">
                    <a:latin typeface="Helvetica-Narrow"/>
                  </a:rPr>
                  <a:t>Mes</a:t>
                </a:r>
              </a:p>
            </p:txBody>
          </p:sp>
          <p:sp>
            <p:nvSpPr>
              <p:cNvPr id="46" name="Text Box 44"/>
              <p:cNvSpPr txBox="1">
                <a:spLocks noChangeArrowheads="1"/>
              </p:cNvSpPr>
              <p:nvPr/>
            </p:nvSpPr>
            <p:spPr bwMode="auto">
              <a:xfrm>
                <a:off x="3485" y="1403"/>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Semana</a:t>
                </a:r>
              </a:p>
            </p:txBody>
          </p:sp>
          <p:sp>
            <p:nvSpPr>
              <p:cNvPr id="47" name="Line 45"/>
              <p:cNvSpPr>
                <a:spLocks noChangeShapeType="1"/>
              </p:cNvSpPr>
              <p:nvPr/>
            </p:nvSpPr>
            <p:spPr bwMode="auto">
              <a:xfrm flipV="1">
                <a:off x="3109" y="788"/>
                <a:ext cx="1064" cy="1256"/>
              </a:xfrm>
              <a:prstGeom prst="line">
                <a:avLst/>
              </a:prstGeom>
              <a:noFill/>
              <a:ln w="12700" cap="rnd">
                <a:solidFill>
                  <a:srgbClr val="000099"/>
                </a:solidFill>
                <a:prstDash val="sysDot"/>
                <a:round/>
                <a:headEnd type="none" w="sm" len="sm"/>
                <a:tailEnd type="none" w="sm" len="sm"/>
              </a:ln>
            </p:spPr>
            <p:txBody>
              <a:bodyPr wrap="none" anchor="ctr"/>
              <a:lstStyle/>
              <a:p>
                <a:endParaRPr lang="es-MX">
                  <a:latin typeface="Helvetica-Narrow"/>
                </a:endParaRPr>
              </a:p>
            </p:txBody>
          </p:sp>
          <p:sp>
            <p:nvSpPr>
              <p:cNvPr id="48" name="Line 46"/>
              <p:cNvSpPr>
                <a:spLocks noChangeShapeType="1"/>
              </p:cNvSpPr>
              <p:nvPr/>
            </p:nvSpPr>
            <p:spPr bwMode="auto">
              <a:xfrm>
                <a:off x="3120" y="2061"/>
                <a:ext cx="1600" cy="200"/>
              </a:xfrm>
              <a:prstGeom prst="line">
                <a:avLst/>
              </a:prstGeom>
              <a:noFill/>
              <a:ln w="12700" cap="rnd">
                <a:solidFill>
                  <a:srgbClr val="000099"/>
                </a:solidFill>
                <a:prstDash val="sysDot"/>
                <a:round/>
                <a:headEnd type="none" w="sm" len="sm"/>
                <a:tailEnd type="none" w="sm" len="sm"/>
              </a:ln>
            </p:spPr>
            <p:txBody>
              <a:bodyPr wrap="none" anchor="ctr"/>
              <a:lstStyle/>
              <a:p>
                <a:endParaRPr lang="es-MX">
                  <a:latin typeface="Helvetica-Narrow"/>
                </a:endParaRPr>
              </a:p>
            </p:txBody>
          </p:sp>
          <p:sp>
            <p:nvSpPr>
              <p:cNvPr id="49" name="Text Box 47"/>
              <p:cNvSpPr txBox="1">
                <a:spLocks noChangeArrowheads="1"/>
              </p:cNvSpPr>
              <p:nvPr/>
            </p:nvSpPr>
            <p:spPr bwMode="auto">
              <a:xfrm>
                <a:off x="3795" y="1987"/>
                <a:ext cx="800"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Año</a:t>
                </a:r>
              </a:p>
            </p:txBody>
          </p:sp>
        </p:grpSp>
        <p:sp>
          <p:nvSpPr>
            <p:cNvPr id="42" name="Text Box 48"/>
            <p:cNvSpPr txBox="1">
              <a:spLocks noChangeArrowheads="1"/>
            </p:cNvSpPr>
            <p:nvPr/>
          </p:nvSpPr>
          <p:spPr bwMode="auto">
            <a:xfrm>
              <a:off x="4235" y="1867"/>
              <a:ext cx="544" cy="173"/>
            </a:xfrm>
            <a:prstGeom prst="rect">
              <a:avLst/>
            </a:prstGeom>
            <a:noFill/>
            <a:ln w="12700">
              <a:noFill/>
              <a:miter lim="800000"/>
              <a:headEnd type="none" w="sm" len="sm"/>
              <a:tailEnd type="none" w="sm" len="sm"/>
            </a:ln>
          </p:spPr>
          <p:txBody>
            <a:bodyPr>
              <a:spAutoFit/>
            </a:bodyPr>
            <a:lstStyle/>
            <a:p>
              <a:pPr algn="ctr" eaLnBrk="1" hangingPunct="1">
                <a:spcBef>
                  <a:spcPct val="50000"/>
                </a:spcBef>
              </a:pPr>
              <a:r>
                <a:rPr lang="es-ES_tradnl" sz="1200">
                  <a:latin typeface="Helvetica-Narrow"/>
                </a:rPr>
                <a:t>Trimestre</a:t>
              </a:r>
            </a:p>
          </p:txBody>
        </p:sp>
      </p:grpSp>
    </p:spTree>
    <p:extLst>
      <p:ext uri="{BB962C8B-B14F-4D97-AF65-F5344CB8AC3E}">
        <p14:creationId xmlns:p14="http://schemas.microsoft.com/office/powerpoint/2010/main" val="156770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a:xfrm>
            <a:off x="623637" y="1601419"/>
            <a:ext cx="8229600" cy="4525963"/>
          </a:xfrm>
        </p:spPr>
        <p:txBody>
          <a:bodyPr>
            <a:normAutofit fontScale="92500" lnSpcReduction="20000"/>
          </a:bodyPr>
          <a:lstStyle/>
          <a:p>
            <a:r>
              <a:rPr lang="es-MX" dirty="0"/>
              <a:t>El sistema Dwsystem contiene las siguientes funciones:</a:t>
            </a:r>
            <a:endParaRPr lang="es-ES" dirty="0"/>
          </a:p>
          <a:p>
            <a:pPr lvl="2"/>
            <a:r>
              <a:rPr lang="es-MX" dirty="0" smtClean="0"/>
              <a:t>Manejo </a:t>
            </a:r>
            <a:r>
              <a:rPr lang="es-MX" dirty="0"/>
              <a:t>de almacenes de datos en formato Excel en la pestaña de  Proyecto. Permitiendo la carga  del Excel,  la visualización de almacenes y el borrado de las mismas dentro de su pestaña.</a:t>
            </a:r>
            <a:endParaRPr lang="es-ES" dirty="0"/>
          </a:p>
          <a:p>
            <a:pPr lvl="2"/>
            <a:r>
              <a:rPr lang="es-MX" dirty="0"/>
              <a:t>Creación de Vistas, al igual que la pestaña “Proyecto”  contiene las opciones de “alta, Borrar, y Ver” para la administración de las Vistas de cada almacén. Únicamente podrá crear vistas si existe por lo menos 1 almacén de datos guardada.</a:t>
            </a:r>
            <a:endParaRPr lang="es-ES" dirty="0"/>
          </a:p>
          <a:p>
            <a:pPr lvl="2"/>
            <a:r>
              <a:rPr lang="es-MX" dirty="0"/>
              <a:t>Grafica, con las Vistas creadas estas pueden ser graficadas con la herramienta OpenSOURCE. En Planos 2D donde el usuario deberá seleccionar que atributos de la vista desea graficar. El tipo de grafica es de puntos.</a:t>
            </a:r>
            <a:endParaRPr lang="es-ES" dirty="0"/>
          </a:p>
          <a:p>
            <a:pPr marL="0" indent="0">
              <a:buNone/>
            </a:pPr>
            <a:endParaRPr lang="es-ES" dirty="0"/>
          </a:p>
        </p:txBody>
      </p:sp>
      <p:pic>
        <p:nvPicPr>
          <p:cNvPr id="2050" name="Picture 2" descr="Resultado de imagen para graf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6" y="4904974"/>
            <a:ext cx="166966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4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399899"/>
            <a:ext cx="1532718" cy="1166494"/>
          </a:xfrm>
          <a:prstGeom prst="rect">
            <a:avLst/>
          </a:prstGeom>
        </p:spPr>
      </p:pic>
      <p:pic>
        <p:nvPicPr>
          <p:cNvPr id="2052" name="Picture 4" descr="Resultado de imagen para view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547343"/>
            <a:ext cx="1562100" cy="1562101"/>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194319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CREAR Proyecto</a:t>
            </a:r>
            <a:endParaRPr lang="es-ES" dirty="0"/>
          </a:p>
        </p:txBody>
      </p:sp>
      <p:sp>
        <p:nvSpPr>
          <p:cNvPr id="3" name="2 Marcador de contenido"/>
          <p:cNvSpPr>
            <a:spLocks noGrp="1"/>
          </p:cNvSpPr>
          <p:nvPr>
            <p:ph idx="1"/>
          </p:nvPr>
        </p:nvSpPr>
        <p:spPr/>
        <p:txBody>
          <a:bodyPr/>
          <a:lstStyle/>
          <a:p>
            <a:endParaRPr lang="es-ES"/>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pic>
        <p:nvPicPr>
          <p:cNvPr id="6" name="5 Imagen"/>
          <p:cNvPicPr/>
          <p:nvPr/>
        </p:nvPicPr>
        <p:blipFill rotWithShape="1">
          <a:blip r:embed="rId2"/>
          <a:srcRect t="5942" r="84492" b="74094"/>
          <a:stretch/>
        </p:blipFill>
        <p:spPr bwMode="auto">
          <a:xfrm>
            <a:off x="466725" y="1447800"/>
            <a:ext cx="2514600" cy="1905000"/>
          </a:xfrm>
          <a:prstGeom prst="rect">
            <a:avLst/>
          </a:prstGeom>
          <a:ln>
            <a:noFill/>
          </a:ln>
          <a:extLst>
            <a:ext uri="{53640926-AAD7-44D8-BBD7-CCE9431645EC}">
              <a14:shadowObscured xmlns:a14="http://schemas.microsoft.com/office/drawing/2010/main"/>
            </a:ext>
          </a:extLst>
        </p:spPr>
      </p:pic>
      <p:pic>
        <p:nvPicPr>
          <p:cNvPr id="7" name="0 Imagen"/>
          <p:cNvPicPr/>
          <p:nvPr/>
        </p:nvPicPr>
        <p:blipFill>
          <a:blip r:embed="rId3" cstate="print">
            <a:extLst>
              <a:ext uri="{28A0092B-C50C-407E-A947-70E740481C1C}">
                <a14:useLocalDpi xmlns:a14="http://schemas.microsoft.com/office/drawing/2010/main" val="0"/>
              </a:ext>
            </a:extLst>
          </a:blip>
          <a:stretch>
            <a:fillRect/>
          </a:stretch>
        </p:blipFill>
        <p:spPr>
          <a:xfrm>
            <a:off x="457200" y="3067843"/>
            <a:ext cx="7886700" cy="1484313"/>
          </a:xfrm>
          <a:prstGeom prst="rect">
            <a:avLst/>
          </a:prstGeom>
        </p:spPr>
      </p:pic>
      <p:sp>
        <p:nvSpPr>
          <p:cNvPr id="8" name="7 CuadroTexto"/>
          <p:cNvSpPr txBox="1"/>
          <p:nvPr/>
        </p:nvSpPr>
        <p:spPr>
          <a:xfrm>
            <a:off x="457200" y="4835009"/>
            <a:ext cx="8229600" cy="369332"/>
          </a:xfrm>
          <a:prstGeom prst="rect">
            <a:avLst/>
          </a:prstGeom>
          <a:noFill/>
        </p:spPr>
        <p:txBody>
          <a:bodyPr wrap="square" rtlCol="0">
            <a:spAutoFit/>
          </a:bodyPr>
          <a:lstStyle/>
          <a:p>
            <a:r>
              <a:rPr lang="en-US" dirty="0"/>
              <a:t>Se selecciona en la </a:t>
            </a:r>
            <a:r>
              <a:rPr lang="en-US" dirty="0" smtClean="0"/>
              <a:t>pestaña </a:t>
            </a:r>
            <a:r>
              <a:rPr lang="en-US" dirty="0"/>
              <a:t>subir Excel, y se carga el proyecto</a:t>
            </a:r>
            <a:endParaRPr lang="es-ES" dirty="0"/>
          </a:p>
        </p:txBody>
      </p:sp>
      <p:pic>
        <p:nvPicPr>
          <p:cNvPr id="9" name="8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5" y="76200"/>
            <a:ext cx="1532718" cy="1166494"/>
          </a:xfrm>
          <a:prstGeom prst="rect">
            <a:avLst/>
          </a:prstGeom>
        </p:spPr>
      </p:pic>
    </p:spTree>
    <p:extLst>
      <p:ext uri="{BB962C8B-B14F-4D97-AF65-F5344CB8AC3E}">
        <p14:creationId xmlns:p14="http://schemas.microsoft.com/office/powerpoint/2010/main" val="303352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CREAR Proyecto</a:t>
            </a:r>
            <a:endParaRPr lang="es-ES" dirty="0"/>
          </a:p>
        </p:txBody>
      </p:sp>
      <p:sp>
        <p:nvSpPr>
          <p:cNvPr id="3" name="2 Marcador de contenido"/>
          <p:cNvSpPr>
            <a:spLocks noGrp="1"/>
          </p:cNvSpPr>
          <p:nvPr>
            <p:ph idx="1"/>
          </p:nvPr>
        </p:nvSpPr>
        <p:spPr/>
        <p:txBody>
          <a:bodyPr/>
          <a:lstStyle/>
          <a:p>
            <a:endParaRPr lang="es-ES"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sp>
        <p:nvSpPr>
          <p:cNvPr id="8" name="7 CuadroTexto"/>
          <p:cNvSpPr txBox="1"/>
          <p:nvPr/>
        </p:nvSpPr>
        <p:spPr>
          <a:xfrm>
            <a:off x="457200" y="5023366"/>
            <a:ext cx="8229600" cy="646331"/>
          </a:xfrm>
          <a:prstGeom prst="rect">
            <a:avLst/>
          </a:prstGeom>
          <a:noFill/>
        </p:spPr>
        <p:txBody>
          <a:bodyPr wrap="square" rtlCol="0">
            <a:spAutoFit/>
          </a:bodyPr>
          <a:lstStyle/>
          <a:p>
            <a:r>
              <a:rPr lang="en-US" dirty="0"/>
              <a:t>Una vez creada tendremos que configurar los atributos del almacén mediante la categorización de dimensiones. Una vez echo esto podremos crear Vistas.</a:t>
            </a:r>
            <a:endParaRPr lang="es-ES" dirty="0"/>
          </a:p>
        </p:txBody>
      </p:sp>
      <p:pic>
        <p:nvPicPr>
          <p:cNvPr id="9" name="0 Imagen"/>
          <p:cNvPicPr/>
          <p:nvPr/>
        </p:nvPicPr>
        <p:blipFill>
          <a:blip r:embed="rId2" cstate="print">
            <a:extLst>
              <a:ext uri="{28A0092B-C50C-407E-A947-70E740481C1C}">
                <a14:useLocalDpi xmlns:a14="http://schemas.microsoft.com/office/drawing/2010/main" val="0"/>
              </a:ext>
            </a:extLst>
          </a:blip>
          <a:stretch>
            <a:fillRect/>
          </a:stretch>
        </p:blipFill>
        <p:spPr>
          <a:xfrm>
            <a:off x="304800" y="1219200"/>
            <a:ext cx="8220076" cy="3886200"/>
          </a:xfrm>
          <a:prstGeom prst="rect">
            <a:avLst/>
          </a:prstGeom>
        </p:spPr>
      </p:pic>
      <p:pic>
        <p:nvPicPr>
          <p:cNvPr id="11" name="10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76200"/>
            <a:ext cx="1532718" cy="1166494"/>
          </a:xfrm>
          <a:prstGeom prst="rect">
            <a:avLst/>
          </a:prstGeom>
        </p:spPr>
      </p:pic>
    </p:spTree>
    <p:extLst>
      <p:ext uri="{BB962C8B-B14F-4D97-AF65-F5344CB8AC3E}">
        <p14:creationId xmlns:p14="http://schemas.microsoft.com/office/powerpoint/2010/main" val="1982426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CREAR Vista</a:t>
            </a:r>
            <a:endParaRPr lang="es-ES"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pic>
        <p:nvPicPr>
          <p:cNvPr id="5"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95400"/>
            <a:ext cx="8686800" cy="3276600"/>
          </a:xfrm>
          <a:prstGeom prst="rect">
            <a:avLst/>
          </a:prstGeom>
        </p:spPr>
      </p:pic>
      <p:pic>
        <p:nvPicPr>
          <p:cNvPr id="6" name="Picture 4" descr="Resultado de imagen para view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24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CREAR Vista</a:t>
            </a:r>
            <a:endParaRPr lang="es-ES" dirty="0"/>
          </a:p>
        </p:txBody>
      </p:sp>
      <p:sp>
        <p:nvSpPr>
          <p:cNvPr id="4" name="3 Rectángulo"/>
          <p:cNvSpPr/>
          <p:nvPr/>
        </p:nvSpPr>
        <p:spPr>
          <a:xfrm>
            <a:off x="8686800" y="914400"/>
            <a:ext cx="381000" cy="579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
          </a:p>
        </p:txBody>
      </p:sp>
      <p:pic>
        <p:nvPicPr>
          <p:cNvPr id="6" name="0 Imagen"/>
          <p:cNvPicPr/>
          <p:nvPr/>
        </p:nvPicPr>
        <p:blipFill>
          <a:blip r:embed="rId2" cstate="print">
            <a:extLst>
              <a:ext uri="{28A0092B-C50C-407E-A947-70E740481C1C}">
                <a14:useLocalDpi xmlns:a14="http://schemas.microsoft.com/office/drawing/2010/main" val="0"/>
              </a:ext>
            </a:extLst>
          </a:blip>
          <a:stretch>
            <a:fillRect/>
          </a:stretch>
        </p:blipFill>
        <p:spPr>
          <a:xfrm>
            <a:off x="200025" y="1219200"/>
            <a:ext cx="8486775" cy="2231390"/>
          </a:xfrm>
          <a:prstGeom prst="rect">
            <a:avLst/>
          </a:prstGeom>
        </p:spPr>
      </p:pic>
      <p:sp>
        <p:nvSpPr>
          <p:cNvPr id="3" name="2 Marcador de contenido"/>
          <p:cNvSpPr>
            <a:spLocks noGrp="1"/>
          </p:cNvSpPr>
          <p:nvPr>
            <p:ph idx="1"/>
          </p:nvPr>
        </p:nvSpPr>
        <p:spPr>
          <a:xfrm>
            <a:off x="457200" y="3886200"/>
            <a:ext cx="8229600" cy="2239963"/>
          </a:xfrm>
        </p:spPr>
        <p:txBody>
          <a:bodyPr>
            <a:normAutofit fontScale="70000" lnSpcReduction="20000"/>
          </a:bodyPr>
          <a:lstStyle/>
          <a:p>
            <a:r>
              <a:rPr lang="es-MX" dirty="0"/>
              <a:t>Una vez creado el Proyecto, esté estará disponible en el menú de “Vista&gt;Alta”, permitiéndole seleccionar qué atributos son los que mostrarán en la Vista.</a:t>
            </a:r>
          </a:p>
          <a:p>
            <a:r>
              <a:rPr lang="es-MX" dirty="0"/>
              <a:t>	Ya seleccionado los atributos, la siguiente ventana le proporcionará una vista preeliminar de la Vista, y le proporcionará la capacidad de añadir comparadores tales como mayor qué, Menor qué, Igual a y Diferente a, así como condicionales Y (And) </a:t>
            </a:r>
            <a:r>
              <a:rPr lang="es-MX" dirty="0" smtClean="0"/>
              <a:t> </a:t>
            </a:r>
            <a:r>
              <a:rPr lang="es-MX" dirty="0"/>
              <a:t>U (Or).</a:t>
            </a:r>
            <a:endParaRPr lang="es-ES" dirty="0"/>
          </a:p>
        </p:txBody>
      </p:sp>
      <p:pic>
        <p:nvPicPr>
          <p:cNvPr id="7" name="Picture 4" descr="Resultado de imagen para view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307</Words>
  <Application>Microsoft Office PowerPoint</Application>
  <PresentationFormat>Presentación en pantalla (4:3)</PresentationFormat>
  <Paragraphs>52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Helvetica-Narrow</vt:lpstr>
      <vt:lpstr>Times New Roman</vt:lpstr>
      <vt:lpstr>Tema de Office</vt:lpstr>
      <vt:lpstr>DWsystem</vt:lpstr>
      <vt:lpstr>Objetivo</vt:lpstr>
      <vt:lpstr>¿Qué es un almacén de datos?</vt:lpstr>
      <vt:lpstr>Arquitectura de un Almacén de Datos</vt:lpstr>
      <vt:lpstr>Presentación de PowerPoint</vt:lpstr>
      <vt:lpstr>CREAR Proyecto</vt:lpstr>
      <vt:lpstr>CREAR Proyecto</vt:lpstr>
      <vt:lpstr>CREAR Vista</vt:lpstr>
      <vt:lpstr>CREAR Vista</vt:lpstr>
      <vt:lpstr>Grafica</vt:lpstr>
      <vt:lpstr>Grafica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Gibran Reyes</dc:creator>
  <cp:lastModifiedBy>MASTER_HORACIO</cp:lastModifiedBy>
  <cp:revision>42</cp:revision>
  <dcterms:created xsi:type="dcterms:W3CDTF">2016-11-07T00:54:03Z</dcterms:created>
  <dcterms:modified xsi:type="dcterms:W3CDTF">2016-12-13T16:46:48Z</dcterms:modified>
</cp:coreProperties>
</file>