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60" r:id="rId4"/>
    <p:sldId id="273" r:id="rId5"/>
    <p:sldId id="276" r:id="rId6"/>
    <p:sldId id="277" r:id="rId7"/>
    <p:sldId id="278" r:id="rId8"/>
    <p:sldId id="281" r:id="rId9"/>
    <p:sldId id="282" r:id="rId10"/>
    <p:sldId id="280" r:id="rId11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DA52"/>
    <a:srgbClr val="0000FF"/>
    <a:srgbClr val="A7DD7F"/>
    <a:srgbClr val="9ED971"/>
    <a:srgbClr val="64D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39"/>
        <p:guide pos="100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DD6774-CEAF-48E4-A5C8-52E9FD93D062}" type="datetime1">
              <a:rPr lang="de-DE" smtClean="0"/>
              <a:t>13.06.2018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B854CD51-C2EF-42C8-A86D-CF8C16A6F6DD}" type="datetime1">
              <a:rPr lang="de-DE" smtClean="0"/>
              <a:t>13.06.2018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1816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621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57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7562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6163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051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9624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40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0881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379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rgbClr val="9E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0" name="Rechteck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rgbClr val="9E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2" name="Rechteck 11"/>
          <p:cNvSpPr/>
          <p:nvPr/>
        </p:nvSpPr>
        <p:spPr bwMode="ltGray">
          <a:xfrm>
            <a:off x="1218883" y="5638800"/>
            <a:ext cx="9628058" cy="1219200"/>
          </a:xfrm>
          <a:prstGeom prst="rect">
            <a:avLst/>
          </a:prstGeom>
          <a:solidFill>
            <a:srgbClr val="A7DD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13" name="Gerader Verbinder 12"/>
          <p:cNvCxnSpPr>
            <a:cxnSpLocks/>
          </p:cNvCxnSpPr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850840" y="6333855"/>
            <a:ext cx="1218883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54EBA56C-AF42-4A76-BDCE-17F9198ECCDE}" type="datetime1">
              <a:rPr lang="de-DE" smtClean="0"/>
              <a:t>13.06.2018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dirty="0"/>
              <a:t>Präsentation 2                Web-Engineering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3851A33-7E4D-4A64-A347-5E3165C38E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91" y="5644471"/>
            <a:ext cx="1218884" cy="1218884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000A6D-F3B8-4E1D-8AEA-E650C6BE2140}" type="datetime1">
              <a:rPr lang="de-DE" smtClean="0"/>
              <a:t>13.06.2018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0" name="Rechteck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11" name="Gerader Verbinde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cxnSp>
        <p:nvCxnSpPr>
          <p:cNvPr id="14" name="Gerader Verbinde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64F6F9-204A-4387-9952-56BF0C22C558}" type="datetime1">
              <a:rPr lang="de-DE" smtClean="0"/>
              <a:t>13.06.2018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 dirty="0"/>
              <a:t>Mastertextformat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6846DE-B177-464F-8EED-AC805B1C1514}" type="datetime1">
              <a:rPr lang="de-DE" smtClean="0"/>
              <a:t>13.06.2018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0" name="Rechteck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4" name="Rechteck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1" name="Rechteck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22" name="Gerader Verbinde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cxnSp>
        <p:nvCxnSpPr>
          <p:cNvPr id="23" name="Gerader Verbinde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7" name="Rechteck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8" name="Rechteck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30" name="Rechteck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31" name="Gerader Verbinde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33" name="Gerader Verbinde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D0D50149-B343-4E40-BB94-5D925426A70D}" type="datetime1">
              <a:rPr lang="de-DE" smtClean="0"/>
              <a:t>13.06.2018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0A34E6-FEF7-48CB-8E33-C620C804EC0B}" type="datetime1">
              <a:rPr lang="de-DE" smtClean="0"/>
              <a:t>13.06.2018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 rtl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 rtl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0E2A54-6716-4CAC-BB48-B6277B6B7052}" type="datetime1">
              <a:rPr lang="de-DE" smtClean="0"/>
              <a:t>13.06.2018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1FAA9-2C2A-4C56-9878-4B0C391A62C5}" type="datetime1">
              <a:rPr lang="de-DE" smtClean="0"/>
              <a:t>13.06.2018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6" name="Rechteck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cxnSp>
        <p:nvCxnSpPr>
          <p:cNvPr id="7" name="Gerader Verbinde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B2468F-CF19-40E7-8F11-5A85169676A2}" type="datetime1">
              <a:rPr lang="de-DE" smtClean="0"/>
              <a:t>13.06.2018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Titelmaster-format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 rtl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830678-3DED-4A8F-B8CC-9A1E9F0F9ACE}" type="datetime1">
              <a:rPr lang="de-DE" smtClean="0"/>
              <a:t>13.06.2018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Titelmaster-format durch Klicken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dirty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 rtl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C477A722-C297-4260-8458-E5C25330612E}" type="datetime1">
              <a:rPr lang="de-DE" smtClean="0"/>
              <a:t>13.06.2018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rgbClr val="83DA5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rgbClr val="83DA52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14" name="Gerader Verbinde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93371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2B39E8A1-4844-47A5-BCBC-0B56E379BA78}" type="datetime1">
              <a:rPr lang="de-DE" smtClean="0"/>
              <a:t>13.06.2018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497803" y="6356967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Präsentation 2                Web-Engineering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475E9F6-190B-4D8E-B9CC-5FB3B4CC18D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36728" y="746091"/>
            <a:ext cx="589856" cy="58985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28669" y="620688"/>
            <a:ext cx="8329031" cy="3652219"/>
          </a:xfrm>
        </p:spPr>
        <p:txBody>
          <a:bodyPr rtlCol="0"/>
          <a:lstStyle/>
          <a:p>
            <a:pPr rtl="0"/>
            <a:r>
              <a:rPr lang="de-DE" dirty="0"/>
              <a:t>Challenger-App</a:t>
            </a:r>
            <a:br>
              <a:rPr lang="de-DE" dirty="0"/>
            </a:br>
            <a:br>
              <a:rPr lang="de-DE" dirty="0"/>
            </a:br>
            <a:r>
              <a:rPr lang="de-DE" sz="3200" dirty="0"/>
              <a:t>„Die 2/3-Reihe + 1“</a:t>
            </a:r>
            <a:endParaRPr lang="de-DE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28669" y="4797152"/>
            <a:ext cx="7516442" cy="1116085"/>
          </a:xfrm>
        </p:spPr>
        <p:txBody>
          <a:bodyPr rtlCol="0">
            <a:normAutofit/>
          </a:bodyPr>
          <a:lstStyle/>
          <a:p>
            <a:pPr rtl="0"/>
            <a:r>
              <a:rPr lang="de-DE" sz="2400" dirty="0"/>
              <a:t>L. Häfner, M. </a:t>
            </a:r>
            <a:r>
              <a:rPr lang="de-DE" sz="2400" dirty="0" err="1"/>
              <a:t>Brockskothen</a:t>
            </a:r>
            <a:r>
              <a:rPr lang="de-DE" sz="2400" dirty="0"/>
              <a:t>, N. + L. Nappenfeld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Ausblick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de-DE" sz="3200" dirty="0"/>
              <a:t>Implementierung der Weitsprungfunktionalität</a:t>
            </a:r>
          </a:p>
          <a:p>
            <a:r>
              <a:rPr lang="de-DE" sz="3200" dirty="0"/>
              <a:t>Berechnungen verbessern</a:t>
            </a:r>
          </a:p>
          <a:p>
            <a:r>
              <a:rPr lang="de-DE" sz="3200" dirty="0"/>
              <a:t>Entwicklung einer Highscore</a:t>
            </a:r>
          </a:p>
          <a:p>
            <a:r>
              <a:rPr lang="de-DE" sz="3200" dirty="0"/>
              <a:t>Möglichkeit die Highscore-Tabelle zu löschen 	</a:t>
            </a:r>
          </a:p>
          <a:p>
            <a:pPr marL="0" indent="0">
              <a:buNone/>
            </a:pPr>
            <a:r>
              <a:rPr lang="de-DE" sz="3200" dirty="0"/>
              <a:t> (z.B.: Settings: „</a:t>
            </a:r>
            <a:r>
              <a:rPr lang="de-DE" sz="3200" dirty="0" err="1"/>
              <a:t>reset</a:t>
            </a:r>
            <a:r>
              <a:rPr lang="de-DE" sz="3200" dirty="0"/>
              <a:t> Highscore“)</a:t>
            </a:r>
          </a:p>
          <a:p>
            <a:endParaRPr lang="de-DE" sz="320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47D8D1-78B1-4B22-A244-CF39A05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94776C9-ED0A-485B-B54A-BABB172ECE36}" type="datetime1">
              <a:rPr lang="de-DE" smtClean="0"/>
              <a:t>13.06.2018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0609FF-7A4F-4F4A-B788-A2716FC8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9686E0-CA64-4EBC-B26E-6BAB06D9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419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Agenda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93437" y="1916832"/>
            <a:ext cx="3276840" cy="4255368"/>
          </a:xfrm>
        </p:spPr>
        <p:txBody>
          <a:bodyPr rtlCol="0">
            <a:normAutofit/>
          </a:bodyPr>
          <a:lstStyle/>
          <a:p>
            <a:pPr rtl="0"/>
            <a:r>
              <a:rPr lang="de-DE" sz="3200" dirty="0"/>
              <a:t>Messwerte</a:t>
            </a:r>
          </a:p>
          <a:p>
            <a:pPr rtl="0"/>
            <a:r>
              <a:rPr lang="de-DE" sz="3200" dirty="0"/>
              <a:t>Berechnungen</a:t>
            </a:r>
          </a:p>
          <a:p>
            <a:pPr rtl="0"/>
            <a:r>
              <a:rPr lang="de-DE" sz="3200" dirty="0"/>
              <a:t>Live-Demo</a:t>
            </a:r>
          </a:p>
          <a:p>
            <a:pPr rtl="0"/>
            <a:r>
              <a:rPr lang="de-DE" sz="3200" dirty="0"/>
              <a:t>Ausblick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F4797C-3691-4360-A8BC-4016436AE7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902" b="7902"/>
          <a:stretch/>
        </p:blipFill>
        <p:spPr>
          <a:xfrm>
            <a:off x="7966620" y="1484784"/>
            <a:ext cx="3182646" cy="3645024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303E853-7441-4558-894E-1343AE78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726808F-DEBC-4768-BE20-05D303142114}" type="datetime1">
              <a:rPr lang="de-DE" smtClean="0"/>
              <a:t>13.06.2018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DB6333B-C748-4C88-A0E4-21EFA295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35A397B-9711-4147-BB41-8974B1B8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Messwerte (1)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>
          <a:xfrm>
            <a:off x="1593371" y="1496726"/>
            <a:ext cx="2484817" cy="938784"/>
          </a:xfrm>
        </p:spPr>
        <p:txBody>
          <a:bodyPr rtlCol="0"/>
          <a:lstStyle/>
          <a:p>
            <a:pPr rtl="0"/>
            <a:r>
              <a:rPr lang="de-DE" sz="3200" cap="none" dirty="0"/>
              <a:t>Hochsprung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A1824B-E8DD-45F4-931E-0C8DE97B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0A139BF-5253-47F3-B7CD-F090F2C8E883}" type="datetime1">
              <a:rPr lang="de-DE" smtClean="0"/>
              <a:t>13.06.2018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CCBA4D3E-CB12-4DD0-B5A2-777905F8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E2E8E9A-EA8B-447F-964A-B3BFF5F9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3</a:t>
            </a:fld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2B51047-A181-4115-B2F1-33C3F64648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93371" y="3270610"/>
            <a:ext cx="3879168" cy="2246622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CAA2D47-B798-43A1-BF22-46E06863C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856" y="2484444"/>
            <a:ext cx="4816257" cy="3615241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CD5F3F-4489-41FF-BC97-2A9C9A780542}"/>
              </a:ext>
            </a:extLst>
          </p:cNvPr>
          <p:cNvCxnSpPr>
            <a:cxnSpLocks/>
          </p:cNvCxnSpPr>
          <p:nvPr/>
        </p:nvCxnSpPr>
        <p:spPr>
          <a:xfrm>
            <a:off x="8110636" y="2484444"/>
            <a:ext cx="0" cy="361523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C797B05-42E3-4F25-846C-2F7E17C0D59E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8254652" y="2484444"/>
            <a:ext cx="81333" cy="361524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: nach oben 22">
            <a:extLst>
              <a:ext uri="{FF2B5EF4-FFF2-40B4-BE49-F238E27FC236}">
                <a16:creationId xmlns:a16="http://schemas.microsoft.com/office/drawing/2014/main" id="{EAECE6F2-073E-4EF2-B03E-34561099E090}"/>
              </a:ext>
            </a:extLst>
          </p:cNvPr>
          <p:cNvSpPr/>
          <p:nvPr/>
        </p:nvSpPr>
        <p:spPr>
          <a:xfrm>
            <a:off x="2133972" y="5445224"/>
            <a:ext cx="360040" cy="65446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55EEE700-A184-4101-B1F1-57D9285B1B1E}"/>
              </a:ext>
            </a:extLst>
          </p:cNvPr>
          <p:cNvCxnSpPr>
            <a:cxnSpLocks/>
          </p:cNvCxnSpPr>
          <p:nvPr/>
        </p:nvCxnSpPr>
        <p:spPr>
          <a:xfrm>
            <a:off x="8471868" y="2484444"/>
            <a:ext cx="0" cy="361524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feil: nach oben 26">
            <a:extLst>
              <a:ext uri="{FF2B5EF4-FFF2-40B4-BE49-F238E27FC236}">
                <a16:creationId xmlns:a16="http://schemas.microsoft.com/office/drawing/2014/main" id="{0E91040F-44E2-4861-8B23-A64B935355BE}"/>
              </a:ext>
            </a:extLst>
          </p:cNvPr>
          <p:cNvSpPr/>
          <p:nvPr/>
        </p:nvSpPr>
        <p:spPr>
          <a:xfrm>
            <a:off x="3376505" y="5445222"/>
            <a:ext cx="360040" cy="65446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oben 27">
            <a:extLst>
              <a:ext uri="{FF2B5EF4-FFF2-40B4-BE49-F238E27FC236}">
                <a16:creationId xmlns:a16="http://schemas.microsoft.com/office/drawing/2014/main" id="{613786CF-2D0E-4D86-8139-AF7ABFD34419}"/>
              </a:ext>
            </a:extLst>
          </p:cNvPr>
          <p:cNvSpPr/>
          <p:nvPr/>
        </p:nvSpPr>
        <p:spPr>
          <a:xfrm>
            <a:off x="4613534" y="5445223"/>
            <a:ext cx="360040" cy="65446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oben 30">
            <a:extLst>
              <a:ext uri="{FF2B5EF4-FFF2-40B4-BE49-F238E27FC236}">
                <a16:creationId xmlns:a16="http://schemas.microsoft.com/office/drawing/2014/main" id="{5F33464B-3E82-4932-BD19-B4481008B08D}"/>
              </a:ext>
            </a:extLst>
          </p:cNvPr>
          <p:cNvSpPr/>
          <p:nvPr/>
        </p:nvSpPr>
        <p:spPr>
          <a:xfrm rot="10800000">
            <a:off x="7997962" y="1703264"/>
            <a:ext cx="225348" cy="65446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platzhalter 5">
            <a:extLst>
              <a:ext uri="{FF2B5EF4-FFF2-40B4-BE49-F238E27FC236}">
                <a16:creationId xmlns:a16="http://schemas.microsoft.com/office/drawing/2014/main" id="{576DF844-EBCF-4040-8753-28C82DD2946E}"/>
              </a:ext>
            </a:extLst>
          </p:cNvPr>
          <p:cNvSpPr txBox="1">
            <a:spLocks/>
          </p:cNvSpPr>
          <p:nvPr/>
        </p:nvSpPr>
        <p:spPr>
          <a:xfrm>
            <a:off x="5736057" y="1468666"/>
            <a:ext cx="574380" cy="93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cap="none" dirty="0" err="1"/>
              <a:t>a</a:t>
            </a:r>
            <a:r>
              <a:rPr lang="de-DE" sz="3200" cap="none" baseline="-25000" dirty="0" err="1"/>
              <a:t>y</a:t>
            </a:r>
            <a:endParaRPr lang="de-DE" sz="3200" cap="none" dirty="0"/>
          </a:p>
        </p:txBody>
      </p:sp>
      <p:sp>
        <p:nvSpPr>
          <p:cNvPr id="33" name="Textplatzhalter 5">
            <a:extLst>
              <a:ext uri="{FF2B5EF4-FFF2-40B4-BE49-F238E27FC236}">
                <a16:creationId xmlns:a16="http://schemas.microsoft.com/office/drawing/2014/main" id="{A176059A-EC86-4B93-896A-F445E6EEF5A4}"/>
              </a:ext>
            </a:extLst>
          </p:cNvPr>
          <p:cNvSpPr txBox="1">
            <a:spLocks/>
          </p:cNvSpPr>
          <p:nvPr/>
        </p:nvSpPr>
        <p:spPr>
          <a:xfrm>
            <a:off x="10776009" y="3573016"/>
            <a:ext cx="574380" cy="93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cap="none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4176E-6 2.59259E-6 L 0.01185 -0.000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5 -0.0007 L 0.02969 -4.81481E-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7" grpId="0" animBg="1"/>
      <p:bldP spid="27" grpId="1" animBg="1"/>
      <p:bldP spid="28" grpId="0" animBg="1"/>
      <p:bldP spid="31" grpId="0" animBg="1"/>
      <p:bldP spid="31" grpId="1" animBg="1"/>
      <p:bldP spid="31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Messwerte (2)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sz="3200" cap="none" dirty="0"/>
              <a:t>Weitsprung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FA1321A6-5F1D-41D4-8444-9AAEFB2A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2386C29-9356-43CB-93BC-5D1459E9036E}" type="datetime1">
              <a:rPr lang="de-DE" smtClean="0"/>
              <a:t>13.06.2018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7F1068E-B7C3-4C04-9F84-41DF8EB3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7DC83619-5D00-46B8-858A-20291AB4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4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7725083-42DA-4B0D-A6BB-8C7A4F1F6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560" y="2490662"/>
            <a:ext cx="4818888" cy="3616685"/>
          </a:xfrm>
          <a:prstGeom prst="rect">
            <a:avLst/>
          </a:prstGeom>
        </p:spPr>
      </p:pic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4393EE97-E7FE-4938-9CE2-F42E9C75B3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91377" y="3610601"/>
            <a:ext cx="4193775" cy="1724987"/>
          </a:xfrm>
        </p:spPr>
      </p:pic>
      <p:sp>
        <p:nvSpPr>
          <p:cNvPr id="11" name="Pfeil: nach oben 10">
            <a:extLst>
              <a:ext uri="{FF2B5EF4-FFF2-40B4-BE49-F238E27FC236}">
                <a16:creationId xmlns:a16="http://schemas.microsoft.com/office/drawing/2014/main" id="{819AF8FB-7A96-4651-B532-9D820BAE2C5D}"/>
              </a:ext>
            </a:extLst>
          </p:cNvPr>
          <p:cNvSpPr/>
          <p:nvPr/>
        </p:nvSpPr>
        <p:spPr>
          <a:xfrm>
            <a:off x="1874204" y="5411116"/>
            <a:ext cx="360040" cy="65446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oben 12">
            <a:extLst>
              <a:ext uri="{FF2B5EF4-FFF2-40B4-BE49-F238E27FC236}">
                <a16:creationId xmlns:a16="http://schemas.microsoft.com/office/drawing/2014/main" id="{98C03141-3657-4402-BFCE-09632B1D7F01}"/>
              </a:ext>
            </a:extLst>
          </p:cNvPr>
          <p:cNvSpPr/>
          <p:nvPr/>
        </p:nvSpPr>
        <p:spPr>
          <a:xfrm>
            <a:off x="3408244" y="5405436"/>
            <a:ext cx="360040" cy="65446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oben 13">
            <a:extLst>
              <a:ext uri="{FF2B5EF4-FFF2-40B4-BE49-F238E27FC236}">
                <a16:creationId xmlns:a16="http://schemas.microsoft.com/office/drawing/2014/main" id="{B8F10601-41D1-4F39-A440-B7DCE2724ED2}"/>
              </a:ext>
            </a:extLst>
          </p:cNvPr>
          <p:cNvSpPr/>
          <p:nvPr/>
        </p:nvSpPr>
        <p:spPr>
          <a:xfrm>
            <a:off x="4942284" y="5405436"/>
            <a:ext cx="360040" cy="65446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40063E2-3773-4B4A-92D5-D1383D703DB1}"/>
              </a:ext>
            </a:extLst>
          </p:cNvPr>
          <p:cNvCxnSpPr>
            <a:cxnSpLocks/>
          </p:cNvCxnSpPr>
          <p:nvPr/>
        </p:nvCxnSpPr>
        <p:spPr>
          <a:xfrm>
            <a:off x="7678588" y="2492108"/>
            <a:ext cx="0" cy="361523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F593BAA-0657-4626-A326-DFDC5CD6100E}"/>
              </a:ext>
            </a:extLst>
          </p:cNvPr>
          <p:cNvCxnSpPr>
            <a:cxnSpLocks/>
          </p:cNvCxnSpPr>
          <p:nvPr/>
        </p:nvCxnSpPr>
        <p:spPr>
          <a:xfrm>
            <a:off x="8038628" y="2492108"/>
            <a:ext cx="0" cy="361523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ADE9D4A-196D-4313-ACC3-C2E626D6C472}"/>
              </a:ext>
            </a:extLst>
          </p:cNvPr>
          <p:cNvCxnSpPr>
            <a:cxnSpLocks/>
          </p:cNvCxnSpPr>
          <p:nvPr/>
        </p:nvCxnSpPr>
        <p:spPr>
          <a:xfrm>
            <a:off x="8182644" y="2492108"/>
            <a:ext cx="0" cy="361523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feil: nach oben 18">
            <a:extLst>
              <a:ext uri="{FF2B5EF4-FFF2-40B4-BE49-F238E27FC236}">
                <a16:creationId xmlns:a16="http://schemas.microsoft.com/office/drawing/2014/main" id="{5611360D-7803-4AC2-92C4-CECC4C1E67E7}"/>
              </a:ext>
            </a:extLst>
          </p:cNvPr>
          <p:cNvSpPr/>
          <p:nvPr/>
        </p:nvSpPr>
        <p:spPr>
          <a:xfrm rot="10800000">
            <a:off x="7565914" y="1687666"/>
            <a:ext cx="225348" cy="65446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EEA064A6-FB95-4B4C-B7A6-0060CD86E045}"/>
              </a:ext>
            </a:extLst>
          </p:cNvPr>
          <p:cNvSpPr txBox="1">
            <a:spLocks/>
          </p:cNvSpPr>
          <p:nvPr/>
        </p:nvSpPr>
        <p:spPr>
          <a:xfrm>
            <a:off x="5685152" y="1403343"/>
            <a:ext cx="1057332" cy="93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cap="none" dirty="0" err="1"/>
              <a:t>a</a:t>
            </a:r>
            <a:r>
              <a:rPr lang="de-DE" sz="3200" cap="none" baseline="-25000" dirty="0" err="1"/>
              <a:t>z</a:t>
            </a:r>
            <a:endParaRPr lang="de-DE" sz="3200" cap="none" dirty="0"/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10C21BBA-D0BE-4F7A-BA46-63C0B89A9DB2}"/>
              </a:ext>
            </a:extLst>
          </p:cNvPr>
          <p:cNvSpPr txBox="1">
            <a:spLocks/>
          </p:cNvSpPr>
          <p:nvPr/>
        </p:nvSpPr>
        <p:spPr>
          <a:xfrm>
            <a:off x="10784326" y="5335588"/>
            <a:ext cx="574380" cy="93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cap="none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0388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6608E-6 0 L 0.02957 0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57 0 L 0.04129 0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9" grpId="0" animBg="1"/>
      <p:bldP spid="19" grpId="1" animBg="1"/>
      <p:bldP spid="19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Messwerte (3)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sz="3200" cap="none" dirty="0"/>
              <a:t>Drehung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7358C0-F03A-4D61-962A-0F1C4719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CFC6C3-7CAC-4A31-8228-BADED31340FC}" type="datetime1">
              <a:rPr lang="de-DE" smtClean="0"/>
              <a:t>13.06.2018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8BD7DB-CC9A-4CE5-A19B-CBF407EC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Präsentation 2                Web-Engineering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3BD4D7-C393-4A63-B337-DF497D6A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5</a:t>
            </a:fld>
            <a:endParaRPr lang="de-DE" dirty="0"/>
          </a:p>
        </p:txBody>
      </p:sp>
      <p:pic>
        <p:nvPicPr>
          <p:cNvPr id="20" name="Inhaltsplatzhalter 19">
            <a:extLst>
              <a:ext uri="{FF2B5EF4-FFF2-40B4-BE49-F238E27FC236}">
                <a16:creationId xmlns:a16="http://schemas.microsoft.com/office/drawing/2014/main" id="{AC40CC4E-2EFA-4FA2-B0F7-2F0265EE1E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332994" y="2780928"/>
            <a:ext cx="2636798" cy="2398174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6F95945-E350-4EA4-8497-1956DC3DB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436" y="2029926"/>
            <a:ext cx="3974064" cy="332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1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Berechnungen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546A249A-B288-49B0-AD26-D3F6D09F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577329-7D0D-4331-AB3E-396EC17B5E5E}" type="datetime1">
              <a:rPr lang="de-DE" smtClean="0"/>
              <a:t>13.06.2018</a:t>
            </a:fld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CFEBE0C3-3DCD-49E8-ACC5-8A8DEDCF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CF9D4AB7-AD17-4A9E-A861-78FF7E7D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6</a:t>
            </a:fld>
            <a:endParaRPr lang="de-DE" dirty="0"/>
          </a:p>
        </p:txBody>
      </p:sp>
      <p:sp>
        <p:nvSpPr>
          <p:cNvPr id="18" name="Inhaltsplatzhalter 13">
            <a:extLst>
              <a:ext uri="{FF2B5EF4-FFF2-40B4-BE49-F238E27FC236}">
                <a16:creationId xmlns:a16="http://schemas.microsoft.com/office/drawing/2014/main" id="{37FFE2A9-B38C-4E01-A5CB-15FC5703EA26}"/>
              </a:ext>
            </a:extLst>
          </p:cNvPr>
          <p:cNvSpPr txBox="1">
            <a:spLocks/>
          </p:cNvSpPr>
          <p:nvPr/>
        </p:nvSpPr>
        <p:spPr>
          <a:xfrm>
            <a:off x="1593436" y="1916832"/>
            <a:ext cx="9782801" cy="42553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Inhaltsplatzhalter 13">
                <a:extLst>
                  <a:ext uri="{FF2B5EF4-FFF2-40B4-BE49-F238E27FC236}">
                    <a16:creationId xmlns:a16="http://schemas.microsoft.com/office/drawing/2014/main" id="{5C28F2B6-868C-4DCF-84BE-33EF49C00D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223" y="5712083"/>
                <a:ext cx="3750276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3200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sz="3200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sz="3200" dirty="0"/>
              </a:p>
              <a:p>
                <a:endParaRPr lang="de-DE" sz="3200" dirty="0"/>
              </a:p>
            </p:txBody>
          </p:sp>
        </mc:Choice>
        <mc:Fallback xmlns="">
          <p:sp>
            <p:nvSpPr>
              <p:cNvPr id="19" name="Inhaltsplatzhalter 13">
                <a:extLst>
                  <a:ext uri="{FF2B5EF4-FFF2-40B4-BE49-F238E27FC236}">
                    <a16:creationId xmlns:a16="http://schemas.microsoft.com/office/drawing/2014/main" id="{5C28F2B6-868C-4DCF-84BE-33EF49C00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223" y="5712083"/>
                <a:ext cx="3750276" cy="5760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43025AE1-EB75-462E-8E48-11EB15637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289" y="822751"/>
            <a:ext cx="4351158" cy="542564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F7C4EA8-562E-4A88-A0D6-FF9E553F82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795" t="14084" r="46671" b="6801"/>
          <a:stretch/>
        </p:blipFill>
        <p:spPr>
          <a:xfrm>
            <a:off x="1672232" y="1751430"/>
            <a:ext cx="4389648" cy="38434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Inhaltsplatzhalter 13">
                <a:extLst>
                  <a:ext uri="{FF2B5EF4-FFF2-40B4-BE49-F238E27FC236}">
                    <a16:creationId xmlns:a16="http://schemas.microsoft.com/office/drawing/2014/main" id="{C9A89BED-6E05-4153-B871-B85F772B05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79502" y="5712083"/>
                <a:ext cx="5472608" cy="6463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3200" i="1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de-DE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  <m:sup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sz="3200" dirty="0"/>
              </a:p>
              <a:p>
                <a:endParaRPr lang="de-DE" sz="3200" dirty="0"/>
              </a:p>
            </p:txBody>
          </p:sp>
        </mc:Choice>
        <mc:Fallback xmlns="">
          <p:sp>
            <p:nvSpPr>
              <p:cNvPr id="13" name="Inhaltsplatzhalter 13">
                <a:extLst>
                  <a:ext uri="{FF2B5EF4-FFF2-40B4-BE49-F238E27FC236}">
                    <a16:creationId xmlns:a16="http://schemas.microsoft.com/office/drawing/2014/main" id="{C9A89BED-6E05-4153-B871-B85F772B0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502" y="5712083"/>
                <a:ext cx="5472608" cy="646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451EC467-680C-4AC3-BBB0-C2BAC72544E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300" r="45516" b="7895"/>
          <a:stretch/>
        </p:blipFill>
        <p:spPr>
          <a:xfrm>
            <a:off x="1817223" y="1760934"/>
            <a:ext cx="4377175" cy="38134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97F4BE9-94FA-4A12-8202-D42D673E36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3932" y="1843368"/>
            <a:ext cx="3715872" cy="365957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766E239-4F80-4616-B627-054330A87B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9557" y="1840632"/>
            <a:ext cx="3710247" cy="365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19786" y="2809081"/>
            <a:ext cx="7730097" cy="1239837"/>
          </a:xfrm>
        </p:spPr>
        <p:txBody>
          <a:bodyPr rtlCol="0">
            <a:normAutofit/>
          </a:bodyPr>
          <a:lstStyle/>
          <a:p>
            <a:pPr algn="ctr" rtl="0"/>
            <a:r>
              <a:rPr lang="de-DE" sz="7200" dirty="0"/>
              <a:t>Live-Demo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9689FF78-C083-4AD0-919C-9C3CE765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B8A01B-ACCE-487F-8B1A-2F74E528E4A7}" type="datetime1">
              <a:rPr lang="de-DE" smtClean="0"/>
              <a:t>13.06.2018</a:t>
            </a:fld>
            <a:endParaRPr lang="de-DE" dirty="0"/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92E76A62-C45A-4BB9-94B8-03EA6B0E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1F5E2760-84B5-424C-AB1E-59AAF082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7</a:t>
            </a:fld>
            <a:endParaRPr lang="de-DE" dirty="0"/>
          </a:p>
        </p:txBody>
      </p:sp>
      <p:sp>
        <p:nvSpPr>
          <p:cNvPr id="3" name="Interaktive Schaltfläche: Zum Ende wechseln 2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BDA4AF3D-37AF-474D-8922-28C621AA63C9}"/>
              </a:ext>
            </a:extLst>
          </p:cNvPr>
          <p:cNvSpPr/>
          <p:nvPr/>
        </p:nvSpPr>
        <p:spPr>
          <a:xfrm>
            <a:off x="5620738" y="4878598"/>
            <a:ext cx="1728192" cy="648072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8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Aktueller Stand (1)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9689FF78-C083-4AD0-919C-9C3CE765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B8A01B-ACCE-487F-8B1A-2F74E528E4A7}" type="datetime1">
              <a:rPr lang="de-DE" smtClean="0"/>
              <a:t>13.06.2018</a:t>
            </a:fld>
            <a:endParaRPr lang="de-DE" dirty="0"/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92E76A62-C45A-4BB9-94B8-03EA6B0E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1F5E2760-84B5-424C-AB1E-59AAF082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8</a:t>
            </a:fld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BD46C6-44F9-4284-9675-6D12AEE0F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943" y="1618811"/>
            <a:ext cx="2455371" cy="4365104"/>
          </a:xfrm>
          <a:prstGeom prst="rect">
            <a:avLst/>
          </a:prstGeom>
        </p:spPr>
      </p:pic>
      <p:pic>
        <p:nvPicPr>
          <p:cNvPr id="6" name="2018_06_10_16_16_54">
            <a:hlinkClick r:id="" action="ppaction://media"/>
            <a:extLst>
              <a:ext uri="{FF2B5EF4-FFF2-40B4-BE49-F238E27FC236}">
                <a16:creationId xmlns:a16="http://schemas.microsoft.com/office/drawing/2014/main" id="{023AC518-B30A-4AD4-921F-C643F198FE8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809210" y="1618811"/>
            <a:ext cx="2455371" cy="4365104"/>
          </a:xfrm>
          <a:prstGeom prst="rect">
            <a:avLst/>
          </a:prstGeom>
        </p:spPr>
      </p:pic>
      <p:sp>
        <p:nvSpPr>
          <p:cNvPr id="8" name="Legende: mit Pfeil nach rechts 7">
            <a:extLst>
              <a:ext uri="{FF2B5EF4-FFF2-40B4-BE49-F238E27FC236}">
                <a16:creationId xmlns:a16="http://schemas.microsoft.com/office/drawing/2014/main" id="{9879FF17-D669-4E8E-A168-E281DB30C718}"/>
              </a:ext>
            </a:extLst>
          </p:cNvPr>
          <p:cNvSpPr/>
          <p:nvPr/>
        </p:nvSpPr>
        <p:spPr>
          <a:xfrm>
            <a:off x="2616818" y="2276872"/>
            <a:ext cx="4682733" cy="506736"/>
          </a:xfrm>
          <a:prstGeom prst="rightArrowCallout">
            <a:avLst>
              <a:gd name="adj1" fmla="val 28683"/>
              <a:gd name="adj2" fmla="val 43413"/>
              <a:gd name="adj3" fmla="val 59985"/>
              <a:gd name="adj4" fmla="val 593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141AB8C-10AA-443B-ADB1-E7469DBE03EA}"/>
              </a:ext>
            </a:extLst>
          </p:cNvPr>
          <p:cNvSpPr/>
          <p:nvPr/>
        </p:nvSpPr>
        <p:spPr>
          <a:xfrm>
            <a:off x="7639508" y="4360435"/>
            <a:ext cx="2160240" cy="63056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Legende: mit Pfeil nach rechts 18">
            <a:extLst>
              <a:ext uri="{FF2B5EF4-FFF2-40B4-BE49-F238E27FC236}">
                <a16:creationId xmlns:a16="http://schemas.microsoft.com/office/drawing/2014/main" id="{1894A682-FDC5-4A8D-B766-41C58976DB1D}"/>
              </a:ext>
            </a:extLst>
          </p:cNvPr>
          <p:cNvSpPr/>
          <p:nvPr/>
        </p:nvSpPr>
        <p:spPr>
          <a:xfrm rot="16200000">
            <a:off x="8242355" y="4665437"/>
            <a:ext cx="960704" cy="1800197"/>
          </a:xfrm>
          <a:prstGeom prst="rightArrowCallout">
            <a:avLst>
              <a:gd name="adj1" fmla="val 23910"/>
              <a:gd name="adj2" fmla="val 28380"/>
              <a:gd name="adj3" fmla="val 20061"/>
              <a:gd name="adj4" fmla="val 56389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51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5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22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Aktueller Stand (2)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9689FF78-C083-4AD0-919C-9C3CE765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B8A01B-ACCE-487F-8B1A-2F74E528E4A7}" type="datetime1">
              <a:rPr lang="de-DE" smtClean="0"/>
              <a:t>13.06.2018</a:t>
            </a:fld>
            <a:endParaRPr lang="de-DE" dirty="0"/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92E76A62-C45A-4BB9-94B8-03EA6B0E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1F5E2760-84B5-424C-AB1E-59AAF082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9</a:t>
            </a:fld>
            <a:endParaRPr lang="de-DE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20689017-6948-4EB8-BBA7-4A27214D1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326" y="1749135"/>
            <a:ext cx="2455488" cy="4365312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CB5DD35B-73DD-4A41-9712-9E3EA7862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3329" y="1743795"/>
            <a:ext cx="2455489" cy="4365313"/>
          </a:xfrm>
          <a:prstGeom prst="rect">
            <a:avLst/>
          </a:prstGeom>
        </p:spPr>
      </p:pic>
      <p:sp>
        <p:nvSpPr>
          <p:cNvPr id="8" name="Legende: mit Pfeil nach rechts 7">
            <a:extLst>
              <a:ext uri="{FF2B5EF4-FFF2-40B4-BE49-F238E27FC236}">
                <a16:creationId xmlns:a16="http://schemas.microsoft.com/office/drawing/2014/main" id="{9879FF17-D669-4E8E-A168-E281DB30C718}"/>
              </a:ext>
            </a:extLst>
          </p:cNvPr>
          <p:cNvSpPr/>
          <p:nvPr/>
        </p:nvSpPr>
        <p:spPr>
          <a:xfrm>
            <a:off x="5341975" y="4293096"/>
            <a:ext cx="3286175" cy="365125"/>
          </a:xfrm>
          <a:prstGeom prst="rightArrowCallout">
            <a:avLst>
              <a:gd name="adj1" fmla="val 28683"/>
              <a:gd name="adj2" fmla="val 43413"/>
              <a:gd name="adj3" fmla="val 59985"/>
              <a:gd name="adj4" fmla="val 58533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unten 30">
            <a:extLst>
              <a:ext uri="{FF2B5EF4-FFF2-40B4-BE49-F238E27FC236}">
                <a16:creationId xmlns:a16="http://schemas.microsoft.com/office/drawing/2014/main" id="{3919A4C5-8790-42B9-A924-A96097EE0D1D}"/>
              </a:ext>
            </a:extLst>
          </p:cNvPr>
          <p:cNvSpPr/>
          <p:nvPr/>
        </p:nvSpPr>
        <p:spPr>
          <a:xfrm rot="16200000">
            <a:off x="4670019" y="3316170"/>
            <a:ext cx="499740" cy="725401"/>
          </a:xfrm>
          <a:prstGeom prst="downArrow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: nach unten 34">
            <a:extLst>
              <a:ext uri="{FF2B5EF4-FFF2-40B4-BE49-F238E27FC236}">
                <a16:creationId xmlns:a16="http://schemas.microsoft.com/office/drawing/2014/main" id="{C02231D0-E674-4BC1-AC9E-84C5E3E8A336}"/>
              </a:ext>
            </a:extLst>
          </p:cNvPr>
          <p:cNvSpPr/>
          <p:nvPr/>
        </p:nvSpPr>
        <p:spPr>
          <a:xfrm>
            <a:off x="10267056" y="1171361"/>
            <a:ext cx="499740" cy="725401"/>
          </a:xfrm>
          <a:prstGeom prst="downArrow">
            <a:avLst/>
          </a:prstGeom>
          <a:solidFill>
            <a:srgbClr val="83DA52"/>
          </a:solidFill>
          <a:ln w="28575">
            <a:solidFill>
              <a:srgbClr val="83D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2018_06_10_16_16_54">
            <a:hlinkClick r:id="" action="ppaction://media"/>
            <a:extLst>
              <a:ext uri="{FF2B5EF4-FFF2-40B4-BE49-F238E27FC236}">
                <a16:creationId xmlns:a16="http://schemas.microsoft.com/office/drawing/2014/main" id="{07ADFBBB-3081-46F9-9EA6-F13AA0F97DD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052639" y="1744004"/>
            <a:ext cx="2455371" cy="4365104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0141AB8C-10AA-443B-ADB1-E7469DBE03EA}"/>
              </a:ext>
            </a:extLst>
          </p:cNvPr>
          <p:cNvSpPr/>
          <p:nvPr/>
        </p:nvSpPr>
        <p:spPr>
          <a:xfrm>
            <a:off x="2053352" y="1909525"/>
            <a:ext cx="368652" cy="367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A56FB03-A8D1-4281-9841-0D5FA49BA3A8}"/>
              </a:ext>
            </a:extLst>
          </p:cNvPr>
          <p:cNvSpPr/>
          <p:nvPr/>
        </p:nvSpPr>
        <p:spPr>
          <a:xfrm>
            <a:off x="4155049" y="1914600"/>
            <a:ext cx="368652" cy="367347"/>
          </a:xfrm>
          <a:prstGeom prst="rect">
            <a:avLst/>
          </a:prstGeom>
          <a:noFill/>
          <a:ln w="38100">
            <a:solidFill>
              <a:srgbClr val="83D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unten 32">
            <a:extLst>
              <a:ext uri="{FF2B5EF4-FFF2-40B4-BE49-F238E27FC236}">
                <a16:creationId xmlns:a16="http://schemas.microsoft.com/office/drawing/2014/main" id="{9B2CA66D-B5C3-4174-9908-BACAF646DCA6}"/>
              </a:ext>
            </a:extLst>
          </p:cNvPr>
          <p:cNvSpPr/>
          <p:nvPr/>
        </p:nvSpPr>
        <p:spPr>
          <a:xfrm rot="5400000">
            <a:off x="4693891" y="1748364"/>
            <a:ext cx="499740" cy="725401"/>
          </a:xfrm>
          <a:prstGeom prst="downArrow">
            <a:avLst/>
          </a:prstGeom>
          <a:solidFill>
            <a:srgbClr val="83DA52"/>
          </a:solidFill>
          <a:ln w="28575">
            <a:solidFill>
              <a:srgbClr val="83D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2E069CEB-F527-4EAD-B3D9-FE24FE1B8523}"/>
              </a:ext>
            </a:extLst>
          </p:cNvPr>
          <p:cNvSpPr/>
          <p:nvPr/>
        </p:nvSpPr>
        <p:spPr>
          <a:xfrm rot="16200000">
            <a:off x="1382709" y="1733792"/>
            <a:ext cx="499740" cy="725401"/>
          </a:xfrm>
          <a:prstGeom prst="downArrow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34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59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9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video>
              <p:cMediaNode vol="80000" mute="1">
                <p:cTn id="40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</p:childTnLst>
        </p:cTn>
      </p:par>
    </p:tnLst>
    <p:bldLst>
      <p:bldP spid="8" grpId="0" animBg="1"/>
      <p:bldP spid="31" grpId="0" animBg="1"/>
      <p:bldP spid="35" grpId="0" animBg="1"/>
      <p:bldP spid="17" grpId="0" animBg="1"/>
      <p:bldP spid="32" grpId="0" animBg="1"/>
      <p:bldP spid="33" grpId="0" animBg="1"/>
      <p:bldP spid="18" grpId="0" animBg="1"/>
    </p:bldLst>
  </p:timing>
</p:sld>
</file>

<file path=ppt/theme/theme1.xml><?xml version="1.0" encoding="utf-8"?>
<a:theme xmlns:a="http://schemas.openxmlformats.org/drawingml/2006/main" name="Mathematik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8_TF02787947" id="{C1576DAF-C5C4-4C51-88ED-7783D3D40434}" vid="{34A11073-710A-4964-9C24-5C4495B1BC2C}"/>
    </a:ext>
  </a:extLst>
</a:theme>
</file>

<file path=ppt/theme/theme2.xml><?xml version="1.0" encoding="utf-8"?>
<a:theme xmlns:a="http://schemas.openxmlformats.org/drawingml/2006/main" name="Office-Design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den Mathematikunterricht mit Pi (Breitbild)</Template>
  <TotalTime>0</TotalTime>
  <Words>138</Words>
  <Application>Microsoft Office PowerPoint</Application>
  <PresentationFormat>Benutzerdefiniert</PresentationFormat>
  <Paragraphs>66</Paragraphs>
  <Slides>10</Slides>
  <Notes>10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Euphemia</vt:lpstr>
      <vt:lpstr>Wingdings</vt:lpstr>
      <vt:lpstr>Mathematik 16:9</vt:lpstr>
      <vt:lpstr>Challenger-App  „Die 2/3-Reihe + 1“</vt:lpstr>
      <vt:lpstr>Agenda</vt:lpstr>
      <vt:lpstr>Messwerte (1)</vt:lpstr>
      <vt:lpstr>Messwerte (2)</vt:lpstr>
      <vt:lpstr>Messwerte (3)</vt:lpstr>
      <vt:lpstr>Berechnungen</vt:lpstr>
      <vt:lpstr>Live-Demo</vt:lpstr>
      <vt:lpstr>Aktueller Stand (1)</vt:lpstr>
      <vt:lpstr>Aktueller Stand (2)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>Leon</dc:creator>
  <cp:lastModifiedBy>Nils Nappenfeld</cp:lastModifiedBy>
  <cp:revision>54</cp:revision>
  <dcterms:created xsi:type="dcterms:W3CDTF">2018-05-12T09:20:15Z</dcterms:created>
  <dcterms:modified xsi:type="dcterms:W3CDTF">2018-06-13T19:24:24Z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