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60" r:id="rId5"/>
    <p:sldId id="273" r:id="rId6"/>
    <p:sldId id="276" r:id="rId7"/>
    <p:sldId id="281" r:id="rId8"/>
    <p:sldId id="277" r:id="rId9"/>
    <p:sldId id="283" r:id="rId10"/>
    <p:sldId id="284" r:id="rId11"/>
    <p:sldId id="278" r:id="rId12"/>
    <p:sldId id="282" r:id="rId13"/>
    <p:sldId id="280" r:id="rId14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DA52"/>
    <a:srgbClr val="A7DD7F"/>
    <a:srgbClr val="9ED971"/>
    <a:srgbClr val="64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DD6774-CEAF-48E4-A5C8-52E9FD93D062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B854CD51-C2EF-42C8-A86D-CF8C16A6F6DD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81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62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56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6163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05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62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74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de-DE" smtClean="0"/>
              <a:pPr rtl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62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rgbClr val="9ED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/>
          <p:cNvSpPr/>
          <p:nvPr/>
        </p:nvSpPr>
        <p:spPr bwMode="ltGray">
          <a:xfrm>
            <a:off x="1218883" y="5638800"/>
            <a:ext cx="9628058" cy="1219200"/>
          </a:xfrm>
          <a:prstGeom prst="rect">
            <a:avLst/>
          </a:prstGeom>
          <a:solidFill>
            <a:srgbClr val="A7DD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3" name="Gerader Verbinder 12"/>
          <p:cNvCxnSpPr>
            <a:cxnSpLocks/>
          </p:cNvCxnSpPr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850840" y="6333855"/>
            <a:ext cx="1218883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E44BE0F-8F18-4F71-95AB-AE12FD4E9675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3851A33-7E4D-4A64-A347-5E3165C38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091" y="5644471"/>
            <a:ext cx="1218884" cy="1218884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C3DE58-3E7A-486C-BA6E-F1E215564615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0" name="Rechteck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E141D3-04B3-43DC-AEC4-AC5CB10E6B66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 dirty="0"/>
              <a:t>Mastertextformat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AD117A-3E3B-4176-BCE9-96B1813874C0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0" name="Rechteck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1" name="Rechteck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cxnSp>
        <p:nvCxnSpPr>
          <p:cNvPr id="23" name="Gerader Verbinde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8" name="Rechteck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30" name="Rechteck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1" name="Gerader Verbinde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33" name="Gerader Verbinde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579F228-D85F-4B24-A47B-7770BADDC5F2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48A37-FE0E-454E-B27B-E549E3228350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 rtl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DB94E-B109-474B-8474-AEB996F9687B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1CC3B-A920-4355-B612-7A0B9F23E2EF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6" name="Rechteck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210FB-5B91-4276-8351-76159F2A568F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9F3E3C-D373-448E-8511-5247131C3982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 rtl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3C5693E-628F-492B-8838-B891C3174DC0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r Verbinde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rgbClr val="83DA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de-DE" dirty="0"/>
          </a:p>
        </p:txBody>
      </p:sp>
      <p:sp>
        <p:nvSpPr>
          <p:cNvPr id="8" name="Rechteck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sp>
        <p:nvSpPr>
          <p:cNvPr id="9" name="Rechteck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rgbClr val="83DA52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Formatvorlagen des Textmasters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93371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BECB089-6F7D-4943-8BDE-DB47A7740CA7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97803" y="6356967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475E9F6-190B-4D8E-B9CC-5FB3B4CC18D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36728" y="746091"/>
            <a:ext cx="589856" cy="58985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8669" y="620688"/>
            <a:ext cx="8329031" cy="3652219"/>
          </a:xfrm>
        </p:spPr>
        <p:txBody>
          <a:bodyPr rtlCol="0"/>
          <a:lstStyle/>
          <a:p>
            <a:pPr rtl="0"/>
            <a:r>
              <a:rPr lang="de-DE" dirty="0"/>
              <a:t>Challenger-App</a:t>
            </a:r>
            <a:br>
              <a:rPr lang="de-DE" dirty="0"/>
            </a:br>
            <a:br>
              <a:rPr lang="de-DE" dirty="0"/>
            </a:br>
            <a:r>
              <a:rPr lang="de-DE" sz="3200" dirty="0"/>
              <a:t>„Die 2/3-Reihe + 1“</a:t>
            </a:r>
            <a:endParaRPr lang="de-DE" i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8669" y="4797152"/>
            <a:ext cx="7516442" cy="1116085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/>
              <a:t>L. Häfner, M. </a:t>
            </a:r>
            <a:r>
              <a:rPr lang="de-DE" sz="2400" dirty="0" err="1"/>
              <a:t>Brockskothen</a:t>
            </a:r>
            <a:r>
              <a:rPr lang="de-DE" sz="2400" dirty="0"/>
              <a:t>, N. + L. Nappenfeld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26E70-D1DD-4B61-B90D-5609131F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Drehung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49B0E-435C-4BF6-A88A-8B347DC0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 gibt Winkel auf den Kreis zurück</a:t>
            </a:r>
          </a:p>
          <a:p>
            <a:r>
              <a:rPr lang="de-DE" dirty="0"/>
              <a:t>Teilweise werden Gradzahlen geschluckt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Arbeiten mit Kontrollbereichen</a:t>
            </a:r>
          </a:p>
          <a:p>
            <a:pPr marL="36576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9EDBA-CF63-4FC6-AD98-870CA584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AD117A-3E3B-4176-BCE9-96B1813874C0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CDFC1-DE6D-4E38-B197-9A00CDB5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1631B-E349-47B9-B4C7-A47AF753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10</a:t>
            </a:fld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CCA357D-BD93-4DAE-9641-35DA9262DC40}"/>
              </a:ext>
            </a:extLst>
          </p:cNvPr>
          <p:cNvSpPr/>
          <p:nvPr/>
        </p:nvSpPr>
        <p:spPr>
          <a:xfrm>
            <a:off x="3718148" y="3771738"/>
            <a:ext cx="2376264" cy="2245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274CDB-A4DD-4143-B504-9D1D9BD4A534}"/>
              </a:ext>
            </a:extLst>
          </p:cNvPr>
          <p:cNvSpPr/>
          <p:nvPr/>
        </p:nvSpPr>
        <p:spPr>
          <a:xfrm>
            <a:off x="1823318" y="3022123"/>
            <a:ext cx="61659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: Anzahl Drehungen = -1</a:t>
            </a:r>
          </a:p>
        </p:txBody>
      </p:sp>
      <p:sp>
        <p:nvSpPr>
          <p:cNvPr id="11" name="Teilkreis 10">
            <a:extLst>
              <a:ext uri="{FF2B5EF4-FFF2-40B4-BE49-F238E27FC236}">
                <a16:creationId xmlns:a16="http://schemas.microsoft.com/office/drawing/2014/main" id="{F0EFAFAB-446F-4E44-BBE4-F768581FE9F3}"/>
              </a:ext>
            </a:extLst>
          </p:cNvPr>
          <p:cNvSpPr/>
          <p:nvPr/>
        </p:nvSpPr>
        <p:spPr>
          <a:xfrm rot="2666780">
            <a:off x="4071902" y="4034960"/>
            <a:ext cx="1740764" cy="1774737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36FE45C-0101-4B5D-B4CE-C8034773B96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4906280" y="3483788"/>
            <a:ext cx="0" cy="287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3FE29B8-105C-464B-A80D-85637951E2BE}"/>
              </a:ext>
            </a:extLst>
          </p:cNvPr>
          <p:cNvSpPr/>
          <p:nvPr/>
        </p:nvSpPr>
        <p:spPr>
          <a:xfrm>
            <a:off x="6827590" y="4028480"/>
            <a:ext cx="47981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Wenn Winkel im Kontrollbereich</a:t>
            </a:r>
          </a:p>
          <a:p>
            <a:pPr marL="457200" indent="-457200" algn="ctr">
              <a:buFontTx/>
              <a:buChar char="-"/>
            </a:pPr>
            <a:r>
              <a:rPr lang="de-DE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Anzahl Drehung +1</a:t>
            </a:r>
          </a:p>
          <a:p>
            <a:pPr marL="457200" indent="-457200" algn="ctr">
              <a:buFontTx/>
              <a:buChar char="-"/>
            </a:pPr>
            <a:r>
              <a:rPr lang="de-DE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Setze Kontrollwinkel auf +180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EBD275F-CFA7-4965-8FF2-DD47C54E3C15}"/>
              </a:ext>
            </a:extLst>
          </p:cNvPr>
          <p:cNvCxnSpPr>
            <a:cxnSpLocks/>
          </p:cNvCxnSpPr>
          <p:nvPr/>
        </p:nvCxnSpPr>
        <p:spPr>
          <a:xfrm flipH="1">
            <a:off x="5662365" y="4509120"/>
            <a:ext cx="1872207" cy="385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8F110150-36DF-4CFB-B9D1-CE583D8D93BD}"/>
              </a:ext>
            </a:extLst>
          </p:cNvPr>
          <p:cNvSpPr/>
          <p:nvPr/>
        </p:nvSpPr>
        <p:spPr>
          <a:xfrm rot="5400000">
            <a:off x="3002957" y="4029850"/>
            <a:ext cx="2086694" cy="178495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A2AC0C-65F5-4F08-871B-7A1CE4345284}"/>
              </a:ext>
            </a:extLst>
          </p:cNvPr>
          <p:cNvSpPr/>
          <p:nvPr/>
        </p:nvSpPr>
        <p:spPr>
          <a:xfrm>
            <a:off x="573112" y="4518623"/>
            <a:ext cx="3280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Kontrollbereich + 180 </a:t>
            </a:r>
          </a:p>
        </p:txBody>
      </p:sp>
    </p:spTree>
    <p:extLst>
      <p:ext uri="{BB962C8B-B14F-4D97-AF65-F5344CB8AC3E}">
        <p14:creationId xmlns:p14="http://schemas.microsoft.com/office/powerpoint/2010/main" val="19287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Abschließender Projektstand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3F2E09-9286-4991-8DC6-3F974EFF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App für </a:t>
            </a:r>
            <a:r>
              <a:rPr lang="de-DE" dirty="0" err="1"/>
              <a:t>Challenges</a:t>
            </a:r>
            <a:r>
              <a:rPr lang="de-DE" dirty="0"/>
              <a:t> </a:t>
            </a:r>
          </a:p>
          <a:p>
            <a:r>
              <a:rPr lang="de-DE" dirty="0" err="1"/>
              <a:t>Challenges</a:t>
            </a:r>
            <a:r>
              <a:rPr lang="de-DE" dirty="0"/>
              <a:t> in </a:t>
            </a:r>
          </a:p>
          <a:p>
            <a:pPr lvl="1"/>
            <a:r>
              <a:rPr lang="de-DE" dirty="0"/>
              <a:t>Hochsprung </a:t>
            </a:r>
          </a:p>
          <a:p>
            <a:pPr lvl="1"/>
            <a:r>
              <a:rPr lang="de-DE" strike="sngStrike" dirty="0"/>
              <a:t>Weitsprung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Wer rennt am schnellsten</a:t>
            </a:r>
            <a:endParaRPr lang="de-DE" strike="sngStrike" dirty="0"/>
          </a:p>
          <a:p>
            <a:pPr lvl="1"/>
            <a:r>
              <a:rPr lang="de-DE" dirty="0"/>
              <a:t>Drehung</a:t>
            </a:r>
          </a:p>
          <a:p>
            <a:r>
              <a:rPr lang="de-DE" dirty="0"/>
              <a:t>Rangliste für alle Teilnehmer</a:t>
            </a:r>
          </a:p>
          <a:p>
            <a:endParaRPr lang="de-DE" dirty="0"/>
          </a:p>
          <a:p>
            <a:pPr marL="1097280" lvl="3" indent="0">
              <a:buNone/>
            </a:pPr>
            <a:r>
              <a:rPr lang="de-DE" sz="2800" dirty="0"/>
              <a:t>Berechnungen von Drehung und Hochsprung nach wie vor Problematisch</a:t>
            </a:r>
          </a:p>
          <a:p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9689FF78-C083-4AD0-919C-9C3CE765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B29D3C-8A68-4DE9-BC4E-C3747EE08188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92E76A62-C45A-4BB9-94B8-03EA6B0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1F5E2760-84B5-424C-AB1E-59AAF0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11</a:t>
            </a:fld>
            <a:endParaRPr lang="de-DE" dirty="0"/>
          </a:p>
        </p:txBody>
      </p:sp>
      <p:pic>
        <p:nvPicPr>
          <p:cNvPr id="3074" name="Picture 2" descr="Bildergebnis fÃ¼r Korrekt">
            <a:extLst>
              <a:ext uri="{FF2B5EF4-FFF2-40B4-BE49-F238E27FC236}">
                <a16:creationId xmlns:a16="http://schemas.microsoft.com/office/drawing/2014/main" id="{B48357F1-8639-4F11-9D85-FAB87236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460" y="3789040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dergebnis fÃ¼r Korrekt">
            <a:extLst>
              <a:ext uri="{FF2B5EF4-FFF2-40B4-BE49-F238E27FC236}">
                <a16:creationId xmlns:a16="http://schemas.microsoft.com/office/drawing/2014/main" id="{704B6BAB-E9CA-43A1-AD08-4F56A5DC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34" y="2468533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dergebnis fÃ¼r Korrekt">
            <a:extLst>
              <a:ext uri="{FF2B5EF4-FFF2-40B4-BE49-F238E27FC236}">
                <a16:creationId xmlns:a16="http://schemas.microsoft.com/office/drawing/2014/main" id="{847E74E3-5942-451B-ADD8-EBB4DC77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234" y="3262234"/>
            <a:ext cx="611138" cy="6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witterblitz 5">
            <a:extLst>
              <a:ext uri="{FF2B5EF4-FFF2-40B4-BE49-F238E27FC236}">
                <a16:creationId xmlns:a16="http://schemas.microsoft.com/office/drawing/2014/main" id="{190E5C68-06E4-4226-813B-A10E2AF74AB4}"/>
              </a:ext>
            </a:extLst>
          </p:cNvPr>
          <p:cNvSpPr/>
          <p:nvPr/>
        </p:nvSpPr>
        <p:spPr>
          <a:xfrm rot="559578">
            <a:off x="2061964" y="4852712"/>
            <a:ext cx="750290" cy="792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pic>
        <p:nvPicPr>
          <p:cNvPr id="3076" name="Picture 4" descr="Bildergebnis fÃ¼r Korrekt">
            <a:extLst>
              <a:ext uri="{FF2B5EF4-FFF2-40B4-BE49-F238E27FC236}">
                <a16:creationId xmlns:a16="http://schemas.microsoft.com/office/drawing/2014/main" id="{454F3934-F1C0-41E5-B5E9-05F9CB4D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07" y="2204383"/>
            <a:ext cx="2525420" cy="175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8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9816458-EFBE-43D4-B07E-B5B64B26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5F58A6F-5FEC-4675-91BC-8A45D7F6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FA2AB-9510-41BA-AA49-DB1A3B77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5DB94E-B109-474B-8474-AEB996F9687B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471B65-A5B9-4362-A56C-7F78B5C4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EA806B-DF1E-4E99-8082-D4DCB4A7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Fazit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de-DE" sz="3200" dirty="0"/>
              <a:t>Projektplan wurde umgesetzt</a:t>
            </a:r>
          </a:p>
          <a:p>
            <a:r>
              <a:rPr lang="de-DE" sz="3200" dirty="0"/>
              <a:t>Projektidee: Anwender zum Bewegen animieren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D8D1-78B1-4B22-A244-CF39A05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F71AD-4475-4056-AE63-985A25DEE686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0609FF-7A4F-4F4A-B788-A2716FC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686E0-CA64-4EBC-B26E-6BAB06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93436" y="1916832"/>
            <a:ext cx="9782801" cy="4255368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Projekt Idee/Ziel</a:t>
            </a:r>
          </a:p>
          <a:p>
            <a:pPr rtl="0"/>
            <a:r>
              <a:rPr lang="de-DE" sz="3200" dirty="0"/>
              <a:t>Technologien</a:t>
            </a:r>
          </a:p>
          <a:p>
            <a:pPr rtl="0"/>
            <a:r>
              <a:rPr lang="de-DE" sz="3200" dirty="0"/>
              <a:t>Projektstand</a:t>
            </a:r>
          </a:p>
          <a:p>
            <a:pPr rtl="0"/>
            <a:r>
              <a:rPr lang="de-DE" sz="3200" dirty="0"/>
              <a:t>Fazit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303E853-7441-4558-894E-1343AE78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E31787-EBE1-4D6C-A3EF-22FCA300AA0C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B6333B-C748-4C88-A0E4-21EFA295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Präsentation 1                Web-Engineering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5A397B-9711-4147-BB41-8974B1B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F4797C-3691-4360-A8BC-4016436AE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902" b="7902"/>
          <a:stretch/>
        </p:blipFill>
        <p:spPr>
          <a:xfrm>
            <a:off x="7966620" y="1484784"/>
            <a:ext cx="3182646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(1)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C7AC2227-941C-4A99-AE41-0EE7B89E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A8FD4C-E9EA-41B4-92E1-65549C0DC964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4EA40D6-8EAB-4E28-8BC9-1BB2A0CF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 1                Web-Engineering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2E87D07B-032A-4ED4-A5E2-8E06C3B1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1BF3B9-79A1-46A0-A242-CB281F63200A}"/>
              </a:ext>
            </a:extLst>
          </p:cNvPr>
          <p:cNvSpPr txBox="1">
            <a:spLocks/>
          </p:cNvSpPr>
          <p:nvPr/>
        </p:nvSpPr>
        <p:spPr>
          <a:xfrm>
            <a:off x="1745837" y="1752600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417F7C-5310-4652-BF9C-0DD0D8E1B4C3}"/>
              </a:ext>
            </a:extLst>
          </p:cNvPr>
          <p:cNvSpPr txBox="1">
            <a:spLocks/>
          </p:cNvSpPr>
          <p:nvPr/>
        </p:nvSpPr>
        <p:spPr>
          <a:xfrm>
            <a:off x="6847849" y="2108849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332517-D740-47F8-AA1E-0E03A3CDD0B1}"/>
              </a:ext>
            </a:extLst>
          </p:cNvPr>
          <p:cNvSpPr txBox="1">
            <a:spLocks/>
          </p:cNvSpPr>
          <p:nvPr/>
        </p:nvSpPr>
        <p:spPr>
          <a:xfrm>
            <a:off x="4677278" y="1804392"/>
            <a:ext cx="356487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4DB8909-4428-4051-9819-59341FBD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19" y="1966965"/>
            <a:ext cx="6090190" cy="4068248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8099435B-433B-4C2F-AFD8-D62A52839B11}"/>
              </a:ext>
            </a:extLst>
          </p:cNvPr>
          <p:cNvSpPr txBox="1">
            <a:spLocks/>
          </p:cNvSpPr>
          <p:nvPr/>
        </p:nvSpPr>
        <p:spPr>
          <a:xfrm>
            <a:off x="6784130" y="1752227"/>
            <a:ext cx="254330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1DCB1ADD-D473-4023-8EB3-72DD80FC0114}"/>
              </a:ext>
            </a:extLst>
          </p:cNvPr>
          <p:cNvSpPr txBox="1">
            <a:spLocks/>
          </p:cNvSpPr>
          <p:nvPr/>
        </p:nvSpPr>
        <p:spPr>
          <a:xfrm>
            <a:off x="1593371" y="1883507"/>
            <a:ext cx="9589219" cy="554987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Projekt-Idee/Ziel (2)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1593371" y="1496726"/>
            <a:ext cx="9674313" cy="938784"/>
          </a:xfrm>
        </p:spPr>
        <p:txBody>
          <a:bodyPr rtlCol="0"/>
          <a:lstStyle/>
          <a:p>
            <a:pPr rtl="0"/>
            <a:r>
              <a:rPr lang="de-DE" sz="3200" cap="none" dirty="0"/>
              <a:t>Ziel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7DF13CB-E96B-4E49-8FD6-8ACD924A2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74428" y="2514600"/>
            <a:ext cx="4733896" cy="3146648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2800" dirty="0"/>
              <a:t>App für </a:t>
            </a:r>
            <a:r>
              <a:rPr lang="de-DE" sz="2800" dirty="0" err="1"/>
              <a:t>Challenges</a:t>
            </a:r>
            <a:endParaRPr lang="de-DE" sz="2800" dirty="0"/>
          </a:p>
          <a:p>
            <a:pPr rtl="0"/>
            <a:r>
              <a:rPr lang="de-DE" sz="2800" dirty="0" err="1"/>
              <a:t>Challenges</a:t>
            </a:r>
            <a:r>
              <a:rPr lang="de-DE" sz="2800" dirty="0"/>
              <a:t> in Hochsprung, Weitsprung und Drehung</a:t>
            </a:r>
          </a:p>
          <a:p>
            <a:pPr rtl="0"/>
            <a:r>
              <a:rPr lang="de-DE" sz="2800" dirty="0"/>
              <a:t>Rangliste für alle Teilnehmer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A1824B-E8DD-45F4-931E-0C8DE97B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6D8692-EA81-49BB-B6A5-71B48D740D44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CBA4D3E-CB12-4DD0-B5A2-777905F8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E2E8E9A-EA8B-447F-964A-B3BFF5F9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Android-Studio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9536514" cy="3463279"/>
          </a:xfrm>
        </p:spPr>
        <p:txBody>
          <a:bodyPr rtlCol="0">
            <a:normAutofit/>
          </a:bodyPr>
          <a:lstStyle/>
          <a:p>
            <a:pPr rtl="0"/>
            <a:r>
              <a:rPr lang="de-DE" sz="2800" dirty="0"/>
              <a:t>IDE für Android-Apps von Google</a:t>
            </a:r>
          </a:p>
          <a:p>
            <a:pPr rtl="0"/>
            <a:r>
              <a:rPr lang="de-DE" sz="2800" dirty="0"/>
              <a:t>Basiert auf der </a:t>
            </a:r>
            <a:r>
              <a:rPr lang="de-DE" sz="2800" dirty="0" err="1"/>
              <a:t>IntelliJ</a:t>
            </a:r>
            <a:r>
              <a:rPr lang="de-DE" sz="2800" dirty="0"/>
              <a:t> IDEA Community Edition</a:t>
            </a:r>
          </a:p>
          <a:p>
            <a:pPr rtl="0"/>
            <a:r>
              <a:rPr lang="de-DE" sz="2800" dirty="0"/>
              <a:t>Seit 2015 der Ersatz für das ADT-Tool </a:t>
            </a:r>
            <a:r>
              <a:rPr lang="de-DE" sz="2800" dirty="0" err="1"/>
              <a:t>Eclipse</a:t>
            </a:r>
            <a:endParaRPr lang="de-DE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A1321A6-5F1D-41D4-8444-9AAEFB2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1DE64C-8832-400A-AE19-04E8D7EE6DD9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7F1068E-B7C3-4C04-9F84-41DF8EB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7DC83619-5D00-46B8-858A-20291AB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5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78940A-B6A8-4DEF-914E-ADFBE817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88" y="824855"/>
            <a:ext cx="3673084" cy="15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 für die Highscore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sz="3200" cap="none" dirty="0"/>
              <a:t>Persistieren von Daten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1593435" y="2708920"/>
            <a:ext cx="6805233" cy="3463279"/>
          </a:xfrm>
        </p:spPr>
        <p:txBody>
          <a:bodyPr rtlCol="0">
            <a:normAutofit/>
          </a:bodyPr>
          <a:lstStyle/>
          <a:p>
            <a:r>
              <a:rPr lang="de-DE" sz="2800" dirty="0"/>
              <a:t>Statt Datenbank</a:t>
            </a:r>
          </a:p>
          <a:p>
            <a:r>
              <a:rPr lang="de-DE" sz="2800" dirty="0"/>
              <a:t>Android </a:t>
            </a:r>
            <a:r>
              <a:rPr lang="de-DE" sz="2800" dirty="0" err="1"/>
              <a:t>Shared</a:t>
            </a:r>
            <a:r>
              <a:rPr lang="de-DE" sz="2800" dirty="0"/>
              <a:t> </a:t>
            </a:r>
            <a:r>
              <a:rPr lang="de-DE" sz="2800" dirty="0" err="1"/>
              <a:t>Preferences</a:t>
            </a:r>
            <a:endParaRPr lang="de-DE" sz="2800" dirty="0"/>
          </a:p>
          <a:p>
            <a:pPr lvl="1"/>
            <a:r>
              <a:rPr lang="de-DE" sz="2400" dirty="0"/>
              <a:t>Kein eigener Filereader notwendig </a:t>
            </a:r>
          </a:p>
          <a:p>
            <a:pPr lvl="1"/>
            <a:r>
              <a:rPr lang="de-DE" sz="2400" dirty="0"/>
              <a:t>Bleiben beim Schließen der App erhalten</a:t>
            </a:r>
          </a:p>
          <a:p>
            <a:pPr lvl="1"/>
            <a:r>
              <a:rPr lang="de-DE" sz="2400" dirty="0"/>
              <a:t>Format: XML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358C0-F03A-4D61-962A-0F1C4719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B77044-48FF-4095-BC57-A773A8643B67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BD7DB-CC9A-4CE5-A19B-CBF407EC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BD4D7-C393-4A63-B337-DF497D6A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15B4EE-6DE1-4505-83A3-E19EF89DC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9"/>
          <a:stretch/>
        </p:blipFill>
        <p:spPr>
          <a:xfrm>
            <a:off x="8545647" y="2852936"/>
            <a:ext cx="2830590" cy="28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0690-800F-45E9-B03C-3D3FC39F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 der </a:t>
            </a:r>
            <a:r>
              <a:rPr lang="de-DE" dirty="0" err="1"/>
              <a:t>Shared</a:t>
            </a:r>
            <a:r>
              <a:rPr lang="de-DE" dirty="0"/>
              <a:t> Preference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446E86-2897-4E89-99AE-5DCBBEB4F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Einzelne Datenfelder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71CA43D-64BD-4DBD-8470-0E8D44FB4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00613" y="3250847"/>
            <a:ext cx="3339376" cy="21852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HS_1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sharedPref.getFloat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sharedPref.edit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.putFloat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"HS_1"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HS_1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1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de-DE" altLang="de-DE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.apply</a:t>
            </a:r>
            <a:r>
              <a:rPr lang="de-DE" altLang="de-DE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1FBD87-7432-40D9-9880-C2F12EE6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Objekte Persistieren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FE03122-BC2F-410D-B9D2-56A9A85FC8C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57349" y="3142055"/>
            <a:ext cx="5153687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mPrefs.edit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gson.toJson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prefsEditor.putString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prefsEditor.commit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mPrefs.getString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gson.fromJson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UserData.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34784C-6663-4015-B909-B371F0B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5DB94E-B109-474B-8474-AEB996F9687B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0B873-C118-4DAB-809C-B23543C0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0F72F0-DF4F-44FA-AC97-7D19E211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7</a:t>
            </a:fld>
            <a:endParaRPr lang="de-DE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2B8B401-7E26-4609-B6B6-13457049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220" y="2590339"/>
            <a:ext cx="511256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HighScore(getSharedPreferences(</a:t>
            </a:r>
            <a:r>
              <a:rPr kumimoji="0" lang="de-DE" altLang="de-DE" sz="1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"Challange"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Context.</a:t>
            </a:r>
            <a:r>
              <a:rPr kumimoji="0" lang="de-DE" altLang="de-DE" sz="10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MODE_PRIVATE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4000" dirty="0"/>
              <a:t>Technologien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6373184" cy="938784"/>
          </a:xfrm>
        </p:spPr>
        <p:txBody>
          <a:bodyPr rtlCol="0"/>
          <a:lstStyle/>
          <a:p>
            <a:r>
              <a:rPr lang="de-DE" sz="3200" cap="none" dirty="0"/>
              <a:t>Sensordatenauswertung</a:t>
            </a:r>
            <a:endParaRPr lang="de-DE" sz="32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6A249A-B288-49B0-AD26-D3F6D09F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C2988A-6225-46E0-B375-16DB18AE8FC5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CFEBE0C3-3DCD-49E8-ACC5-8A8DEDCF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CF9D4AB7-AD17-4A9E-A861-78FF7E7D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8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02452FB-D550-4AFA-85E7-8C32E6904F65}"/>
              </a:ext>
            </a:extLst>
          </p:cNvPr>
          <p:cNvGrpSpPr/>
          <p:nvPr/>
        </p:nvGrpSpPr>
        <p:grpSpPr>
          <a:xfrm>
            <a:off x="6742484" y="866238"/>
            <a:ext cx="3060981" cy="2299790"/>
            <a:chOff x="3734870" y="2147887"/>
            <a:chExt cx="3853069" cy="319444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81A162E-1FFA-4DFA-97C4-205BA38D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843" y="2147887"/>
              <a:ext cx="2143125" cy="256222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C0FFABD-C87D-4D8E-9C55-15B9EC68FD0A}"/>
                </a:ext>
              </a:extLst>
            </p:cNvPr>
            <p:cNvSpPr txBox="1"/>
            <p:nvPr/>
          </p:nvSpPr>
          <p:spPr>
            <a:xfrm>
              <a:off x="3734870" y="4880665"/>
              <a:ext cx="3853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Beschleunigungssensoren</a:t>
              </a:r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FDD8F11-4AAB-49FF-A9DA-C826561730E7}"/>
              </a:ext>
            </a:extLst>
          </p:cNvPr>
          <p:cNvGrpSpPr/>
          <p:nvPr/>
        </p:nvGrpSpPr>
        <p:grpSpPr>
          <a:xfrm>
            <a:off x="7421697" y="3789040"/>
            <a:ext cx="3108585" cy="2417105"/>
            <a:chOff x="7633074" y="2053859"/>
            <a:chExt cx="3283742" cy="349419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29AAF1F-ED19-4F05-AD2C-680BA891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3074" y="2053859"/>
              <a:ext cx="3283742" cy="2750282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C893D0D-FF74-48F5-97AD-884FB355B607}"/>
                </a:ext>
              </a:extLst>
            </p:cNvPr>
            <p:cNvSpPr txBox="1"/>
            <p:nvPr/>
          </p:nvSpPr>
          <p:spPr>
            <a:xfrm>
              <a:off x="7779151" y="4880665"/>
              <a:ext cx="2991588" cy="667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/>
                <a:t>Rotationssensor</a:t>
              </a:r>
              <a:endParaRPr lang="de-DE" dirty="0"/>
            </a:p>
          </p:txBody>
        </p:sp>
      </p:grpSp>
      <p:pic>
        <p:nvPicPr>
          <p:cNvPr id="2050" name="Picture 2" descr="Bildergebnis fÃ¼r Sonne">
            <a:extLst>
              <a:ext uri="{FF2B5EF4-FFF2-40B4-BE49-F238E27FC236}">
                <a16:creationId xmlns:a16="http://schemas.microsoft.com/office/drawing/2014/main" id="{1229B510-8704-42B5-BC4B-B987FC8D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3124194"/>
            <a:ext cx="2145239" cy="1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1EF74C3-72EC-40A5-81D2-E5BD72913CA5}"/>
              </a:ext>
            </a:extLst>
          </p:cNvPr>
          <p:cNvSpPr txBox="1"/>
          <p:nvPr/>
        </p:nvSpPr>
        <p:spPr>
          <a:xfrm>
            <a:off x="2313351" y="4824823"/>
            <a:ext cx="306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Lichtsensor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C7AE05D-7CBD-44B3-9869-F07924AE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 - Hochsprung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688868E-62D4-4FC1-B14F-3AB1DBFF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Numerisches Integral</a:t>
            </a:r>
          </a:p>
          <a:p>
            <a:r>
              <a:rPr lang="de-DE" dirty="0"/>
              <a:t>Integral einführen</a:t>
            </a:r>
          </a:p>
          <a:p>
            <a:r>
              <a:rPr lang="de-DE" dirty="0"/>
              <a:t>Bei Algebraischer Berechnung ist die Funktion bekannt</a:t>
            </a:r>
          </a:p>
          <a:p>
            <a:r>
              <a:rPr lang="de-DE" dirty="0"/>
              <a:t>Daher kann eine Stammfunktion gebildet werden</a:t>
            </a:r>
          </a:p>
          <a:p>
            <a:r>
              <a:rPr lang="de-DE" dirty="0"/>
              <a:t>Bei Numerischen Integralen kann die Funktion unbekannt sein</a:t>
            </a:r>
          </a:p>
          <a:p>
            <a:endParaRPr lang="de-DE" dirty="0"/>
          </a:p>
          <a:p>
            <a:r>
              <a:rPr lang="de-DE" dirty="0"/>
              <a:t>Für diese Werte wird angenommen das sie von einer </a:t>
            </a:r>
            <a:r>
              <a:rPr lang="de-DE" dirty="0" err="1"/>
              <a:t>PolynomFunktion</a:t>
            </a:r>
            <a:r>
              <a:rPr lang="de-DE" dirty="0"/>
              <a:t> stammen.</a:t>
            </a:r>
          </a:p>
          <a:p>
            <a:r>
              <a:rPr lang="de-DE" dirty="0"/>
              <a:t>Für die </a:t>
            </a:r>
            <a:r>
              <a:rPr lang="de-DE" dirty="0" err="1"/>
              <a:t>Simpsonregel</a:t>
            </a:r>
            <a:r>
              <a:rPr lang="de-DE" dirty="0"/>
              <a:t> wird das Integral mit dem Integral einer Parabel angenähert.</a:t>
            </a:r>
          </a:p>
          <a:p>
            <a:r>
              <a:rPr lang="de-DE" dirty="0"/>
              <a:t>(Polynom 2ten Grades)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4446FB-9340-4393-8348-E416FCC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5DB94E-B109-474B-8474-AEB996F9687B}" type="datetime1">
              <a:rPr lang="de-DE" smtClean="0"/>
              <a:t>29.06.2018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04BF33-F33D-4097-A424-ACD9DF7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 1                Web-Engineering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DF3B2E-CFA4-4059-A198-3BECE2E0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9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ematik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8_TF02787947" id="{C1576DAF-C5C4-4C51-88ED-7783D3D40434}" vid="{34A11073-710A-4964-9C24-5C4495B1BC2C}"/>
    </a:ext>
  </a:extLst>
</a:theme>
</file>

<file path=ppt/theme/theme2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Benutzerdefiniert</PresentationFormat>
  <Paragraphs>121</Paragraphs>
  <Slides>13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Euphemia</vt:lpstr>
      <vt:lpstr>Wingdings</vt:lpstr>
      <vt:lpstr>Mathematik 16:9</vt:lpstr>
      <vt:lpstr>Challenger-App  „Die 2/3-Reihe + 1“</vt:lpstr>
      <vt:lpstr>Agenda</vt:lpstr>
      <vt:lpstr>Projekt-Idee/Ziel (1)</vt:lpstr>
      <vt:lpstr>Projekt-Idee/Ziel (2)</vt:lpstr>
      <vt:lpstr>Technologien</vt:lpstr>
      <vt:lpstr>Technologien für die Highscore</vt:lpstr>
      <vt:lpstr>Verwendung der Shared Preference</vt:lpstr>
      <vt:lpstr>Technologien</vt:lpstr>
      <vt:lpstr>Berechnung - Hochsprung</vt:lpstr>
      <vt:lpstr>Berechnung - Drehung</vt:lpstr>
      <vt:lpstr>Abschließender Projektstand</vt:lpstr>
      <vt:lpstr>Live-Demo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Leon</dc:creator>
  <cp:lastModifiedBy>Lisa-Maria Haefner</cp:lastModifiedBy>
  <cp:revision>39</cp:revision>
  <dcterms:created xsi:type="dcterms:W3CDTF">2018-05-12T09:20:15Z</dcterms:created>
  <dcterms:modified xsi:type="dcterms:W3CDTF">2018-06-29T09:34:01Z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