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5" r:id="rId7"/>
    <p:sldId id="296" r:id="rId8"/>
    <p:sldId id="297" r:id="rId9"/>
    <p:sldId id="294" r:id="rId10"/>
    <p:sldId id="312" r:id="rId11"/>
    <p:sldId id="302" r:id="rId12"/>
    <p:sldId id="304" r:id="rId13"/>
    <p:sldId id="305" r:id="rId14"/>
    <p:sldId id="269" r:id="rId15"/>
    <p:sldId id="270" r:id="rId16"/>
    <p:sldId id="271" r:id="rId17"/>
    <p:sldId id="272" r:id="rId18"/>
    <p:sldId id="273" r:id="rId19"/>
    <p:sldId id="274" r:id="rId20"/>
    <p:sldId id="307" r:id="rId21"/>
    <p:sldId id="279" r:id="rId22"/>
    <p:sldId id="308" r:id="rId23"/>
    <p:sldId id="283" r:id="rId24"/>
    <p:sldId id="287" r:id="rId25"/>
    <p:sldId id="310" r:id="rId26"/>
    <p:sldId id="289" r:id="rId2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86545" autoAdjust="0"/>
  </p:normalViewPr>
  <p:slideViewPr>
    <p:cSldViewPr snapToGrid="0">
      <p:cViewPr varScale="1">
        <p:scale>
          <a:sx n="64" d="100"/>
          <a:sy n="64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terKN48/aio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leformat.com/" TargetMode="External"/><Relationship Id="rId2" Type="http://schemas.openxmlformats.org/officeDocument/2006/relationships/hyperlink" Target="http://www.wikipedia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ublication/258789781_Conversion_of_DICOM_Image_in_to_JPEG_BMP_and_PNG_Image_Format" TargetMode="External"/><Relationship Id="rId5" Type="http://schemas.openxmlformats.org/officeDocument/2006/relationships/hyperlink" Target="https://www.researchgate.net/publication/327992611_A_Highly_Accurate_PDF-To-Text_Conversion_System_for_Academic_Papers_Using_Natural_Language_Processing_Approach" TargetMode="External"/><Relationship Id="rId4" Type="http://schemas.openxmlformats.org/officeDocument/2006/relationships/hyperlink" Target="http://www.reactjs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040" cy="1942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86840"/>
            <a:ext cx="1219104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800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MULTIPLE</a:t>
            </a:r>
          </a:p>
          <a:p>
            <a:pPr algn="ctr">
              <a:lnSpc>
                <a:spcPct val="100000"/>
              </a:lnSpc>
            </a:pPr>
            <a:r>
              <a:rPr lang="en-IN" sz="4800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FILE CONVERSIONS</a:t>
            </a:r>
            <a:endParaRPr lang="en-IN" sz="48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0" y="2129760"/>
            <a:ext cx="12191040" cy="4399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u="sng" strike="noStrike" spc="-1" dirty="0">
                <a:solidFill>
                  <a:srgbClr val="00B050"/>
                </a:solidFill>
                <a:uFillTx/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PRESENTATION OF PROJECT WORK</a:t>
            </a:r>
            <a:endParaRPr lang="en-IN" sz="2800" b="1" strike="noStrike" spc="-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B05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By:</a:t>
            </a:r>
            <a:endParaRPr lang="en-IN" sz="2800" b="0" strike="noStrike" spc="-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Ansh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Sachdeva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(41325502716)</a:t>
            </a:r>
            <a:endParaRPr lang="en-IN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Nitin  Kumar(41725502716)</a:t>
            </a:r>
          </a:p>
          <a:p>
            <a:pPr algn="ctr">
              <a:lnSpc>
                <a:spcPct val="100000"/>
              </a:lnSpc>
            </a:pPr>
            <a:r>
              <a:rPr lang="en-IN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Kunal Wadhawan(0122502716)</a:t>
            </a:r>
            <a:endParaRPr lang="en-IN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00B05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Under The Guidance of :</a:t>
            </a:r>
            <a:endParaRPr lang="en-IN" sz="2800" b="1" strike="noStrike" spc="-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PANKAJ SINGH YADAV </a:t>
            </a:r>
            <a:endParaRPr lang="en-IN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Assistant Professor</a:t>
            </a:r>
            <a:endParaRPr lang="en-IN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Dept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. of CSE,  JEMTEC, Gr. Noida, GGSIP University</a:t>
            </a:r>
            <a:endParaRPr lang="en-IN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67651"/>
            <a:ext cx="12192000" cy="749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Literature Survey</a:t>
            </a:r>
            <a:endParaRPr lang="en-IN" sz="40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206025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6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801C9F-B88B-40C3-BDE3-7000B1972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92" y="963784"/>
            <a:ext cx="7215266" cy="493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83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1107156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Principles of  Data Conversion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183815" y="301408"/>
            <a:ext cx="683225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13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276300" y="1216938"/>
            <a:ext cx="11638439" cy="5384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GB" sz="2000" dirty="0"/>
              <a:t>Before any data conversion is carried out, the user or application programmer should keep a few basics of computing and information theory in mind. These </a:t>
            </a:r>
            <a:r>
              <a:rPr lang="en-GB" sz="2000"/>
              <a:t>includes:</a:t>
            </a:r>
          </a:p>
          <a:p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b="1"/>
              <a:t>Information Discard Rule:</a:t>
            </a:r>
            <a:r>
              <a:rPr lang="en-GB" sz="2000"/>
              <a:t> Information can easily be discarded by the computer, but adding new information takes effort.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/>
              <a:t>Information Addition Rule:</a:t>
            </a:r>
            <a:r>
              <a:rPr lang="en-GB" sz="2000"/>
              <a:t> The computer can add information only in a rule-based fashion.</a:t>
            </a:r>
          </a:p>
          <a:p>
            <a:pPr marL="457200" indent="-457200">
              <a:buFont typeface="+mj-lt"/>
              <a:buAutoNum type="arabicPeriod"/>
            </a:pPr>
            <a:endParaRPr lang="en-GB" sz="2000"/>
          </a:p>
          <a:p>
            <a:pPr marL="457200" indent="-457200">
              <a:buFont typeface="+mj-lt"/>
              <a:buAutoNum type="arabicPeriod"/>
            </a:pPr>
            <a:r>
              <a:rPr lang="en-GB" sz="2000" b="1"/>
              <a:t>Upsampling Rule :</a:t>
            </a:r>
            <a:r>
              <a:rPr lang="en-GB" sz="2000"/>
              <a:t> Up-sampling the data or converting to a more feature-rich format does not add information; it merely makes room for that addition, which usually a human must do (Automatic restoration of information that was lost through a lossy compression process would probably require important advances in artificial intelligence).</a:t>
            </a:r>
          </a:p>
          <a:p>
            <a:pPr marL="457200" indent="-457200">
              <a:buFont typeface="+mj-lt"/>
              <a:buAutoNum type="arabicPeriod"/>
            </a:pPr>
            <a:endParaRPr lang="en-GB" sz="2000"/>
          </a:p>
          <a:p>
            <a:pPr marL="457200" indent="-457200">
              <a:buFont typeface="+mj-lt"/>
              <a:buAutoNum type="arabicPeriod"/>
            </a:pPr>
            <a:r>
              <a:rPr lang="en-GB" sz="2000" b="1"/>
              <a:t>Data Rule:</a:t>
            </a:r>
            <a:r>
              <a:rPr lang="en-GB" sz="2000"/>
              <a:t> Data stored in an electronic format can be quickly modified and analysed.</a:t>
            </a:r>
          </a:p>
          <a:p>
            <a:endParaRPr lang="en-GB" sz="2000" dirty="0"/>
          </a:p>
          <a:p>
            <a:r>
              <a:rPr lang="en-GB" sz="2000"/>
              <a:t>Because </a:t>
            </a:r>
            <a:r>
              <a:rPr lang="en-GB" sz="2000" dirty="0"/>
              <a:t>of these realities of computing and information theory, data conversion is often a complex and error-prone process that requires the help of experts.</a:t>
            </a:r>
          </a:p>
          <a:p>
            <a:pPr marL="1080">
              <a:buClr>
                <a:srgbClr val="7030A0"/>
              </a:buClr>
            </a:pPr>
            <a:endParaRPr lang="en-IN" sz="2400" b="1" spc="-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1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1107156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</a:rPr>
              <a:t>Image Conversion Algorithm.</a:t>
            </a:r>
          </a:p>
        </p:txBody>
      </p:sp>
      <p:sp>
        <p:nvSpPr>
          <p:cNvPr id="43" name="CustomShape 3"/>
          <p:cNvSpPr/>
          <p:nvPr/>
        </p:nvSpPr>
        <p:spPr>
          <a:xfrm>
            <a:off x="11183815" y="301408"/>
            <a:ext cx="683225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7030A0"/>
                </a:solidFill>
                <a:latin typeface="Calibri"/>
              </a:rPr>
              <a:t>14</a:t>
            </a:r>
            <a:endParaRPr lang="en-IN" sz="1800" b="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CFAAA-F707-449C-AD96-2A8BFF8BF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4" t="41762" r="37756" b="39593"/>
          <a:stretch/>
        </p:blipFill>
        <p:spPr>
          <a:xfrm>
            <a:off x="748145" y="3429000"/>
            <a:ext cx="9989128" cy="26877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611E1D-1CEE-4742-B4A0-D6C4562862A7}"/>
              </a:ext>
            </a:extLst>
          </p:cNvPr>
          <p:cNvSpPr txBox="1"/>
          <p:nvPr/>
        </p:nvSpPr>
        <p:spPr>
          <a:xfrm>
            <a:off x="360218" y="1274618"/>
            <a:ext cx="8104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.PNG    -&gt; .JPG/.WEBP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.JPG     -&gt; .PNG/.WEBP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.GIF      -&gt; .PNG/.JPG/.WEBP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.WEBP -&gt; .JPG/.PNG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.SVG    -&gt; .JPG/.PNG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/.WEBP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1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1107156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</a:rPr>
              <a:t>Document Conversion Algorithm</a:t>
            </a:r>
          </a:p>
        </p:txBody>
      </p:sp>
      <p:sp>
        <p:nvSpPr>
          <p:cNvPr id="43" name="CustomShape 3"/>
          <p:cNvSpPr/>
          <p:nvPr/>
        </p:nvSpPr>
        <p:spPr>
          <a:xfrm>
            <a:off x="11183815" y="301408"/>
            <a:ext cx="683225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7030A0"/>
                </a:solidFill>
                <a:latin typeface="Calibri"/>
              </a:rPr>
              <a:t>15</a:t>
            </a:r>
            <a:endParaRPr lang="en-IN" sz="1800" b="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D0DF9E3A-2BF2-4841-9A0A-39EF82436CDD}"/>
              </a:ext>
            </a:extLst>
          </p:cNvPr>
          <p:cNvSpPr/>
          <p:nvPr/>
        </p:nvSpPr>
        <p:spPr>
          <a:xfrm>
            <a:off x="795240" y="1233861"/>
            <a:ext cx="1107180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200" spc="-1" dirty="0">
                <a:latin typeface="Arial"/>
              </a:rPr>
              <a:t>.TXT -&gt; .PDF</a:t>
            </a:r>
            <a:endParaRPr lang="en-IN" sz="2200" b="0" strike="noStrike" spc="-1" dirty="0">
              <a:latin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E23E1E-98EC-4794-9585-5525DCC9D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8" t="45171" r="36477" b="40246"/>
          <a:stretch/>
        </p:blipFill>
        <p:spPr>
          <a:xfrm>
            <a:off x="1191491" y="1794913"/>
            <a:ext cx="9033163" cy="18349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C75BEE-74DB-49D8-AC84-DAAFF74FAC7F}"/>
              </a:ext>
            </a:extLst>
          </p:cNvPr>
          <p:cNvSpPr txBox="1"/>
          <p:nvPr/>
        </p:nvSpPr>
        <p:spPr>
          <a:xfrm>
            <a:off x="786580" y="3729754"/>
            <a:ext cx="275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.HTML -&gt; .PDF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F7F646-DEA6-4561-9CB3-013EFB653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39" t="41117" r="34805" b="44716"/>
          <a:stretch/>
        </p:blipFill>
        <p:spPr>
          <a:xfrm>
            <a:off x="1191490" y="4146296"/>
            <a:ext cx="9033163" cy="20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3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A246E9-8144-43EC-8799-8BE7A3ED1C13}"/>
              </a:ext>
            </a:extLst>
          </p:cNvPr>
          <p:cNvSpPr/>
          <p:nvPr/>
        </p:nvSpPr>
        <p:spPr>
          <a:xfrm>
            <a:off x="0" y="1264"/>
            <a:ext cx="12192000" cy="9881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CustomShape 1"/>
          <p:cNvSpPr/>
          <p:nvPr/>
        </p:nvSpPr>
        <p:spPr>
          <a:xfrm>
            <a:off x="0" y="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Problem Definition</a:t>
            </a:r>
            <a:endParaRPr lang="en-IN" sz="48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strike="noStrike" spc="-1" dirty="0">
                <a:solidFill>
                  <a:srgbClr val="7030A0"/>
                </a:solidFill>
                <a:latin typeface="Calibri"/>
                <a:ea typeface="DejaVu Sans"/>
              </a:rPr>
              <a:t>16</a:t>
            </a:r>
            <a:endParaRPr lang="en-IN" sz="180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559440" y="1199520"/>
            <a:ext cx="11071800" cy="4030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Project Mission</a:t>
            </a:r>
            <a:endParaRPr lang="en-IN" sz="3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latin typeface="Calibri"/>
                <a:ea typeface="DejaVu Sans"/>
              </a:rPr>
              <a:t>The aim of our project is provide a platform for the file format conversion and compression without the use of server side which allows it to work offline . And keeping the size of application small making it to use anytime, anywhere.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Target Users </a:t>
            </a:r>
          </a:p>
          <a:p>
            <a:pPr>
              <a:lnSpc>
                <a:spcPct val="100000"/>
              </a:lnSpc>
            </a:pPr>
            <a:r>
              <a:rPr lang="en-GB" sz="2400" spc="-1" dirty="0">
                <a:latin typeface="Calibri"/>
              </a:rPr>
              <a:t>We are targeting every users who want to change there file formats for various purposes like online form filing, software application images need in particular format ,etc. </a:t>
            </a:r>
            <a:r>
              <a:rPr lang="en-GB" sz="2400" b="0" strike="noStrike" spc="-1" dirty="0">
                <a:latin typeface="Calibri"/>
              </a:rPr>
              <a:t>Any user who want to particular file format without concerning about its privacy of data and want to save time and efforts.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3580E11B-E144-41E8-8D17-6E551F7338E8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828C38-93AA-49A3-890E-994B8520B9AB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06" name="CustomShape 1"/>
          <p:cNvSpPr/>
          <p:nvPr/>
        </p:nvSpPr>
        <p:spPr>
          <a:xfrm>
            <a:off x="0" y="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System Design</a:t>
            </a:r>
            <a:endParaRPr lang="en-IN" sz="48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7030A0"/>
                </a:solidFill>
                <a:latin typeface="Calibri"/>
                <a:ea typeface="DejaVu Sans"/>
              </a:rPr>
              <a:t>17</a:t>
            </a:r>
            <a:endParaRPr lang="en-IN" sz="1800" b="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559440" y="1199520"/>
            <a:ext cx="11071800" cy="36610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Software and hardware used :</a:t>
            </a:r>
          </a:p>
          <a:p>
            <a:pPr>
              <a:lnSpc>
                <a:spcPct val="100000"/>
              </a:lnSpc>
            </a:pPr>
            <a:endParaRPr lang="en-IN" sz="3200" b="0" i="1" strike="noStrike" spc="-1" dirty="0">
              <a:latin typeface="Bookman Old Style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b="1" strike="noStrike" spc="-1" dirty="0">
                <a:solidFill>
                  <a:srgbClr val="00B05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Software Used</a:t>
            </a:r>
            <a:r>
              <a:rPr lang="en-GB" sz="2400" b="1" strike="noStrike" spc="-1" dirty="0">
                <a:solidFill>
                  <a:srgbClr val="66006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: </a:t>
            </a:r>
            <a:r>
              <a:rPr lang="en-GB" sz="2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VS Code, Git Version Control Software, NPM , Google Chrome, Jest for software testing</a:t>
            </a:r>
            <a:endParaRPr lang="en-IN" sz="2400" spc="-1" dirty="0"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strike="noStrike" spc="-1" dirty="0">
                <a:solidFill>
                  <a:srgbClr val="00B05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Languages/Frameworks Used </a:t>
            </a:r>
            <a:r>
              <a:rPr lang="en-IN" sz="2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: HTML5</a:t>
            </a:r>
            <a:r>
              <a:rPr lang="en-IN" sz="2400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, </a:t>
            </a:r>
            <a:r>
              <a:rPr lang="en-IN" sz="2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BulmaCSS , React.js, JSON, NodeJS (in dev mode)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strike="noStrike" spc="-1" dirty="0">
                <a:solidFill>
                  <a:srgbClr val="00B05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Hardware Used </a:t>
            </a:r>
            <a:r>
              <a:rPr lang="en-IN" sz="2400" b="1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: </a:t>
            </a:r>
            <a:r>
              <a:rPr lang="en-IN" sz="2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HP Pavillion laptop with 1Tb hard disk, 8gb ram and i5 7</a:t>
            </a:r>
            <a:r>
              <a:rPr lang="en-IN" sz="2400" b="0" strike="noStrike" spc="-1" baseline="30000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</a:t>
            </a:r>
            <a:r>
              <a:rPr lang="en-IN" sz="2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Gen </a:t>
            </a:r>
            <a:r>
              <a:rPr lang="en-IN" sz="2400" b="0" strike="noStrike" spc="-1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Processor running </a:t>
            </a:r>
            <a:r>
              <a:rPr lang="en-IN" sz="2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on Linux(Ubuntu)</a:t>
            </a: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1153FFBE-3CC0-4855-B16F-953508256008}"/>
              </a:ext>
            </a:extLst>
          </p:cNvPr>
          <p:cNvSpPr/>
          <p:nvPr/>
        </p:nvSpPr>
        <p:spPr>
          <a:xfrm>
            <a:off x="-18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FCE5BB-B7E4-4383-86D9-A9180A898A73}"/>
              </a:ext>
            </a:extLst>
          </p:cNvPr>
          <p:cNvSpPr/>
          <p:nvPr/>
        </p:nvSpPr>
        <p:spPr>
          <a:xfrm>
            <a:off x="0" y="1264"/>
            <a:ext cx="12192000" cy="8295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1" name="CustomShape 1"/>
          <p:cNvSpPr/>
          <p:nvPr/>
        </p:nvSpPr>
        <p:spPr>
          <a:xfrm>
            <a:off x="0" y="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System Design</a:t>
            </a:r>
            <a:endParaRPr lang="en-IN" sz="48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600" strike="noStrike" spc="-1" dirty="0">
                <a:solidFill>
                  <a:srgbClr val="00B050"/>
                </a:solidFill>
                <a:latin typeface="Calibri"/>
                <a:ea typeface="DejaVu Sans"/>
              </a:rPr>
              <a:t>18</a:t>
            </a:r>
            <a:endParaRPr lang="en-IN" sz="1600" strike="noStrike" spc="-1" dirty="0">
              <a:solidFill>
                <a:srgbClr val="00B05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8C984-7853-4E97-B7E1-CEFE66976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40" y="957429"/>
            <a:ext cx="8670520" cy="57431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8A7330-BA74-43AF-8A72-9FE094D0DE30}"/>
              </a:ext>
            </a:extLst>
          </p:cNvPr>
          <p:cNvSpPr/>
          <p:nvPr/>
        </p:nvSpPr>
        <p:spPr>
          <a:xfrm>
            <a:off x="0" y="1264"/>
            <a:ext cx="12192000" cy="6559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18" name="CustomShape 1"/>
          <p:cNvSpPr/>
          <p:nvPr/>
        </p:nvSpPr>
        <p:spPr>
          <a:xfrm>
            <a:off x="0" y="0"/>
            <a:ext cx="902880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Data Flow Diagram</a:t>
            </a:r>
            <a:endParaRPr lang="en-IN" sz="40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1232540" y="7830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strike="noStrike" spc="-1" dirty="0">
                <a:ln>
                  <a:solidFill>
                    <a:srgbClr val="7030A0"/>
                  </a:solidFill>
                </a:ln>
                <a:solidFill>
                  <a:srgbClr val="FFFFFF"/>
                </a:solidFill>
                <a:latin typeface="Calibri"/>
              </a:rPr>
              <a:t>19</a:t>
            </a:r>
            <a:endParaRPr lang="en-IN" sz="1800" strike="noStrike" spc="-1" dirty="0">
              <a:ln>
                <a:solidFill>
                  <a:srgbClr val="7030A0"/>
                </a:solidFill>
              </a:ln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559440" y="1199520"/>
            <a:ext cx="11071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E9D4D-5CE7-4764-A18C-446B83CE3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74" y="706432"/>
            <a:ext cx="9728616" cy="6022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02B0C5-5F54-498B-8C46-3B616E934C1F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24" name="CustomShape 1"/>
          <p:cNvSpPr/>
          <p:nvPr/>
        </p:nvSpPr>
        <p:spPr>
          <a:xfrm>
            <a:off x="0" y="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800" b="0" strike="noStrike" spc="-1" dirty="0">
                <a:solidFill>
                  <a:schemeClr val="bg1"/>
                </a:solidFill>
                <a:latin typeface="Century Gothic" panose="020B0502020202020204" pitchFamily="34" charset="0"/>
              </a:rPr>
              <a:t>System Design: Preview</a:t>
            </a:r>
            <a:endParaRPr lang="en-IN" sz="48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1069640" y="178431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strike="noStrike" spc="-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Arial"/>
              </a:rPr>
              <a:t>20</a:t>
            </a:r>
            <a:endParaRPr lang="en-IN" sz="1800" strike="noStrike" spc="-1" dirty="0">
              <a:ln>
                <a:solidFill>
                  <a:srgbClr val="7030A0"/>
                </a:solidFill>
              </a:ln>
              <a:solidFill>
                <a:srgbClr val="7030A0"/>
              </a:solidFill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07FF1C8-D0F0-45AE-9E10-57101745AA79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E8E20-AAD0-4724-B1B6-49FCF9932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" y="748800"/>
            <a:ext cx="12180093" cy="610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91B322-ECB2-415C-AF68-F7418BA1BBFB}"/>
              </a:ext>
            </a:extLst>
          </p:cNvPr>
          <p:cNvSpPr/>
          <p:nvPr/>
        </p:nvSpPr>
        <p:spPr>
          <a:xfrm>
            <a:off x="0" y="0"/>
            <a:ext cx="12192000" cy="953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9" name="CustomShape 1"/>
          <p:cNvSpPr/>
          <p:nvPr/>
        </p:nvSpPr>
        <p:spPr>
          <a:xfrm>
            <a:off x="0" y="0"/>
            <a:ext cx="90288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System Design: </a:t>
            </a:r>
            <a:r>
              <a:rPr lang="en-IN" sz="4400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Preview</a:t>
            </a:r>
            <a:endParaRPr lang="en-IN" sz="44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1055352" y="147653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pc="-1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  <a:latin typeface="Calibri"/>
              </a:rPr>
              <a:t>2</a:t>
            </a:r>
            <a:r>
              <a:rPr lang="en-IN" spc="-1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  <a:latin typeface="Calibri"/>
              </a:rPr>
              <a:t>1</a:t>
            </a:r>
            <a:endParaRPr lang="en-IN" sz="1800" strike="noStrike" spc="-1" dirty="0">
              <a:ln>
                <a:solidFill>
                  <a:srgbClr val="7030A0"/>
                </a:solidFill>
              </a:ln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F5AD8EB-C9CF-4BF5-BE01-3E5A9D3C4AB9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6A417-CBE2-412C-8DF2-05BFC875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9" y="828925"/>
            <a:ext cx="10813126" cy="5510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Outline.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2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286" y="1295999"/>
            <a:ext cx="71952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endParaRPr lang="en-US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800100" lvl="1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marL="800100" lvl="1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Theoretical Background</a:t>
            </a:r>
          </a:p>
          <a:p>
            <a:pPr marL="800100" lvl="1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Existing System</a:t>
            </a:r>
          </a:p>
          <a:p>
            <a:pPr marL="800100" lvl="1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Proposed System</a:t>
            </a:r>
          </a:p>
          <a:p>
            <a:pPr marL="343980" indent="-3429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200" b="1" spc="-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Survey</a:t>
            </a:r>
            <a:endParaRPr lang="en-IN" sz="2200" spc="-1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1180" lvl="1" indent="-3429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200" spc="-1">
                <a:latin typeface="Calibri" panose="020F0502020204030204" pitchFamily="34" charset="0"/>
                <a:cs typeface="Calibri" panose="020F0502020204030204" pitchFamily="34" charset="0"/>
              </a:rPr>
              <a:t>Synopsis : Challenges in Data Conversion Process</a:t>
            </a:r>
          </a:p>
          <a:p>
            <a:pPr marL="801180" lvl="1" indent="-3429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200" spc="-1">
                <a:latin typeface="Calibri" panose="020F0502020204030204" pitchFamily="34" charset="0"/>
                <a:cs typeface="Calibri" panose="020F0502020204030204" pitchFamily="34" charset="0"/>
              </a:rPr>
              <a:t>Research : Analysis of an Audio File Structure Format</a:t>
            </a:r>
          </a:p>
          <a:p>
            <a:pPr lvl="1">
              <a:buClr>
                <a:schemeClr val="accent6">
                  <a:lumMod val="50000"/>
                </a:schemeClr>
              </a:buClr>
            </a:pPr>
            <a:endParaRPr lang="en-US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</a:p>
          <a:p>
            <a:pPr marL="800100" lvl="1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Project Mission</a:t>
            </a:r>
          </a:p>
          <a:p>
            <a:pPr marL="800100" lvl="1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Target Users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3D0FA1FC-A45C-48A4-A946-2339069A5312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  <a:cs typeface="Calibri" panose="020F0502020204030204" pitchFamily="34" charset="0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  <a:cs typeface="Calibri" panose="020F0502020204030204" pitchFamily="34" charset="0"/>
              </a:rPr>
              <a:t>| Multiple File Conversions | Group 6</a:t>
            </a:r>
            <a:endParaRPr lang="en-IN" sz="1600" strike="noStrike" spc="-1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77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91B322-ECB2-415C-AF68-F7418BA1BBFB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9" name="CustomShape 1"/>
          <p:cNvSpPr/>
          <p:nvPr/>
        </p:nvSpPr>
        <p:spPr>
          <a:xfrm>
            <a:off x="0" y="0"/>
            <a:ext cx="90288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System Design: </a:t>
            </a:r>
            <a:r>
              <a:rPr lang="en-IN" sz="4400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Preview</a:t>
            </a:r>
            <a:endParaRPr lang="en-IN" sz="44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pc="-1" dirty="0">
                <a:solidFill>
                  <a:srgbClr val="00B050"/>
                </a:solidFill>
                <a:latin typeface="Calibri"/>
              </a:rPr>
              <a:t>2</a:t>
            </a:r>
            <a:r>
              <a:rPr lang="en-IN" spc="-1" dirty="0">
                <a:solidFill>
                  <a:srgbClr val="00B050"/>
                </a:solidFill>
                <a:latin typeface="Calibri"/>
              </a:rPr>
              <a:t>2</a:t>
            </a:r>
            <a:endParaRPr lang="en-IN" sz="1800" strike="noStrike" spc="-1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F5AD8EB-C9CF-4BF5-BE01-3E5A9D3C4AB9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92AAA-11B5-4080-BC82-282A8D81F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88" y="129955"/>
            <a:ext cx="3758092" cy="62722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C66887-4A3D-49F3-BC17-36AC2E067393}"/>
              </a:ext>
            </a:extLst>
          </p:cNvPr>
          <p:cNvSpPr/>
          <p:nvPr/>
        </p:nvSpPr>
        <p:spPr>
          <a:xfrm>
            <a:off x="447674" y="1305580"/>
            <a:ext cx="65389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i="1" spc="-1" dirty="0">
                <a:latin typeface="Bookman Old Style"/>
              </a:rPr>
              <a:t>Source Code </a:t>
            </a:r>
            <a:r>
              <a:rPr lang="en-IN" sz="2400" i="1" spc="-1" dirty="0">
                <a:latin typeface="Bookman Old Style"/>
              </a:rPr>
              <a:t>:</a:t>
            </a:r>
            <a:r>
              <a:rPr lang="en-IN" sz="2400" i="1" spc="-1" dirty="0"/>
              <a:t> </a:t>
            </a:r>
            <a:r>
              <a:rPr lang="en-IN" i="1" u="sng" spc="-1" dirty="0">
                <a:solidFill>
                  <a:srgbClr val="00B050"/>
                </a:solidFill>
                <a:latin typeface="Bookman Old Style" panose="02050604050505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https://github.com/MasterKN48/aio</a:t>
            </a:r>
            <a:r>
              <a:rPr lang="en-IN" i="1" u="sng" spc="-1" dirty="0">
                <a:solidFill>
                  <a:srgbClr val="00B050"/>
                </a:solidFill>
                <a:latin typeface="Bookman Old Style" panose="02050604050505020204" pitchFamily="18" charset="0"/>
              </a:rPr>
              <a:t>/</a:t>
            </a:r>
          </a:p>
          <a:p>
            <a:pPr marL="1080">
              <a:lnSpc>
                <a:spcPct val="100000"/>
              </a:lnSpc>
              <a:buClr>
                <a:srgbClr val="C00000"/>
              </a:buClr>
            </a:pPr>
            <a:r>
              <a:rPr lang="en-GB" sz="2000" i="1" spc="-1" dirty="0">
                <a:latin typeface="Bookman Old Style" panose="02050604050505020204" pitchFamily="18" charset="0"/>
              </a:rPr>
              <a:t>Live Demo :  </a:t>
            </a:r>
            <a:r>
              <a:rPr lang="en-GB" i="1" u="sng" spc="-1" dirty="0">
                <a:solidFill>
                  <a:srgbClr val="00B050"/>
                </a:solidFill>
                <a:latin typeface="Bookman Old Style" panose="02050604050505020204" pitchFamily="18" charset="0"/>
              </a:rPr>
              <a:t>https://masterkn48.</a:t>
            </a:r>
            <a:r>
              <a:rPr lang="en-GB" i="1" u="sng" spc="-1">
                <a:solidFill>
                  <a:srgbClr val="00B050"/>
                </a:solidFill>
                <a:latin typeface="Bookman Old Style" panose="02050604050505020204" pitchFamily="18" charset="0"/>
              </a:rPr>
              <a:t>github.io/</a:t>
            </a:r>
            <a:r>
              <a:rPr lang="en-GB" i="1" u="sng" spc="-1" dirty="0">
                <a:solidFill>
                  <a:srgbClr val="00B050"/>
                </a:solidFill>
                <a:latin typeface="Bookman Old Style" panose="02050604050505020204" pitchFamily="18" charset="0"/>
              </a:rPr>
              <a:t>aio/</a:t>
            </a:r>
            <a:endParaRPr lang="en-IN" sz="2000" i="1" u="sng" spc="-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B4B776-B972-4250-BC25-21EA3C7E4F42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4" name="CustomShape 1"/>
          <p:cNvSpPr/>
          <p:nvPr/>
        </p:nvSpPr>
        <p:spPr>
          <a:xfrm>
            <a:off x="0" y="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System Design: </a:t>
            </a:r>
            <a:r>
              <a:rPr lang="en-IN" sz="3200" b="0" i="1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Task Log :</a:t>
            </a:r>
            <a:endParaRPr lang="en-IN" sz="32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strike="noStrike" spc="-1" dirty="0">
                <a:solidFill>
                  <a:srgbClr val="7030A0"/>
                </a:solidFill>
                <a:latin typeface="Calibri"/>
                <a:ea typeface="DejaVu Sans"/>
              </a:rPr>
              <a:t>23</a:t>
            </a:r>
            <a:endParaRPr lang="en-IN" sz="1800" strike="noStrike" spc="-1" dirty="0">
              <a:solidFill>
                <a:srgbClr val="7030A0"/>
              </a:solidFill>
              <a:latin typeface="Arial"/>
            </a:endParaRPr>
          </a:p>
        </p:txBody>
      </p:sp>
      <p:graphicFrame>
        <p:nvGraphicFramePr>
          <p:cNvPr id="158" name="Table 5"/>
          <p:cNvGraphicFramePr/>
          <p:nvPr>
            <p:extLst>
              <p:ext uri="{D42A27DB-BD31-4B8C-83A1-F6EECF244321}">
                <p14:modId xmlns:p14="http://schemas.microsoft.com/office/powerpoint/2010/main" val="4144503298"/>
              </p:ext>
            </p:extLst>
          </p:nvPr>
        </p:nvGraphicFramePr>
        <p:xfrm>
          <a:off x="207426" y="1143924"/>
          <a:ext cx="11659614" cy="5029200"/>
        </p:xfrm>
        <a:graphic>
          <a:graphicData uri="http://schemas.openxmlformats.org/drawingml/2006/table">
            <a:tbl>
              <a:tblPr/>
              <a:tblGrid>
                <a:gridCol w="322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1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 Milestones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Date Assigned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Date </a:t>
                      </a:r>
                      <a:endParaRPr lang="en-IN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Completed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Task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943">
                <a:tc>
                  <a:txBody>
                    <a:bodyPr/>
                    <a:lstStyle/>
                    <a:p>
                      <a:r>
                        <a:rPr lang="en-US" dirty="0"/>
                        <a:t>1. Study over file conversion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5/01/2020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Till the project end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Study about various aspects of </a:t>
                      </a:r>
                    </a:p>
                    <a:p>
                      <a:r>
                        <a:rPr lang="en-US" dirty="0"/>
                        <a:t>File formats and conversion.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324">
                <a:tc>
                  <a:txBody>
                    <a:bodyPr/>
                    <a:lstStyle/>
                    <a:p>
                      <a:r>
                        <a:rPr lang="en-US" dirty="0"/>
                        <a:t>2. Designing the application 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10/01/2020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15/01/2020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is to create design of application like wireframe, mockups, understanding design challenges.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3014">
                <a:tc>
                  <a:txBody>
                    <a:bodyPr/>
                    <a:lstStyle/>
                    <a:p>
                      <a:r>
                        <a:rPr lang="en-US" dirty="0"/>
                        <a:t>3. Modules Generation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16/01/2020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20/01/2020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Deciding number of modules</a:t>
                      </a:r>
                    </a:p>
                    <a:p>
                      <a:r>
                        <a:rPr lang="en-US" dirty="0"/>
                        <a:t>1-&gt; Image Convertor,</a:t>
                      </a:r>
                    </a:p>
                    <a:p>
                      <a:r>
                        <a:rPr lang="en-US" dirty="0"/>
                        <a:t>2-&gt; Document Convertor, </a:t>
                      </a:r>
                    </a:p>
                    <a:p>
                      <a:r>
                        <a:rPr lang="en-US" dirty="0"/>
                        <a:t>3-&gt; Compressed File Convertor,</a:t>
                      </a:r>
                    </a:p>
                    <a:p>
                      <a:r>
                        <a:rPr lang="en-US" dirty="0"/>
                        <a:t>4-&gt; Audio Convertor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47588"/>
                  </a:ext>
                </a:extLst>
              </a:tr>
              <a:tr h="845634">
                <a:tc>
                  <a:txBody>
                    <a:bodyPr/>
                    <a:lstStyle/>
                    <a:p>
                      <a:r>
                        <a:rPr lang="en-US" dirty="0"/>
                        <a:t>4. Creating Image Convertor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21/01/2020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Searching about images conversion algorithms, and created all image convertor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63332"/>
                  </a:ext>
                </a:extLst>
              </a:tr>
            </a:tbl>
          </a:graphicData>
        </a:graphic>
      </p:graphicFrame>
      <p:sp>
        <p:nvSpPr>
          <p:cNvPr id="8" name="CustomShape 2">
            <a:extLst>
              <a:ext uri="{FF2B5EF4-FFF2-40B4-BE49-F238E27FC236}">
                <a16:creationId xmlns:a16="http://schemas.microsoft.com/office/drawing/2014/main" id="{7006F20B-492E-40F0-AA7D-248063F9B4DB}"/>
              </a:ext>
            </a:extLst>
          </p:cNvPr>
          <p:cNvSpPr/>
          <p:nvPr/>
        </p:nvSpPr>
        <p:spPr>
          <a:xfrm>
            <a:off x="960" y="6495365"/>
            <a:ext cx="12191040" cy="2852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B4B776-B972-4250-BC25-21EA3C7E4F42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4" name="CustomShape 1"/>
          <p:cNvSpPr/>
          <p:nvPr/>
        </p:nvSpPr>
        <p:spPr>
          <a:xfrm>
            <a:off x="0" y="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System Design: </a:t>
            </a:r>
            <a:r>
              <a:rPr lang="en-IN" sz="3200" b="0" i="1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Task Log :</a:t>
            </a:r>
            <a:endParaRPr lang="en-IN" sz="32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strike="noStrike" spc="-1" dirty="0">
                <a:solidFill>
                  <a:schemeClr val="tx1"/>
                </a:solidFill>
                <a:latin typeface="Calibri"/>
                <a:ea typeface="DejaVu Sans"/>
              </a:rPr>
              <a:t>24</a:t>
            </a:r>
            <a:endParaRPr lang="en-IN" sz="1800" strike="noStrike" spc="-1" dirty="0">
              <a:solidFill>
                <a:schemeClr val="tx1"/>
              </a:solidFill>
              <a:latin typeface="Arial"/>
            </a:endParaRPr>
          </a:p>
        </p:txBody>
      </p:sp>
      <p:graphicFrame>
        <p:nvGraphicFramePr>
          <p:cNvPr id="158" name="Table 5"/>
          <p:cNvGraphicFramePr/>
          <p:nvPr>
            <p:extLst>
              <p:ext uri="{D42A27DB-BD31-4B8C-83A1-F6EECF244321}">
                <p14:modId xmlns:p14="http://schemas.microsoft.com/office/powerpoint/2010/main" val="3990896205"/>
              </p:ext>
            </p:extLst>
          </p:nvPr>
        </p:nvGraphicFramePr>
        <p:xfrm>
          <a:off x="207426" y="1143924"/>
          <a:ext cx="11659614" cy="5104098"/>
        </p:xfrm>
        <a:graphic>
          <a:graphicData uri="http://schemas.openxmlformats.org/drawingml/2006/table">
            <a:tbl>
              <a:tblPr/>
              <a:tblGrid>
                <a:gridCol w="322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1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0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 Milestones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0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Date Assigned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0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Date </a:t>
                      </a:r>
                      <a:endParaRPr lang="en-IN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0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Completed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0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Task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943">
                <a:tc>
                  <a:txBody>
                    <a:bodyPr/>
                    <a:lstStyle/>
                    <a:p>
                      <a:r>
                        <a:rPr lang="en-US" dirty="0"/>
                        <a:t>5. Create Document Convertor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03/02/2020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10/02/2020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document handling modules.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324">
                <a:tc>
                  <a:txBody>
                    <a:bodyPr/>
                    <a:lstStyle/>
                    <a:p>
                      <a:r>
                        <a:rPr lang="en-US" dirty="0"/>
                        <a:t>6. Document Modules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Study about documents file format. Creating algorithm design for txt to pdf.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3014">
                <a:tc>
                  <a:txBody>
                    <a:bodyPr/>
                    <a:lstStyle/>
                    <a:p>
                      <a:r>
                        <a:rPr lang="en-US" dirty="0"/>
                        <a:t>7. Document Modules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Study about open formats, proprietary formats, worked on html to pdf and pdf to html.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47588"/>
                  </a:ext>
                </a:extLst>
              </a:tr>
              <a:tr h="845634">
                <a:tc>
                  <a:txBody>
                    <a:bodyPr/>
                    <a:lstStyle/>
                    <a:p>
                      <a:r>
                        <a:rPr lang="en-US" dirty="0"/>
                        <a:t>8. Creating File Compression Modules and documents modules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Searching about compression, conversion algorithms, and creating algorithms for file compression 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63332"/>
                  </a:ext>
                </a:extLst>
              </a:tr>
            </a:tbl>
          </a:graphicData>
        </a:graphic>
      </p:graphicFrame>
      <p:sp>
        <p:nvSpPr>
          <p:cNvPr id="8" name="CustomShape 2">
            <a:extLst>
              <a:ext uri="{FF2B5EF4-FFF2-40B4-BE49-F238E27FC236}">
                <a16:creationId xmlns:a16="http://schemas.microsoft.com/office/drawing/2014/main" id="{7006F20B-492E-40F0-AA7D-248063F9B4DB}"/>
              </a:ext>
            </a:extLst>
          </p:cNvPr>
          <p:cNvSpPr/>
          <p:nvPr/>
        </p:nvSpPr>
        <p:spPr>
          <a:xfrm>
            <a:off x="960" y="6495365"/>
            <a:ext cx="12191040" cy="2852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9750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47C132-C7CC-4047-B034-69D2CE4858CD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4" name="CustomShape 1"/>
          <p:cNvSpPr/>
          <p:nvPr/>
        </p:nvSpPr>
        <p:spPr>
          <a:xfrm>
            <a:off x="0" y="3168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Conclusion</a:t>
            </a:r>
            <a:endParaRPr lang="en-IN" sz="48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59440" y="1938240"/>
            <a:ext cx="110718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1080">
              <a:lnSpc>
                <a:spcPct val="100000"/>
              </a:lnSpc>
              <a:buClr>
                <a:srgbClr val="0070C0"/>
              </a:buClr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ln>
                  <a:solidFill>
                    <a:srgbClr val="7030A0"/>
                  </a:solidFill>
                </a:ln>
                <a:solidFill>
                  <a:srgbClr val="FFFFFF"/>
                </a:solidFill>
                <a:latin typeface="Calibri"/>
                <a:ea typeface="DejaVu Sans"/>
              </a:rPr>
              <a:t>25</a:t>
            </a:r>
            <a:endParaRPr lang="en-IN" sz="1800" b="0" strike="noStrike" spc="-1" dirty="0">
              <a:ln>
                <a:solidFill>
                  <a:srgbClr val="7030A0"/>
                </a:solidFill>
              </a:ln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27A5FE7B-0A07-46E9-B2D7-548C361F10E4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39727-2773-489C-AAF7-DF14B11DCB99}"/>
              </a:ext>
            </a:extLst>
          </p:cNvPr>
          <p:cNvSpPr txBox="1"/>
          <p:nvPr/>
        </p:nvSpPr>
        <p:spPr>
          <a:xfrm>
            <a:off x="700088" y="1328737"/>
            <a:ext cx="1080135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 Purpose and objective of our project is to provide security to user who doesn’t want to share crucial data  to anyone else but need a platform to convert there file without any fear of data privacy.</a:t>
            </a:r>
          </a:p>
          <a:p>
            <a:pPr marL="342900" indent="-34290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This project will provide a platform which can available anywhere and be use at any time.</a:t>
            </a:r>
          </a:p>
          <a:p>
            <a:pPr marL="342900" indent="-34290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This project will provide small size very fast file convertor.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D05349-66E3-4D26-8AAD-0C152039DFF8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4" name="CustomShape 1"/>
          <p:cNvSpPr/>
          <p:nvPr/>
        </p:nvSpPr>
        <p:spPr>
          <a:xfrm>
            <a:off x="0" y="3168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References</a:t>
            </a:r>
            <a:endParaRPr lang="en-IN" sz="48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60100" y="955238"/>
            <a:ext cx="11071800" cy="4861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Wingdings" charset="2"/>
              <a:buChar char=""/>
            </a:pPr>
            <a:r>
              <a:rPr lang="en-GB" sz="2200" b="0" strike="noStrike" spc="-1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www.wikipedia.com</a:t>
            </a:r>
            <a:r>
              <a:rPr lang="en-GB" sz="2200" b="0" strike="noStrike" spc="-1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GB" sz="2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: file formats details</a:t>
            </a: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Wingdings" charset="2"/>
              <a:buChar char=""/>
            </a:pPr>
            <a:r>
              <a:rPr lang="en-GB" sz="2200" spc="-1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www.fileFormat.com</a:t>
            </a:r>
            <a:r>
              <a:rPr lang="en-GB" sz="2200" spc="-1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2200" spc="-1" dirty="0">
                <a:latin typeface="Calibri" panose="020F0502020204030204" pitchFamily="34" charset="0"/>
                <a:cs typeface="Calibri" panose="020F0502020204030204" pitchFamily="34" charset="0"/>
              </a:rPr>
              <a:t>: file formats details and its associated </a:t>
            </a:r>
            <a:r>
              <a:rPr lang="en-GB" sz="22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softwares</a:t>
            </a:r>
            <a:r>
              <a:rPr lang="en-GB" sz="2200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Wingdings" charset="2"/>
              <a:buChar char=""/>
            </a:pPr>
            <a:r>
              <a:rPr lang="en-GB" sz="2200" spc="-1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www.reactjs.org</a:t>
            </a:r>
            <a:r>
              <a:rPr lang="en-GB" sz="2200" spc="-1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2200" spc="-1" dirty="0">
                <a:latin typeface="Calibri" panose="020F0502020204030204" pitchFamily="34" charset="0"/>
                <a:cs typeface="Calibri" panose="020F0502020204030204" pitchFamily="34" charset="0"/>
              </a:rPr>
              <a:t>: for learning </a:t>
            </a:r>
            <a:r>
              <a:rPr lang="en-GB" sz="22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reactjs</a:t>
            </a:r>
            <a:endParaRPr lang="en-GB" sz="2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Wingdings" charset="2"/>
              <a:buChar char=""/>
            </a:pPr>
            <a:r>
              <a:rPr lang="en-IN" sz="2200" i="1" dirty="0">
                <a:latin typeface="Calibri" panose="020F0502020204030204" pitchFamily="34" charset="0"/>
                <a:cs typeface="Calibri" panose="020F0502020204030204" pitchFamily="34" charset="0"/>
              </a:rPr>
              <a:t>evaluating file formats 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nationalarchives.gov.uk/documents/information-management/evaluating-file-formats.pdf 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This guidance will help you to evaluate files.</a:t>
            </a: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Wingdings" charset="2"/>
              <a:buChar char="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A Highly Accurate PDF-To-Text Conversion System for Academic Papers Using Natural Language Processing Approach 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https://www.researchgate.net/publication/327992611_A_Highly_Accurate_PDF-To-Text_Conversion_System_for_Academic_Papers_Using_Natural_Language_Processing_Approach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Wingdings" charset="2"/>
              <a:buChar char=""/>
            </a:pPr>
            <a:r>
              <a:rPr lang="en-GB" sz="2200" spc="-1" dirty="0">
                <a:latin typeface="Calibri" panose="020F0502020204030204" pitchFamily="34" charset="0"/>
                <a:cs typeface="Calibri" panose="020F0502020204030204" pitchFamily="34" charset="0"/>
              </a:rPr>
              <a:t>Conversion of DICOM Image in to JPEG, BMP and PNG Image Format 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https://www.researchgate.net/publication/258789781_Conversion_of_DICOM_Image_in_to_JPEG_BMP_and_PNG_Image_Format</a:t>
            </a:r>
            <a:endParaRPr lang="en-IN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latin typeface="Arial"/>
              </a:rPr>
              <a:t>26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1008A72F-D97C-4113-8960-8FE160A7AF0C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47C132-C7CC-4047-B034-69D2CE4858CD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4" name="CustomShape 1"/>
          <p:cNvSpPr/>
          <p:nvPr/>
        </p:nvSpPr>
        <p:spPr>
          <a:xfrm>
            <a:off x="0" y="3168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</a:rPr>
              <a:t>Acknowledgement</a:t>
            </a:r>
            <a:endParaRPr lang="en-IN" sz="48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59440" y="1938240"/>
            <a:ext cx="110718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1080">
              <a:lnSpc>
                <a:spcPct val="100000"/>
              </a:lnSpc>
              <a:buClr>
                <a:srgbClr val="0070C0"/>
              </a:buClr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chemeClr val="tx1"/>
                </a:solidFill>
                <a:latin typeface="Calibri"/>
                <a:ea typeface="DejaVu Sans"/>
              </a:rPr>
              <a:t>27</a:t>
            </a:r>
            <a:endParaRPr lang="en-IN" sz="18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27A5FE7B-0A07-46E9-B2D7-548C361F10E4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BD8C31E3-A983-4098-94EB-23FCD2A6713F}"/>
              </a:ext>
            </a:extLst>
          </p:cNvPr>
          <p:cNvSpPr/>
          <p:nvPr/>
        </p:nvSpPr>
        <p:spPr>
          <a:xfrm>
            <a:off x="971460" y="2137860"/>
            <a:ext cx="1024812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are willing to express our profound gratitude and heartiest thanks to all the researchers in the field of File Handling and System Programming , specially to the developers of </a:t>
            </a:r>
            <a:r>
              <a:rPr lang="en-IN" sz="2400" spc="-1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ile Sytems, who have made their research work easy to accomplish.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00B050"/>
                </a:solidFill>
                <a:latin typeface="Calibri"/>
                <a:ea typeface="DejaVu Sans"/>
              </a:rPr>
              <a:t>- Ansh </a:t>
            </a:r>
            <a:r>
              <a:rPr lang="en-IN" sz="2400" spc="-1">
                <a:solidFill>
                  <a:srgbClr val="00B050"/>
                </a:solidFill>
                <a:latin typeface="Calibri"/>
                <a:ea typeface="DejaVu Sans"/>
              </a:rPr>
              <a:t>, </a:t>
            </a:r>
            <a:r>
              <a:rPr lang="en-IN" sz="2400" b="0" strike="noStrike" spc="-1">
                <a:solidFill>
                  <a:srgbClr val="00B050"/>
                </a:solidFill>
                <a:latin typeface="Calibri"/>
                <a:ea typeface="DejaVu Sans"/>
              </a:rPr>
              <a:t>Nitin and Kunal</a:t>
            </a:r>
            <a:endParaRPr lang="en-IN" sz="2400" b="0" strike="noStrike" spc="-1">
              <a:solidFill>
                <a:srgbClr val="00B05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515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0"/>
            <a:ext cx="12191040" cy="36347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"/>
          <p:cNvSpPr/>
          <p:nvPr/>
        </p:nvSpPr>
        <p:spPr>
          <a:xfrm>
            <a:off x="0" y="4085483"/>
            <a:ext cx="12191040" cy="18605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1500" u="sng" strike="noStrike" spc="-1">
                <a:solidFill>
                  <a:srgbClr val="000000"/>
                </a:solidFill>
                <a:uFillTx/>
                <a:latin typeface="Product Sans" panose="020B0403030502040203" pitchFamily="34" charset="0"/>
                <a:ea typeface="DejaVu Sans"/>
                <a:cs typeface="Calibri" panose="020F0502020204030204" pitchFamily="34" charset="0"/>
              </a:rPr>
              <a:t>THANK YOU!</a:t>
            </a:r>
            <a:endParaRPr lang="en-IN" sz="11500" strike="noStrike" spc="-1">
              <a:latin typeface="Product Sans" panose="020B0403030502040203" pitchFamily="34" charset="0"/>
              <a:cs typeface="Calibri" panose="020F0502020204030204" pitchFamily="34" charset="0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0" y="930397"/>
            <a:ext cx="1219104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8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DejaVu Sans"/>
              </a:rPr>
              <a:t>Multiple File</a:t>
            </a:r>
          </a:p>
          <a:p>
            <a:pPr algn="ctr">
              <a:lnSpc>
                <a:spcPct val="100000"/>
              </a:lnSpc>
            </a:pPr>
            <a:r>
              <a:rPr lang="en-IN" sz="4800" b="1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Conversion.</a:t>
            </a:r>
            <a:endParaRPr lang="en-IN" sz="4800" b="1" strike="noStrike" spc="-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Outline.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pc="-1">
                <a:solidFill>
                  <a:srgbClr val="7030A0"/>
                </a:solidFill>
                <a:latin typeface="Calibri"/>
              </a:rPr>
              <a:t>3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37" y="1315142"/>
            <a:ext cx="71952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3980" indent="-3429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200" b="1" spc="-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Feasibility Study</a:t>
            </a:r>
            <a:endParaRPr lang="en-IN" sz="2200" spc="-1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1180" lvl="1" indent="-3429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200" spc="-1">
                <a:latin typeface="Calibri" panose="020F0502020204030204" pitchFamily="34" charset="0"/>
                <a:cs typeface="Calibri" panose="020F0502020204030204" pitchFamily="34" charset="0"/>
              </a:rPr>
              <a:t>Economic, Technical and Operational Feasibility</a:t>
            </a:r>
          </a:p>
          <a:p>
            <a:pPr marL="343080" indent="-3420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Arial"/>
              <a:buChar char="•"/>
            </a:pPr>
            <a:r>
              <a:rPr lang="en-IN" sz="2200" b="1" spc="-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  <a:endParaRPr lang="en-IN" sz="2200" spc="-1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Users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Arial"/>
              <a:buChar char="•"/>
            </a:pPr>
            <a:r>
              <a:rPr lang="en-IN" sz="2200" b="1" spc="-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 and Implementation</a:t>
            </a:r>
            <a:endParaRPr lang="en-IN" sz="2200" spc="-1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Design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Flow Diagram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Diagram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Arial"/>
              <a:buChar char="•"/>
            </a:pPr>
            <a:r>
              <a:rPr lang="en-IN" sz="2200" b="1" spc="-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Miscallanous</a:t>
            </a:r>
            <a:endParaRPr lang="en-IN" sz="2200" spc="-1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Code and Screenshots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Log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Arial"/>
              <a:buChar char="•"/>
            </a:pPr>
            <a:r>
              <a:rPr lang="en-IN" sz="2200" b="1" spc="-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and Future Work</a:t>
            </a:r>
            <a:endParaRPr lang="en-IN" sz="2200" spc="-1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Arial"/>
              <a:buChar char="•"/>
            </a:pPr>
            <a:r>
              <a:rPr lang="en-IN" sz="2200" b="1" spc="-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lang="en-IN" sz="2200" spc="-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36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Abstract</a:t>
            </a: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4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324719" y="1167596"/>
            <a:ext cx="11728735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3980" indent="-3429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File conversion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is the conversion of computer data from one format to another.</a:t>
            </a:r>
          </a:p>
          <a:p>
            <a:pPr marL="343980" indent="-3429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 conversion can be as simple as converting a text file from one character encoding system to another </a:t>
            </a:r>
            <a:r>
              <a:rPr lang="en-IN" sz="2400" i="1" dirty="0">
                <a:latin typeface="Calibri" panose="020F0502020204030204" pitchFamily="34" charset="0"/>
                <a:cs typeface="Calibri" panose="020F0502020204030204" pitchFamily="34" charset="0"/>
              </a:rPr>
              <a:t>(e.g. converting a markdown file to html or converting a </a:t>
            </a:r>
            <a:r>
              <a:rPr lang="en-I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colored</a:t>
            </a:r>
            <a:r>
              <a:rPr lang="en-IN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image to grayscale )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. It can  also be as complex as conversion between different  image formats, which requires deeper understanding of compression and encoding algorithms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980" indent="-3429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In this project, we have proposed and implemented a platform (</a:t>
            </a:r>
            <a:r>
              <a:rPr lang="en-IN" sz="2400" i="1" u="sng" spc="-1" dirty="0">
                <a:solidFill>
                  <a:srgbClr val="00B05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aio</a:t>
            </a:r>
            <a:r>
              <a:rPr lang="en-IN" sz="2400" b="0" i="1" u="sng" strike="noStrike" spc="-1" dirty="0">
                <a:solidFill>
                  <a:srgbClr val="00B05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.io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) for converting files from one format to another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without the use of any server</a:t>
            </a:r>
            <a:r>
              <a:rPr lang="en-IN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3980" indent="-3429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IN" sz="2400" b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 are converted into different  formats using various conversion algorithms.</a:t>
            </a: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lnSpc>
                <a:spcPct val="10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0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Introduction</a:t>
            </a: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pc="-1">
                <a:solidFill>
                  <a:srgbClr val="7030A0"/>
                </a:solidFill>
                <a:latin typeface="Calibri"/>
              </a:rPr>
              <a:t>5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324719" y="1167596"/>
            <a:ext cx="11728735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1080">
              <a:buClr>
                <a:srgbClr val="7030A0"/>
              </a:buClr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A Computer File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is  a blob of information stored on a memory device. These files are used for recording data discretely and are managed and organized by a File system. </a:t>
            </a:r>
          </a:p>
          <a:p>
            <a:pPr marL="1080">
              <a:buClr>
                <a:srgbClr val="7030A0"/>
              </a:buClr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0">
              <a:buClr>
                <a:srgbClr val="7030A0"/>
              </a:buClr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Data conversion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is the process of conversion of computer data from one format to another. We often need to convert a file to a different format based on our needs</a:t>
            </a:r>
          </a:p>
          <a:p>
            <a:pPr marL="1080">
              <a:buClr>
                <a:srgbClr val="7030A0"/>
              </a:buClr>
            </a:pP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There are many challenges and principles involved in the conversion of file from one format to another. We have attached a seperate research on that.</a:t>
            </a:r>
          </a:p>
          <a:p>
            <a:pPr marL="1080">
              <a:buClr>
                <a:srgbClr val="7030A0"/>
              </a:buClr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0">
              <a:buClr>
                <a:srgbClr val="7030A0"/>
              </a:buClr>
            </a:pP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In this project , we researched on various concepts involved and approaches used in converting a file from one format to another, their advantages and drawbacks, feasibility,etc. We use this knowledge to build a better solution for converting files.</a:t>
            </a:r>
          </a:p>
          <a:p>
            <a:pPr marL="1080">
              <a:buClr>
                <a:srgbClr val="7030A0"/>
              </a:buClr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2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Existing Solutions</a:t>
            </a: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pc="-1">
                <a:solidFill>
                  <a:srgbClr val="7030A0"/>
                </a:solidFill>
                <a:latin typeface="Calibri"/>
              </a:rPr>
              <a:t>7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462305" y="1689718"/>
            <a:ext cx="11728735" cy="41535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398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Internet dependency: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 Websites like smallpdf.com, webresize.com, etc provide online solution to converting a file from one format to another. These solutions would not work with poor connectivity</a:t>
            </a:r>
          </a:p>
          <a:p>
            <a:pPr marL="34398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Privacy Concern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: Giving  your personal data to untrusted  websites is a high risk to security as these websites can analyse and misuse your data</a:t>
            </a:r>
          </a:p>
          <a:p>
            <a:pPr marL="34398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IN" sz="2400" b="1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Memory issue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 :Offline softwares like libreoffice, CoUtils ,etc provide an offline approach to this problem but they take a very large memory space</a:t>
            </a:r>
          </a:p>
          <a:p>
            <a:pPr marL="34398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IN" sz="2400" b="1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 :Softwares like Acrobat and Photoshop are very expensive.</a:t>
            </a: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0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Proposed Solution</a:t>
            </a: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8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228601" y="1327584"/>
            <a:ext cx="11638439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1080">
              <a:buClr>
                <a:srgbClr val="7030A0"/>
              </a:buClr>
            </a:pPr>
            <a:r>
              <a:rPr lang="en-IN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project, we have proposed and implemented a platform (</a:t>
            </a:r>
            <a:r>
              <a:rPr lang="en-IN" sz="2400" i="1" u="sng" spc="-1" dirty="0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aio.io</a:t>
            </a:r>
            <a:r>
              <a:rPr lang="en-IN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for converting files from one format to another </a:t>
            </a:r>
            <a:r>
              <a:rPr lang="en-IN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the use of any server. 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Various image(</a:t>
            </a:r>
            <a:r>
              <a:rPr lang="en-IN" sz="24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png,jpeg,svg,gif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), video(mp4,flv) , audio(mp3,ogg) and file formats (</a:t>
            </a:r>
            <a:r>
              <a:rPr lang="en-IN" sz="24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docx,pdf,odf,txt,html,etc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) would be converted interoperability between the same file type</a:t>
            </a:r>
          </a:p>
          <a:p>
            <a:pPr marL="1080">
              <a:buClr>
                <a:srgbClr val="7030A0"/>
              </a:buClr>
            </a:pP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0">
              <a:buClr>
                <a:srgbClr val="7030A0"/>
              </a:buClr>
            </a:pPr>
            <a:r>
              <a:rPr lang="en-IN" sz="2400" b="1" spc="-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IN" sz="2400" spc="-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Completely offline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: Files are converted and stored on the user device only</a:t>
            </a:r>
          </a:p>
          <a:p>
            <a:pPr marL="34398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Free to use</a:t>
            </a:r>
          </a:p>
          <a:p>
            <a:pPr marL="34398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IN" sz="2400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Better Security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: No logs are created on the Website Server</a:t>
            </a:r>
          </a:p>
        </p:txBody>
      </p:sp>
    </p:spTree>
    <p:extLst>
      <p:ext uri="{BB962C8B-B14F-4D97-AF65-F5344CB8AC3E}">
        <p14:creationId xmlns:p14="http://schemas.microsoft.com/office/powerpoint/2010/main" val="53795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Proposed Solution</a:t>
            </a: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pc="-1">
                <a:solidFill>
                  <a:srgbClr val="7030A0"/>
                </a:solidFill>
                <a:latin typeface="Calibri"/>
              </a:rPr>
              <a:t>9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276300" y="2316257"/>
            <a:ext cx="11638439" cy="26762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1080">
              <a:buClr>
                <a:srgbClr val="7030A0"/>
              </a:buClr>
            </a:pPr>
            <a:r>
              <a:rPr lang="en-IN" sz="2400" b="1" spc="-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IN" sz="2400" spc="-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080">
              <a:buClr>
                <a:srgbClr val="7030A0"/>
              </a:buClr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Faster file conversions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: Since user’s device is being used to perform conversions, we get incredible speeds without compromising on efficiency</a:t>
            </a:r>
          </a:p>
          <a:p>
            <a:pPr marL="34398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Small Application Size</a:t>
            </a:r>
          </a:p>
          <a:p>
            <a:pPr marL="1080">
              <a:buClr>
                <a:srgbClr val="7030A0"/>
              </a:buClr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75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67651"/>
            <a:ext cx="12192000" cy="749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Literature Survey</a:t>
            </a:r>
            <a:endParaRPr lang="en-IN" sz="40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206025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6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April 22, 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C0B4B-E381-47D6-A46E-DE93A4E5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528" y="1010804"/>
            <a:ext cx="7395148" cy="5053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</TotalTime>
  <Words>1813</Words>
  <Application>Microsoft Office PowerPoint</Application>
  <PresentationFormat>Widescreen</PresentationFormat>
  <Paragraphs>237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Bookman Old Style</vt:lpstr>
      <vt:lpstr>Calibri</vt:lpstr>
      <vt:lpstr>Century Gothic</vt:lpstr>
      <vt:lpstr>Product Sans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ansh sachdeva</dc:creator>
  <dc:description/>
  <cp:lastModifiedBy>ansh sachdeva</cp:lastModifiedBy>
  <cp:revision>124</cp:revision>
  <dcterms:created xsi:type="dcterms:W3CDTF">2019-09-09T11:34:07Z</dcterms:created>
  <dcterms:modified xsi:type="dcterms:W3CDTF">2020-04-22T17:09:02Z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34</vt:i4>
  </property>
</Properties>
</file>