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60"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MasterKN48/college_mini_project"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CustomShape 1"/>
          <p:cNvSpPr/>
          <p:nvPr/>
        </p:nvSpPr>
        <p:spPr>
          <a:xfrm>
            <a:off x="0" y="0"/>
            <a:ext cx="12191040" cy="19422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39" name="CustomShape 2"/>
          <p:cNvSpPr/>
          <p:nvPr/>
        </p:nvSpPr>
        <p:spPr>
          <a:xfrm>
            <a:off x="0" y="186840"/>
            <a:ext cx="12191040" cy="155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800" b="0" strike="noStrike" spc="-1">
                <a:solidFill>
                  <a:srgbClr val="FFFFFF"/>
                </a:solidFill>
                <a:latin typeface="Bookman Old Style"/>
                <a:ea typeface="DejaVu Sans"/>
              </a:rPr>
              <a:t>Securing Storage in </a:t>
            </a:r>
            <a:endParaRPr lang="en-IN" sz="4800" b="0" strike="noStrike" spc="-1">
              <a:latin typeface="Arial"/>
            </a:endParaRPr>
          </a:p>
          <a:p>
            <a:pPr algn="ctr">
              <a:lnSpc>
                <a:spcPct val="100000"/>
              </a:lnSpc>
            </a:pPr>
            <a:r>
              <a:rPr lang="en-IN" sz="4800" b="0" strike="noStrike" spc="-1">
                <a:solidFill>
                  <a:srgbClr val="FFFFFF"/>
                </a:solidFill>
                <a:latin typeface="Bookman Old Style"/>
                <a:ea typeface="DejaVu Sans"/>
              </a:rPr>
              <a:t>Cloud Computing.</a:t>
            </a:r>
            <a:endParaRPr lang="en-IN" sz="4800" b="0" strike="noStrike" spc="-1">
              <a:latin typeface="Arial"/>
            </a:endParaRPr>
          </a:p>
        </p:txBody>
      </p:sp>
      <p:sp>
        <p:nvSpPr>
          <p:cNvPr id="40" name="CustomShape 3"/>
          <p:cNvSpPr/>
          <p:nvPr/>
        </p:nvSpPr>
        <p:spPr>
          <a:xfrm>
            <a:off x="0" y="2129760"/>
            <a:ext cx="12191040" cy="39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800" b="0" u="sng" strike="noStrike" spc="-1">
                <a:solidFill>
                  <a:srgbClr val="FF0000"/>
                </a:solidFill>
                <a:uFillTx/>
                <a:latin typeface="Bookman Old Style"/>
                <a:ea typeface="DejaVu Sans"/>
              </a:rPr>
              <a:t>PRESENTATION OF PROJECT WORK</a:t>
            </a:r>
            <a:endParaRPr lang="en-IN" sz="2800" b="0" strike="noStrike" spc="-1">
              <a:latin typeface="Arial"/>
            </a:endParaRPr>
          </a:p>
          <a:p>
            <a:pPr algn="ctr">
              <a:lnSpc>
                <a:spcPct val="100000"/>
              </a:lnSpc>
            </a:pPr>
            <a:r>
              <a:rPr lang="en-IN" sz="2800" b="0" strike="noStrike" spc="-1">
                <a:solidFill>
                  <a:srgbClr val="FF0000"/>
                </a:solidFill>
                <a:latin typeface="Calibri"/>
                <a:ea typeface="DejaVu Sans"/>
              </a:rPr>
              <a:t>By:</a:t>
            </a:r>
            <a:endParaRPr lang="en-IN" sz="2800" b="0" strike="noStrike" spc="-1">
              <a:latin typeface="Arial"/>
            </a:endParaRPr>
          </a:p>
          <a:p>
            <a:pPr algn="ctr">
              <a:lnSpc>
                <a:spcPct val="100000"/>
              </a:lnSpc>
            </a:pPr>
            <a:r>
              <a:rPr lang="en-IN" sz="2800" b="0" strike="noStrike" spc="-1">
                <a:solidFill>
                  <a:srgbClr val="000000"/>
                </a:solidFill>
                <a:latin typeface="Calibri"/>
                <a:ea typeface="DejaVu Sans"/>
              </a:rPr>
              <a:t>Ansh Sachdeva(41325502716)</a:t>
            </a:r>
            <a:endParaRPr lang="en-IN" sz="2800" b="0" strike="noStrike" spc="-1">
              <a:latin typeface="Arial"/>
            </a:endParaRPr>
          </a:p>
          <a:p>
            <a:pPr algn="ctr">
              <a:lnSpc>
                <a:spcPct val="100000"/>
              </a:lnSpc>
            </a:pPr>
            <a:r>
              <a:rPr lang="en-IN" sz="2800" b="0" strike="noStrike" spc="-1">
                <a:solidFill>
                  <a:srgbClr val="000000"/>
                </a:solidFill>
                <a:latin typeface="Calibri"/>
                <a:ea typeface="DejaVu Sans"/>
              </a:rPr>
              <a:t>Nitin  Kumar     (41725502716)</a:t>
            </a:r>
            <a:endParaRPr lang="en-IN" sz="2800" b="0" strike="noStrike" spc="-1">
              <a:latin typeface="Arial"/>
            </a:endParaRPr>
          </a:p>
          <a:p>
            <a:pPr algn="ctr">
              <a:lnSpc>
                <a:spcPct val="100000"/>
              </a:lnSpc>
            </a:pPr>
            <a:endParaRPr lang="en-IN" sz="2800" b="0" strike="noStrike" spc="-1">
              <a:latin typeface="Arial"/>
            </a:endParaRPr>
          </a:p>
          <a:p>
            <a:pPr algn="ctr">
              <a:lnSpc>
                <a:spcPct val="100000"/>
              </a:lnSpc>
            </a:pPr>
            <a:r>
              <a:rPr lang="en-IN" sz="2800" b="0" strike="noStrike" spc="-1">
                <a:solidFill>
                  <a:srgbClr val="FF0000"/>
                </a:solidFill>
                <a:latin typeface="Calibri"/>
                <a:ea typeface="DejaVu Sans"/>
              </a:rPr>
              <a:t>Under The Guidance of :</a:t>
            </a:r>
            <a:endParaRPr lang="en-IN" sz="2800" b="0" strike="noStrike" spc="-1">
              <a:latin typeface="Arial"/>
            </a:endParaRPr>
          </a:p>
          <a:p>
            <a:pPr algn="ctr">
              <a:lnSpc>
                <a:spcPct val="100000"/>
              </a:lnSpc>
            </a:pPr>
            <a:r>
              <a:rPr lang="en-IN" sz="2800" b="0" strike="noStrike" spc="-1">
                <a:solidFill>
                  <a:srgbClr val="000000"/>
                </a:solidFill>
                <a:latin typeface="Calibri"/>
                <a:ea typeface="DejaVu Sans"/>
              </a:rPr>
              <a:t>PANKAJ SINGH YADAV </a:t>
            </a:r>
            <a:endParaRPr lang="en-IN" sz="2800" b="0" strike="noStrike" spc="-1">
              <a:latin typeface="Arial"/>
            </a:endParaRPr>
          </a:p>
          <a:p>
            <a:pPr algn="ctr">
              <a:lnSpc>
                <a:spcPct val="100000"/>
              </a:lnSpc>
            </a:pPr>
            <a:r>
              <a:rPr lang="en-IN" sz="2800" b="0" strike="noStrike" spc="-1">
                <a:solidFill>
                  <a:srgbClr val="000000"/>
                </a:solidFill>
                <a:latin typeface="Calibri"/>
                <a:ea typeface="DejaVu Sans"/>
              </a:rPr>
              <a:t>Assistant Professor</a:t>
            </a:r>
            <a:endParaRPr lang="en-IN" sz="2800" b="0" strike="noStrike" spc="-1">
              <a:latin typeface="Arial"/>
            </a:endParaRPr>
          </a:p>
          <a:p>
            <a:pPr algn="ctr">
              <a:lnSpc>
                <a:spcPct val="100000"/>
              </a:lnSpc>
            </a:pPr>
            <a:r>
              <a:rPr lang="en-IN" sz="2800" b="0" strike="noStrike" spc="-1">
                <a:solidFill>
                  <a:srgbClr val="000000"/>
                </a:solidFill>
                <a:latin typeface="Calibri"/>
                <a:ea typeface="DejaVu Sans"/>
              </a:rPr>
              <a:t>,Dept. of CSE,JEMTEC,Gr. Noida, GGSIP University</a:t>
            </a:r>
            <a:endParaRPr lang="en-IN" sz="2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AES Algorithm.</a:t>
            </a:r>
            <a:endParaRPr lang="en-IN" sz="4800" b="0" strike="noStrike" spc="-1">
              <a:latin typeface="Arial"/>
            </a:endParaRPr>
          </a:p>
        </p:txBody>
      </p:sp>
      <p:sp>
        <p:nvSpPr>
          <p:cNvPr id="82" name="CustomShape 2"/>
          <p:cNvSpPr/>
          <p:nvPr/>
        </p:nvSpPr>
        <p:spPr>
          <a:xfrm>
            <a:off x="559440" y="1384200"/>
            <a:ext cx="11071800" cy="4113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000">
              <a:lnSpc>
                <a:spcPct val="100000"/>
              </a:lnSpc>
              <a:buClr>
                <a:srgbClr val="FF0000"/>
              </a:buClr>
              <a:buFont typeface="Wingdings" charset="2"/>
              <a:buChar char=""/>
            </a:pPr>
            <a:r>
              <a:rPr lang="en-IN" sz="2400" b="0" strike="noStrike" spc="-1">
                <a:solidFill>
                  <a:srgbClr val="000000"/>
                </a:solidFill>
                <a:latin typeface="Calibri"/>
                <a:ea typeface="DejaVu Sans"/>
              </a:rPr>
              <a:t> AES is a symmetric block cipher</a:t>
            </a:r>
            <a:endParaRPr lang="en-IN" sz="2400" b="0" strike="noStrike" spc="-1">
              <a:latin typeface="Arial"/>
            </a:endParaRPr>
          </a:p>
          <a:p>
            <a:pPr>
              <a:lnSpc>
                <a:spcPct val="100000"/>
              </a:lnSpc>
            </a:pPr>
            <a:endParaRPr lang="en-IN" sz="2400" b="0" strike="noStrike" spc="-1">
              <a:latin typeface="Arial"/>
            </a:endParaRPr>
          </a:p>
          <a:p>
            <a:pPr marL="343080" indent="-342000">
              <a:lnSpc>
                <a:spcPct val="100000"/>
              </a:lnSpc>
              <a:buClr>
                <a:srgbClr val="FF0000"/>
              </a:buClr>
              <a:buFont typeface="Wingdings" charset="2"/>
              <a:buChar char=""/>
            </a:pPr>
            <a:r>
              <a:rPr lang="en-IN" sz="2400" b="0" strike="noStrike" spc="-1">
                <a:solidFill>
                  <a:srgbClr val="000000"/>
                </a:solidFill>
                <a:latin typeface="Calibri"/>
                <a:ea typeface="DejaVu Sans"/>
              </a:rPr>
              <a:t>It uses the same key for both encryption and decryption</a:t>
            </a:r>
            <a:endParaRPr lang="en-IN" sz="2400" b="0" strike="noStrike" spc="-1">
              <a:latin typeface="Arial"/>
            </a:endParaRPr>
          </a:p>
          <a:p>
            <a:pPr>
              <a:lnSpc>
                <a:spcPct val="100000"/>
              </a:lnSpc>
            </a:pPr>
            <a:endParaRPr lang="en-IN" sz="2400" b="0" strike="noStrike" spc="-1">
              <a:latin typeface="Arial"/>
            </a:endParaRPr>
          </a:p>
          <a:p>
            <a:pPr marL="343080" indent="-342000">
              <a:lnSpc>
                <a:spcPct val="100000"/>
              </a:lnSpc>
              <a:buClr>
                <a:srgbClr val="FF0000"/>
              </a:buClr>
              <a:buFont typeface="Wingdings" charset="2"/>
              <a:buChar char=""/>
            </a:pPr>
            <a:r>
              <a:rPr lang="en-IN" sz="2400" b="0" strike="noStrike" spc="-1">
                <a:solidFill>
                  <a:srgbClr val="000000"/>
                </a:solidFill>
                <a:latin typeface="Calibri"/>
                <a:ea typeface="DejaVu Sans"/>
              </a:rPr>
              <a:t>The algorithm can only accept a block size of 128 bits and a choice of three keys - 128, 192, 256 bits</a:t>
            </a:r>
            <a:endParaRPr lang="en-IN" sz="2400" b="0" strike="noStrike" spc="-1">
              <a:latin typeface="Arial"/>
            </a:endParaRPr>
          </a:p>
          <a:p>
            <a:pPr>
              <a:lnSpc>
                <a:spcPct val="100000"/>
              </a:lnSpc>
            </a:pPr>
            <a:endParaRPr lang="en-IN" sz="2400" b="0" strike="noStrike" spc="-1">
              <a:latin typeface="Arial"/>
            </a:endParaRPr>
          </a:p>
          <a:p>
            <a:pPr marL="343080" indent="-342000">
              <a:lnSpc>
                <a:spcPct val="100000"/>
              </a:lnSpc>
              <a:buClr>
                <a:srgbClr val="FF0000"/>
              </a:buClr>
              <a:buFont typeface="Wingdings" charset="2"/>
              <a:buChar char=""/>
            </a:pPr>
            <a:r>
              <a:rPr lang="en-IN" sz="2400" b="0" strike="noStrike" spc="-1">
                <a:solidFill>
                  <a:srgbClr val="000000"/>
                </a:solidFill>
                <a:latin typeface="Calibri"/>
                <a:ea typeface="DejaVu Sans"/>
              </a:rPr>
              <a:t>Encryption consists of 10 rounds of processing for 128-bit keys, 12 rounds for 192-bit keys, and 14 rounds for 256-bit keys.</a:t>
            </a:r>
            <a:endParaRPr lang="en-IN" sz="2400" b="0" strike="noStrike" spc="-1">
              <a:latin typeface="Arial"/>
            </a:endParaRPr>
          </a:p>
          <a:p>
            <a:pPr>
              <a:lnSpc>
                <a:spcPct val="100000"/>
              </a:lnSpc>
            </a:pPr>
            <a:endParaRPr lang="en-IN" sz="2400" b="0" strike="noStrike" spc="-1">
              <a:latin typeface="Arial"/>
            </a:endParaRPr>
          </a:p>
          <a:p>
            <a:pPr marL="343080" indent="-342000">
              <a:lnSpc>
                <a:spcPct val="100000"/>
              </a:lnSpc>
              <a:buClr>
                <a:srgbClr val="FF0000"/>
              </a:buClr>
              <a:buFont typeface="Wingdings" charset="2"/>
              <a:buChar char=""/>
            </a:pPr>
            <a:r>
              <a:rPr lang="en-IN" sz="2400" b="0" strike="noStrike" spc="-1">
                <a:solidFill>
                  <a:srgbClr val="000000"/>
                </a:solidFill>
                <a:latin typeface="Calibri"/>
                <a:ea typeface="DejaVu Sans"/>
              </a:rPr>
              <a:t>Except for the last round in each case, all other rounds are identical.</a:t>
            </a:r>
            <a:endParaRPr lang="en-IN" sz="2400" b="0" strike="noStrike" spc="-1">
              <a:latin typeface="Arial"/>
            </a:endParaRPr>
          </a:p>
        </p:txBody>
      </p:sp>
      <p:sp>
        <p:nvSpPr>
          <p:cNvPr id="83" name="CustomShape 3"/>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84" name="CustomShape 4"/>
          <p:cNvSpPr/>
          <p:nvPr/>
        </p:nvSpPr>
        <p:spPr>
          <a:xfrm>
            <a:off x="11069640" y="276120"/>
            <a:ext cx="79740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11</a:t>
            </a:r>
            <a:endParaRPr lang="en-IN" sz="1800" b="0" strike="noStrike" spc="-1">
              <a:latin typeface="Arial"/>
            </a:endParaRPr>
          </a:p>
        </p:txBody>
      </p:sp>
      <p:sp>
        <p:nvSpPr>
          <p:cNvPr id="85" name="CustomShape 5"/>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DES Algorithm</a:t>
            </a:r>
            <a:endParaRPr lang="en-IN" sz="4800" b="0" strike="noStrike" spc="-1">
              <a:latin typeface="Arial"/>
            </a:endParaRPr>
          </a:p>
        </p:txBody>
      </p:sp>
      <p:sp>
        <p:nvSpPr>
          <p:cNvPr id="87" name="CustomShape 2"/>
          <p:cNvSpPr/>
          <p:nvPr/>
        </p:nvSpPr>
        <p:spPr>
          <a:xfrm>
            <a:off x="559440" y="1199520"/>
            <a:ext cx="11071800" cy="444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0" strike="noStrike" spc="-1">
                <a:solidFill>
                  <a:srgbClr val="000000"/>
                </a:solidFill>
                <a:latin typeface="Calibri"/>
                <a:ea typeface="DejaVu Sans"/>
              </a:rPr>
              <a:t>The Data Encryption Standard (DES) is a symmetric-key block cipher published by the National Institute of Standards and Technology (NIST).</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0" strike="noStrike" spc="-1">
                <a:solidFill>
                  <a:srgbClr val="000000"/>
                </a:solidFill>
                <a:latin typeface="Calibri"/>
                <a:ea typeface="DejaVu Sans"/>
              </a:rPr>
              <a:t>The block size is 64-bit. Though, key length is 64-bit, DES has an effective key length of 56 bits, since 8 of the 64 bits of the key are not used by the encryption algorithm (function as check bits only).</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0" strike="noStrike" spc="-1">
                <a:solidFill>
                  <a:srgbClr val="000000"/>
                </a:solidFill>
                <a:latin typeface="Calibri"/>
                <a:ea typeface="DejaVu Sans"/>
              </a:rPr>
              <a:t>DES is a previously dominant algorithm for encryption, and was published as an official Federal Information Processing Standard (FIPS). DES is now considered to be insecure due to the small key size.</a:t>
            </a:r>
            <a:endParaRPr lang="en-IN" sz="2200" b="0" strike="noStrike" spc="-1">
              <a:latin typeface="Arial"/>
            </a:endParaRPr>
          </a:p>
          <a:p>
            <a:pPr>
              <a:lnSpc>
                <a:spcPct val="100000"/>
              </a:lnSpc>
            </a:pPr>
            <a:r>
              <a:rPr lang="en-IN" sz="2200" b="1" strike="noStrike" spc="-1">
                <a:solidFill>
                  <a:srgbClr val="000000"/>
                </a:solidFill>
                <a:latin typeface="Calibri"/>
                <a:ea typeface="DejaVu Sans"/>
              </a:rPr>
              <a:t>Triple DES</a:t>
            </a:r>
            <a:r>
              <a:rPr lang="en-IN" sz="2200" b="0" strike="noStrike" spc="-1">
                <a:solidFill>
                  <a:srgbClr val="000000"/>
                </a:solidFill>
                <a:latin typeface="Calibri"/>
                <a:ea typeface="DejaVu Sans"/>
              </a:rPr>
              <a:t> applies DES three times to each block to increase the key size. The algorithm is believed to be secure in this form.</a:t>
            </a:r>
            <a:endParaRPr lang="en-IN" sz="2200" b="0" strike="noStrike" spc="-1">
              <a:latin typeface="Arial"/>
            </a:endParaRPr>
          </a:p>
          <a:p>
            <a:pPr>
              <a:lnSpc>
                <a:spcPct val="100000"/>
              </a:lnSpc>
            </a:pPr>
            <a:endParaRPr lang="en-IN" sz="2200" b="0" strike="noStrike" spc="-1">
              <a:latin typeface="Arial"/>
            </a:endParaRPr>
          </a:p>
        </p:txBody>
      </p:sp>
      <p:sp>
        <p:nvSpPr>
          <p:cNvPr id="88" name="CustomShape 3"/>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89" name="CustomShape 4"/>
          <p:cNvSpPr/>
          <p:nvPr/>
        </p:nvSpPr>
        <p:spPr>
          <a:xfrm>
            <a:off x="11069640" y="276120"/>
            <a:ext cx="79740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12</a:t>
            </a:r>
            <a:endParaRPr lang="en-IN" sz="1800" b="0" strike="noStrike" spc="-1">
              <a:latin typeface="Arial"/>
            </a:endParaRPr>
          </a:p>
        </p:txBody>
      </p:sp>
      <p:sp>
        <p:nvSpPr>
          <p:cNvPr id="90" name="CustomShape 5"/>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Feasibility Study</a:t>
            </a:r>
            <a:endParaRPr lang="en-IN" sz="4800" b="0" strike="noStrike" spc="-1">
              <a:latin typeface="Arial"/>
            </a:endParaRPr>
          </a:p>
        </p:txBody>
      </p:sp>
      <p:sp>
        <p:nvSpPr>
          <p:cNvPr id="92" name="CustomShape 2"/>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93" name="CustomShape 3"/>
          <p:cNvSpPr/>
          <p:nvPr/>
        </p:nvSpPr>
        <p:spPr>
          <a:xfrm>
            <a:off x="11069640" y="276120"/>
            <a:ext cx="79740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13</a:t>
            </a:r>
            <a:endParaRPr lang="en-IN" sz="1800" b="0" strike="noStrike" spc="-1">
              <a:latin typeface="Arial"/>
            </a:endParaRPr>
          </a:p>
        </p:txBody>
      </p:sp>
      <p:sp>
        <p:nvSpPr>
          <p:cNvPr id="94" name="CustomShape 4"/>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sp>
        <p:nvSpPr>
          <p:cNvPr id="95" name="CustomShape 5"/>
          <p:cNvSpPr/>
          <p:nvPr/>
        </p:nvSpPr>
        <p:spPr>
          <a:xfrm>
            <a:off x="559440" y="1199520"/>
            <a:ext cx="11071800" cy="606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0" strike="noStrike" spc="-1">
                <a:solidFill>
                  <a:srgbClr val="000000"/>
                </a:solidFill>
                <a:latin typeface="Calibri"/>
                <a:ea typeface="DejaVu Sans"/>
              </a:rPr>
              <a:t>A </a:t>
            </a:r>
            <a:r>
              <a:rPr lang="en-IN" sz="2400" b="0" strike="noStrike" spc="-1">
                <a:solidFill>
                  <a:srgbClr val="C00000"/>
                </a:solidFill>
                <a:latin typeface="Calibri"/>
                <a:ea typeface="DejaVu Sans"/>
              </a:rPr>
              <a:t>Feasibility study</a:t>
            </a:r>
            <a:r>
              <a:rPr lang="en-IN" sz="2400" b="0" strike="noStrike" spc="-1">
                <a:solidFill>
                  <a:srgbClr val="000000"/>
                </a:solidFill>
                <a:latin typeface="Calibri"/>
                <a:ea typeface="DejaVu Sans"/>
              </a:rPr>
              <a:t> is an assessment of the practicality of a proposed project or system. A feasibility study aims to objectively and rationally uncover the strengths and weaknesses of an existing or proposed System.</a:t>
            </a:r>
            <a:endParaRPr lang="en-IN" sz="2400" b="0" strike="noStrike" spc="-1">
              <a:latin typeface="Arial"/>
            </a:endParaRPr>
          </a:p>
          <a:p>
            <a:pPr>
              <a:lnSpc>
                <a:spcPct val="100000"/>
              </a:lnSpc>
            </a:pPr>
            <a:r>
              <a:rPr lang="en-IN" sz="2400" b="0" strike="noStrike" spc="-1">
                <a:solidFill>
                  <a:srgbClr val="000000"/>
                </a:solidFill>
                <a:latin typeface="Calibri"/>
                <a:ea typeface="DejaVu Sans"/>
              </a:rPr>
              <a:t>In feasibility study  of Our Project Securing Storage in Cloud important aspects</a:t>
            </a:r>
            <a:endParaRPr lang="en-IN" sz="2400" b="0" strike="noStrike" spc="-1">
              <a:latin typeface="Arial"/>
            </a:endParaRPr>
          </a:p>
          <a:p>
            <a:pPr>
              <a:lnSpc>
                <a:spcPct val="100000"/>
              </a:lnSpc>
            </a:pPr>
            <a:r>
              <a:rPr lang="en-IN" sz="2400" b="0" strike="noStrike" spc="-1">
                <a:solidFill>
                  <a:srgbClr val="000000"/>
                </a:solidFill>
                <a:latin typeface="Calibri"/>
                <a:ea typeface="DejaVu Sans"/>
              </a:rPr>
              <a:t>were considered for feasibility study like the problem definition and the process</a:t>
            </a:r>
            <a:endParaRPr lang="en-IN" sz="2400" b="0" strike="noStrike" spc="-1">
              <a:latin typeface="Arial"/>
            </a:endParaRPr>
          </a:p>
          <a:p>
            <a:pPr>
              <a:lnSpc>
                <a:spcPct val="100000"/>
              </a:lnSpc>
            </a:pPr>
            <a:r>
              <a:rPr lang="en-IN" sz="2400" b="0" strike="noStrike" spc="-1">
                <a:solidFill>
                  <a:srgbClr val="000000"/>
                </a:solidFill>
                <a:latin typeface="Calibri"/>
                <a:ea typeface="DejaVu Sans"/>
              </a:rPr>
              <a:t>for solution. The cost and benefit analysis was also done.</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3200" b="0" i="1" strike="noStrike" spc="-1">
                <a:solidFill>
                  <a:srgbClr val="C00000"/>
                </a:solidFill>
                <a:latin typeface="Bookman Old Style"/>
                <a:ea typeface="DejaVu Sans"/>
              </a:rPr>
              <a:t>Economic Feasibility</a:t>
            </a:r>
            <a:endParaRPr lang="en-IN" sz="3200" b="0" strike="noStrike" spc="-1">
              <a:latin typeface="Arial"/>
            </a:endParaRPr>
          </a:p>
          <a:p>
            <a:pPr>
              <a:lnSpc>
                <a:spcPct val="100000"/>
              </a:lnSpc>
            </a:pPr>
            <a:r>
              <a:rPr lang="en-IN" sz="2400" b="0" strike="noStrike" spc="-1">
                <a:solidFill>
                  <a:srgbClr val="000000"/>
                </a:solidFill>
                <a:latin typeface="Calibri"/>
                <a:ea typeface="DejaVu Sans"/>
              </a:rPr>
              <a:t>The project  was within the  budget and produced the desired results. The human resources consisted of 2 members of our project. The output consisted of getting the desired results. Thus with the consideration of the inputs, the outputs were achieved successfully. The project was within limit. The inputs didn’t overdo the outputs.</a:t>
            </a:r>
            <a:endParaRPr lang="en-IN" sz="24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Feasibility Study</a:t>
            </a:r>
            <a:endParaRPr lang="en-IN" sz="4800" b="0" strike="noStrike" spc="-1">
              <a:latin typeface="Arial"/>
            </a:endParaRPr>
          </a:p>
        </p:txBody>
      </p:sp>
      <p:sp>
        <p:nvSpPr>
          <p:cNvPr id="97" name="CustomShape 2"/>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98" name="CustomShape 3"/>
          <p:cNvSpPr/>
          <p:nvPr/>
        </p:nvSpPr>
        <p:spPr>
          <a:xfrm>
            <a:off x="11069640" y="276120"/>
            <a:ext cx="79740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14</a:t>
            </a:r>
            <a:endParaRPr lang="en-IN" sz="1800" b="0" strike="noStrike" spc="-1">
              <a:latin typeface="Arial"/>
            </a:endParaRPr>
          </a:p>
        </p:txBody>
      </p:sp>
      <p:sp>
        <p:nvSpPr>
          <p:cNvPr id="99" name="CustomShape 4"/>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sp>
        <p:nvSpPr>
          <p:cNvPr id="100" name="CustomShape 5"/>
          <p:cNvSpPr/>
          <p:nvPr/>
        </p:nvSpPr>
        <p:spPr>
          <a:xfrm>
            <a:off x="559440" y="1199520"/>
            <a:ext cx="11071800" cy="581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i="1" strike="noStrike" spc="-1">
                <a:solidFill>
                  <a:srgbClr val="C00000"/>
                </a:solidFill>
                <a:latin typeface="Bookman Old Style"/>
                <a:ea typeface="DejaVu Sans"/>
              </a:rPr>
              <a:t>Technical  Feasibility</a:t>
            </a:r>
            <a:endParaRPr lang="en-IN" sz="3200" b="0" strike="noStrike" spc="-1">
              <a:latin typeface="Arial"/>
            </a:endParaRPr>
          </a:p>
          <a:p>
            <a:pPr>
              <a:lnSpc>
                <a:spcPct val="100000"/>
              </a:lnSpc>
            </a:pPr>
            <a:r>
              <a:rPr lang="en-IN" sz="2400" b="0" strike="noStrike" spc="-1">
                <a:solidFill>
                  <a:srgbClr val="000000"/>
                </a:solidFill>
                <a:latin typeface="Calibri"/>
                <a:ea typeface="DejaVu Sans"/>
              </a:rPr>
              <a:t>Technical feasibility revolves around the technical aspects  of the project. The project is aimed to target at the lowest spec computer devices available. The test systems consisted of  Pentium 4 laptops with 1 gb RAM, and they were easily able to absorb the new s/w being installed.The project thus was technically feasible.  The project could be made to work correctly, fulfilling its task, with the existing s/w and personnel</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3200" b="0" i="1" strike="noStrike" spc="-1">
                <a:solidFill>
                  <a:srgbClr val="C00000"/>
                </a:solidFill>
                <a:latin typeface="Bookman Old Style"/>
                <a:ea typeface="DejaVu Sans"/>
              </a:rPr>
              <a:t>Operational Feasibility</a:t>
            </a:r>
            <a:endParaRPr lang="en-IN" sz="3200" b="0" strike="noStrike" spc="-1">
              <a:latin typeface="Arial"/>
            </a:endParaRPr>
          </a:p>
          <a:p>
            <a:pPr>
              <a:lnSpc>
                <a:spcPct val="100000"/>
              </a:lnSpc>
            </a:pPr>
            <a:r>
              <a:rPr lang="en-IN" sz="2400" b="0" strike="noStrike" spc="-1">
                <a:solidFill>
                  <a:srgbClr val="000000"/>
                </a:solidFill>
                <a:latin typeface="Calibri"/>
                <a:ea typeface="DejaVu Sans"/>
              </a:rPr>
              <a:t>Operational Feasibility aims to determine the impact of the system on the users. Pur Website PicsaBiz was tested by 10 random people and designers. It  was new for them but it was simple enough for them to understand. The system developed was found to  be user friendly and interactive</a:t>
            </a:r>
            <a:endParaRPr lang="en-IN" sz="24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Problem Defination</a:t>
            </a:r>
            <a:endParaRPr lang="en-IN" sz="4800" b="0" strike="noStrike" spc="-1">
              <a:latin typeface="Arial"/>
            </a:endParaRPr>
          </a:p>
        </p:txBody>
      </p:sp>
      <p:sp>
        <p:nvSpPr>
          <p:cNvPr id="102" name="CustomShape 2"/>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03" name="CustomShape 3"/>
          <p:cNvSpPr/>
          <p:nvPr/>
        </p:nvSpPr>
        <p:spPr>
          <a:xfrm>
            <a:off x="11069640" y="276120"/>
            <a:ext cx="79740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15</a:t>
            </a:r>
            <a:endParaRPr lang="en-IN" sz="1800" b="0" strike="noStrike" spc="-1">
              <a:latin typeface="Arial"/>
            </a:endParaRPr>
          </a:p>
        </p:txBody>
      </p:sp>
      <p:sp>
        <p:nvSpPr>
          <p:cNvPr id="104" name="CustomShape 4"/>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sp>
        <p:nvSpPr>
          <p:cNvPr id="105" name="CustomShape 5"/>
          <p:cNvSpPr/>
          <p:nvPr/>
        </p:nvSpPr>
        <p:spPr>
          <a:xfrm>
            <a:off x="559440" y="1199520"/>
            <a:ext cx="11071800" cy="399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i="1" strike="noStrike" spc="-1">
                <a:solidFill>
                  <a:srgbClr val="C00000"/>
                </a:solidFill>
                <a:latin typeface="Bookman Old Style"/>
                <a:ea typeface="DejaVu Sans"/>
              </a:rPr>
              <a:t>Project Mission</a:t>
            </a:r>
            <a:endParaRPr lang="en-IN" sz="3200" b="0" strike="noStrike" spc="-1">
              <a:latin typeface="Arial"/>
            </a:endParaRPr>
          </a:p>
          <a:p>
            <a:pPr>
              <a:lnSpc>
                <a:spcPct val="100000"/>
              </a:lnSpc>
            </a:pPr>
            <a:r>
              <a:rPr lang="en-IN" sz="2400" b="0" strike="noStrike" spc="-1">
                <a:solidFill>
                  <a:srgbClr val="000000"/>
                </a:solidFill>
                <a:latin typeface="Calibri"/>
                <a:ea typeface="DejaVu Sans"/>
              </a:rPr>
              <a:t>The aim of our project is to develop a secure  image distribution platform named PicsaBiz .The website server would store files in an encrypted manner and the security and integrity of data and information will be maintained at the time of downloading and distribution</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3200" b="0" i="1" strike="noStrike" spc="-1">
                <a:solidFill>
                  <a:srgbClr val="C00000"/>
                </a:solidFill>
                <a:latin typeface="Bookman Old Style"/>
                <a:ea typeface="DejaVu Sans"/>
              </a:rPr>
              <a:t>Target Users</a:t>
            </a:r>
            <a:endParaRPr lang="en-IN" sz="3200" b="0" strike="noStrike" spc="-1">
              <a:latin typeface="Arial"/>
            </a:endParaRPr>
          </a:p>
          <a:p>
            <a:pPr>
              <a:lnSpc>
                <a:spcPct val="100000"/>
              </a:lnSpc>
            </a:pPr>
            <a:r>
              <a:rPr lang="en-IN" sz="2400" b="0" strike="noStrike" spc="-1">
                <a:solidFill>
                  <a:srgbClr val="000000"/>
                </a:solidFill>
                <a:latin typeface="Calibri"/>
                <a:ea typeface="DejaVu Sans"/>
              </a:rPr>
              <a:t>Our Project is targeted at budding artists and designers who want to make money through their art in a secure and safe manner. </a:t>
            </a:r>
            <a:endParaRPr lang="en-IN" sz="24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System Design</a:t>
            </a:r>
            <a:endParaRPr lang="en-IN" sz="4800" b="0" strike="noStrike" spc="-1">
              <a:latin typeface="Arial"/>
            </a:endParaRPr>
          </a:p>
        </p:txBody>
      </p:sp>
      <p:sp>
        <p:nvSpPr>
          <p:cNvPr id="107" name="CustomShape 2"/>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08" name="CustomShape 3"/>
          <p:cNvSpPr/>
          <p:nvPr/>
        </p:nvSpPr>
        <p:spPr>
          <a:xfrm>
            <a:off x="11069640" y="276120"/>
            <a:ext cx="79740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16</a:t>
            </a:r>
            <a:endParaRPr lang="en-IN" sz="1800" b="0" strike="noStrike" spc="-1">
              <a:latin typeface="Arial"/>
            </a:endParaRPr>
          </a:p>
        </p:txBody>
      </p:sp>
      <p:sp>
        <p:nvSpPr>
          <p:cNvPr id="109" name="CustomShape 4"/>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sp>
        <p:nvSpPr>
          <p:cNvPr id="110" name="CustomShape 5"/>
          <p:cNvSpPr/>
          <p:nvPr/>
        </p:nvSpPr>
        <p:spPr>
          <a:xfrm>
            <a:off x="559440" y="1199520"/>
            <a:ext cx="11071800" cy="313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200" b="0" i="1" strike="noStrike" spc="-1">
                <a:solidFill>
                  <a:srgbClr val="C00000"/>
                </a:solidFill>
                <a:latin typeface="Bookman Old Style"/>
                <a:ea typeface="DejaVu Sans"/>
              </a:rPr>
              <a:t>Platform Designing:</a:t>
            </a:r>
            <a:endParaRPr lang="en-IN" sz="3200" b="0" strike="noStrike" spc="-1">
              <a:latin typeface="Arial"/>
            </a:endParaRPr>
          </a:p>
          <a:p>
            <a:pPr marL="343080" indent="-342000">
              <a:lnSpc>
                <a:spcPct val="100000"/>
              </a:lnSpc>
              <a:buClr>
                <a:srgbClr val="C00000"/>
              </a:buClr>
              <a:buFont typeface="Arial"/>
              <a:buChar char="•"/>
            </a:pPr>
            <a:r>
              <a:rPr lang="en-IN" sz="2400" b="0" strike="noStrike" spc="-1">
                <a:solidFill>
                  <a:srgbClr val="000000"/>
                </a:solidFill>
                <a:latin typeface="Calibri"/>
                <a:ea typeface="DejaVu Sans"/>
              </a:rPr>
              <a:t> </a:t>
            </a:r>
            <a:r>
              <a:rPr lang="en-IN" sz="2400" b="0" strike="noStrike" spc="-1">
                <a:solidFill>
                  <a:srgbClr val="C00000"/>
                </a:solidFill>
                <a:latin typeface="Calibri"/>
                <a:ea typeface="DejaVu Sans"/>
              </a:rPr>
              <a:t>Software Used </a:t>
            </a:r>
            <a:r>
              <a:rPr lang="en-IN" sz="2400" b="0" strike="noStrike" spc="-1">
                <a:solidFill>
                  <a:srgbClr val="000000"/>
                </a:solidFill>
                <a:latin typeface="Calibri"/>
                <a:ea typeface="DejaVu Sans"/>
              </a:rPr>
              <a:t>: VS Code, MySQL IDE, Git Version Control Software, Inkscape(For designing icons and vectors), chrome( for testing)</a:t>
            </a:r>
            <a:endParaRPr lang="en-IN" sz="2400" b="0" strike="noStrike" spc="-1">
              <a:latin typeface="Arial"/>
            </a:endParaRPr>
          </a:p>
          <a:p>
            <a:pPr marL="343080" indent="-342000">
              <a:lnSpc>
                <a:spcPct val="100000"/>
              </a:lnSpc>
              <a:buClr>
                <a:srgbClr val="C00000"/>
              </a:buClr>
              <a:buFont typeface="Arial"/>
              <a:buChar char="•"/>
            </a:pPr>
            <a:r>
              <a:rPr lang="en-IN" sz="2400" b="0" strike="noStrike" spc="-1">
                <a:solidFill>
                  <a:srgbClr val="000000"/>
                </a:solidFill>
                <a:latin typeface="Calibri"/>
                <a:ea typeface="DejaVu Sans"/>
              </a:rPr>
              <a:t> </a:t>
            </a:r>
            <a:r>
              <a:rPr lang="en-IN" sz="2400" b="0" strike="noStrike" spc="-1">
                <a:solidFill>
                  <a:srgbClr val="C00000"/>
                </a:solidFill>
                <a:latin typeface="Calibri"/>
                <a:ea typeface="DejaVu Sans"/>
              </a:rPr>
              <a:t>Languages/Frameworks Used </a:t>
            </a:r>
            <a:r>
              <a:rPr lang="en-IN" sz="2400" b="0" strike="noStrike" spc="-1">
                <a:solidFill>
                  <a:srgbClr val="000000"/>
                </a:solidFill>
                <a:latin typeface="Calibri"/>
                <a:ea typeface="DejaVu Sans"/>
              </a:rPr>
              <a:t>: HTML/CSS/JS , BootStrap, MongoDB , Express.js, React.js, Node.js, JSON</a:t>
            </a:r>
            <a:endParaRPr lang="en-IN" sz="2400" b="0" strike="noStrike" spc="-1">
              <a:latin typeface="Arial"/>
            </a:endParaRPr>
          </a:p>
          <a:p>
            <a:pPr marL="343080" indent="-342000">
              <a:lnSpc>
                <a:spcPct val="100000"/>
              </a:lnSpc>
              <a:buClr>
                <a:srgbClr val="C00000"/>
              </a:buClr>
              <a:buFont typeface="Arial"/>
              <a:buChar char="•"/>
            </a:pPr>
            <a:r>
              <a:rPr lang="en-IN" sz="2400" b="0" strike="noStrike" spc="-1">
                <a:solidFill>
                  <a:srgbClr val="C00000"/>
                </a:solidFill>
                <a:latin typeface="Calibri"/>
                <a:ea typeface="DejaVu Sans"/>
              </a:rPr>
              <a:t>Hardware Used </a:t>
            </a:r>
            <a:r>
              <a:rPr lang="en-IN" sz="2400" b="0" strike="noStrike" spc="-1">
                <a:solidFill>
                  <a:srgbClr val="000000"/>
                </a:solidFill>
                <a:latin typeface="Calibri"/>
                <a:ea typeface="DejaVu Sans"/>
              </a:rPr>
              <a:t>: HpPavillion laptop with 1Tb hard disk, 8gb ram and i5 7</a:t>
            </a:r>
            <a:r>
              <a:rPr lang="en-IN" sz="2400" b="0" strike="noStrike" spc="-1" baseline="30000">
                <a:solidFill>
                  <a:srgbClr val="000000"/>
                </a:solidFill>
                <a:latin typeface="Calibri"/>
                <a:ea typeface="DejaVu Sans"/>
              </a:rPr>
              <a:t>th</a:t>
            </a:r>
            <a:r>
              <a:rPr lang="en-IN" sz="2400" b="0" strike="noStrike" spc="-1">
                <a:solidFill>
                  <a:srgbClr val="000000"/>
                </a:solidFill>
                <a:latin typeface="Calibri"/>
                <a:ea typeface="DejaVu Sans"/>
              </a:rPr>
              <a:t> Gen Processor  running on Linux(Ubuntu)</a:t>
            </a:r>
            <a:endParaRPr lang="en-IN" sz="2400" b="0" strike="noStrike" spc="-1">
              <a:latin typeface="Arial"/>
            </a:endParaRPr>
          </a:p>
          <a:p>
            <a:pPr>
              <a:lnSpc>
                <a:spcPct val="100000"/>
              </a:lnSpc>
            </a:pPr>
            <a:endParaRPr lang="en-IN" sz="24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System Design</a:t>
            </a:r>
            <a:endParaRPr lang="en-IN" sz="4800" b="0" strike="noStrike" spc="-1">
              <a:latin typeface="Arial"/>
            </a:endParaRPr>
          </a:p>
        </p:txBody>
      </p:sp>
      <p:sp>
        <p:nvSpPr>
          <p:cNvPr id="112" name="CustomShape 2"/>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13" name="CustomShape 3"/>
          <p:cNvSpPr/>
          <p:nvPr/>
        </p:nvSpPr>
        <p:spPr>
          <a:xfrm>
            <a:off x="11069640" y="276120"/>
            <a:ext cx="79740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17</a:t>
            </a:r>
            <a:endParaRPr lang="en-IN" sz="1800" b="0" strike="noStrike" spc="-1">
              <a:latin typeface="Arial"/>
            </a:endParaRPr>
          </a:p>
        </p:txBody>
      </p:sp>
      <p:sp>
        <p:nvSpPr>
          <p:cNvPr id="114" name="CustomShape 4"/>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sp>
        <p:nvSpPr>
          <p:cNvPr id="115" name="CustomShape 5"/>
          <p:cNvSpPr/>
          <p:nvPr/>
        </p:nvSpPr>
        <p:spPr>
          <a:xfrm>
            <a:off x="559440" y="1199520"/>
            <a:ext cx="11071800" cy="577080"/>
          </a:xfrm>
          <a:prstGeom prst="rect">
            <a:avLst/>
          </a:prstGeom>
          <a:noFill/>
          <a:ln>
            <a:noFill/>
          </a:ln>
        </p:spPr>
        <p:style>
          <a:lnRef idx="0">
            <a:scrgbClr r="0" g="0" b="0"/>
          </a:lnRef>
          <a:fillRef idx="0">
            <a:scrgbClr r="0" g="0" b="0"/>
          </a:fillRef>
          <a:effectRef idx="0">
            <a:scrgbClr r="0" g="0" b="0"/>
          </a:effectRef>
          <a:fontRef idx="minor"/>
        </p:style>
      </p:sp>
      <p:pic>
        <p:nvPicPr>
          <p:cNvPr id="116" name="Picture 115"/>
          <p:cNvPicPr/>
          <p:nvPr/>
        </p:nvPicPr>
        <p:blipFill>
          <a:blip r:embed="rId2"/>
          <a:stretch/>
        </p:blipFill>
        <p:spPr>
          <a:xfrm rot="14400">
            <a:off x="1807200" y="809280"/>
            <a:ext cx="8693640" cy="4923360"/>
          </a:xfrm>
          <a:prstGeom prst="rect">
            <a:avLst/>
          </a:prstGeom>
          <a:ln>
            <a:noFill/>
          </a:ln>
        </p:spPr>
      </p:pic>
      <p:sp>
        <p:nvSpPr>
          <p:cNvPr id="117" name="CustomShape 6"/>
          <p:cNvSpPr/>
          <p:nvPr/>
        </p:nvSpPr>
        <p:spPr>
          <a:xfrm>
            <a:off x="3744000" y="5752440"/>
            <a:ext cx="36712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000000"/>
                </a:solidFill>
                <a:latin typeface="Arial"/>
                <a:ea typeface="DejaVu Sans"/>
              </a:rPr>
              <a:t>		Data Flow Diagram</a:t>
            </a:r>
            <a:endParaRPr lang="en-IN"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System Design</a:t>
            </a:r>
            <a:endParaRPr lang="en-IN" sz="4800" b="0" strike="noStrike" spc="-1">
              <a:latin typeface="Arial"/>
            </a:endParaRPr>
          </a:p>
        </p:txBody>
      </p:sp>
      <p:sp>
        <p:nvSpPr>
          <p:cNvPr id="119" name="CustomShape 2"/>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20" name="CustomShape 3"/>
          <p:cNvSpPr/>
          <p:nvPr/>
        </p:nvSpPr>
        <p:spPr>
          <a:xfrm>
            <a:off x="11069640" y="276120"/>
            <a:ext cx="79740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18</a:t>
            </a:r>
            <a:endParaRPr lang="en-IN" sz="1800" b="0" strike="noStrike" spc="-1">
              <a:latin typeface="Arial"/>
            </a:endParaRPr>
          </a:p>
        </p:txBody>
      </p:sp>
      <p:sp>
        <p:nvSpPr>
          <p:cNvPr id="121" name="CustomShape 4"/>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sp>
        <p:nvSpPr>
          <p:cNvPr id="122" name="CustomShape 5"/>
          <p:cNvSpPr/>
          <p:nvPr/>
        </p:nvSpPr>
        <p:spPr>
          <a:xfrm>
            <a:off x="559440" y="1199520"/>
            <a:ext cx="11071800" cy="577080"/>
          </a:xfrm>
          <a:prstGeom prst="rect">
            <a:avLst/>
          </a:prstGeom>
          <a:noFill/>
          <a:ln>
            <a:noFill/>
          </a:ln>
        </p:spPr>
        <p:style>
          <a:lnRef idx="0">
            <a:scrgbClr r="0" g="0" b="0"/>
          </a:lnRef>
          <a:fillRef idx="0">
            <a:scrgbClr r="0" g="0" b="0"/>
          </a:fillRef>
          <a:effectRef idx="0">
            <a:scrgbClr r="0" g="0" b="0"/>
          </a:effectRef>
          <a:fontRef idx="minor"/>
        </p:style>
      </p:sp>
      <p:pic>
        <p:nvPicPr>
          <p:cNvPr id="123" name="Picture 122"/>
          <p:cNvPicPr/>
          <p:nvPr/>
        </p:nvPicPr>
        <p:blipFill>
          <a:blip r:embed="rId2"/>
          <a:stretch/>
        </p:blipFill>
        <p:spPr>
          <a:xfrm>
            <a:off x="2964240" y="821520"/>
            <a:ext cx="6286320" cy="558576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System Design</a:t>
            </a:r>
            <a:endParaRPr lang="en-IN" sz="4800" b="0" strike="noStrike" spc="-1">
              <a:latin typeface="Arial"/>
            </a:endParaRPr>
          </a:p>
        </p:txBody>
      </p:sp>
      <p:sp>
        <p:nvSpPr>
          <p:cNvPr id="125" name="CustomShape 2"/>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26" name="CustomShape 3"/>
          <p:cNvSpPr/>
          <p:nvPr/>
        </p:nvSpPr>
        <p:spPr>
          <a:xfrm>
            <a:off x="11069640" y="276120"/>
            <a:ext cx="79740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19</a:t>
            </a:r>
            <a:endParaRPr lang="en-IN" sz="1800" b="0" strike="noStrike" spc="-1">
              <a:latin typeface="Arial"/>
            </a:endParaRPr>
          </a:p>
        </p:txBody>
      </p:sp>
      <p:sp>
        <p:nvSpPr>
          <p:cNvPr id="127" name="CustomShape 4"/>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sp>
        <p:nvSpPr>
          <p:cNvPr id="128" name="CustomShape 5"/>
          <p:cNvSpPr/>
          <p:nvPr/>
        </p:nvSpPr>
        <p:spPr>
          <a:xfrm>
            <a:off x="559440" y="1199520"/>
            <a:ext cx="11071800" cy="338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000" b="0" i="1" strike="noStrike" spc="-1">
                <a:solidFill>
                  <a:srgbClr val="C00000"/>
                </a:solidFill>
                <a:latin typeface="Bookman Old Style"/>
                <a:ea typeface="DejaVu Sans"/>
              </a:rPr>
              <a:t>Source Code:</a:t>
            </a:r>
            <a:endParaRPr lang="en-IN" sz="4000" b="0" strike="noStrike" spc="-1">
              <a:latin typeface="Arial"/>
            </a:endParaRPr>
          </a:p>
          <a:p>
            <a:pPr marL="343080" indent="-342000">
              <a:lnSpc>
                <a:spcPct val="100000"/>
              </a:lnSpc>
              <a:buClr>
                <a:srgbClr val="C00000"/>
              </a:buClr>
              <a:buFont typeface="Arial"/>
              <a:buChar char="•"/>
            </a:pPr>
            <a:r>
              <a:rPr lang="en-IN" sz="3200" b="0" strike="noStrike" spc="-1">
                <a:solidFill>
                  <a:srgbClr val="000000"/>
                </a:solidFill>
                <a:latin typeface="Calibri"/>
                <a:ea typeface="DejaVu Sans"/>
              </a:rPr>
              <a:t>Available at: </a:t>
            </a:r>
            <a:r>
              <a:rPr lang="en-IN" sz="3200" b="0" i="1" u="sng" strike="noStrike" spc="-1">
                <a:solidFill>
                  <a:srgbClr val="0563C1"/>
                </a:solidFill>
                <a:uFillTx/>
                <a:latin typeface="Calibri"/>
                <a:ea typeface="DejaVu Sans"/>
                <a:hlinkClick r:id="rId2"/>
              </a:rPr>
              <a:t>https://github.com/MasterKN48/college_mini_project</a:t>
            </a:r>
            <a:endParaRPr lang="en-IN" sz="3200" b="0" strike="noStrike" spc="-1">
              <a:latin typeface="Arial"/>
            </a:endParaRPr>
          </a:p>
          <a:p>
            <a:pPr>
              <a:lnSpc>
                <a:spcPct val="100000"/>
              </a:lnSpc>
            </a:pPr>
            <a:r>
              <a:rPr lang="en-IN" sz="3200" b="0" strike="noStrike" spc="-1">
                <a:solidFill>
                  <a:srgbClr val="000000"/>
                </a:solidFill>
                <a:latin typeface="Calibri"/>
                <a:ea typeface="DejaVu Sans"/>
              </a:rPr>
              <a:t> </a:t>
            </a:r>
            <a:endParaRPr lang="en-IN" sz="3200" b="0" strike="noStrike" spc="-1">
              <a:latin typeface="Arial"/>
            </a:endParaRPr>
          </a:p>
          <a:p>
            <a:pPr>
              <a:lnSpc>
                <a:spcPct val="100000"/>
              </a:lnSpc>
            </a:pPr>
            <a:r>
              <a:rPr lang="en-IN" sz="4000" b="0" i="1" strike="noStrike" spc="-1">
                <a:solidFill>
                  <a:srgbClr val="C00000"/>
                </a:solidFill>
                <a:latin typeface="Bookman Old Style"/>
                <a:ea typeface="DejaVu Sans"/>
              </a:rPr>
              <a:t>Working SnapShots:</a:t>
            </a:r>
            <a:endParaRPr lang="en-IN" sz="4000" b="0" strike="noStrike" spc="-1">
              <a:latin typeface="Arial"/>
            </a:endParaRPr>
          </a:p>
          <a:p>
            <a:pPr>
              <a:lnSpc>
                <a:spcPct val="100000"/>
              </a:lnSpc>
            </a:pPr>
            <a:endParaRPr lang="en-IN" sz="40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System Design: </a:t>
            </a:r>
            <a:r>
              <a:rPr lang="en-IN" sz="3200" b="0" i="1" strike="noStrike" spc="-1">
                <a:solidFill>
                  <a:srgbClr val="C00000"/>
                </a:solidFill>
                <a:latin typeface="Bookman Old Style"/>
                <a:ea typeface="DejaVu Sans"/>
              </a:rPr>
              <a:t>Working SnapShots:</a:t>
            </a:r>
            <a:endParaRPr lang="en-IN" sz="3200" b="0" strike="noStrike" spc="-1">
              <a:latin typeface="Arial"/>
            </a:endParaRPr>
          </a:p>
        </p:txBody>
      </p:sp>
      <p:sp>
        <p:nvSpPr>
          <p:cNvPr id="130" name="CustomShape 2"/>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31" name="CustomShape 3"/>
          <p:cNvSpPr/>
          <p:nvPr/>
        </p:nvSpPr>
        <p:spPr>
          <a:xfrm>
            <a:off x="11069640" y="276120"/>
            <a:ext cx="79740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20</a:t>
            </a:r>
            <a:endParaRPr lang="en-IN" sz="1800" b="0" strike="noStrike" spc="-1">
              <a:latin typeface="Arial"/>
            </a:endParaRPr>
          </a:p>
        </p:txBody>
      </p:sp>
      <p:sp>
        <p:nvSpPr>
          <p:cNvPr id="132" name="CustomShape 4"/>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pic>
        <p:nvPicPr>
          <p:cNvPr id="133" name="Picture 132"/>
          <p:cNvPicPr/>
          <p:nvPr/>
        </p:nvPicPr>
        <p:blipFill>
          <a:blip r:embed="rId2"/>
          <a:stretch/>
        </p:blipFill>
        <p:spPr>
          <a:xfrm>
            <a:off x="72000" y="1033560"/>
            <a:ext cx="12131640" cy="520848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Outline.</a:t>
            </a:r>
            <a:endParaRPr lang="en-IN" sz="4800" b="0" strike="noStrike" spc="-1">
              <a:latin typeface="Arial"/>
            </a:endParaRPr>
          </a:p>
        </p:txBody>
      </p:sp>
      <p:sp>
        <p:nvSpPr>
          <p:cNvPr id="42" name="CustomShape 2"/>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sp>
        <p:nvSpPr>
          <p:cNvPr id="43" name="CustomShape 3"/>
          <p:cNvSpPr/>
          <p:nvPr/>
        </p:nvSpPr>
        <p:spPr>
          <a:xfrm>
            <a:off x="11396520" y="276120"/>
            <a:ext cx="47052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2</a:t>
            </a:r>
            <a:endParaRPr lang="en-IN" sz="1800" b="0" strike="noStrike" spc="-1">
              <a:latin typeface="Arial"/>
            </a:endParaRPr>
          </a:p>
        </p:txBody>
      </p:sp>
      <p:sp>
        <p:nvSpPr>
          <p:cNvPr id="44" name="CustomShape 4"/>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45" name="CustomShape 5"/>
          <p:cNvSpPr/>
          <p:nvPr/>
        </p:nvSpPr>
        <p:spPr>
          <a:xfrm>
            <a:off x="365400" y="1199520"/>
            <a:ext cx="5126760" cy="5210280"/>
          </a:xfrm>
          <a:prstGeom prst="rect">
            <a:avLst/>
          </a:prstGeom>
          <a:noFill/>
          <a:ln w="76320">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000">
              <a:lnSpc>
                <a:spcPct val="100000"/>
              </a:lnSpc>
              <a:buClr>
                <a:srgbClr val="FF0000"/>
              </a:buClr>
              <a:buFont typeface="Arial"/>
              <a:buChar char="•"/>
            </a:pPr>
            <a:r>
              <a:rPr lang="en-IN" sz="2400" b="1" strike="noStrike" spc="-1">
                <a:solidFill>
                  <a:srgbClr val="000000"/>
                </a:solidFill>
                <a:latin typeface="Calibri"/>
                <a:ea typeface="DejaVu Sans"/>
              </a:rPr>
              <a:t>Abstract.</a:t>
            </a:r>
            <a:endParaRPr lang="en-IN" sz="2400" b="0" strike="noStrike" spc="-1">
              <a:latin typeface="Arial"/>
            </a:endParaRPr>
          </a:p>
          <a:p>
            <a:pPr marL="343080" indent="-342000">
              <a:lnSpc>
                <a:spcPct val="100000"/>
              </a:lnSpc>
              <a:buClr>
                <a:srgbClr val="FF0000"/>
              </a:buClr>
              <a:buFont typeface="Arial"/>
              <a:buChar char="•"/>
            </a:pPr>
            <a:r>
              <a:rPr lang="en-IN" sz="2400" b="1" strike="noStrike" spc="-1">
                <a:solidFill>
                  <a:srgbClr val="000000"/>
                </a:solidFill>
                <a:latin typeface="Calibri"/>
                <a:ea typeface="DejaVu Sans"/>
              </a:rPr>
              <a:t>Introduction</a:t>
            </a:r>
            <a:endParaRPr lang="en-IN" sz="2400" b="0" strike="noStrike" spc="-1">
              <a:latin typeface="Arial"/>
            </a:endParaRPr>
          </a:p>
          <a:p>
            <a:pPr marL="800280" lvl="1" indent="-342000">
              <a:lnSpc>
                <a:spcPct val="100000"/>
              </a:lnSpc>
              <a:buClr>
                <a:srgbClr val="FF0000"/>
              </a:buClr>
              <a:buFont typeface="Arial"/>
              <a:buChar char="•"/>
            </a:pPr>
            <a:r>
              <a:rPr lang="en-IN" sz="2400" b="0" strike="noStrike" spc="-1">
                <a:solidFill>
                  <a:srgbClr val="000000"/>
                </a:solidFill>
                <a:latin typeface="Calibri"/>
                <a:ea typeface="DejaVu Sans"/>
              </a:rPr>
              <a:t>Objective</a:t>
            </a:r>
            <a:endParaRPr lang="en-IN" sz="2400" b="0" strike="noStrike" spc="-1">
              <a:latin typeface="Arial"/>
            </a:endParaRPr>
          </a:p>
          <a:p>
            <a:pPr marL="800280" lvl="1" indent="-342000">
              <a:lnSpc>
                <a:spcPct val="100000"/>
              </a:lnSpc>
              <a:buClr>
                <a:srgbClr val="FF0000"/>
              </a:buClr>
              <a:buFont typeface="Arial"/>
              <a:buChar char="•"/>
            </a:pPr>
            <a:r>
              <a:rPr lang="en-IN" sz="2400" b="0" strike="noStrike" spc="-1">
                <a:solidFill>
                  <a:srgbClr val="000000"/>
                </a:solidFill>
                <a:latin typeface="Calibri"/>
                <a:ea typeface="DejaVu Sans"/>
              </a:rPr>
              <a:t>Scope</a:t>
            </a:r>
            <a:endParaRPr lang="en-IN" sz="2400" b="0" strike="noStrike" spc="-1">
              <a:latin typeface="Arial"/>
            </a:endParaRPr>
          </a:p>
          <a:p>
            <a:pPr marL="343080" indent="-342000">
              <a:lnSpc>
                <a:spcPct val="100000"/>
              </a:lnSpc>
              <a:buClr>
                <a:srgbClr val="FF0000"/>
              </a:buClr>
              <a:buFont typeface="Arial"/>
              <a:buChar char="•"/>
            </a:pPr>
            <a:r>
              <a:rPr lang="en-IN" sz="2400" b="1" strike="noStrike" spc="-1">
                <a:solidFill>
                  <a:srgbClr val="000000"/>
                </a:solidFill>
                <a:latin typeface="Calibri"/>
                <a:ea typeface="DejaVu Sans"/>
              </a:rPr>
              <a:t>Theoritical Background</a:t>
            </a:r>
            <a:endParaRPr lang="en-IN" sz="2400" b="0" strike="noStrike" spc="-1">
              <a:latin typeface="Arial"/>
            </a:endParaRPr>
          </a:p>
          <a:p>
            <a:pPr marL="800280" lvl="1" indent="-342000">
              <a:lnSpc>
                <a:spcPct val="100000"/>
              </a:lnSpc>
              <a:buClr>
                <a:srgbClr val="FF0000"/>
              </a:buClr>
              <a:buFont typeface="Arial"/>
              <a:buChar char="•"/>
            </a:pPr>
            <a:r>
              <a:rPr lang="en-IN" sz="2400" b="0" strike="noStrike" spc="-1">
                <a:solidFill>
                  <a:srgbClr val="000000"/>
                </a:solidFill>
                <a:latin typeface="Calibri"/>
                <a:ea typeface="DejaVu Sans"/>
              </a:rPr>
              <a:t>Existing System</a:t>
            </a:r>
            <a:endParaRPr lang="en-IN" sz="2400" b="0" strike="noStrike" spc="-1">
              <a:latin typeface="Arial"/>
            </a:endParaRPr>
          </a:p>
          <a:p>
            <a:pPr marL="800280" lvl="1" indent="-342000">
              <a:lnSpc>
                <a:spcPct val="100000"/>
              </a:lnSpc>
              <a:buClr>
                <a:srgbClr val="FF0000"/>
              </a:buClr>
              <a:buFont typeface="Arial"/>
              <a:buChar char="•"/>
            </a:pPr>
            <a:r>
              <a:rPr lang="en-IN" sz="2400" b="0" strike="noStrike" spc="-1">
                <a:solidFill>
                  <a:srgbClr val="000000"/>
                </a:solidFill>
                <a:latin typeface="Calibri"/>
                <a:ea typeface="DejaVu Sans"/>
              </a:rPr>
              <a:t>Proposed System</a:t>
            </a:r>
            <a:endParaRPr lang="en-IN" sz="2400" b="0" strike="noStrike" spc="-1">
              <a:latin typeface="Arial"/>
            </a:endParaRPr>
          </a:p>
          <a:p>
            <a:pPr marL="800280" lvl="1" indent="-342000">
              <a:lnSpc>
                <a:spcPct val="100000"/>
              </a:lnSpc>
              <a:buClr>
                <a:srgbClr val="FF0000"/>
              </a:buClr>
              <a:buFont typeface="Arial"/>
              <a:buChar char="•"/>
            </a:pPr>
            <a:r>
              <a:rPr lang="en-IN" sz="2400" b="0" strike="noStrike" spc="-1">
                <a:solidFill>
                  <a:srgbClr val="000000"/>
                </a:solidFill>
                <a:latin typeface="Calibri"/>
                <a:ea typeface="DejaVu Sans"/>
              </a:rPr>
              <a:t>Features</a:t>
            </a:r>
            <a:endParaRPr lang="en-IN" sz="2400" b="0" strike="noStrike" spc="-1">
              <a:latin typeface="Arial"/>
            </a:endParaRPr>
          </a:p>
          <a:p>
            <a:pPr marL="800280" lvl="1" indent="-342000">
              <a:lnSpc>
                <a:spcPct val="100000"/>
              </a:lnSpc>
              <a:buClr>
                <a:srgbClr val="FF0000"/>
              </a:buClr>
              <a:buFont typeface="Arial"/>
              <a:buChar char="•"/>
            </a:pPr>
            <a:r>
              <a:rPr lang="en-IN" sz="2400" b="0" strike="noStrike" spc="-1">
                <a:solidFill>
                  <a:srgbClr val="000000"/>
                </a:solidFill>
                <a:latin typeface="Calibri"/>
                <a:ea typeface="DejaVu Sans"/>
              </a:rPr>
              <a:t>AES</a:t>
            </a:r>
            <a:endParaRPr lang="en-IN" sz="2400" b="0" strike="noStrike" spc="-1">
              <a:latin typeface="Arial"/>
            </a:endParaRPr>
          </a:p>
          <a:p>
            <a:pPr marL="800280" lvl="1" indent="-342000">
              <a:lnSpc>
                <a:spcPct val="100000"/>
              </a:lnSpc>
              <a:buClr>
                <a:srgbClr val="FF0000"/>
              </a:buClr>
              <a:buFont typeface="Arial"/>
              <a:buChar char="•"/>
            </a:pPr>
            <a:r>
              <a:rPr lang="en-IN" sz="2400" b="0" strike="noStrike" spc="-1">
                <a:solidFill>
                  <a:srgbClr val="000000"/>
                </a:solidFill>
                <a:latin typeface="Calibri"/>
                <a:ea typeface="DejaVu Sans"/>
              </a:rPr>
              <a:t>DES</a:t>
            </a:r>
            <a:endParaRPr lang="en-IN" sz="2400" b="0" strike="noStrike" spc="-1">
              <a:latin typeface="Arial"/>
            </a:endParaRPr>
          </a:p>
          <a:p>
            <a:pPr marL="343080" indent="-342000">
              <a:lnSpc>
                <a:spcPct val="100000"/>
              </a:lnSpc>
              <a:buClr>
                <a:srgbClr val="FF0000"/>
              </a:buClr>
              <a:buFont typeface="Arial"/>
              <a:buChar char="•"/>
            </a:pPr>
            <a:r>
              <a:rPr lang="en-IN" sz="2400" b="1" strike="noStrike" spc="-1">
                <a:solidFill>
                  <a:srgbClr val="000000"/>
                </a:solidFill>
                <a:latin typeface="Calibri"/>
                <a:ea typeface="DejaVu Sans"/>
              </a:rPr>
              <a:t>Feasibility Study</a:t>
            </a:r>
            <a:endParaRPr lang="en-IN" sz="2400" b="0" strike="noStrike" spc="-1">
              <a:latin typeface="Arial"/>
            </a:endParaRPr>
          </a:p>
          <a:p>
            <a:pPr marL="800280" lvl="1" indent="-342000">
              <a:lnSpc>
                <a:spcPct val="100000"/>
              </a:lnSpc>
              <a:buClr>
                <a:srgbClr val="FF0000"/>
              </a:buClr>
              <a:buFont typeface="Arial"/>
              <a:buChar char="•"/>
            </a:pPr>
            <a:r>
              <a:rPr lang="en-IN" sz="2400" b="0" strike="noStrike" spc="-1">
                <a:solidFill>
                  <a:srgbClr val="000000"/>
                </a:solidFill>
                <a:latin typeface="Calibri"/>
                <a:ea typeface="DejaVu Sans"/>
              </a:rPr>
              <a:t>Economic Feasibility</a:t>
            </a:r>
            <a:endParaRPr lang="en-IN" sz="2400" b="0" strike="noStrike" spc="-1">
              <a:latin typeface="Arial"/>
            </a:endParaRPr>
          </a:p>
          <a:p>
            <a:pPr marL="800280" lvl="1" indent="-342000">
              <a:lnSpc>
                <a:spcPct val="100000"/>
              </a:lnSpc>
              <a:buClr>
                <a:srgbClr val="FF0000"/>
              </a:buClr>
              <a:buFont typeface="Arial"/>
              <a:buChar char="•"/>
            </a:pPr>
            <a:r>
              <a:rPr lang="en-IN" sz="2400" b="0" strike="noStrike" spc="-1">
                <a:solidFill>
                  <a:srgbClr val="000000"/>
                </a:solidFill>
                <a:latin typeface="Calibri"/>
                <a:ea typeface="DejaVu Sans"/>
              </a:rPr>
              <a:t>Technical Feasibility</a:t>
            </a:r>
            <a:endParaRPr lang="en-IN" sz="2400" b="0" strike="noStrike" spc="-1">
              <a:latin typeface="Arial"/>
            </a:endParaRPr>
          </a:p>
          <a:p>
            <a:pPr marL="457200">
              <a:lnSpc>
                <a:spcPct val="100000"/>
              </a:lnSpc>
            </a:pPr>
            <a:endParaRPr lang="en-IN" sz="24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System Design: </a:t>
            </a:r>
            <a:r>
              <a:rPr lang="en-IN" sz="3200" b="0" i="1" strike="noStrike" spc="-1">
                <a:solidFill>
                  <a:srgbClr val="C00000"/>
                </a:solidFill>
                <a:latin typeface="Bookman Old Style"/>
                <a:ea typeface="DejaVu Sans"/>
              </a:rPr>
              <a:t>Working SnapShots:</a:t>
            </a:r>
            <a:endParaRPr lang="en-IN" sz="3200" b="0" strike="noStrike" spc="-1">
              <a:latin typeface="Arial"/>
            </a:endParaRPr>
          </a:p>
        </p:txBody>
      </p:sp>
      <p:sp>
        <p:nvSpPr>
          <p:cNvPr id="135" name="CustomShape 2"/>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36" name="CustomShape 3"/>
          <p:cNvSpPr/>
          <p:nvPr/>
        </p:nvSpPr>
        <p:spPr>
          <a:xfrm>
            <a:off x="11069640" y="276120"/>
            <a:ext cx="79740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21</a:t>
            </a:r>
            <a:endParaRPr lang="en-IN" sz="1800" b="0" strike="noStrike" spc="-1">
              <a:latin typeface="Arial"/>
            </a:endParaRPr>
          </a:p>
        </p:txBody>
      </p:sp>
      <p:sp>
        <p:nvSpPr>
          <p:cNvPr id="137" name="CustomShape 4"/>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pic>
        <p:nvPicPr>
          <p:cNvPr id="138" name="Picture 137"/>
          <p:cNvPicPr/>
          <p:nvPr/>
        </p:nvPicPr>
        <p:blipFill>
          <a:blip r:embed="rId2"/>
          <a:stretch/>
        </p:blipFill>
        <p:spPr>
          <a:xfrm>
            <a:off x="11880" y="1027440"/>
            <a:ext cx="12191760" cy="522324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System Design: </a:t>
            </a:r>
            <a:r>
              <a:rPr lang="en-IN" sz="3200" b="0" i="1" strike="noStrike" spc="-1">
                <a:solidFill>
                  <a:srgbClr val="C00000"/>
                </a:solidFill>
                <a:latin typeface="Bookman Old Style"/>
                <a:ea typeface="DejaVu Sans"/>
              </a:rPr>
              <a:t>Working SnapShots:</a:t>
            </a:r>
            <a:endParaRPr lang="en-IN" sz="3200" b="0" strike="noStrike" spc="-1">
              <a:latin typeface="Arial"/>
            </a:endParaRPr>
          </a:p>
        </p:txBody>
      </p:sp>
      <p:sp>
        <p:nvSpPr>
          <p:cNvPr id="140" name="CustomShape 2"/>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41" name="CustomShape 3"/>
          <p:cNvSpPr/>
          <p:nvPr/>
        </p:nvSpPr>
        <p:spPr>
          <a:xfrm>
            <a:off x="11069640" y="276120"/>
            <a:ext cx="79740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22</a:t>
            </a:r>
            <a:endParaRPr lang="en-IN" sz="1800" b="0" strike="noStrike" spc="-1">
              <a:latin typeface="Arial"/>
            </a:endParaRPr>
          </a:p>
        </p:txBody>
      </p:sp>
      <p:sp>
        <p:nvSpPr>
          <p:cNvPr id="142" name="CustomShape 4"/>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pic>
        <p:nvPicPr>
          <p:cNvPr id="143" name="Picture 142"/>
          <p:cNvPicPr/>
          <p:nvPr/>
        </p:nvPicPr>
        <p:blipFill>
          <a:blip r:embed="rId2"/>
          <a:stretch/>
        </p:blipFill>
        <p:spPr>
          <a:xfrm>
            <a:off x="11880" y="1033560"/>
            <a:ext cx="12191760" cy="519696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System Design: </a:t>
            </a:r>
            <a:r>
              <a:rPr lang="en-IN" sz="3200" b="0" i="1" strike="noStrike" spc="-1">
                <a:solidFill>
                  <a:srgbClr val="C00000"/>
                </a:solidFill>
                <a:latin typeface="Bookman Old Style"/>
                <a:ea typeface="DejaVu Sans"/>
              </a:rPr>
              <a:t>Working SnapShots:</a:t>
            </a:r>
            <a:endParaRPr lang="en-IN" sz="3200" b="0" strike="noStrike" spc="-1">
              <a:latin typeface="Arial"/>
            </a:endParaRPr>
          </a:p>
        </p:txBody>
      </p:sp>
      <p:sp>
        <p:nvSpPr>
          <p:cNvPr id="145" name="CustomShape 2"/>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46" name="CustomShape 3"/>
          <p:cNvSpPr/>
          <p:nvPr/>
        </p:nvSpPr>
        <p:spPr>
          <a:xfrm>
            <a:off x="11069640" y="276120"/>
            <a:ext cx="79740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22</a:t>
            </a:r>
            <a:endParaRPr lang="en-IN" sz="1800" b="0" strike="noStrike" spc="-1">
              <a:latin typeface="Arial"/>
            </a:endParaRPr>
          </a:p>
        </p:txBody>
      </p:sp>
      <p:sp>
        <p:nvSpPr>
          <p:cNvPr id="147" name="CustomShape 4"/>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pic>
        <p:nvPicPr>
          <p:cNvPr id="148" name="Picture 147"/>
          <p:cNvPicPr/>
          <p:nvPr/>
        </p:nvPicPr>
        <p:blipFill>
          <a:blip r:embed="rId2"/>
          <a:stretch/>
        </p:blipFill>
        <p:spPr>
          <a:xfrm>
            <a:off x="11880" y="1152000"/>
            <a:ext cx="12191760" cy="5101200"/>
          </a:xfrm>
          <a:prstGeom prst="rect">
            <a:avLst/>
          </a:prstGeom>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System Design: </a:t>
            </a:r>
            <a:r>
              <a:rPr lang="en-IN" sz="3200" b="0" i="1" strike="noStrike" spc="-1">
                <a:solidFill>
                  <a:srgbClr val="C00000"/>
                </a:solidFill>
                <a:latin typeface="Bookman Old Style"/>
                <a:ea typeface="DejaVu Sans"/>
              </a:rPr>
              <a:t>Working SnapShots:</a:t>
            </a:r>
            <a:endParaRPr lang="en-IN" sz="3200" b="0" strike="noStrike" spc="-1">
              <a:latin typeface="Arial"/>
            </a:endParaRPr>
          </a:p>
        </p:txBody>
      </p:sp>
      <p:sp>
        <p:nvSpPr>
          <p:cNvPr id="150" name="CustomShape 2"/>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51" name="CustomShape 3"/>
          <p:cNvSpPr/>
          <p:nvPr/>
        </p:nvSpPr>
        <p:spPr>
          <a:xfrm>
            <a:off x="11069640" y="276120"/>
            <a:ext cx="79740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22</a:t>
            </a:r>
            <a:endParaRPr lang="en-IN" sz="1800" b="0" strike="noStrike" spc="-1">
              <a:latin typeface="Arial"/>
            </a:endParaRPr>
          </a:p>
        </p:txBody>
      </p:sp>
      <p:sp>
        <p:nvSpPr>
          <p:cNvPr id="152" name="CustomShape 4"/>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pic>
        <p:nvPicPr>
          <p:cNvPr id="153" name="Picture 152"/>
          <p:cNvPicPr/>
          <p:nvPr/>
        </p:nvPicPr>
        <p:blipFill>
          <a:blip r:embed="rId2"/>
          <a:stretch/>
        </p:blipFill>
        <p:spPr>
          <a:xfrm>
            <a:off x="11880" y="1152000"/>
            <a:ext cx="12191760" cy="484812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System Design: </a:t>
            </a:r>
            <a:r>
              <a:rPr lang="en-IN" sz="3200" b="0" i="1" strike="noStrike" spc="-1">
                <a:solidFill>
                  <a:srgbClr val="C00000"/>
                </a:solidFill>
                <a:latin typeface="Bookman Old Style"/>
                <a:ea typeface="DejaVu Sans"/>
              </a:rPr>
              <a:t>Task Log :</a:t>
            </a:r>
            <a:endParaRPr lang="en-IN" sz="3200" b="0" strike="noStrike" spc="-1">
              <a:latin typeface="Arial"/>
            </a:endParaRPr>
          </a:p>
        </p:txBody>
      </p:sp>
      <p:sp>
        <p:nvSpPr>
          <p:cNvPr id="155" name="CustomShape 2"/>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56" name="CustomShape 3"/>
          <p:cNvSpPr/>
          <p:nvPr/>
        </p:nvSpPr>
        <p:spPr>
          <a:xfrm>
            <a:off x="11069640" y="276120"/>
            <a:ext cx="79740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23</a:t>
            </a:r>
            <a:endParaRPr lang="en-IN" sz="1800" b="0" strike="noStrike" spc="-1">
              <a:latin typeface="Arial"/>
            </a:endParaRPr>
          </a:p>
        </p:txBody>
      </p:sp>
      <p:sp>
        <p:nvSpPr>
          <p:cNvPr id="157" name="CustomShape 4"/>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graphicFrame>
        <p:nvGraphicFramePr>
          <p:cNvPr id="158" name="Table 5"/>
          <p:cNvGraphicFramePr/>
          <p:nvPr/>
        </p:nvGraphicFramePr>
        <p:xfrm>
          <a:off x="327600" y="1634760"/>
          <a:ext cx="11540160" cy="3934080"/>
        </p:xfrm>
        <a:graphic>
          <a:graphicData uri="http://schemas.openxmlformats.org/drawingml/2006/table">
            <a:tbl>
              <a:tblPr/>
              <a:tblGrid>
                <a:gridCol w="2674800">
                  <a:extLst>
                    <a:ext uri="{9D8B030D-6E8A-4147-A177-3AD203B41FA5}">
                      <a16:colId xmlns:a16="http://schemas.microsoft.com/office/drawing/2014/main" val="20000"/>
                    </a:ext>
                  </a:extLst>
                </a:gridCol>
                <a:gridCol w="1746720">
                  <a:extLst>
                    <a:ext uri="{9D8B030D-6E8A-4147-A177-3AD203B41FA5}">
                      <a16:colId xmlns:a16="http://schemas.microsoft.com/office/drawing/2014/main" val="20001"/>
                    </a:ext>
                  </a:extLst>
                </a:gridCol>
                <a:gridCol w="2210760">
                  <a:extLst>
                    <a:ext uri="{9D8B030D-6E8A-4147-A177-3AD203B41FA5}">
                      <a16:colId xmlns:a16="http://schemas.microsoft.com/office/drawing/2014/main" val="20002"/>
                    </a:ext>
                  </a:extLst>
                </a:gridCol>
                <a:gridCol w="4907880">
                  <a:extLst>
                    <a:ext uri="{9D8B030D-6E8A-4147-A177-3AD203B41FA5}">
                      <a16:colId xmlns:a16="http://schemas.microsoft.com/office/drawing/2014/main" val="20003"/>
                    </a:ext>
                  </a:extLst>
                </a:gridCol>
              </a:tblGrid>
              <a:tr h="823320">
                <a:tc>
                  <a:txBody>
                    <a:bodyPr/>
                    <a:lstStyle/>
                    <a:p>
                      <a:pPr algn="ctr">
                        <a:lnSpc>
                          <a:spcPct val="100000"/>
                        </a:lnSpc>
                      </a:pPr>
                      <a:r>
                        <a:rPr lang="en-IN" sz="2400" b="1" i="1" strike="noStrike" spc="-1">
                          <a:solidFill>
                            <a:srgbClr val="FFFFFF"/>
                          </a:solidFill>
                          <a:latin typeface="Bookman Old Style"/>
                        </a:rPr>
                        <a:t> Team Member Name</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D7D31"/>
                    </a:solidFill>
                  </a:tcPr>
                </a:tc>
                <a:tc>
                  <a:txBody>
                    <a:bodyPr/>
                    <a:lstStyle/>
                    <a:p>
                      <a:pPr algn="ctr">
                        <a:lnSpc>
                          <a:spcPct val="100000"/>
                        </a:lnSpc>
                      </a:pPr>
                      <a:r>
                        <a:rPr lang="en-IN" sz="2400" b="1" i="1" strike="noStrike" spc="-1">
                          <a:solidFill>
                            <a:srgbClr val="FFFFFF"/>
                          </a:solidFill>
                          <a:latin typeface="Bookman Old Style"/>
                        </a:rPr>
                        <a:t>Date Assigned</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D7D31"/>
                    </a:solidFill>
                  </a:tcPr>
                </a:tc>
                <a:tc>
                  <a:txBody>
                    <a:bodyPr/>
                    <a:lstStyle/>
                    <a:p>
                      <a:pPr algn="ctr">
                        <a:lnSpc>
                          <a:spcPct val="100000"/>
                        </a:lnSpc>
                      </a:pPr>
                      <a:r>
                        <a:rPr lang="en-IN" sz="2400" b="1" i="1" strike="noStrike" spc="-1">
                          <a:solidFill>
                            <a:srgbClr val="FFFFFF"/>
                          </a:solidFill>
                          <a:latin typeface="Bookman Old Style"/>
                        </a:rPr>
                        <a:t>Date </a:t>
                      </a:r>
                      <a:endParaRPr lang="en-IN" sz="2400" b="0" strike="noStrike" spc="-1">
                        <a:latin typeface="Arial"/>
                      </a:endParaRPr>
                    </a:p>
                    <a:p>
                      <a:pPr algn="ctr">
                        <a:lnSpc>
                          <a:spcPct val="100000"/>
                        </a:lnSpc>
                      </a:pPr>
                      <a:r>
                        <a:rPr lang="en-IN" sz="2400" b="1" i="1" strike="noStrike" spc="-1">
                          <a:solidFill>
                            <a:srgbClr val="FFFFFF"/>
                          </a:solidFill>
                          <a:latin typeface="Bookman Old Style"/>
                        </a:rPr>
                        <a:t>Completed</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D7D31"/>
                    </a:solidFill>
                  </a:tcPr>
                </a:tc>
                <a:tc>
                  <a:txBody>
                    <a:bodyPr/>
                    <a:lstStyle/>
                    <a:p>
                      <a:pPr algn="ctr">
                        <a:lnSpc>
                          <a:spcPct val="100000"/>
                        </a:lnSpc>
                      </a:pPr>
                      <a:r>
                        <a:rPr lang="en-IN" sz="2400" b="1" i="1" strike="noStrike" spc="-1">
                          <a:solidFill>
                            <a:srgbClr val="FFFFFF"/>
                          </a:solidFill>
                          <a:latin typeface="Bookman Old Style"/>
                        </a:rPr>
                        <a:t>Task</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D7D31"/>
                    </a:solidFill>
                  </a:tcPr>
                </a:tc>
                <a:extLst>
                  <a:ext uri="{0D108BD9-81ED-4DB2-BD59-A6C34878D82A}">
                    <a16:rowId xmlns:a16="http://schemas.microsoft.com/office/drawing/2014/main" val="10000"/>
                  </a:ext>
                </a:extLst>
              </a:tr>
              <a:tr h="366120">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8D7CD"/>
                    </a:solidFill>
                  </a:tcPr>
                </a:tc>
                <a:extLst>
                  <a:ext uri="{0D108BD9-81ED-4DB2-BD59-A6C34878D82A}">
                    <a16:rowId xmlns:a16="http://schemas.microsoft.com/office/drawing/2014/main" val="10001"/>
                  </a:ext>
                </a:extLst>
              </a:tr>
              <a:tr h="1189080">
                <a:tc>
                  <a:txBody>
                    <a:bodyPr/>
                    <a:lstStyle/>
                    <a:p>
                      <a:pPr algn="ctr">
                        <a:lnSpc>
                          <a:spcPct val="100000"/>
                        </a:lnSpc>
                      </a:pPr>
                      <a:r>
                        <a:rPr lang="en-IN" sz="2400" b="0" i="1" strike="noStrike" spc="-1">
                          <a:solidFill>
                            <a:srgbClr val="000000"/>
                          </a:solidFill>
                          <a:latin typeface="Bookman Old Style"/>
                        </a:rPr>
                        <a:t>Nitin Kumar and Ansh Sachdeva</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tc>
                  <a:txBody>
                    <a:bodyPr/>
                    <a:lstStyle/>
                    <a:p>
                      <a:pPr algn="ctr">
                        <a:lnSpc>
                          <a:spcPct val="100000"/>
                        </a:lnSpc>
                      </a:pPr>
                      <a:r>
                        <a:rPr lang="en-IN" sz="2400" b="0" i="1" strike="noStrike" spc="-1">
                          <a:solidFill>
                            <a:srgbClr val="000000"/>
                          </a:solidFill>
                          <a:latin typeface="Bookman Old Style"/>
                        </a:rPr>
                        <a:t>August 3</a:t>
                      </a:r>
                      <a:r>
                        <a:rPr lang="en-IN" sz="2400" b="0" i="1" strike="noStrike" spc="-1" baseline="30000">
                          <a:solidFill>
                            <a:srgbClr val="000000"/>
                          </a:solidFill>
                          <a:latin typeface="Bookman Old Style"/>
                        </a:rPr>
                        <a:t>rd</a:t>
                      </a:r>
                      <a:r>
                        <a:rPr lang="en-IN" sz="2400" b="0" i="1" strike="noStrike" spc="-1">
                          <a:solidFill>
                            <a:srgbClr val="000000"/>
                          </a:solidFill>
                          <a:latin typeface="Bookman Old Style"/>
                        </a:rPr>
                        <a:t> 2019</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tc>
                  <a:txBody>
                    <a:bodyPr/>
                    <a:lstStyle/>
                    <a:p>
                      <a:pPr algn="ctr">
                        <a:lnSpc>
                          <a:spcPct val="100000"/>
                        </a:lnSpc>
                      </a:pPr>
                      <a:r>
                        <a:rPr lang="en-IN" sz="2400" b="0" i="1" strike="noStrike" spc="-1">
                          <a:solidFill>
                            <a:srgbClr val="000000"/>
                          </a:solidFill>
                          <a:latin typeface="Bookman Old Style"/>
                        </a:rPr>
                        <a:t>August 5</a:t>
                      </a:r>
                      <a:r>
                        <a:rPr lang="en-IN" sz="2400" b="0" i="1" strike="noStrike" spc="-1" baseline="30000">
                          <a:solidFill>
                            <a:srgbClr val="000000"/>
                          </a:solidFill>
                          <a:latin typeface="Bookman Old Style"/>
                        </a:rPr>
                        <a:t>th</a:t>
                      </a:r>
                      <a:r>
                        <a:rPr lang="en-IN" sz="2400" b="0" i="1" strike="noStrike" spc="-1">
                          <a:solidFill>
                            <a:srgbClr val="000000"/>
                          </a:solidFill>
                          <a:latin typeface="Bookman Old Style"/>
                        </a:rPr>
                        <a:t>, 2019</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tc>
                  <a:txBody>
                    <a:bodyPr/>
                    <a:lstStyle/>
                    <a:p>
                      <a:pPr algn="ctr">
                        <a:lnSpc>
                          <a:spcPct val="100000"/>
                        </a:lnSpc>
                      </a:pPr>
                      <a:r>
                        <a:rPr lang="en-IN" sz="2400" b="0" i="1" strike="noStrike" spc="-1">
                          <a:solidFill>
                            <a:srgbClr val="000000"/>
                          </a:solidFill>
                          <a:latin typeface="Bookman Old Style"/>
                        </a:rPr>
                        <a:t>Project Planning: Idea evaluation , Requirement Gathering </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extLst>
                  <a:ext uri="{0D108BD9-81ED-4DB2-BD59-A6C34878D82A}">
                    <a16:rowId xmlns:a16="http://schemas.microsoft.com/office/drawing/2014/main" val="10002"/>
                  </a:ext>
                </a:extLst>
              </a:tr>
              <a:tr h="366120">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extLst>
                  <a:ext uri="{0D108BD9-81ED-4DB2-BD59-A6C34878D82A}">
                    <a16:rowId xmlns:a16="http://schemas.microsoft.com/office/drawing/2014/main" val="10003"/>
                  </a:ext>
                </a:extLst>
              </a:tr>
              <a:tr h="823320">
                <a:tc>
                  <a:txBody>
                    <a:bodyPr/>
                    <a:lstStyle/>
                    <a:p>
                      <a:pPr algn="ctr">
                        <a:lnSpc>
                          <a:spcPct val="100000"/>
                        </a:lnSpc>
                      </a:pPr>
                      <a:r>
                        <a:rPr lang="en-IN" sz="2400" b="0" i="1" strike="noStrike" spc="-1">
                          <a:solidFill>
                            <a:srgbClr val="000000"/>
                          </a:solidFill>
                          <a:latin typeface="Bookman Old Style"/>
                        </a:rPr>
                        <a:t>Ansh Sachdeva</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tc>
                  <a:txBody>
                    <a:bodyPr/>
                    <a:lstStyle/>
                    <a:p>
                      <a:pPr algn="ctr">
                        <a:lnSpc>
                          <a:spcPct val="100000"/>
                        </a:lnSpc>
                      </a:pPr>
                      <a:r>
                        <a:rPr lang="en-IN" sz="2400" b="0" i="1" strike="noStrike" spc="-1">
                          <a:solidFill>
                            <a:srgbClr val="000000"/>
                          </a:solidFill>
                          <a:latin typeface="Bookman Old Style"/>
                        </a:rPr>
                        <a:t>August 6</a:t>
                      </a:r>
                      <a:r>
                        <a:rPr lang="en-IN" sz="2400" b="0" i="1" strike="noStrike" spc="-1" baseline="30000">
                          <a:solidFill>
                            <a:srgbClr val="000000"/>
                          </a:solidFill>
                          <a:latin typeface="Bookman Old Style"/>
                        </a:rPr>
                        <a:t>th</a:t>
                      </a:r>
                      <a:r>
                        <a:rPr lang="en-IN" sz="2400" b="0" i="1" strike="noStrike" spc="-1">
                          <a:solidFill>
                            <a:srgbClr val="000000"/>
                          </a:solidFill>
                          <a:latin typeface="Bookman Old Style"/>
                        </a:rPr>
                        <a:t>2019</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tc>
                  <a:txBody>
                    <a:bodyPr/>
                    <a:lstStyle/>
                    <a:p>
                      <a:pPr algn="ctr">
                        <a:lnSpc>
                          <a:spcPct val="100000"/>
                        </a:lnSpc>
                      </a:pPr>
                      <a:r>
                        <a:rPr lang="en-IN" sz="2400" b="0" i="1" strike="noStrike" spc="-1">
                          <a:solidFill>
                            <a:srgbClr val="000000"/>
                          </a:solidFill>
                          <a:latin typeface="Bookman Old Style"/>
                        </a:rPr>
                        <a:t>August 25</a:t>
                      </a:r>
                      <a:r>
                        <a:rPr lang="en-IN" sz="2400" b="0" i="1" strike="noStrike" spc="-1" baseline="30000">
                          <a:solidFill>
                            <a:srgbClr val="000000"/>
                          </a:solidFill>
                          <a:latin typeface="Bookman Old Style"/>
                        </a:rPr>
                        <a:t>th</a:t>
                      </a:r>
                      <a:r>
                        <a:rPr lang="en-IN" sz="2400" b="0" i="1" strike="noStrike" spc="-1">
                          <a:solidFill>
                            <a:srgbClr val="000000"/>
                          </a:solidFill>
                          <a:latin typeface="Bookman Old Style"/>
                        </a:rPr>
                        <a:t> 2019</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tc>
                  <a:txBody>
                    <a:bodyPr/>
                    <a:lstStyle/>
                    <a:p>
                      <a:pPr algn="ctr">
                        <a:lnSpc>
                          <a:spcPct val="100000"/>
                        </a:lnSpc>
                      </a:pPr>
                      <a:r>
                        <a:rPr lang="en-IN" sz="2400" b="0" i="1" strike="noStrike" spc="-1">
                          <a:solidFill>
                            <a:srgbClr val="000000"/>
                          </a:solidFill>
                          <a:latin typeface="Bookman Old Style"/>
                        </a:rPr>
                        <a:t>Theoritical research: CryptoGraphy Algorithms</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extLst>
                  <a:ext uri="{0D108BD9-81ED-4DB2-BD59-A6C34878D82A}">
                    <a16:rowId xmlns:a16="http://schemas.microsoft.com/office/drawing/2014/main" val="10004"/>
                  </a:ext>
                </a:extLst>
              </a:tr>
              <a:tr h="366120">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System Design: </a:t>
            </a:r>
            <a:r>
              <a:rPr lang="en-IN" sz="3200" b="0" i="1" strike="noStrike" spc="-1">
                <a:solidFill>
                  <a:srgbClr val="C00000"/>
                </a:solidFill>
                <a:latin typeface="Bookman Old Style"/>
                <a:ea typeface="DejaVu Sans"/>
              </a:rPr>
              <a:t>Task Log :</a:t>
            </a:r>
            <a:endParaRPr lang="en-IN" sz="3200" b="0" strike="noStrike" spc="-1">
              <a:latin typeface="Arial"/>
            </a:endParaRPr>
          </a:p>
        </p:txBody>
      </p:sp>
      <p:sp>
        <p:nvSpPr>
          <p:cNvPr id="160" name="CustomShape 2"/>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61" name="CustomShape 3"/>
          <p:cNvSpPr/>
          <p:nvPr/>
        </p:nvSpPr>
        <p:spPr>
          <a:xfrm>
            <a:off x="11069640" y="276120"/>
            <a:ext cx="79740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24</a:t>
            </a:r>
            <a:endParaRPr lang="en-IN" sz="1800" b="0" strike="noStrike" spc="-1">
              <a:latin typeface="Arial"/>
            </a:endParaRPr>
          </a:p>
        </p:txBody>
      </p:sp>
      <p:sp>
        <p:nvSpPr>
          <p:cNvPr id="162" name="CustomShape 4"/>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graphicFrame>
        <p:nvGraphicFramePr>
          <p:cNvPr id="163" name="Table 5"/>
          <p:cNvGraphicFramePr/>
          <p:nvPr/>
        </p:nvGraphicFramePr>
        <p:xfrm>
          <a:off x="327600" y="1634760"/>
          <a:ext cx="11540160" cy="3933720"/>
        </p:xfrm>
        <a:graphic>
          <a:graphicData uri="http://schemas.openxmlformats.org/drawingml/2006/table">
            <a:tbl>
              <a:tblPr/>
              <a:tblGrid>
                <a:gridCol w="2674800">
                  <a:extLst>
                    <a:ext uri="{9D8B030D-6E8A-4147-A177-3AD203B41FA5}">
                      <a16:colId xmlns:a16="http://schemas.microsoft.com/office/drawing/2014/main" val="20000"/>
                    </a:ext>
                  </a:extLst>
                </a:gridCol>
                <a:gridCol w="1827360">
                  <a:extLst>
                    <a:ext uri="{9D8B030D-6E8A-4147-A177-3AD203B41FA5}">
                      <a16:colId xmlns:a16="http://schemas.microsoft.com/office/drawing/2014/main" val="20001"/>
                    </a:ext>
                  </a:extLst>
                </a:gridCol>
                <a:gridCol w="2130120">
                  <a:extLst>
                    <a:ext uri="{9D8B030D-6E8A-4147-A177-3AD203B41FA5}">
                      <a16:colId xmlns:a16="http://schemas.microsoft.com/office/drawing/2014/main" val="20002"/>
                    </a:ext>
                  </a:extLst>
                </a:gridCol>
                <a:gridCol w="4907880">
                  <a:extLst>
                    <a:ext uri="{9D8B030D-6E8A-4147-A177-3AD203B41FA5}">
                      <a16:colId xmlns:a16="http://schemas.microsoft.com/office/drawing/2014/main" val="20003"/>
                    </a:ext>
                  </a:extLst>
                </a:gridCol>
              </a:tblGrid>
              <a:tr h="823320">
                <a:tc>
                  <a:txBody>
                    <a:bodyPr/>
                    <a:lstStyle/>
                    <a:p>
                      <a:pPr algn="ctr">
                        <a:lnSpc>
                          <a:spcPct val="100000"/>
                        </a:lnSpc>
                      </a:pPr>
                      <a:r>
                        <a:rPr lang="en-IN" sz="2400" b="1" i="1" strike="noStrike" spc="-1">
                          <a:solidFill>
                            <a:srgbClr val="FFFFFF"/>
                          </a:solidFill>
                          <a:latin typeface="Bookman Old Style"/>
                        </a:rPr>
                        <a:t> Team Member Name</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D7D31"/>
                    </a:solidFill>
                  </a:tcPr>
                </a:tc>
                <a:tc>
                  <a:txBody>
                    <a:bodyPr/>
                    <a:lstStyle/>
                    <a:p>
                      <a:pPr algn="ctr">
                        <a:lnSpc>
                          <a:spcPct val="100000"/>
                        </a:lnSpc>
                      </a:pPr>
                      <a:r>
                        <a:rPr lang="en-IN" sz="2400" b="1" i="1" strike="noStrike" spc="-1">
                          <a:solidFill>
                            <a:srgbClr val="FFFFFF"/>
                          </a:solidFill>
                          <a:latin typeface="Bookman Old Style"/>
                        </a:rPr>
                        <a:t>Date Assigned</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D7D31"/>
                    </a:solidFill>
                  </a:tcPr>
                </a:tc>
                <a:tc>
                  <a:txBody>
                    <a:bodyPr/>
                    <a:lstStyle/>
                    <a:p>
                      <a:pPr algn="ctr">
                        <a:lnSpc>
                          <a:spcPct val="100000"/>
                        </a:lnSpc>
                      </a:pPr>
                      <a:r>
                        <a:rPr lang="en-IN" sz="2400" b="1" i="1" strike="noStrike" spc="-1">
                          <a:solidFill>
                            <a:srgbClr val="FFFFFF"/>
                          </a:solidFill>
                          <a:latin typeface="Bookman Old Style"/>
                        </a:rPr>
                        <a:t>Date </a:t>
                      </a:r>
                      <a:endParaRPr lang="en-IN" sz="2400" b="0" strike="noStrike" spc="-1">
                        <a:latin typeface="Arial"/>
                      </a:endParaRPr>
                    </a:p>
                    <a:p>
                      <a:pPr algn="ctr">
                        <a:lnSpc>
                          <a:spcPct val="100000"/>
                        </a:lnSpc>
                      </a:pPr>
                      <a:r>
                        <a:rPr lang="en-IN" sz="2400" b="1" i="1" strike="noStrike" spc="-1">
                          <a:solidFill>
                            <a:srgbClr val="FFFFFF"/>
                          </a:solidFill>
                          <a:latin typeface="Bookman Old Style"/>
                        </a:rPr>
                        <a:t>Completed</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D7D31"/>
                    </a:solidFill>
                  </a:tcPr>
                </a:tc>
                <a:tc>
                  <a:txBody>
                    <a:bodyPr/>
                    <a:lstStyle/>
                    <a:p>
                      <a:pPr algn="ctr">
                        <a:lnSpc>
                          <a:spcPct val="100000"/>
                        </a:lnSpc>
                      </a:pPr>
                      <a:r>
                        <a:rPr lang="en-IN" sz="2400" b="1" i="1" strike="noStrike" spc="-1">
                          <a:solidFill>
                            <a:srgbClr val="FFFFFF"/>
                          </a:solidFill>
                          <a:latin typeface="Bookman Old Style"/>
                        </a:rPr>
                        <a:t>Task</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D7D31"/>
                    </a:solidFill>
                  </a:tcPr>
                </a:tc>
                <a:extLst>
                  <a:ext uri="{0D108BD9-81ED-4DB2-BD59-A6C34878D82A}">
                    <a16:rowId xmlns:a16="http://schemas.microsoft.com/office/drawing/2014/main" val="10000"/>
                  </a:ext>
                </a:extLst>
              </a:tr>
              <a:tr h="366120">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8D7CD"/>
                    </a:solidFill>
                  </a:tcPr>
                </a:tc>
                <a:extLst>
                  <a:ext uri="{0D108BD9-81ED-4DB2-BD59-A6C34878D82A}">
                    <a16:rowId xmlns:a16="http://schemas.microsoft.com/office/drawing/2014/main" val="10001"/>
                  </a:ext>
                </a:extLst>
              </a:tr>
              <a:tr h="1554840">
                <a:tc>
                  <a:txBody>
                    <a:bodyPr/>
                    <a:lstStyle/>
                    <a:p>
                      <a:pPr algn="ctr">
                        <a:lnSpc>
                          <a:spcPct val="100000"/>
                        </a:lnSpc>
                      </a:pPr>
                      <a:r>
                        <a:rPr lang="en-IN" sz="2400" b="0" i="1" strike="noStrike" spc="-1">
                          <a:solidFill>
                            <a:srgbClr val="000000"/>
                          </a:solidFill>
                          <a:latin typeface="Bookman Old Style"/>
                        </a:rPr>
                        <a:t>Nitin Kumar</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tc>
                  <a:txBody>
                    <a:bodyPr/>
                    <a:lstStyle/>
                    <a:p>
                      <a:pPr algn="ctr">
                        <a:lnSpc>
                          <a:spcPct val="100000"/>
                        </a:lnSpc>
                      </a:pPr>
                      <a:r>
                        <a:rPr lang="en-IN" sz="2400" b="0" i="1" strike="noStrike" spc="-1">
                          <a:solidFill>
                            <a:srgbClr val="000000"/>
                          </a:solidFill>
                          <a:latin typeface="Bookman Old Style"/>
                        </a:rPr>
                        <a:t>August 26</a:t>
                      </a:r>
                      <a:r>
                        <a:rPr lang="en-IN" sz="2400" b="0" i="1" strike="noStrike" spc="-1" baseline="30000">
                          <a:solidFill>
                            <a:srgbClr val="000000"/>
                          </a:solidFill>
                          <a:latin typeface="Bookman Old Style"/>
                        </a:rPr>
                        <a:t>th</a:t>
                      </a:r>
                      <a:r>
                        <a:rPr lang="en-IN" sz="2400" b="0" i="1" strike="noStrike" spc="-1">
                          <a:solidFill>
                            <a:srgbClr val="000000"/>
                          </a:solidFill>
                          <a:latin typeface="Bookman Old Style"/>
                        </a:rPr>
                        <a:t>  2019</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tc>
                  <a:txBody>
                    <a:bodyPr/>
                    <a:lstStyle/>
                    <a:p>
                      <a:pPr algn="ctr">
                        <a:lnSpc>
                          <a:spcPct val="100000"/>
                        </a:lnSpc>
                      </a:pPr>
                      <a:r>
                        <a:rPr lang="en-IN" sz="2400" b="0" i="1" strike="noStrike" spc="-1">
                          <a:solidFill>
                            <a:srgbClr val="000000"/>
                          </a:solidFill>
                          <a:latin typeface="Bookman Old Style"/>
                        </a:rPr>
                        <a:t>September 30th</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tc>
                  <a:txBody>
                    <a:bodyPr/>
                    <a:lstStyle/>
                    <a:p>
                      <a:pPr algn="ctr">
                        <a:lnSpc>
                          <a:spcPct val="100000"/>
                        </a:lnSpc>
                      </a:pPr>
                      <a:r>
                        <a:rPr lang="en-IN" sz="2400" b="0" i="1" strike="noStrike" spc="-1">
                          <a:solidFill>
                            <a:srgbClr val="000000"/>
                          </a:solidFill>
                          <a:latin typeface="Bookman Old Style"/>
                        </a:rPr>
                        <a:t>Theoritical research: Web development : backend planning , Framework analysis,</a:t>
                      </a:r>
                      <a:endParaRPr lang="en-IN" sz="2400" b="0" strike="noStrike" spc="-1">
                        <a:latin typeface="Arial"/>
                      </a:endParaRPr>
                    </a:p>
                    <a:p>
                      <a:pPr algn="ctr">
                        <a:lnSpc>
                          <a:spcPct val="100000"/>
                        </a:lnSpc>
                      </a:pPr>
                      <a:r>
                        <a:rPr lang="en-IN" sz="2400" b="0" i="1" strike="noStrike" spc="-1">
                          <a:solidFill>
                            <a:srgbClr val="000000"/>
                          </a:solidFill>
                          <a:latin typeface="Bookman Old Style"/>
                        </a:rPr>
                        <a:t>DFD creation</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extLst>
                  <a:ext uri="{0D108BD9-81ED-4DB2-BD59-A6C34878D82A}">
                    <a16:rowId xmlns:a16="http://schemas.microsoft.com/office/drawing/2014/main" val="10002"/>
                  </a:ext>
                </a:extLst>
              </a:tr>
              <a:tr h="366120">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extLst>
                  <a:ext uri="{0D108BD9-81ED-4DB2-BD59-A6C34878D82A}">
                    <a16:rowId xmlns:a16="http://schemas.microsoft.com/office/drawing/2014/main" val="10003"/>
                  </a:ext>
                </a:extLst>
              </a:tr>
              <a:tr h="823320">
                <a:tc>
                  <a:txBody>
                    <a:bodyPr/>
                    <a:lstStyle/>
                    <a:p>
                      <a:pPr algn="ctr">
                        <a:lnSpc>
                          <a:spcPct val="100000"/>
                        </a:lnSpc>
                      </a:pPr>
                      <a:r>
                        <a:rPr lang="en-IN" sz="2400" b="0" i="1" strike="noStrike" spc="-1">
                          <a:solidFill>
                            <a:srgbClr val="000000"/>
                          </a:solidFill>
                          <a:latin typeface="Bookman Old Style"/>
                        </a:rPr>
                        <a:t>Ansh</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tc>
                  <a:txBody>
                    <a:bodyPr/>
                    <a:lstStyle/>
                    <a:p>
                      <a:pPr algn="ctr">
                        <a:lnSpc>
                          <a:spcPct val="100000"/>
                        </a:lnSpc>
                      </a:pPr>
                      <a:r>
                        <a:rPr lang="en-IN" sz="2400" b="0" i="1" strike="noStrike" spc="-1">
                          <a:solidFill>
                            <a:srgbClr val="000000"/>
                          </a:solidFill>
                          <a:latin typeface="Bookman Old Style"/>
                        </a:rPr>
                        <a:t>Ocotober 1</a:t>
                      </a:r>
                      <a:r>
                        <a:rPr lang="en-IN" sz="2400" b="0" i="1" strike="noStrike" spc="-1" baseline="30000">
                          <a:solidFill>
                            <a:srgbClr val="000000"/>
                          </a:solidFill>
                          <a:latin typeface="Bookman Old Style"/>
                        </a:rPr>
                        <a:t>st</a:t>
                      </a:r>
                      <a:r>
                        <a:rPr lang="en-IN" sz="2400" b="0" i="1" strike="noStrike" spc="-1">
                          <a:solidFill>
                            <a:srgbClr val="000000"/>
                          </a:solidFill>
                          <a:latin typeface="Bookman Old Style"/>
                        </a:rPr>
                        <a:t>,2019</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tc>
                  <a:txBody>
                    <a:bodyPr/>
                    <a:lstStyle/>
                    <a:p>
                      <a:pPr algn="ctr">
                        <a:lnSpc>
                          <a:spcPct val="100000"/>
                        </a:lnSpc>
                      </a:pPr>
                      <a:r>
                        <a:rPr lang="en-IN" sz="2400" b="0" i="1" strike="noStrike" spc="-1">
                          <a:solidFill>
                            <a:srgbClr val="000000"/>
                          </a:solidFill>
                          <a:latin typeface="Bookman Old Style"/>
                        </a:rPr>
                        <a:t>October 2</a:t>
                      </a:r>
                      <a:r>
                        <a:rPr lang="en-IN" sz="2400" b="0" i="1" strike="noStrike" spc="-1" baseline="30000">
                          <a:solidFill>
                            <a:srgbClr val="000000"/>
                          </a:solidFill>
                          <a:latin typeface="Bookman Old Style"/>
                        </a:rPr>
                        <a:t>nd,</a:t>
                      </a:r>
                      <a:r>
                        <a:rPr lang="en-IN" sz="2400" b="0" i="1" strike="noStrike" spc="-1">
                          <a:solidFill>
                            <a:srgbClr val="000000"/>
                          </a:solidFill>
                          <a:latin typeface="Bookman Old Style"/>
                        </a:rPr>
                        <a:t> ,2019</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tc>
                  <a:txBody>
                    <a:bodyPr/>
                    <a:lstStyle/>
                    <a:p>
                      <a:pPr algn="ctr">
                        <a:lnSpc>
                          <a:spcPct val="100000"/>
                        </a:lnSpc>
                      </a:pPr>
                      <a:r>
                        <a:rPr lang="en-IN" sz="2400" b="0" i="1" strike="noStrike" spc="-1">
                          <a:solidFill>
                            <a:srgbClr val="000000"/>
                          </a:solidFill>
                          <a:latin typeface="Bookman Old Style"/>
                        </a:rPr>
                        <a:t>Project planning: Designs and wireframes</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System Design: </a:t>
            </a:r>
            <a:r>
              <a:rPr lang="en-IN" sz="3200" b="0" i="1" strike="noStrike" spc="-1">
                <a:solidFill>
                  <a:srgbClr val="C00000"/>
                </a:solidFill>
                <a:latin typeface="Bookman Old Style"/>
                <a:ea typeface="DejaVu Sans"/>
              </a:rPr>
              <a:t>Task Log :</a:t>
            </a:r>
            <a:endParaRPr lang="en-IN" sz="3200" b="0" strike="noStrike" spc="-1">
              <a:latin typeface="Arial"/>
            </a:endParaRPr>
          </a:p>
        </p:txBody>
      </p:sp>
      <p:sp>
        <p:nvSpPr>
          <p:cNvPr id="165" name="CustomShape 2"/>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66" name="CustomShape 3"/>
          <p:cNvSpPr/>
          <p:nvPr/>
        </p:nvSpPr>
        <p:spPr>
          <a:xfrm>
            <a:off x="11069640" y="276120"/>
            <a:ext cx="79740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25</a:t>
            </a:r>
            <a:endParaRPr lang="en-IN" sz="1800" b="0" strike="noStrike" spc="-1">
              <a:latin typeface="Arial"/>
            </a:endParaRPr>
          </a:p>
        </p:txBody>
      </p:sp>
      <p:sp>
        <p:nvSpPr>
          <p:cNvPr id="167" name="CustomShape 4"/>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graphicFrame>
        <p:nvGraphicFramePr>
          <p:cNvPr id="168" name="Table 5"/>
          <p:cNvGraphicFramePr/>
          <p:nvPr/>
        </p:nvGraphicFramePr>
        <p:xfrm>
          <a:off x="327600" y="1634760"/>
          <a:ext cx="11540160" cy="3933360"/>
        </p:xfrm>
        <a:graphic>
          <a:graphicData uri="http://schemas.openxmlformats.org/drawingml/2006/table">
            <a:tbl>
              <a:tblPr/>
              <a:tblGrid>
                <a:gridCol w="2674800">
                  <a:extLst>
                    <a:ext uri="{9D8B030D-6E8A-4147-A177-3AD203B41FA5}">
                      <a16:colId xmlns:a16="http://schemas.microsoft.com/office/drawing/2014/main" val="20000"/>
                    </a:ext>
                  </a:extLst>
                </a:gridCol>
                <a:gridCol w="1827360">
                  <a:extLst>
                    <a:ext uri="{9D8B030D-6E8A-4147-A177-3AD203B41FA5}">
                      <a16:colId xmlns:a16="http://schemas.microsoft.com/office/drawing/2014/main" val="20001"/>
                    </a:ext>
                  </a:extLst>
                </a:gridCol>
                <a:gridCol w="2130120">
                  <a:extLst>
                    <a:ext uri="{9D8B030D-6E8A-4147-A177-3AD203B41FA5}">
                      <a16:colId xmlns:a16="http://schemas.microsoft.com/office/drawing/2014/main" val="20002"/>
                    </a:ext>
                  </a:extLst>
                </a:gridCol>
                <a:gridCol w="4907880">
                  <a:extLst>
                    <a:ext uri="{9D8B030D-6E8A-4147-A177-3AD203B41FA5}">
                      <a16:colId xmlns:a16="http://schemas.microsoft.com/office/drawing/2014/main" val="20003"/>
                    </a:ext>
                  </a:extLst>
                </a:gridCol>
              </a:tblGrid>
              <a:tr h="823320">
                <a:tc>
                  <a:txBody>
                    <a:bodyPr/>
                    <a:lstStyle/>
                    <a:p>
                      <a:pPr algn="ctr">
                        <a:lnSpc>
                          <a:spcPct val="100000"/>
                        </a:lnSpc>
                      </a:pPr>
                      <a:r>
                        <a:rPr lang="en-IN" sz="2400" b="1" i="1" strike="noStrike" spc="-1">
                          <a:solidFill>
                            <a:srgbClr val="FFFFFF"/>
                          </a:solidFill>
                          <a:latin typeface="Bookman Old Style"/>
                        </a:rPr>
                        <a:t> Team Member Name</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D7D31"/>
                    </a:solidFill>
                  </a:tcPr>
                </a:tc>
                <a:tc>
                  <a:txBody>
                    <a:bodyPr/>
                    <a:lstStyle/>
                    <a:p>
                      <a:pPr algn="ctr">
                        <a:lnSpc>
                          <a:spcPct val="100000"/>
                        </a:lnSpc>
                      </a:pPr>
                      <a:r>
                        <a:rPr lang="en-IN" sz="2400" b="1" i="1" strike="noStrike" spc="-1">
                          <a:solidFill>
                            <a:srgbClr val="FFFFFF"/>
                          </a:solidFill>
                          <a:latin typeface="Bookman Old Style"/>
                        </a:rPr>
                        <a:t>Date Assigned</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D7D31"/>
                    </a:solidFill>
                  </a:tcPr>
                </a:tc>
                <a:tc>
                  <a:txBody>
                    <a:bodyPr/>
                    <a:lstStyle/>
                    <a:p>
                      <a:pPr algn="ctr">
                        <a:lnSpc>
                          <a:spcPct val="100000"/>
                        </a:lnSpc>
                      </a:pPr>
                      <a:r>
                        <a:rPr lang="en-IN" sz="2400" b="1" i="1" strike="noStrike" spc="-1">
                          <a:solidFill>
                            <a:srgbClr val="FFFFFF"/>
                          </a:solidFill>
                          <a:latin typeface="Bookman Old Style"/>
                        </a:rPr>
                        <a:t>Date </a:t>
                      </a:r>
                      <a:endParaRPr lang="en-IN" sz="2400" b="0" strike="noStrike" spc="-1">
                        <a:latin typeface="Arial"/>
                      </a:endParaRPr>
                    </a:p>
                    <a:p>
                      <a:pPr algn="ctr">
                        <a:lnSpc>
                          <a:spcPct val="100000"/>
                        </a:lnSpc>
                      </a:pPr>
                      <a:r>
                        <a:rPr lang="en-IN" sz="2400" b="1" i="1" strike="noStrike" spc="-1">
                          <a:solidFill>
                            <a:srgbClr val="FFFFFF"/>
                          </a:solidFill>
                          <a:latin typeface="Bookman Old Style"/>
                        </a:rPr>
                        <a:t>Completed</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D7D31"/>
                    </a:solidFill>
                  </a:tcPr>
                </a:tc>
                <a:tc>
                  <a:txBody>
                    <a:bodyPr/>
                    <a:lstStyle/>
                    <a:p>
                      <a:pPr algn="ctr">
                        <a:lnSpc>
                          <a:spcPct val="100000"/>
                        </a:lnSpc>
                      </a:pPr>
                      <a:r>
                        <a:rPr lang="en-IN" sz="2400" b="1" i="1" strike="noStrike" spc="-1">
                          <a:solidFill>
                            <a:srgbClr val="FFFFFF"/>
                          </a:solidFill>
                          <a:latin typeface="Bookman Old Style"/>
                        </a:rPr>
                        <a:t>Task</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D7D31"/>
                    </a:solidFill>
                  </a:tcPr>
                </a:tc>
                <a:extLst>
                  <a:ext uri="{0D108BD9-81ED-4DB2-BD59-A6C34878D82A}">
                    <a16:rowId xmlns:a16="http://schemas.microsoft.com/office/drawing/2014/main" val="10000"/>
                  </a:ext>
                </a:extLst>
              </a:tr>
              <a:tr h="366120">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8D7CD"/>
                    </a:solidFill>
                  </a:tcPr>
                </a:tc>
                <a:extLst>
                  <a:ext uri="{0D108BD9-81ED-4DB2-BD59-A6C34878D82A}">
                    <a16:rowId xmlns:a16="http://schemas.microsoft.com/office/drawing/2014/main" val="10001"/>
                  </a:ext>
                </a:extLst>
              </a:tr>
              <a:tr h="1189080">
                <a:tc>
                  <a:txBody>
                    <a:bodyPr/>
                    <a:lstStyle/>
                    <a:p>
                      <a:pPr algn="ctr">
                        <a:lnSpc>
                          <a:spcPct val="100000"/>
                        </a:lnSpc>
                      </a:pPr>
                      <a:r>
                        <a:rPr lang="en-IN" sz="2400" b="0" i="1" strike="noStrike" spc="-1">
                          <a:solidFill>
                            <a:srgbClr val="000000"/>
                          </a:solidFill>
                          <a:latin typeface="Bookman Old Style"/>
                        </a:rPr>
                        <a:t>Nitin Kumar and Ansh</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tc>
                  <a:txBody>
                    <a:bodyPr/>
                    <a:lstStyle/>
                    <a:p>
                      <a:pPr algn="ctr">
                        <a:lnSpc>
                          <a:spcPct val="100000"/>
                        </a:lnSpc>
                      </a:pPr>
                      <a:r>
                        <a:rPr lang="en-IN" sz="2400" b="0" i="1" strike="noStrike" spc="-1">
                          <a:solidFill>
                            <a:srgbClr val="000000"/>
                          </a:solidFill>
                          <a:latin typeface="Bookman Old Style"/>
                        </a:rPr>
                        <a:t>Ocotber 3</a:t>
                      </a:r>
                      <a:r>
                        <a:rPr lang="en-IN" sz="2400" b="0" i="1" strike="noStrike" spc="-1" baseline="30000">
                          <a:solidFill>
                            <a:srgbClr val="000000"/>
                          </a:solidFill>
                          <a:latin typeface="Bookman Old Style"/>
                        </a:rPr>
                        <a:t>rd</a:t>
                      </a:r>
                      <a:r>
                        <a:rPr lang="en-IN" sz="2400" b="0" i="1" strike="noStrike" spc="-1">
                          <a:solidFill>
                            <a:srgbClr val="000000"/>
                          </a:solidFill>
                          <a:latin typeface="Bookman Old Style"/>
                        </a:rPr>
                        <a:t>, 2019</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tc>
                  <a:txBody>
                    <a:bodyPr/>
                    <a:lstStyle/>
                    <a:p>
                      <a:pPr algn="ctr">
                        <a:lnSpc>
                          <a:spcPct val="100000"/>
                        </a:lnSpc>
                      </a:pPr>
                      <a:r>
                        <a:rPr lang="en-IN" sz="2400" b="0" i="1" strike="noStrike" spc="-1">
                          <a:solidFill>
                            <a:srgbClr val="000000"/>
                          </a:solidFill>
                          <a:latin typeface="Bookman Old Style"/>
                        </a:rPr>
                        <a:t>October 31</a:t>
                      </a:r>
                      <a:r>
                        <a:rPr lang="en-IN" sz="2400" b="0" i="1" strike="noStrike" spc="-1" baseline="30000">
                          <a:solidFill>
                            <a:srgbClr val="000000"/>
                          </a:solidFill>
                          <a:latin typeface="Bookman Old Style"/>
                        </a:rPr>
                        <a:t>st</a:t>
                      </a:r>
                      <a:r>
                        <a:rPr lang="en-IN" sz="2400" b="0" i="1" strike="noStrike" spc="-1">
                          <a:solidFill>
                            <a:srgbClr val="000000"/>
                          </a:solidFill>
                          <a:latin typeface="Bookman Old Style"/>
                        </a:rPr>
                        <a:t>,2019</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tc>
                  <a:txBody>
                    <a:bodyPr/>
                    <a:lstStyle/>
                    <a:p>
                      <a:pPr algn="ctr">
                        <a:lnSpc>
                          <a:spcPct val="100000"/>
                        </a:lnSpc>
                      </a:pPr>
                      <a:r>
                        <a:rPr lang="en-IN" sz="2400" b="0" i="1" strike="noStrike" spc="-1">
                          <a:solidFill>
                            <a:srgbClr val="000000"/>
                          </a:solidFill>
                          <a:latin typeface="Bookman Old Style"/>
                        </a:rPr>
                        <a:t>Product development: website frontend, website backend, mobile frontend, mobile backend</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extLst>
                  <a:ext uri="{0D108BD9-81ED-4DB2-BD59-A6C34878D82A}">
                    <a16:rowId xmlns:a16="http://schemas.microsoft.com/office/drawing/2014/main" val="10002"/>
                  </a:ext>
                </a:extLst>
              </a:tr>
              <a:tr h="366120">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extLst>
                  <a:ext uri="{0D108BD9-81ED-4DB2-BD59-A6C34878D82A}">
                    <a16:rowId xmlns:a16="http://schemas.microsoft.com/office/drawing/2014/main" val="10003"/>
                  </a:ext>
                </a:extLst>
              </a:tr>
              <a:tr h="823320">
                <a:tc>
                  <a:txBody>
                    <a:bodyPr/>
                    <a:lstStyle/>
                    <a:p>
                      <a:pPr algn="ctr">
                        <a:lnSpc>
                          <a:spcPct val="100000"/>
                        </a:lnSpc>
                      </a:pPr>
                      <a:r>
                        <a:rPr lang="en-IN" sz="2400" b="0" i="1" strike="noStrike" spc="-1">
                          <a:solidFill>
                            <a:srgbClr val="000000"/>
                          </a:solidFill>
                          <a:latin typeface="Bookman Old Style"/>
                        </a:rPr>
                        <a:t>Ansh</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tc>
                  <a:txBody>
                    <a:bodyPr/>
                    <a:lstStyle/>
                    <a:p>
                      <a:pPr algn="ctr">
                        <a:lnSpc>
                          <a:spcPct val="100000"/>
                        </a:lnSpc>
                      </a:pPr>
                      <a:r>
                        <a:rPr lang="en-IN" sz="2400" b="0" i="1" strike="noStrike" spc="-1">
                          <a:solidFill>
                            <a:srgbClr val="000000"/>
                          </a:solidFill>
                          <a:latin typeface="Bookman Old Style"/>
                        </a:rPr>
                        <a:t>November 1</a:t>
                      </a:r>
                      <a:r>
                        <a:rPr lang="en-IN" sz="2400" b="0" i="1" strike="noStrike" spc="-1" baseline="30000">
                          <a:solidFill>
                            <a:srgbClr val="000000"/>
                          </a:solidFill>
                          <a:latin typeface="Bookman Old Style"/>
                        </a:rPr>
                        <a:t>st</a:t>
                      </a:r>
                      <a:r>
                        <a:rPr lang="en-IN" sz="2400" b="0" i="1" strike="noStrike" spc="-1">
                          <a:solidFill>
                            <a:srgbClr val="000000"/>
                          </a:solidFill>
                          <a:latin typeface="Bookman Old Style"/>
                        </a:rPr>
                        <a:t> </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tc>
                  <a:txBody>
                    <a:bodyPr/>
                    <a:lstStyle/>
                    <a:p>
                      <a:pPr algn="ctr">
                        <a:lnSpc>
                          <a:spcPct val="100000"/>
                        </a:lnSpc>
                      </a:pPr>
                      <a:r>
                        <a:rPr lang="en-IN" sz="2400" b="0" i="1" strike="noStrike" spc="-1">
                          <a:solidFill>
                            <a:srgbClr val="000000"/>
                          </a:solidFill>
                          <a:latin typeface="Bookman Old Style"/>
                        </a:rPr>
                        <a:t>November 8</a:t>
                      </a:r>
                      <a:r>
                        <a:rPr lang="en-IN" sz="2400" b="0" i="1" strike="noStrike" spc="-1" baseline="30000">
                          <a:solidFill>
                            <a:srgbClr val="000000"/>
                          </a:solidFill>
                          <a:latin typeface="Bookman Old Style"/>
                        </a:rPr>
                        <a:t>th</a:t>
                      </a:r>
                      <a:r>
                        <a:rPr lang="en-IN" sz="2400" b="0" i="1" strike="noStrike" spc="-1">
                          <a:solidFill>
                            <a:srgbClr val="000000"/>
                          </a:solidFill>
                          <a:latin typeface="Bookman Old Style"/>
                        </a:rPr>
                        <a:t> , 2019 </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tc>
                  <a:txBody>
                    <a:bodyPr/>
                    <a:lstStyle/>
                    <a:p>
                      <a:pPr algn="ctr">
                        <a:lnSpc>
                          <a:spcPct val="100000"/>
                        </a:lnSpc>
                      </a:pPr>
                      <a:r>
                        <a:rPr lang="en-IN" sz="2400" b="0" i="1" strike="noStrike" spc="-1">
                          <a:solidFill>
                            <a:srgbClr val="000000"/>
                          </a:solidFill>
                          <a:latin typeface="Bookman Old Style"/>
                        </a:rPr>
                        <a:t>Manual Testing : Unit testing, Monkey Testing</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System Design: </a:t>
            </a:r>
            <a:r>
              <a:rPr lang="en-IN" sz="3200" b="0" i="1" strike="noStrike" spc="-1">
                <a:solidFill>
                  <a:srgbClr val="C00000"/>
                </a:solidFill>
                <a:latin typeface="Bookman Old Style"/>
                <a:ea typeface="DejaVu Sans"/>
              </a:rPr>
              <a:t>Task Log :</a:t>
            </a:r>
            <a:endParaRPr lang="en-IN" sz="3200" b="0" strike="noStrike" spc="-1">
              <a:latin typeface="Arial"/>
            </a:endParaRPr>
          </a:p>
        </p:txBody>
      </p:sp>
      <p:sp>
        <p:nvSpPr>
          <p:cNvPr id="170" name="CustomShape 2"/>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71" name="CustomShape 3"/>
          <p:cNvSpPr/>
          <p:nvPr/>
        </p:nvSpPr>
        <p:spPr>
          <a:xfrm>
            <a:off x="11069640" y="276120"/>
            <a:ext cx="79740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26</a:t>
            </a:r>
            <a:endParaRPr lang="en-IN" sz="1800" b="0" strike="noStrike" spc="-1">
              <a:latin typeface="Arial"/>
            </a:endParaRPr>
          </a:p>
        </p:txBody>
      </p:sp>
      <p:sp>
        <p:nvSpPr>
          <p:cNvPr id="172" name="CustomShape 4"/>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graphicFrame>
        <p:nvGraphicFramePr>
          <p:cNvPr id="173" name="Table 5"/>
          <p:cNvGraphicFramePr/>
          <p:nvPr/>
        </p:nvGraphicFramePr>
        <p:xfrm>
          <a:off x="327600" y="1634760"/>
          <a:ext cx="11540160" cy="3567960"/>
        </p:xfrm>
        <a:graphic>
          <a:graphicData uri="http://schemas.openxmlformats.org/drawingml/2006/table">
            <a:tbl>
              <a:tblPr/>
              <a:tblGrid>
                <a:gridCol w="2674800">
                  <a:extLst>
                    <a:ext uri="{9D8B030D-6E8A-4147-A177-3AD203B41FA5}">
                      <a16:colId xmlns:a16="http://schemas.microsoft.com/office/drawing/2014/main" val="20000"/>
                    </a:ext>
                  </a:extLst>
                </a:gridCol>
                <a:gridCol w="1756800">
                  <a:extLst>
                    <a:ext uri="{9D8B030D-6E8A-4147-A177-3AD203B41FA5}">
                      <a16:colId xmlns:a16="http://schemas.microsoft.com/office/drawing/2014/main" val="20001"/>
                    </a:ext>
                  </a:extLst>
                </a:gridCol>
                <a:gridCol w="2200680">
                  <a:extLst>
                    <a:ext uri="{9D8B030D-6E8A-4147-A177-3AD203B41FA5}">
                      <a16:colId xmlns:a16="http://schemas.microsoft.com/office/drawing/2014/main" val="20002"/>
                    </a:ext>
                  </a:extLst>
                </a:gridCol>
                <a:gridCol w="4907880">
                  <a:extLst>
                    <a:ext uri="{9D8B030D-6E8A-4147-A177-3AD203B41FA5}">
                      <a16:colId xmlns:a16="http://schemas.microsoft.com/office/drawing/2014/main" val="20003"/>
                    </a:ext>
                  </a:extLst>
                </a:gridCol>
              </a:tblGrid>
              <a:tr h="823320">
                <a:tc>
                  <a:txBody>
                    <a:bodyPr/>
                    <a:lstStyle/>
                    <a:p>
                      <a:pPr algn="ctr">
                        <a:lnSpc>
                          <a:spcPct val="100000"/>
                        </a:lnSpc>
                      </a:pPr>
                      <a:r>
                        <a:rPr lang="en-IN" sz="2400" b="1" i="1" strike="noStrike" spc="-1">
                          <a:solidFill>
                            <a:srgbClr val="FFFFFF"/>
                          </a:solidFill>
                          <a:latin typeface="Bookman Old Style"/>
                        </a:rPr>
                        <a:t> Team Member Name</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D7D31"/>
                    </a:solidFill>
                  </a:tcPr>
                </a:tc>
                <a:tc>
                  <a:txBody>
                    <a:bodyPr/>
                    <a:lstStyle/>
                    <a:p>
                      <a:pPr algn="ctr">
                        <a:lnSpc>
                          <a:spcPct val="100000"/>
                        </a:lnSpc>
                      </a:pPr>
                      <a:r>
                        <a:rPr lang="en-IN" sz="2400" b="1" i="1" strike="noStrike" spc="-1">
                          <a:solidFill>
                            <a:srgbClr val="FFFFFF"/>
                          </a:solidFill>
                          <a:latin typeface="Bookman Old Style"/>
                        </a:rPr>
                        <a:t>Date Assigned</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D7D31"/>
                    </a:solidFill>
                  </a:tcPr>
                </a:tc>
                <a:tc>
                  <a:txBody>
                    <a:bodyPr/>
                    <a:lstStyle/>
                    <a:p>
                      <a:pPr algn="ctr">
                        <a:lnSpc>
                          <a:spcPct val="100000"/>
                        </a:lnSpc>
                      </a:pPr>
                      <a:r>
                        <a:rPr lang="en-IN" sz="2400" b="1" i="1" strike="noStrike" spc="-1">
                          <a:solidFill>
                            <a:srgbClr val="FFFFFF"/>
                          </a:solidFill>
                          <a:latin typeface="Bookman Old Style"/>
                        </a:rPr>
                        <a:t>Date </a:t>
                      </a:r>
                      <a:endParaRPr lang="en-IN" sz="2400" b="0" strike="noStrike" spc="-1">
                        <a:latin typeface="Arial"/>
                      </a:endParaRPr>
                    </a:p>
                    <a:p>
                      <a:pPr algn="ctr">
                        <a:lnSpc>
                          <a:spcPct val="100000"/>
                        </a:lnSpc>
                      </a:pPr>
                      <a:r>
                        <a:rPr lang="en-IN" sz="2400" b="1" i="1" strike="noStrike" spc="-1">
                          <a:solidFill>
                            <a:srgbClr val="FFFFFF"/>
                          </a:solidFill>
                          <a:latin typeface="Bookman Old Style"/>
                        </a:rPr>
                        <a:t>Completed</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D7D31"/>
                    </a:solidFill>
                  </a:tcPr>
                </a:tc>
                <a:tc>
                  <a:txBody>
                    <a:bodyPr/>
                    <a:lstStyle/>
                    <a:p>
                      <a:pPr algn="ctr">
                        <a:lnSpc>
                          <a:spcPct val="100000"/>
                        </a:lnSpc>
                      </a:pPr>
                      <a:r>
                        <a:rPr lang="en-IN" sz="2400" b="1" i="1" strike="noStrike" spc="-1">
                          <a:solidFill>
                            <a:srgbClr val="FFFFFF"/>
                          </a:solidFill>
                          <a:latin typeface="Bookman Old Style"/>
                        </a:rPr>
                        <a:t>Task</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ED7D31"/>
                    </a:solidFill>
                  </a:tcPr>
                </a:tc>
                <a:extLst>
                  <a:ext uri="{0D108BD9-81ED-4DB2-BD59-A6C34878D82A}">
                    <a16:rowId xmlns:a16="http://schemas.microsoft.com/office/drawing/2014/main" val="10000"/>
                  </a:ext>
                </a:extLst>
              </a:tr>
              <a:tr h="366120">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8D7CD"/>
                    </a:solidFill>
                  </a:tcPr>
                </a:tc>
                <a:extLst>
                  <a:ext uri="{0D108BD9-81ED-4DB2-BD59-A6C34878D82A}">
                    <a16:rowId xmlns:a16="http://schemas.microsoft.com/office/drawing/2014/main" val="10001"/>
                  </a:ext>
                </a:extLst>
              </a:tr>
              <a:tr h="1189080">
                <a:tc>
                  <a:txBody>
                    <a:bodyPr/>
                    <a:lstStyle/>
                    <a:p>
                      <a:pPr algn="ctr">
                        <a:lnSpc>
                          <a:spcPct val="100000"/>
                        </a:lnSpc>
                      </a:pPr>
                      <a:r>
                        <a:rPr lang="en-IN" sz="2400" b="0" i="1" strike="noStrike" spc="-1">
                          <a:solidFill>
                            <a:srgbClr val="000000"/>
                          </a:solidFill>
                          <a:latin typeface="Bookman Old Style"/>
                        </a:rPr>
                        <a:t>Nitin</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tc>
                  <a:txBody>
                    <a:bodyPr/>
                    <a:lstStyle/>
                    <a:p>
                      <a:pPr algn="ctr">
                        <a:lnSpc>
                          <a:spcPct val="100000"/>
                        </a:lnSpc>
                      </a:pPr>
                      <a:r>
                        <a:rPr lang="en-IN" sz="2400" b="0" i="1" strike="noStrike" spc="-1">
                          <a:solidFill>
                            <a:srgbClr val="000000"/>
                          </a:solidFill>
                          <a:latin typeface="Bookman Old Style"/>
                        </a:rPr>
                        <a:t>November 8</a:t>
                      </a:r>
                      <a:r>
                        <a:rPr lang="en-IN" sz="2400" b="0" i="1" strike="noStrike" spc="-1" baseline="30000">
                          <a:solidFill>
                            <a:srgbClr val="000000"/>
                          </a:solidFill>
                          <a:latin typeface="Bookman Old Style"/>
                        </a:rPr>
                        <a:t>th</a:t>
                      </a:r>
                      <a:r>
                        <a:rPr lang="en-IN" sz="2400" b="0" i="1" strike="noStrike" spc="-1">
                          <a:solidFill>
                            <a:srgbClr val="000000"/>
                          </a:solidFill>
                          <a:latin typeface="Bookman Old Style"/>
                        </a:rPr>
                        <a:t> ,2019</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tc>
                  <a:txBody>
                    <a:bodyPr/>
                    <a:lstStyle/>
                    <a:p>
                      <a:pPr algn="ctr">
                        <a:lnSpc>
                          <a:spcPct val="100000"/>
                        </a:lnSpc>
                      </a:pPr>
                      <a:r>
                        <a:rPr lang="en-IN" sz="2400" b="0" i="1" strike="noStrike" spc="-1">
                          <a:solidFill>
                            <a:srgbClr val="000000"/>
                          </a:solidFill>
                          <a:latin typeface="Bookman Old Style"/>
                        </a:rPr>
                        <a:t>November 14</a:t>
                      </a:r>
                      <a:r>
                        <a:rPr lang="en-IN" sz="2400" b="0" i="1" strike="noStrike" spc="-1" baseline="30000">
                          <a:solidFill>
                            <a:srgbClr val="000000"/>
                          </a:solidFill>
                          <a:latin typeface="Bookman Old Style"/>
                        </a:rPr>
                        <a:t>th</a:t>
                      </a:r>
                      <a:r>
                        <a:rPr lang="en-IN" sz="2400" b="0" i="1" strike="noStrike" spc="-1">
                          <a:solidFill>
                            <a:srgbClr val="000000"/>
                          </a:solidFill>
                          <a:latin typeface="Bookman Old Style"/>
                        </a:rPr>
                        <a:t> ,2019</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tc>
                  <a:txBody>
                    <a:bodyPr/>
                    <a:lstStyle/>
                    <a:p>
                      <a:pPr algn="ctr">
                        <a:lnSpc>
                          <a:spcPct val="100000"/>
                        </a:lnSpc>
                      </a:pPr>
                      <a:r>
                        <a:rPr lang="en-IN" sz="2400" b="0" i="1" strike="noStrike" spc="-1">
                          <a:solidFill>
                            <a:srgbClr val="000000"/>
                          </a:solidFill>
                          <a:latin typeface="Bookman Old Style"/>
                        </a:rPr>
                        <a:t>User Acceptance Testing : Feasibility testing, alpha-beta testing survey analysis</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extLst>
                  <a:ext uri="{0D108BD9-81ED-4DB2-BD59-A6C34878D82A}">
                    <a16:rowId xmlns:a16="http://schemas.microsoft.com/office/drawing/2014/main" val="10002"/>
                  </a:ext>
                </a:extLst>
              </a:tr>
              <a:tr h="366120">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tc>
                  <a:txBody>
                    <a:bodyPr/>
                    <a:lstStyle/>
                    <a:p>
                      <a:endParaRPr lang="en-US"/>
                    </a:p>
                  </a:txBody>
                  <a:tcPr>
                    <a:lnL w="12240">
                      <a:solidFill>
                        <a:srgbClr val="FFFFFF"/>
                      </a:solidFill>
                    </a:lnL>
                    <a:lnR w="12240">
                      <a:solidFill>
                        <a:srgbClr val="FFFFFF"/>
                      </a:solidFill>
                    </a:lnR>
                    <a:lnT w="12240">
                      <a:solidFill>
                        <a:srgbClr val="FFFFFF"/>
                      </a:solidFill>
                    </a:lnT>
                    <a:lnB w="12240">
                      <a:solidFill>
                        <a:srgbClr val="FFFFFF"/>
                      </a:solidFill>
                    </a:lnB>
                    <a:solidFill>
                      <a:srgbClr val="F8D7CD"/>
                    </a:solidFill>
                  </a:tcPr>
                </a:tc>
                <a:extLst>
                  <a:ext uri="{0D108BD9-81ED-4DB2-BD59-A6C34878D82A}">
                    <a16:rowId xmlns:a16="http://schemas.microsoft.com/office/drawing/2014/main" val="10003"/>
                  </a:ext>
                </a:extLst>
              </a:tr>
              <a:tr h="823320">
                <a:tc>
                  <a:txBody>
                    <a:bodyPr/>
                    <a:lstStyle/>
                    <a:p>
                      <a:pPr algn="ctr">
                        <a:lnSpc>
                          <a:spcPct val="100000"/>
                        </a:lnSpc>
                      </a:pPr>
                      <a:r>
                        <a:rPr lang="en-IN" sz="2400" b="0" i="1" strike="noStrike" spc="-1">
                          <a:solidFill>
                            <a:srgbClr val="000000"/>
                          </a:solidFill>
                          <a:latin typeface="Bookman Old Style"/>
                        </a:rPr>
                        <a:t>Ansh and Nitin</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tc>
                  <a:txBody>
                    <a:bodyPr/>
                    <a:lstStyle/>
                    <a:p>
                      <a:pPr algn="ctr">
                        <a:lnSpc>
                          <a:spcPct val="100000"/>
                        </a:lnSpc>
                      </a:pPr>
                      <a:r>
                        <a:rPr lang="en-IN" sz="2400" b="0" i="1" strike="noStrike" spc="-1">
                          <a:solidFill>
                            <a:srgbClr val="000000"/>
                          </a:solidFill>
                          <a:latin typeface="Bookman Old Style"/>
                        </a:rPr>
                        <a:t>November 15</a:t>
                      </a:r>
                      <a:r>
                        <a:rPr lang="en-IN" sz="2400" b="0" i="1" strike="noStrike" spc="-1" baseline="30000">
                          <a:solidFill>
                            <a:srgbClr val="000000"/>
                          </a:solidFill>
                          <a:latin typeface="Bookman Old Style"/>
                        </a:rPr>
                        <a:t>th</a:t>
                      </a:r>
                      <a:r>
                        <a:rPr lang="en-IN" sz="2400" b="0" i="1" strike="noStrike" spc="-1">
                          <a:solidFill>
                            <a:srgbClr val="000000"/>
                          </a:solidFill>
                          <a:latin typeface="Bookman Old Style"/>
                        </a:rPr>
                        <a:t> ,2019</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tc>
                  <a:txBody>
                    <a:bodyPr/>
                    <a:lstStyle/>
                    <a:p>
                      <a:pPr algn="ctr">
                        <a:lnSpc>
                          <a:spcPct val="100000"/>
                        </a:lnSpc>
                      </a:pPr>
                      <a:r>
                        <a:rPr lang="en-IN" sz="2400" b="0" i="1" strike="noStrike" spc="-1">
                          <a:solidFill>
                            <a:srgbClr val="000000"/>
                          </a:solidFill>
                          <a:latin typeface="Bookman Old Style"/>
                        </a:rPr>
                        <a:t>November 17</a:t>
                      </a:r>
                      <a:r>
                        <a:rPr lang="en-IN" sz="2400" b="0" i="1" strike="noStrike" spc="-1" baseline="30000">
                          <a:solidFill>
                            <a:srgbClr val="000000"/>
                          </a:solidFill>
                          <a:latin typeface="Bookman Old Style"/>
                        </a:rPr>
                        <a:t>th</a:t>
                      </a:r>
                      <a:r>
                        <a:rPr lang="en-IN" sz="2400" b="0" i="1" strike="noStrike" spc="-1">
                          <a:solidFill>
                            <a:srgbClr val="000000"/>
                          </a:solidFill>
                          <a:latin typeface="Bookman Old Style"/>
                        </a:rPr>
                        <a:t> ,2019</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tc>
                  <a:txBody>
                    <a:bodyPr/>
                    <a:lstStyle/>
                    <a:p>
                      <a:pPr algn="ctr">
                        <a:lnSpc>
                          <a:spcPct val="100000"/>
                        </a:lnSpc>
                      </a:pPr>
                      <a:r>
                        <a:rPr lang="en-IN" sz="2400" b="0" i="1" strike="noStrike" spc="-1">
                          <a:solidFill>
                            <a:srgbClr val="000000"/>
                          </a:solidFill>
                          <a:latin typeface="Bookman Old Style"/>
                        </a:rPr>
                        <a:t>Final Changes and Documentation</a:t>
                      </a:r>
                      <a:endParaRPr lang="en-IN" sz="24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BECE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0" y="3168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Conclusion.</a:t>
            </a:r>
            <a:endParaRPr lang="en-IN" sz="4800" b="0" strike="noStrike" spc="-1">
              <a:latin typeface="Arial"/>
            </a:endParaRPr>
          </a:p>
        </p:txBody>
      </p:sp>
      <p:sp>
        <p:nvSpPr>
          <p:cNvPr id="175" name="CustomShape 2"/>
          <p:cNvSpPr/>
          <p:nvPr/>
        </p:nvSpPr>
        <p:spPr>
          <a:xfrm>
            <a:off x="559440" y="1938240"/>
            <a:ext cx="11071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 Through this project, we have proposed a newer security structure for cloud computing environment which includes AES and Triple DES file encryption system</a:t>
            </a:r>
            <a:endParaRPr lang="en-IN" sz="2400" b="0" strike="noStrike" spc="-1">
              <a:latin typeface="Arial"/>
            </a:endParaRPr>
          </a:p>
          <a:p>
            <a:pPr>
              <a:lnSpc>
                <a:spcPct val="100000"/>
              </a:lnSpc>
            </a:pP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This model ensures security for whole cloud computing structure</a:t>
            </a:r>
            <a:endParaRPr lang="en-IN" sz="2400" b="0" strike="noStrike" spc="-1">
              <a:latin typeface="Arial"/>
            </a:endParaRPr>
          </a:p>
          <a:p>
            <a:pPr>
              <a:lnSpc>
                <a:spcPct val="100000"/>
              </a:lnSpc>
            </a:pP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In our proposed system, an intruder cannot easily get information and upload the files because he needs to take control over all the servers, which is quite difficult. </a:t>
            </a:r>
            <a:endParaRPr lang="en-IN" sz="2400" b="0" strike="noStrike" spc="-1">
              <a:latin typeface="Arial"/>
            </a:endParaRPr>
          </a:p>
        </p:txBody>
      </p:sp>
      <p:sp>
        <p:nvSpPr>
          <p:cNvPr id="176" name="CustomShape 3"/>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77" name="CustomShape 4"/>
          <p:cNvSpPr/>
          <p:nvPr/>
        </p:nvSpPr>
        <p:spPr>
          <a:xfrm>
            <a:off x="11069640" y="276120"/>
            <a:ext cx="79740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27</a:t>
            </a:r>
            <a:endParaRPr lang="en-IN" sz="1800" b="0" strike="noStrike" spc="-1">
              <a:latin typeface="Arial"/>
            </a:endParaRPr>
          </a:p>
        </p:txBody>
      </p:sp>
      <p:sp>
        <p:nvSpPr>
          <p:cNvPr id="178" name="CustomShape 5"/>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0" y="3168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Conclusion (Contd.).</a:t>
            </a:r>
            <a:endParaRPr lang="en-IN" sz="4800" b="0" strike="noStrike" spc="-1">
              <a:latin typeface="Arial"/>
            </a:endParaRPr>
          </a:p>
        </p:txBody>
      </p:sp>
      <p:sp>
        <p:nvSpPr>
          <p:cNvPr id="180" name="CustomShape 2"/>
          <p:cNvSpPr/>
          <p:nvPr/>
        </p:nvSpPr>
        <p:spPr>
          <a:xfrm>
            <a:off x="559440" y="1938240"/>
            <a:ext cx="11071800" cy="191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The model, though it is developed in a cloud environment, individual servers’ operation has got priority here.</a:t>
            </a:r>
            <a:endParaRPr lang="en-IN" sz="2400" b="0" strike="noStrike" spc="-1">
              <a:latin typeface="Arial"/>
            </a:endParaRPr>
          </a:p>
          <a:p>
            <a:pPr>
              <a:lnSpc>
                <a:spcPct val="100000"/>
              </a:lnSpc>
            </a:pP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So, decision taking is easy for each server, like authenticate user, give access to a file etc.</a:t>
            </a:r>
            <a:endParaRPr lang="en-IN" sz="2400" b="0" strike="noStrike" spc="-1">
              <a:latin typeface="Arial"/>
            </a:endParaRPr>
          </a:p>
        </p:txBody>
      </p:sp>
      <p:sp>
        <p:nvSpPr>
          <p:cNvPr id="181" name="CustomShape 3"/>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82" name="CustomShape 4"/>
          <p:cNvSpPr/>
          <p:nvPr/>
        </p:nvSpPr>
        <p:spPr>
          <a:xfrm>
            <a:off x="11069640" y="276120"/>
            <a:ext cx="79740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28</a:t>
            </a:r>
            <a:endParaRPr lang="en-IN" sz="1800" b="0" strike="noStrike" spc="-1">
              <a:latin typeface="Arial"/>
            </a:endParaRPr>
          </a:p>
        </p:txBody>
      </p:sp>
      <p:sp>
        <p:nvSpPr>
          <p:cNvPr id="183" name="CustomShape 5"/>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Outline.</a:t>
            </a:r>
            <a:endParaRPr lang="en-IN" sz="4800" b="0" strike="noStrike" spc="-1">
              <a:latin typeface="Arial"/>
            </a:endParaRPr>
          </a:p>
        </p:txBody>
      </p:sp>
      <p:sp>
        <p:nvSpPr>
          <p:cNvPr id="47" name="CustomShape 2"/>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sp>
        <p:nvSpPr>
          <p:cNvPr id="48" name="CustomShape 3"/>
          <p:cNvSpPr/>
          <p:nvPr/>
        </p:nvSpPr>
        <p:spPr>
          <a:xfrm>
            <a:off x="11396520" y="276120"/>
            <a:ext cx="47052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3</a:t>
            </a:r>
            <a:endParaRPr lang="en-IN" sz="1800" b="0" strike="noStrike" spc="-1">
              <a:latin typeface="Arial"/>
            </a:endParaRPr>
          </a:p>
        </p:txBody>
      </p:sp>
      <p:sp>
        <p:nvSpPr>
          <p:cNvPr id="49" name="CustomShape 4"/>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50" name="CustomShape 5"/>
          <p:cNvSpPr/>
          <p:nvPr/>
        </p:nvSpPr>
        <p:spPr>
          <a:xfrm>
            <a:off x="266760" y="1088280"/>
            <a:ext cx="5126760" cy="5941800"/>
          </a:xfrm>
          <a:prstGeom prst="rect">
            <a:avLst/>
          </a:prstGeom>
          <a:noFill/>
          <a:ln w="76320">
            <a:noFill/>
          </a:ln>
        </p:spPr>
        <p:style>
          <a:lnRef idx="0">
            <a:scrgbClr r="0" g="0" b="0"/>
          </a:lnRef>
          <a:fillRef idx="0">
            <a:scrgbClr r="0" g="0" b="0"/>
          </a:fillRef>
          <a:effectRef idx="0">
            <a:scrgbClr r="0" g="0" b="0"/>
          </a:effectRef>
          <a:fontRef idx="minor"/>
        </p:style>
        <p:txBody>
          <a:bodyPr lIns="90000" tIns="45000" rIns="90000" bIns="45000">
            <a:spAutoFit/>
          </a:bodyPr>
          <a:lstStyle/>
          <a:p>
            <a:pPr marL="800280" lvl="1" indent="-342000">
              <a:lnSpc>
                <a:spcPct val="100000"/>
              </a:lnSpc>
              <a:buClr>
                <a:srgbClr val="FF0000"/>
              </a:buClr>
              <a:buFont typeface="Arial"/>
              <a:buChar char="•"/>
            </a:pPr>
            <a:r>
              <a:rPr lang="en-IN" sz="2400" b="0" strike="noStrike" spc="-1">
                <a:solidFill>
                  <a:srgbClr val="000000"/>
                </a:solidFill>
                <a:latin typeface="Calibri"/>
                <a:ea typeface="DejaVu Sans"/>
              </a:rPr>
              <a:t>Operational Feasibility</a:t>
            </a:r>
            <a:endParaRPr lang="en-IN" sz="2400" b="0" strike="noStrike" spc="-1">
              <a:latin typeface="Arial"/>
            </a:endParaRPr>
          </a:p>
          <a:p>
            <a:pPr marL="343080" indent="-342000">
              <a:lnSpc>
                <a:spcPct val="100000"/>
              </a:lnSpc>
              <a:buClr>
                <a:srgbClr val="FF0000"/>
              </a:buClr>
              <a:buFont typeface="Arial"/>
              <a:buChar char="•"/>
            </a:pPr>
            <a:r>
              <a:rPr lang="en-IN" sz="2400" b="1" strike="noStrike" spc="-1">
                <a:solidFill>
                  <a:srgbClr val="000000"/>
                </a:solidFill>
                <a:latin typeface="Calibri"/>
                <a:ea typeface="DejaVu Sans"/>
              </a:rPr>
              <a:t>Problem Definition</a:t>
            </a:r>
            <a:endParaRPr lang="en-IN" sz="2400" b="0" strike="noStrike" spc="-1">
              <a:latin typeface="Arial"/>
            </a:endParaRPr>
          </a:p>
          <a:p>
            <a:pPr marL="800280" lvl="1" indent="-342000">
              <a:lnSpc>
                <a:spcPct val="100000"/>
              </a:lnSpc>
              <a:buClr>
                <a:srgbClr val="FF0000"/>
              </a:buClr>
              <a:buFont typeface="Arial"/>
              <a:buChar char="•"/>
            </a:pPr>
            <a:r>
              <a:rPr lang="en-IN" sz="2400" b="0" strike="noStrike" spc="-1">
                <a:solidFill>
                  <a:srgbClr val="000000"/>
                </a:solidFill>
                <a:latin typeface="Calibri"/>
                <a:ea typeface="DejaVu Sans"/>
              </a:rPr>
              <a:t>Problem Statement</a:t>
            </a:r>
            <a:endParaRPr lang="en-IN" sz="2400" b="0" strike="noStrike" spc="-1">
              <a:latin typeface="Arial"/>
            </a:endParaRPr>
          </a:p>
          <a:p>
            <a:pPr marL="800280" lvl="1" indent="-342000">
              <a:lnSpc>
                <a:spcPct val="100000"/>
              </a:lnSpc>
              <a:buClr>
                <a:srgbClr val="FF0000"/>
              </a:buClr>
              <a:buFont typeface="Arial"/>
              <a:buChar char="•"/>
            </a:pPr>
            <a:r>
              <a:rPr lang="en-IN" sz="2400" b="0" strike="noStrike" spc="-1">
                <a:solidFill>
                  <a:srgbClr val="000000"/>
                </a:solidFill>
                <a:latin typeface="Calibri"/>
                <a:ea typeface="DejaVu Sans"/>
              </a:rPr>
              <a:t>Target Users</a:t>
            </a:r>
            <a:endParaRPr lang="en-IN" sz="2400" b="0" strike="noStrike" spc="-1">
              <a:latin typeface="Arial"/>
            </a:endParaRPr>
          </a:p>
          <a:p>
            <a:pPr marL="343080" indent="-342000">
              <a:lnSpc>
                <a:spcPct val="100000"/>
              </a:lnSpc>
              <a:buClr>
                <a:srgbClr val="FF0000"/>
              </a:buClr>
              <a:buFont typeface="Arial"/>
              <a:buChar char="•"/>
            </a:pPr>
            <a:r>
              <a:rPr lang="en-IN" sz="2400" b="1" strike="noStrike" spc="-1">
                <a:solidFill>
                  <a:srgbClr val="000000"/>
                </a:solidFill>
                <a:latin typeface="Calibri"/>
                <a:ea typeface="DejaVu Sans"/>
              </a:rPr>
              <a:t>Designing and Implementation</a:t>
            </a:r>
            <a:endParaRPr lang="en-IN" sz="2400" b="0" strike="noStrike" spc="-1">
              <a:latin typeface="Arial"/>
            </a:endParaRPr>
          </a:p>
          <a:p>
            <a:pPr marL="800280" lvl="1" indent="-342000">
              <a:lnSpc>
                <a:spcPct val="100000"/>
              </a:lnSpc>
              <a:buClr>
                <a:srgbClr val="FF0000"/>
              </a:buClr>
              <a:buFont typeface="Arial"/>
              <a:buChar char="•"/>
            </a:pPr>
            <a:r>
              <a:rPr lang="en-IN" sz="2400" b="0" strike="noStrike" spc="-1">
                <a:solidFill>
                  <a:srgbClr val="000000"/>
                </a:solidFill>
                <a:latin typeface="Calibri"/>
                <a:ea typeface="DejaVu Sans"/>
              </a:rPr>
              <a:t>System Design</a:t>
            </a:r>
            <a:endParaRPr lang="en-IN" sz="2400" b="0" strike="noStrike" spc="-1">
              <a:latin typeface="Arial"/>
            </a:endParaRPr>
          </a:p>
          <a:p>
            <a:pPr marL="800280" lvl="1" indent="-342000">
              <a:lnSpc>
                <a:spcPct val="100000"/>
              </a:lnSpc>
              <a:buClr>
                <a:srgbClr val="FF0000"/>
              </a:buClr>
              <a:buFont typeface="Arial"/>
              <a:buChar char="•"/>
            </a:pPr>
            <a:r>
              <a:rPr lang="en-IN" sz="2400" b="0" strike="noStrike" spc="-1">
                <a:solidFill>
                  <a:srgbClr val="000000"/>
                </a:solidFill>
                <a:latin typeface="Calibri"/>
                <a:ea typeface="DejaVu Sans"/>
              </a:rPr>
              <a:t>Data Flow Diagram</a:t>
            </a:r>
            <a:endParaRPr lang="en-IN" sz="2400" b="0" strike="noStrike" spc="-1">
              <a:latin typeface="Arial"/>
            </a:endParaRPr>
          </a:p>
          <a:p>
            <a:pPr marL="800280" lvl="1" indent="-342000">
              <a:lnSpc>
                <a:spcPct val="100000"/>
              </a:lnSpc>
              <a:buClr>
                <a:srgbClr val="FF0000"/>
              </a:buClr>
              <a:buFont typeface="Arial"/>
              <a:buChar char="•"/>
            </a:pPr>
            <a:r>
              <a:rPr lang="en-IN" sz="2400" b="0" strike="noStrike" spc="-1">
                <a:solidFill>
                  <a:srgbClr val="000000"/>
                </a:solidFill>
                <a:latin typeface="Calibri"/>
                <a:ea typeface="DejaVu Sans"/>
              </a:rPr>
              <a:t>Use Case Diagram</a:t>
            </a:r>
            <a:endParaRPr lang="en-IN" sz="2400" b="0" strike="noStrike" spc="-1">
              <a:latin typeface="Arial"/>
            </a:endParaRPr>
          </a:p>
          <a:p>
            <a:pPr marL="343080" indent="-342000">
              <a:lnSpc>
                <a:spcPct val="100000"/>
              </a:lnSpc>
              <a:buClr>
                <a:srgbClr val="FF0000"/>
              </a:buClr>
              <a:buFont typeface="Arial"/>
              <a:buChar char="•"/>
            </a:pPr>
            <a:r>
              <a:rPr lang="en-IN" sz="2400" b="1" strike="noStrike" spc="-1">
                <a:solidFill>
                  <a:srgbClr val="000000"/>
                </a:solidFill>
                <a:latin typeface="Calibri"/>
                <a:ea typeface="DejaVu Sans"/>
              </a:rPr>
              <a:t>Miscallanous</a:t>
            </a:r>
            <a:endParaRPr lang="en-IN" sz="2400" b="0" strike="noStrike" spc="-1">
              <a:latin typeface="Arial"/>
            </a:endParaRPr>
          </a:p>
          <a:p>
            <a:pPr marL="800280" lvl="1" indent="-342000">
              <a:lnSpc>
                <a:spcPct val="100000"/>
              </a:lnSpc>
              <a:buClr>
                <a:srgbClr val="FF0000"/>
              </a:buClr>
              <a:buFont typeface="Arial"/>
              <a:buChar char="•"/>
            </a:pPr>
            <a:r>
              <a:rPr lang="en-IN" sz="2400" b="0" strike="noStrike" spc="-1">
                <a:solidFill>
                  <a:srgbClr val="000000"/>
                </a:solidFill>
                <a:latin typeface="Calibri"/>
                <a:ea typeface="DejaVu Sans"/>
              </a:rPr>
              <a:t>Source Code and Screenshots</a:t>
            </a:r>
            <a:endParaRPr lang="en-IN" sz="2400" b="0" strike="noStrike" spc="-1">
              <a:latin typeface="Arial"/>
            </a:endParaRPr>
          </a:p>
          <a:p>
            <a:pPr marL="800280" lvl="1" indent="-342000">
              <a:lnSpc>
                <a:spcPct val="100000"/>
              </a:lnSpc>
              <a:buClr>
                <a:srgbClr val="FF0000"/>
              </a:buClr>
              <a:buFont typeface="Arial"/>
              <a:buChar char="•"/>
            </a:pPr>
            <a:r>
              <a:rPr lang="en-IN" sz="2400" b="0" strike="noStrike" spc="-1">
                <a:solidFill>
                  <a:srgbClr val="000000"/>
                </a:solidFill>
                <a:latin typeface="Calibri"/>
                <a:ea typeface="DejaVu Sans"/>
              </a:rPr>
              <a:t>Task Log</a:t>
            </a:r>
            <a:endParaRPr lang="en-IN" sz="2400" b="0" strike="noStrike" spc="-1">
              <a:latin typeface="Arial"/>
            </a:endParaRPr>
          </a:p>
          <a:p>
            <a:pPr marL="343080" indent="-342000">
              <a:lnSpc>
                <a:spcPct val="100000"/>
              </a:lnSpc>
              <a:buClr>
                <a:srgbClr val="FF0000"/>
              </a:buClr>
              <a:buFont typeface="Arial"/>
              <a:buChar char="•"/>
            </a:pPr>
            <a:r>
              <a:rPr lang="en-IN" sz="2400" b="1" strike="noStrike" spc="-1">
                <a:solidFill>
                  <a:srgbClr val="000000"/>
                </a:solidFill>
                <a:latin typeface="Calibri"/>
                <a:ea typeface="DejaVu Sans"/>
              </a:rPr>
              <a:t>Conclusion and Future Work</a:t>
            </a:r>
            <a:endParaRPr lang="en-IN" sz="2400" b="0" strike="noStrike" spc="-1">
              <a:latin typeface="Arial"/>
            </a:endParaRPr>
          </a:p>
          <a:p>
            <a:pPr marL="343080" indent="-342000">
              <a:lnSpc>
                <a:spcPct val="100000"/>
              </a:lnSpc>
              <a:buClr>
                <a:srgbClr val="FF0000"/>
              </a:buClr>
              <a:buFont typeface="Arial"/>
              <a:buChar char="•"/>
            </a:pPr>
            <a:r>
              <a:rPr lang="en-IN" sz="2400" b="1" strike="noStrike" spc="-1">
                <a:solidFill>
                  <a:srgbClr val="000000"/>
                </a:solidFill>
                <a:latin typeface="Calibri"/>
                <a:ea typeface="DejaVu Sans"/>
              </a:rPr>
              <a:t>References</a:t>
            </a:r>
            <a:r>
              <a:rPr lang="en-IN" sz="2400" b="0" strike="noStrike" spc="-1">
                <a:solidFill>
                  <a:srgbClr val="000000"/>
                </a:solidFill>
                <a:latin typeface="Calibri"/>
                <a:ea typeface="DejaVu Sans"/>
              </a:rPr>
              <a:t> </a:t>
            </a:r>
            <a:endParaRPr lang="en-IN" sz="24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0" y="3168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Future work .</a:t>
            </a:r>
            <a:endParaRPr lang="en-IN" sz="4800" b="0" strike="noStrike" spc="-1">
              <a:latin typeface="Arial"/>
            </a:endParaRPr>
          </a:p>
        </p:txBody>
      </p:sp>
      <p:sp>
        <p:nvSpPr>
          <p:cNvPr id="185" name="CustomShape 2"/>
          <p:cNvSpPr/>
          <p:nvPr/>
        </p:nvSpPr>
        <p:spPr>
          <a:xfrm>
            <a:off x="559440" y="1938240"/>
            <a:ext cx="11071800" cy="301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000">
              <a:lnSpc>
                <a:spcPct val="100000"/>
              </a:lnSpc>
              <a:buClr>
                <a:srgbClr val="C00000"/>
              </a:buClr>
              <a:buFont typeface="Wingdings" charset="2"/>
              <a:buChar char=""/>
            </a:pPr>
            <a:r>
              <a:rPr lang="en-IN" sz="2400" b="0" strike="noStrike" spc="-1">
                <a:solidFill>
                  <a:srgbClr val="000000"/>
                </a:solidFill>
                <a:latin typeface="Calibri"/>
                <a:ea typeface="DejaVu Sans"/>
              </a:rPr>
              <a:t>In our proposed model we have used AES encryption system which is deterministic. For this reason, it becomes fragile in long run process. But the other algorithms make the model highly secured.</a:t>
            </a:r>
            <a:endParaRPr lang="en-IN" sz="2400" b="0" strike="noStrike" spc="-1">
              <a:latin typeface="Arial"/>
            </a:endParaRPr>
          </a:p>
          <a:p>
            <a:pPr marL="343080" indent="-342000">
              <a:lnSpc>
                <a:spcPct val="100000"/>
              </a:lnSpc>
              <a:buClr>
                <a:srgbClr val="C00000"/>
              </a:buClr>
              <a:buFont typeface="Wingdings" charset="2"/>
              <a:buChar char=""/>
            </a:pPr>
            <a:r>
              <a:rPr lang="en-IN" sz="2400" b="0" strike="noStrike" spc="-1">
                <a:solidFill>
                  <a:srgbClr val="000000"/>
                </a:solidFill>
                <a:latin typeface="Calibri"/>
                <a:ea typeface="DejaVu Sans"/>
              </a:rPr>
              <a:t>In future we want to work more on ensuring secure uploading/downloading system between users and system, user to user. </a:t>
            </a:r>
            <a:endParaRPr lang="en-IN" sz="2400" b="0" strike="noStrike" spc="-1">
              <a:latin typeface="Arial"/>
            </a:endParaRPr>
          </a:p>
          <a:p>
            <a:pPr marL="343080" indent="-342000">
              <a:lnSpc>
                <a:spcPct val="100000"/>
              </a:lnSpc>
              <a:buClr>
                <a:srgbClr val="C00000"/>
              </a:buClr>
              <a:buFont typeface="Wingdings" charset="2"/>
              <a:buChar char=""/>
            </a:pPr>
            <a:r>
              <a:rPr lang="en-IN" sz="2400" b="0" strike="noStrike" spc="-1">
                <a:solidFill>
                  <a:srgbClr val="000000"/>
                </a:solidFill>
                <a:latin typeface="Calibri"/>
                <a:ea typeface="DejaVu Sans"/>
              </a:rPr>
              <a:t>We also want to add a payment gateway which would make this model business ready</a:t>
            </a:r>
            <a:endParaRPr lang="en-IN" sz="2400" b="0" strike="noStrike" spc="-1">
              <a:latin typeface="Arial"/>
            </a:endParaRPr>
          </a:p>
        </p:txBody>
      </p:sp>
      <p:sp>
        <p:nvSpPr>
          <p:cNvPr id="186" name="CustomShape 3"/>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87" name="CustomShape 4"/>
          <p:cNvSpPr/>
          <p:nvPr/>
        </p:nvSpPr>
        <p:spPr>
          <a:xfrm>
            <a:off x="11069640" y="276120"/>
            <a:ext cx="79740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29</a:t>
            </a:r>
            <a:endParaRPr lang="en-IN" sz="1800" b="0" strike="noStrike" spc="-1">
              <a:latin typeface="Arial"/>
            </a:endParaRPr>
          </a:p>
        </p:txBody>
      </p:sp>
      <p:sp>
        <p:nvSpPr>
          <p:cNvPr id="188" name="CustomShape 5"/>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0" y="3168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Acknowledgement.</a:t>
            </a:r>
            <a:endParaRPr lang="en-IN" sz="4800" b="0" strike="noStrike" spc="-1">
              <a:latin typeface="Arial"/>
            </a:endParaRPr>
          </a:p>
        </p:txBody>
      </p:sp>
      <p:sp>
        <p:nvSpPr>
          <p:cNvPr id="190" name="CustomShape 2"/>
          <p:cNvSpPr/>
          <p:nvPr/>
        </p:nvSpPr>
        <p:spPr>
          <a:xfrm>
            <a:off x="971280" y="2640960"/>
            <a:ext cx="10248120" cy="301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2400" b="0" strike="noStrike" spc="-1">
                <a:solidFill>
                  <a:srgbClr val="000000"/>
                </a:solidFill>
                <a:latin typeface="Calibri"/>
                <a:ea typeface="DejaVu Sans"/>
              </a:rPr>
              <a:t>We are willing to express their profound gratitude and heartiest thanks to all the researchers in the field of cloud computing architecture’s security, specially to the developers of security algorithms, who have made their research work easy to accomplish.</a:t>
            </a:r>
            <a:endParaRPr lang="en-IN" sz="2400" b="0" strike="noStrike" spc="-1">
              <a:latin typeface="Arial"/>
            </a:endParaRPr>
          </a:p>
          <a:p>
            <a:pPr algn="ctr">
              <a:lnSpc>
                <a:spcPct val="100000"/>
              </a:lnSpc>
            </a:pPr>
            <a:endParaRPr lang="en-IN" sz="2400" b="0" strike="noStrike" spc="-1">
              <a:latin typeface="Arial"/>
            </a:endParaRPr>
          </a:p>
          <a:p>
            <a:pPr>
              <a:lnSpc>
                <a:spcPct val="100000"/>
              </a:lnSpc>
            </a:pPr>
            <a:endParaRPr lang="en-IN" sz="2400" b="0" strike="noStrike" spc="-1">
              <a:latin typeface="Arial"/>
            </a:endParaRPr>
          </a:p>
          <a:p>
            <a:pPr algn="r">
              <a:lnSpc>
                <a:spcPct val="100000"/>
              </a:lnSpc>
            </a:pPr>
            <a:r>
              <a:rPr lang="en-IN" sz="2400" b="0" strike="noStrike" spc="-1">
                <a:solidFill>
                  <a:srgbClr val="C00000"/>
                </a:solidFill>
                <a:latin typeface="Calibri"/>
                <a:ea typeface="DejaVu Sans"/>
              </a:rPr>
              <a:t>- Ansh and Nitin</a:t>
            </a:r>
            <a:endParaRPr lang="en-IN" sz="2400" b="0" strike="noStrike" spc="-1">
              <a:latin typeface="Arial"/>
            </a:endParaRPr>
          </a:p>
        </p:txBody>
      </p:sp>
      <p:sp>
        <p:nvSpPr>
          <p:cNvPr id="191" name="CustomShape 3"/>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92" name="CustomShape 4"/>
          <p:cNvSpPr/>
          <p:nvPr/>
        </p:nvSpPr>
        <p:spPr>
          <a:xfrm>
            <a:off x="11069640" y="276120"/>
            <a:ext cx="79740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30</a:t>
            </a:r>
            <a:endParaRPr lang="en-IN" sz="1800" b="0" strike="noStrike" spc="-1">
              <a:latin typeface="Arial"/>
            </a:endParaRPr>
          </a:p>
        </p:txBody>
      </p:sp>
      <p:sp>
        <p:nvSpPr>
          <p:cNvPr id="193" name="CustomShape 5"/>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0" y="3168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References.</a:t>
            </a:r>
            <a:endParaRPr lang="en-IN" sz="4800" b="0" strike="noStrike" spc="-1">
              <a:latin typeface="Arial"/>
            </a:endParaRPr>
          </a:p>
        </p:txBody>
      </p:sp>
      <p:sp>
        <p:nvSpPr>
          <p:cNvPr id="195" name="CustomShape 2"/>
          <p:cNvSpPr/>
          <p:nvPr/>
        </p:nvSpPr>
        <p:spPr>
          <a:xfrm>
            <a:off x="559440" y="1312200"/>
            <a:ext cx="11071800" cy="484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Network security and  cryptograpy by Himanshu sharma</a:t>
            </a: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Yashpal Kadam, “Security Issues in Cloud Computing A Transparent View”, International Journal of Computer Science Emerging Technology, Vol-2 No 5 October, 2011 , 316-322</a:t>
            </a: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“Cloud Computing: Silver Lining or Storm Ahead?”, Volume 13 Number 2, Spring 2010</a:t>
            </a: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Hongwei Li, Yuanshun Dai, Ling Tian and Haomiao Yang, “Identity-Based Authentication for Cloud Computing”, CloudCom 2009, LNCS 5931, pp. 157–166, 2009</a:t>
            </a: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Sven Bugiel, Stefan Nurnberger, Ahmad-Reza Sadeghi, Thomas Schneider, “Twin Clouds: Secure Cloud Computing with Low Latency”, CASED, Germany, 2011</a:t>
            </a:r>
            <a:endParaRPr lang="en-IN" sz="2400" b="0" strike="noStrike" spc="-1">
              <a:latin typeface="Arial"/>
            </a:endParaRPr>
          </a:p>
          <a:p>
            <a:pPr>
              <a:lnSpc>
                <a:spcPct val="100000"/>
              </a:lnSpc>
            </a:pPr>
            <a:endParaRPr lang="en-IN" sz="2400" b="0" strike="noStrike" spc="-1">
              <a:latin typeface="Arial"/>
            </a:endParaRPr>
          </a:p>
        </p:txBody>
      </p:sp>
      <p:sp>
        <p:nvSpPr>
          <p:cNvPr id="196" name="CustomShape 3"/>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197" name="CustomShape 4"/>
          <p:cNvSpPr/>
          <p:nvPr/>
        </p:nvSpPr>
        <p:spPr>
          <a:xfrm>
            <a:off x="11069640" y="276120"/>
            <a:ext cx="79740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31</a:t>
            </a:r>
            <a:endParaRPr lang="en-IN" sz="1800" b="0" strike="noStrike" spc="-1">
              <a:latin typeface="Arial"/>
            </a:endParaRPr>
          </a:p>
        </p:txBody>
      </p:sp>
      <p:sp>
        <p:nvSpPr>
          <p:cNvPr id="198" name="CustomShape 5"/>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0" y="3168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References(Contd.).</a:t>
            </a:r>
            <a:endParaRPr lang="en-IN" sz="4800" b="0" strike="noStrike" spc="-1">
              <a:latin typeface="Arial"/>
            </a:endParaRPr>
          </a:p>
        </p:txBody>
      </p:sp>
      <p:sp>
        <p:nvSpPr>
          <p:cNvPr id="200" name="CustomShape 2"/>
          <p:cNvSpPr/>
          <p:nvPr/>
        </p:nvSpPr>
        <p:spPr>
          <a:xfrm>
            <a:off x="559440" y="1199520"/>
            <a:ext cx="11071800" cy="557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Sven Bugiel, Stefan Nurnberger, Ahmad-Reza Sadeghi, Thomas Schneider, “Twin Clouds: Secure Cloud Computing with Low Latency”- Extended Abstract, CASED, Germany, 2011</a:t>
            </a: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Luis M. Vaquero, Luis Rodero-Merino, Daniel Morán, “Locking the sky: a survey on IaaS cloud security”, Computing (2011) 91:93–118</a:t>
            </a: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Yang Tang, Patrick P. C. Lee, John C. S. Lui, and Radia Perlman, “FADE”</a:t>
            </a: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 Burt Kaliski, The Mathematics of the RSA Public-Key Cryptosystem, RSA Laboratories</a:t>
            </a: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Joan Daemen, Vincent Rijmen, “AES Proposal: Rijndael”, 1999</a:t>
            </a: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Joan Daemen, Vincent Rijmen, “Announcing the ADVANCED ENCRYPTION STANDARD (AES)”, Federal Information Processing Standards Publication 197, November 26, 2001</a:t>
            </a: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Joshua Holden, Mohammad Musa, Edward Schaefer, and Stephen Wedig, “A Simplified AES Algorithm”, January 2010</a:t>
            </a:r>
            <a:endParaRPr lang="en-IN" sz="2400" b="0" strike="noStrike" spc="-1">
              <a:latin typeface="Arial"/>
            </a:endParaRPr>
          </a:p>
        </p:txBody>
      </p:sp>
      <p:sp>
        <p:nvSpPr>
          <p:cNvPr id="201" name="CustomShape 3"/>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202" name="CustomShape 4"/>
          <p:cNvSpPr/>
          <p:nvPr/>
        </p:nvSpPr>
        <p:spPr>
          <a:xfrm>
            <a:off x="11069640" y="276120"/>
            <a:ext cx="79740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32</a:t>
            </a:r>
            <a:endParaRPr lang="en-IN" sz="1800" b="0" strike="noStrike" spc="-1">
              <a:latin typeface="Arial"/>
            </a:endParaRPr>
          </a:p>
        </p:txBody>
      </p:sp>
      <p:sp>
        <p:nvSpPr>
          <p:cNvPr id="203" name="CustomShape 5"/>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 name="CustomShape 1"/>
          <p:cNvSpPr/>
          <p:nvPr/>
        </p:nvSpPr>
        <p:spPr>
          <a:xfrm>
            <a:off x="0" y="0"/>
            <a:ext cx="12191040" cy="36347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205" name="CustomShape 2"/>
          <p:cNvSpPr/>
          <p:nvPr/>
        </p:nvSpPr>
        <p:spPr>
          <a:xfrm>
            <a:off x="0" y="4181895"/>
            <a:ext cx="12191040" cy="184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11500" b="0" u="sng" strike="noStrike" spc="-1">
                <a:solidFill>
                  <a:srgbClr val="000000"/>
                </a:solidFill>
                <a:uFillTx/>
                <a:latin typeface="Bookman Old Style"/>
                <a:ea typeface="DejaVu Sans"/>
              </a:rPr>
              <a:t>THANK YOU!</a:t>
            </a:r>
            <a:endParaRPr lang="en-IN" sz="11500" b="0" strike="noStrike" spc="-1">
              <a:latin typeface="Arial"/>
            </a:endParaRPr>
          </a:p>
        </p:txBody>
      </p:sp>
      <p:sp>
        <p:nvSpPr>
          <p:cNvPr id="206" name="CustomShape 3"/>
          <p:cNvSpPr/>
          <p:nvPr/>
        </p:nvSpPr>
        <p:spPr>
          <a:xfrm>
            <a:off x="0" y="930397"/>
            <a:ext cx="12191040" cy="15682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800" b="0" strike="noStrike" spc="-1">
                <a:solidFill>
                  <a:srgbClr val="FFFFFF"/>
                </a:solidFill>
                <a:latin typeface="Bookman Old Style"/>
                <a:ea typeface="DejaVu Sans"/>
              </a:rPr>
              <a:t>Secure Storage in </a:t>
            </a:r>
            <a:endParaRPr lang="en-IN" sz="4800" b="0" strike="noStrike" spc="-1">
              <a:latin typeface="Arial"/>
            </a:endParaRPr>
          </a:p>
          <a:p>
            <a:pPr algn="ctr">
              <a:lnSpc>
                <a:spcPct val="100000"/>
              </a:lnSpc>
            </a:pPr>
            <a:r>
              <a:rPr lang="en-IN" sz="4800" b="0" strike="noStrike" spc="-1">
                <a:solidFill>
                  <a:srgbClr val="FFFFFF"/>
                </a:solidFill>
                <a:latin typeface="Bookman Old Style"/>
                <a:ea typeface="DejaVu Sans"/>
              </a:rPr>
              <a:t>Cloud Computing.</a:t>
            </a:r>
            <a:endParaRPr lang="en-IN" sz="4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Abstract.</a:t>
            </a:r>
            <a:endParaRPr lang="en-IN" sz="4800" b="0" strike="noStrike" spc="-1">
              <a:latin typeface="Arial"/>
            </a:endParaRPr>
          </a:p>
        </p:txBody>
      </p:sp>
      <p:sp>
        <p:nvSpPr>
          <p:cNvPr id="52" name="CustomShape 2"/>
          <p:cNvSpPr/>
          <p:nvPr/>
        </p:nvSpPr>
        <p:spPr>
          <a:xfrm>
            <a:off x="559440" y="1836360"/>
            <a:ext cx="11071800" cy="447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000">
              <a:lnSpc>
                <a:spcPct val="100000"/>
              </a:lnSpc>
              <a:buClr>
                <a:srgbClr val="C00000"/>
              </a:buClr>
              <a:buFont typeface="Wingdings" charset="2"/>
              <a:buChar char=""/>
            </a:pPr>
            <a:r>
              <a:rPr lang="en-IN" sz="2400" b="0" strike="noStrike" spc="-1">
                <a:solidFill>
                  <a:srgbClr val="000000"/>
                </a:solidFill>
                <a:latin typeface="Calibri"/>
                <a:ea typeface="DejaVu Sans"/>
              </a:rPr>
              <a:t>The cloud computing platform gives people the opportunity for sharing resources, services and information among the people of the whole world </a:t>
            </a:r>
            <a:endParaRPr lang="en-IN" sz="2400" b="0" strike="noStrike" spc="-1">
              <a:latin typeface="Arial"/>
            </a:endParaRPr>
          </a:p>
          <a:p>
            <a:pPr marL="343080" indent="-342000">
              <a:lnSpc>
                <a:spcPct val="100000"/>
              </a:lnSpc>
              <a:buClr>
                <a:srgbClr val="C00000"/>
              </a:buClr>
              <a:buFont typeface="Wingdings" charset="2"/>
              <a:buChar char=""/>
            </a:pPr>
            <a:r>
              <a:rPr lang="en-IN" sz="2400" b="0" strike="noStrike" spc="-1">
                <a:solidFill>
                  <a:srgbClr val="000000"/>
                </a:solidFill>
                <a:latin typeface="Calibri"/>
                <a:ea typeface="DejaVu Sans"/>
              </a:rPr>
              <a:t>In private cloud system, information is shared among the persons who are in that cloud.</a:t>
            </a:r>
            <a:endParaRPr lang="en-IN" sz="2400" b="0" strike="noStrike" spc="-1">
              <a:latin typeface="Arial"/>
            </a:endParaRPr>
          </a:p>
          <a:p>
            <a:pPr marL="343080" indent="-342000">
              <a:lnSpc>
                <a:spcPct val="100000"/>
              </a:lnSpc>
              <a:buClr>
                <a:srgbClr val="C00000"/>
              </a:buClr>
              <a:buFont typeface="Wingdings" charset="2"/>
              <a:buChar char=""/>
            </a:pPr>
            <a:r>
              <a:rPr lang="en-IN" sz="2400" b="0" strike="noStrike" spc="-1">
                <a:solidFill>
                  <a:srgbClr val="000000"/>
                </a:solidFill>
                <a:latin typeface="Calibri"/>
                <a:ea typeface="DejaVu Sans"/>
              </a:rPr>
              <a:t>In this project ,  we have proposed new security architecture for a cloud based platform called  </a:t>
            </a:r>
            <a:r>
              <a:rPr lang="en-IN" sz="2400" b="1" strike="noStrike" spc="-1">
                <a:solidFill>
                  <a:srgbClr val="000000"/>
                </a:solidFill>
                <a:latin typeface="Calibri"/>
                <a:ea typeface="DejaVu Sans"/>
              </a:rPr>
              <a:t>“PICSABIZ” . </a:t>
            </a:r>
            <a:r>
              <a:rPr lang="en-IN" sz="2400" b="0" strike="noStrike" spc="-1">
                <a:solidFill>
                  <a:srgbClr val="000000"/>
                </a:solidFill>
                <a:latin typeface="Calibri"/>
                <a:ea typeface="DejaVu Sans"/>
              </a:rPr>
              <a:t>It is an online platform for designers and ui/ux developers where they could publish and sell their art to subscribers in a secure manner</a:t>
            </a:r>
            <a:endParaRPr lang="en-IN" sz="2400" b="0" strike="noStrike" spc="-1">
              <a:latin typeface="Arial"/>
            </a:endParaRPr>
          </a:p>
          <a:p>
            <a:pPr marL="343080" indent="-342000">
              <a:lnSpc>
                <a:spcPct val="100000"/>
              </a:lnSpc>
              <a:buClr>
                <a:srgbClr val="C00000"/>
              </a:buClr>
              <a:buFont typeface="Wingdings" charset="2"/>
              <a:buChar char=""/>
            </a:pPr>
            <a:r>
              <a:rPr lang="en-IN" sz="2400" b="0" strike="noStrike" spc="-1">
                <a:solidFill>
                  <a:srgbClr val="000000"/>
                </a:solidFill>
                <a:latin typeface="Calibri"/>
                <a:ea typeface="DejaVu Sans"/>
              </a:rPr>
              <a:t>Files on the server are encrypted via AES and triple DES algorithm</a:t>
            </a:r>
            <a:endParaRPr lang="en-IN" sz="2400" b="0" strike="noStrike" spc="-1">
              <a:latin typeface="Arial"/>
            </a:endParaRPr>
          </a:p>
          <a:p>
            <a:pPr marL="343080" indent="-342000">
              <a:lnSpc>
                <a:spcPct val="100000"/>
              </a:lnSpc>
              <a:buClr>
                <a:srgbClr val="C00000"/>
              </a:buClr>
              <a:buFont typeface="Wingdings" charset="2"/>
              <a:buChar char=""/>
            </a:pPr>
            <a:r>
              <a:rPr lang="en-IN" sz="2400" b="0" strike="noStrike" spc="-1">
                <a:solidFill>
                  <a:srgbClr val="000000"/>
                </a:solidFill>
                <a:latin typeface="Calibri"/>
                <a:ea typeface="DejaVu Sans"/>
              </a:rPr>
              <a:t>This ensures secure communication system and hiding information from others</a:t>
            </a:r>
            <a:endParaRPr lang="en-IN" sz="2400" b="0" strike="noStrike" spc="-1">
              <a:latin typeface="Arial"/>
            </a:endParaRPr>
          </a:p>
        </p:txBody>
      </p:sp>
      <p:sp>
        <p:nvSpPr>
          <p:cNvPr id="53" name="CustomShape 3"/>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54" name="CustomShape 4"/>
          <p:cNvSpPr/>
          <p:nvPr/>
        </p:nvSpPr>
        <p:spPr>
          <a:xfrm>
            <a:off x="11396520" y="276120"/>
            <a:ext cx="47052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4</a:t>
            </a:r>
            <a:endParaRPr lang="en-IN" sz="1800" b="0" strike="noStrike" spc="-1">
              <a:latin typeface="Arial"/>
            </a:endParaRPr>
          </a:p>
        </p:txBody>
      </p:sp>
      <p:sp>
        <p:nvSpPr>
          <p:cNvPr id="55" name="CustomShape 5"/>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Introduction.</a:t>
            </a:r>
            <a:endParaRPr lang="en-IN" sz="4800" b="0" strike="noStrike" spc="-1">
              <a:latin typeface="Arial"/>
            </a:endParaRPr>
          </a:p>
        </p:txBody>
      </p:sp>
      <p:sp>
        <p:nvSpPr>
          <p:cNvPr id="57" name="CustomShape 2"/>
          <p:cNvSpPr/>
          <p:nvPr/>
        </p:nvSpPr>
        <p:spPr>
          <a:xfrm>
            <a:off x="559440" y="1467000"/>
            <a:ext cx="11071800" cy="5210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Cloud computing is one the most important and developing concept for both the developers and the users</a:t>
            </a:r>
            <a:endParaRPr lang="en-IN" sz="2400" b="0" strike="noStrike" spc="-1">
              <a:latin typeface="Arial"/>
            </a:endParaRPr>
          </a:p>
          <a:p>
            <a:pPr>
              <a:lnSpc>
                <a:spcPct val="100000"/>
              </a:lnSpc>
            </a:pP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Resources are shared among all of the servers, users and individuals.</a:t>
            </a:r>
            <a:endParaRPr lang="en-IN" sz="2400" b="0" strike="noStrike" spc="-1">
              <a:latin typeface="Arial"/>
            </a:endParaRPr>
          </a:p>
          <a:p>
            <a:pPr>
              <a:lnSpc>
                <a:spcPct val="100000"/>
              </a:lnSpc>
            </a:pP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In the area of cloud computing different security models and algorithms are applied.</a:t>
            </a:r>
            <a:endParaRPr lang="en-IN" sz="2400" b="0" strike="noStrike" spc="-1">
              <a:latin typeface="Arial"/>
            </a:endParaRPr>
          </a:p>
          <a:p>
            <a:pPr>
              <a:lnSpc>
                <a:spcPct val="100000"/>
              </a:lnSpc>
            </a:pP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we have proposed new security architecture for cloud computing platform</a:t>
            </a:r>
            <a:endParaRPr lang="en-IN" sz="2400" b="0" strike="noStrike" spc="-1">
              <a:latin typeface="Arial"/>
            </a:endParaRPr>
          </a:p>
          <a:p>
            <a:pPr>
              <a:lnSpc>
                <a:spcPct val="100000"/>
              </a:lnSpc>
            </a:pP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In this model high ranked security algorithms are used for giving secured communication process</a:t>
            </a:r>
            <a:endParaRPr lang="en-IN" sz="2400" b="0" strike="noStrike" spc="-1">
              <a:latin typeface="Arial"/>
            </a:endParaRPr>
          </a:p>
        </p:txBody>
      </p:sp>
      <p:sp>
        <p:nvSpPr>
          <p:cNvPr id="58" name="CustomShape 3"/>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59" name="CustomShape 4"/>
          <p:cNvSpPr/>
          <p:nvPr/>
        </p:nvSpPr>
        <p:spPr>
          <a:xfrm>
            <a:off x="11396520" y="276120"/>
            <a:ext cx="47052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5</a:t>
            </a:r>
            <a:endParaRPr lang="en-IN" sz="1800" b="0" strike="noStrike" spc="-1">
              <a:latin typeface="Arial"/>
            </a:endParaRPr>
          </a:p>
        </p:txBody>
      </p:sp>
      <p:sp>
        <p:nvSpPr>
          <p:cNvPr id="60" name="CustomShape 5"/>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Introduction(Contd.)</a:t>
            </a:r>
            <a:endParaRPr lang="en-IN" sz="4800" b="0" strike="noStrike" spc="-1">
              <a:latin typeface="Arial"/>
            </a:endParaRPr>
          </a:p>
        </p:txBody>
      </p:sp>
      <p:sp>
        <p:nvSpPr>
          <p:cNvPr id="62" name="CustomShape 2"/>
          <p:cNvSpPr/>
          <p:nvPr/>
        </p:nvSpPr>
        <p:spPr>
          <a:xfrm>
            <a:off x="559440" y="2121120"/>
            <a:ext cx="11071800" cy="292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IN" sz="18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Our proposed model distributive server concept is used, thus ensuring higher security.</a:t>
            </a:r>
            <a:endParaRPr lang="en-IN" sz="2400" b="0" strike="noStrike" spc="-1">
              <a:latin typeface="Arial"/>
            </a:endParaRPr>
          </a:p>
          <a:p>
            <a:pPr>
              <a:lnSpc>
                <a:spcPct val="100000"/>
              </a:lnSpc>
            </a:pP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It also helps to solve main security issues like malicious intruders, hacking</a:t>
            </a:r>
            <a:endParaRPr lang="en-IN" sz="2400" b="0" strike="noStrike" spc="-1">
              <a:latin typeface="Arial"/>
            </a:endParaRPr>
          </a:p>
          <a:p>
            <a:pPr>
              <a:lnSpc>
                <a:spcPct val="100000"/>
              </a:lnSpc>
            </a:pP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The AES  algorithm is used for secured downloading from servers</a:t>
            </a:r>
            <a:endParaRPr lang="en-IN" sz="2400" b="0" strike="noStrike" spc="-1">
              <a:latin typeface="Arial"/>
            </a:endParaRPr>
          </a:p>
        </p:txBody>
      </p:sp>
      <p:sp>
        <p:nvSpPr>
          <p:cNvPr id="63" name="CustomShape 3"/>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64" name="CustomShape 4"/>
          <p:cNvSpPr/>
          <p:nvPr/>
        </p:nvSpPr>
        <p:spPr>
          <a:xfrm>
            <a:off x="11396520" y="276120"/>
            <a:ext cx="47052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6</a:t>
            </a:r>
            <a:endParaRPr lang="en-IN" sz="1800" b="0" strike="noStrike" spc="-1">
              <a:latin typeface="Arial"/>
            </a:endParaRPr>
          </a:p>
        </p:txBody>
      </p:sp>
      <p:sp>
        <p:nvSpPr>
          <p:cNvPr id="65" name="CustomShape 5"/>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Previous Work.</a:t>
            </a:r>
            <a:endParaRPr lang="en-IN" sz="4800" b="0" strike="noStrike" spc="-1">
              <a:latin typeface="Arial"/>
            </a:endParaRPr>
          </a:p>
        </p:txBody>
      </p:sp>
      <p:sp>
        <p:nvSpPr>
          <p:cNvPr id="67" name="CustomShape 2"/>
          <p:cNvSpPr/>
          <p:nvPr/>
        </p:nvSpPr>
        <p:spPr>
          <a:xfrm>
            <a:off x="659520" y="1312200"/>
            <a:ext cx="11071800" cy="484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1" strike="noStrike" spc="-1">
                <a:solidFill>
                  <a:srgbClr val="000000"/>
                </a:solidFill>
                <a:latin typeface="Calibri"/>
                <a:ea typeface="DejaVu Sans"/>
              </a:rPr>
              <a:t>The Existing System </a:t>
            </a:r>
            <a:endParaRPr lang="en-IN" sz="2400" b="0" strike="noStrike" spc="-1">
              <a:latin typeface="Arial"/>
            </a:endParaRPr>
          </a:p>
          <a:p>
            <a:pPr>
              <a:lnSpc>
                <a:spcPct val="100000"/>
              </a:lnSpc>
            </a:pP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Identification based cloud computing security model have been worked out by different researchers.</a:t>
            </a:r>
            <a:endParaRPr lang="en-IN" sz="2400" b="0" strike="noStrike" spc="-1">
              <a:latin typeface="Arial"/>
            </a:endParaRPr>
          </a:p>
          <a:p>
            <a:pPr>
              <a:lnSpc>
                <a:spcPct val="100000"/>
              </a:lnSpc>
            </a:pP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Yao’s Garbled Circuit is used for secure data saving in cloud servers.</a:t>
            </a:r>
            <a:endParaRPr lang="en-IN" sz="2400" b="0" strike="noStrike" spc="-1">
              <a:latin typeface="Arial"/>
            </a:endParaRPr>
          </a:p>
          <a:p>
            <a:pPr>
              <a:lnSpc>
                <a:spcPct val="100000"/>
              </a:lnSpc>
            </a:pP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AES based file encryption system is used in some of these models. But these models keep both the encryption key and encrypted file in one database server.</a:t>
            </a:r>
            <a:endParaRPr lang="en-IN" sz="2400" b="0" strike="noStrike" spc="-1">
              <a:latin typeface="Arial"/>
            </a:endParaRPr>
          </a:p>
          <a:p>
            <a:pPr>
              <a:lnSpc>
                <a:spcPct val="100000"/>
              </a:lnSpc>
            </a:pP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Only one successful malicious attack in the server may open the whole information files to the hacker.</a:t>
            </a:r>
            <a:endParaRPr lang="en-IN" sz="2400" b="0" strike="noStrike" spc="-1">
              <a:latin typeface="Arial"/>
            </a:endParaRPr>
          </a:p>
        </p:txBody>
      </p:sp>
      <p:sp>
        <p:nvSpPr>
          <p:cNvPr id="68" name="CustomShape 3"/>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69" name="CustomShape 4"/>
          <p:cNvSpPr/>
          <p:nvPr/>
        </p:nvSpPr>
        <p:spPr>
          <a:xfrm>
            <a:off x="11396520" y="276120"/>
            <a:ext cx="47052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7</a:t>
            </a:r>
            <a:endParaRPr lang="en-IN" sz="1800" b="0" strike="noStrike" spc="-1">
              <a:latin typeface="Arial"/>
            </a:endParaRPr>
          </a:p>
        </p:txBody>
      </p:sp>
      <p:sp>
        <p:nvSpPr>
          <p:cNvPr id="70" name="CustomShape 5"/>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CustomShape 1"/>
          <p:cNvSpPr/>
          <p:nvPr/>
        </p:nvSpPr>
        <p:spPr>
          <a:xfrm>
            <a:off x="0" y="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Proposed Solution</a:t>
            </a:r>
            <a:endParaRPr lang="en-IN" sz="4800" b="0" strike="noStrike" spc="-1">
              <a:latin typeface="Arial"/>
            </a:endParaRPr>
          </a:p>
        </p:txBody>
      </p:sp>
      <p:sp>
        <p:nvSpPr>
          <p:cNvPr id="72" name="CustomShape 2"/>
          <p:cNvSpPr/>
          <p:nvPr/>
        </p:nvSpPr>
        <p:spPr>
          <a:xfrm>
            <a:off x="559440" y="995040"/>
            <a:ext cx="11071800" cy="621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IN" sz="1800" b="0" strike="noStrike" spc="-1">
              <a:latin typeface="Arial"/>
            </a:endParaRPr>
          </a:p>
          <a:p>
            <a:pPr>
              <a:lnSpc>
                <a:spcPct val="100000"/>
              </a:lnSpc>
            </a:pPr>
            <a:r>
              <a:rPr lang="en-IN" sz="2400" b="0" strike="noStrike" spc="-1">
                <a:solidFill>
                  <a:srgbClr val="000000"/>
                </a:solidFill>
                <a:latin typeface="Calibri"/>
                <a:ea typeface="DejaVu Sans"/>
              </a:rPr>
              <a:t>In our proposed model we have worked with the following security algorithms:</a:t>
            </a:r>
            <a:endParaRPr lang="en-IN" sz="2400" b="0" strike="noStrike" spc="-1">
              <a:latin typeface="Arial"/>
            </a:endParaRPr>
          </a:p>
          <a:p>
            <a:pPr>
              <a:lnSpc>
                <a:spcPct val="100000"/>
              </a:lnSpc>
            </a:pP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AES for Secured file encryption</a:t>
            </a:r>
            <a:endParaRPr lang="en-IN" sz="2400" b="0" strike="noStrike" spc="-1">
              <a:latin typeface="Arial"/>
            </a:endParaRPr>
          </a:p>
          <a:p>
            <a:pPr>
              <a:lnSpc>
                <a:spcPct val="100000"/>
              </a:lnSpc>
            </a:pPr>
            <a:endParaRPr lang="en-IN" sz="2400" b="0" strike="noStrike" spc="-1">
              <a:latin typeface="Arial"/>
            </a:endParaRPr>
          </a:p>
          <a:p>
            <a:pPr marL="343080" indent="-342000">
              <a:lnSpc>
                <a:spcPct val="100000"/>
              </a:lnSpc>
              <a:buClr>
                <a:srgbClr val="0070C0"/>
              </a:buClr>
              <a:buFont typeface="Wingdings" charset="2"/>
              <a:buChar char=""/>
            </a:pPr>
            <a:r>
              <a:rPr lang="en-IN" sz="2400" b="0" strike="noStrike" spc="-1">
                <a:solidFill>
                  <a:srgbClr val="000000"/>
                </a:solidFill>
                <a:latin typeface="Calibri"/>
                <a:ea typeface="DejaVu Sans"/>
              </a:rPr>
              <a:t>Pass code and 3</a:t>
            </a:r>
            <a:r>
              <a:rPr lang="en-IN" sz="2400" b="0" strike="noStrike" spc="-1" baseline="30000">
                <a:solidFill>
                  <a:srgbClr val="000000"/>
                </a:solidFill>
                <a:latin typeface="Calibri"/>
                <a:ea typeface="DejaVu Sans"/>
              </a:rPr>
              <a:t>rd</a:t>
            </a:r>
            <a:r>
              <a:rPr lang="en-IN" sz="2400" b="0" strike="noStrike" spc="-1">
                <a:solidFill>
                  <a:srgbClr val="000000"/>
                </a:solidFill>
                <a:latin typeface="Calibri"/>
                <a:ea typeface="DejaVu Sans"/>
              </a:rPr>
              <a:t> party based  login options  for user Authentication</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000000"/>
                </a:solidFill>
                <a:latin typeface="Calibri"/>
                <a:ea typeface="DejaVu Sans"/>
              </a:rPr>
              <a:t>The system works in the following manner:  </a:t>
            </a:r>
            <a:endParaRPr lang="en-IN" sz="2400" b="0" strike="noStrike" spc="-1">
              <a:latin typeface="Arial"/>
            </a:endParaRPr>
          </a:p>
          <a:p>
            <a:pPr marL="343080" indent="-342000">
              <a:lnSpc>
                <a:spcPct val="100000"/>
              </a:lnSpc>
              <a:buClr>
                <a:srgbClr val="C00000"/>
              </a:buClr>
              <a:buFont typeface="Arial"/>
              <a:buChar char="•"/>
            </a:pPr>
            <a:r>
              <a:rPr lang="en-IN" sz="2400" b="0" strike="noStrike" spc="-1">
                <a:solidFill>
                  <a:srgbClr val="000000"/>
                </a:solidFill>
                <a:latin typeface="Calibri"/>
                <a:ea typeface="DejaVu Sans"/>
              </a:rPr>
              <a:t>When user visits the website or opens the app, they are presented with a beautiful previews of various art posted by authenticated users.</a:t>
            </a:r>
            <a:endParaRPr lang="en-IN" sz="2400" b="0" strike="noStrike" spc="-1">
              <a:latin typeface="Arial"/>
            </a:endParaRPr>
          </a:p>
          <a:p>
            <a:pPr marL="343080" indent="-342000">
              <a:lnSpc>
                <a:spcPct val="100000"/>
              </a:lnSpc>
              <a:buClr>
                <a:srgbClr val="C00000"/>
              </a:buClr>
              <a:buFont typeface="Arial"/>
              <a:buChar char="•"/>
            </a:pPr>
            <a:r>
              <a:rPr lang="en-IN" sz="2400" b="0" strike="noStrike" spc="-1">
                <a:solidFill>
                  <a:srgbClr val="000000"/>
                </a:solidFill>
                <a:latin typeface="Calibri"/>
                <a:ea typeface="DejaVu Sans"/>
              </a:rPr>
              <a:t>These arts are </a:t>
            </a:r>
            <a:r>
              <a:rPr lang="en-IN" sz="2400" b="1" strike="noStrike" spc="-1">
                <a:solidFill>
                  <a:srgbClr val="000000"/>
                </a:solidFill>
                <a:latin typeface="Calibri"/>
                <a:ea typeface="DejaVu Sans"/>
              </a:rPr>
              <a:t>non downloadable </a:t>
            </a:r>
            <a:r>
              <a:rPr lang="en-IN" sz="2400" b="0" strike="noStrike" spc="-1">
                <a:solidFill>
                  <a:srgbClr val="000000"/>
                </a:solidFill>
                <a:latin typeface="Calibri"/>
                <a:ea typeface="DejaVu Sans"/>
              </a:rPr>
              <a:t>unless user takes a subscription of the author. We ensure that these art reain non downloadable by preventing screenshot access and by removing download options at the client site. </a:t>
            </a:r>
            <a:r>
              <a:rPr lang="en-IN" sz="2400" b="1" strike="noStrike" spc="-1">
                <a:solidFill>
                  <a:srgbClr val="000000"/>
                </a:solidFill>
                <a:latin typeface="Calibri"/>
                <a:ea typeface="DejaVu Sans"/>
              </a:rPr>
              <a:t>The files are also non downloadable via server </a:t>
            </a:r>
            <a:r>
              <a:rPr lang="en-IN" sz="2400" b="0" strike="noStrike" spc="-1">
                <a:solidFill>
                  <a:srgbClr val="000000"/>
                </a:solidFill>
                <a:latin typeface="Calibri"/>
                <a:ea typeface="DejaVu Sans"/>
              </a:rPr>
              <a:t>since all the files are encrypted on the server.</a:t>
            </a:r>
            <a:endParaRPr lang="en-IN" sz="2400" b="0" strike="noStrike" spc="-1">
              <a:latin typeface="Arial"/>
            </a:endParaRPr>
          </a:p>
        </p:txBody>
      </p:sp>
      <p:sp>
        <p:nvSpPr>
          <p:cNvPr id="73" name="CustomShape 3"/>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74" name="CustomShape 4"/>
          <p:cNvSpPr/>
          <p:nvPr/>
        </p:nvSpPr>
        <p:spPr>
          <a:xfrm>
            <a:off x="11396520" y="276120"/>
            <a:ext cx="470520" cy="47268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9</a:t>
            </a:r>
            <a:endParaRPr lang="en-IN" sz="1800" b="0" strike="noStrike" spc="-1">
              <a:latin typeface="Arial"/>
            </a:endParaRPr>
          </a:p>
        </p:txBody>
      </p:sp>
      <p:sp>
        <p:nvSpPr>
          <p:cNvPr id="75" name="CustomShape 5"/>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0" y="97560"/>
            <a:ext cx="902880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800" b="0" strike="noStrike" spc="-1">
                <a:solidFill>
                  <a:srgbClr val="C00000"/>
                </a:solidFill>
                <a:latin typeface="Bookman Old Style"/>
                <a:ea typeface="DejaVu Sans"/>
              </a:rPr>
              <a:t>Proposed Solution(Contd.)</a:t>
            </a:r>
            <a:endParaRPr lang="en-IN" sz="4800" b="0" strike="noStrike" spc="-1">
              <a:latin typeface="Arial"/>
            </a:endParaRPr>
          </a:p>
        </p:txBody>
      </p:sp>
      <p:sp>
        <p:nvSpPr>
          <p:cNvPr id="77" name="CustomShape 2"/>
          <p:cNvSpPr/>
          <p:nvPr/>
        </p:nvSpPr>
        <p:spPr>
          <a:xfrm>
            <a:off x="559440" y="1355760"/>
            <a:ext cx="11071800" cy="508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000">
              <a:lnSpc>
                <a:spcPct val="100000"/>
              </a:lnSpc>
              <a:buClr>
                <a:srgbClr val="C00000"/>
              </a:buClr>
              <a:buFont typeface="Arial"/>
              <a:buChar char="•"/>
            </a:pPr>
            <a:r>
              <a:rPr lang="en-IN" sz="2400" b="0" strike="noStrike" spc="-1">
                <a:solidFill>
                  <a:srgbClr val="000000"/>
                </a:solidFill>
                <a:latin typeface="Calibri"/>
                <a:ea typeface="DejaVu Sans"/>
              </a:rPr>
              <a:t>Once the user is successfully logged in and has paid the required amount,  the user receives a secret key in their email</a:t>
            </a:r>
            <a:endParaRPr lang="en-IN" sz="2400" b="0" strike="noStrike" spc="-1">
              <a:latin typeface="Arial"/>
            </a:endParaRPr>
          </a:p>
          <a:p>
            <a:pPr marL="343080" indent="-342000">
              <a:lnSpc>
                <a:spcPct val="100000"/>
              </a:lnSpc>
              <a:buClr>
                <a:srgbClr val="C00000"/>
              </a:buClr>
              <a:buFont typeface="Arial"/>
              <a:buChar char="•"/>
            </a:pPr>
            <a:r>
              <a:rPr lang="en-IN" sz="2400" b="0" strike="noStrike" spc="-1">
                <a:solidFill>
                  <a:srgbClr val="000000"/>
                </a:solidFill>
                <a:latin typeface="Calibri"/>
                <a:ea typeface="DejaVu Sans"/>
              </a:rPr>
              <a:t>They can now simple enter the key and downloading process will begin</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3200" b="0" i="1" u="sng" strike="noStrike" spc="-1">
                <a:solidFill>
                  <a:srgbClr val="C00000"/>
                </a:solidFill>
                <a:uFillTx/>
                <a:latin typeface="Bookman Old Style"/>
                <a:ea typeface="DejaVu Sans"/>
              </a:rPr>
              <a:t>Features</a:t>
            </a:r>
            <a:endParaRPr lang="en-IN" sz="3200" b="0" strike="noStrike" spc="-1">
              <a:latin typeface="Arial"/>
            </a:endParaRPr>
          </a:p>
          <a:p>
            <a:pPr>
              <a:lnSpc>
                <a:spcPct val="100000"/>
              </a:lnSpc>
            </a:pPr>
            <a:endParaRPr lang="en-IN" sz="3200" b="0" strike="noStrike" spc="-1">
              <a:latin typeface="Arial"/>
            </a:endParaRPr>
          </a:p>
          <a:p>
            <a:pPr marL="343080" indent="-342000">
              <a:lnSpc>
                <a:spcPct val="100000"/>
              </a:lnSpc>
              <a:buClr>
                <a:srgbClr val="C00000"/>
              </a:buClr>
              <a:buFont typeface="Arial"/>
              <a:buChar char="•"/>
            </a:pPr>
            <a:r>
              <a:rPr lang="en-IN" sz="2400" b="0" strike="noStrike" spc="-1">
                <a:solidFill>
                  <a:srgbClr val="000000"/>
                </a:solidFill>
                <a:latin typeface="Calibri"/>
                <a:ea typeface="DejaVu Sans"/>
              </a:rPr>
              <a:t>System is highly user friendly.</a:t>
            </a:r>
            <a:endParaRPr lang="en-IN" sz="2400" b="0" strike="noStrike" spc="-1">
              <a:latin typeface="Arial"/>
            </a:endParaRPr>
          </a:p>
          <a:p>
            <a:pPr marL="343080" indent="-342000">
              <a:lnSpc>
                <a:spcPct val="100000"/>
              </a:lnSpc>
              <a:buClr>
                <a:srgbClr val="C00000"/>
              </a:buClr>
              <a:buFont typeface="Arial"/>
              <a:buChar char="•"/>
            </a:pPr>
            <a:r>
              <a:rPr lang="en-IN" sz="2400" b="0" strike="noStrike" spc="-1">
                <a:solidFill>
                  <a:srgbClr val="000000"/>
                </a:solidFill>
                <a:latin typeface="Calibri"/>
                <a:ea typeface="DejaVu Sans"/>
              </a:rPr>
              <a:t>The system provides privacy and security as the art can only be downloaded after entering the private key of author.</a:t>
            </a:r>
            <a:endParaRPr lang="en-IN" sz="2400" b="0" strike="noStrike" spc="-1">
              <a:latin typeface="Arial"/>
            </a:endParaRPr>
          </a:p>
          <a:p>
            <a:pPr marL="343080" indent="-342000">
              <a:lnSpc>
                <a:spcPct val="100000"/>
              </a:lnSpc>
              <a:buClr>
                <a:srgbClr val="C00000"/>
              </a:buClr>
              <a:buFont typeface="Arial"/>
              <a:buChar char="•"/>
            </a:pPr>
            <a:r>
              <a:rPr lang="en-IN" sz="2400" b="0" strike="noStrike" spc="-1">
                <a:solidFill>
                  <a:srgbClr val="000000"/>
                </a:solidFill>
                <a:latin typeface="Calibri"/>
                <a:ea typeface="DejaVu Sans"/>
              </a:rPr>
              <a:t>The sysem prvides data Integrity.</a:t>
            </a:r>
            <a:endParaRPr lang="en-IN" sz="2400" b="0" strike="noStrike" spc="-1">
              <a:latin typeface="Arial"/>
            </a:endParaRPr>
          </a:p>
          <a:p>
            <a:pPr marL="343080" indent="-342000">
              <a:lnSpc>
                <a:spcPct val="100000"/>
              </a:lnSpc>
              <a:buClr>
                <a:srgbClr val="C00000"/>
              </a:buClr>
              <a:buFont typeface="Arial"/>
              <a:buChar char="•"/>
            </a:pPr>
            <a:r>
              <a:rPr lang="en-IN" sz="2400" b="0" strike="noStrike" spc="-1">
                <a:solidFill>
                  <a:srgbClr val="000000"/>
                </a:solidFill>
                <a:latin typeface="Calibri"/>
                <a:ea typeface="DejaVu Sans"/>
              </a:rPr>
              <a:t>The system provides clarity in its functionality event to its naiive users.</a:t>
            </a:r>
            <a:endParaRPr lang="en-IN" sz="2400" b="0" strike="noStrike" spc="-1">
              <a:latin typeface="Arial"/>
            </a:endParaRPr>
          </a:p>
        </p:txBody>
      </p:sp>
      <p:sp>
        <p:nvSpPr>
          <p:cNvPr id="78" name="CustomShape 3"/>
          <p:cNvSpPr/>
          <p:nvPr/>
        </p:nvSpPr>
        <p:spPr>
          <a:xfrm>
            <a:off x="0" y="1027440"/>
            <a:ext cx="12191040" cy="61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sp>
      <p:sp>
        <p:nvSpPr>
          <p:cNvPr id="79" name="CustomShape 4"/>
          <p:cNvSpPr/>
          <p:nvPr/>
        </p:nvSpPr>
        <p:spPr>
          <a:xfrm>
            <a:off x="10878840" y="276120"/>
            <a:ext cx="988200" cy="57744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IN" sz="1800" b="0" strike="noStrike" spc="-1">
                <a:solidFill>
                  <a:srgbClr val="FFFFFF"/>
                </a:solidFill>
                <a:latin typeface="Calibri"/>
                <a:ea typeface="DejaVu Sans"/>
              </a:rPr>
              <a:t>10</a:t>
            </a:r>
            <a:endParaRPr lang="en-IN" sz="1800" b="0" strike="noStrike" spc="-1">
              <a:latin typeface="Arial"/>
            </a:endParaRPr>
          </a:p>
        </p:txBody>
      </p:sp>
      <p:sp>
        <p:nvSpPr>
          <p:cNvPr id="80" name="CustomShape 5"/>
          <p:cNvSpPr/>
          <p:nvPr/>
        </p:nvSpPr>
        <p:spPr>
          <a:xfrm>
            <a:off x="0" y="6257880"/>
            <a:ext cx="12191040" cy="484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IN" sz="1800" b="0" strike="noStrike" spc="-1">
                <a:solidFill>
                  <a:srgbClr val="FFFFFF"/>
                </a:solidFill>
                <a:latin typeface="Calibri Light"/>
                <a:ea typeface="DejaVu Sans"/>
              </a:rPr>
              <a:t>September 09,2019 | Secure Storage in Cloud Computing| Group 3</a:t>
            </a:r>
            <a:endParaRPr lang="en-IN" sz="1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1435</TotalTime>
  <Words>2431</Words>
  <Application>Microsoft Office PowerPoint</Application>
  <PresentationFormat>Widescreen</PresentationFormat>
  <Paragraphs>305</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Bookman Old Style</vt:lpstr>
      <vt:lpstr>Calibri</vt:lpstr>
      <vt:lpstr>Calibri Light</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ansh sachdeva</dc:creator>
  <dc:description/>
  <cp:lastModifiedBy>ansh sachdeva</cp:lastModifiedBy>
  <cp:revision>40</cp:revision>
  <dcterms:created xsi:type="dcterms:W3CDTF">2019-09-09T11:34:07Z</dcterms:created>
  <dcterms:modified xsi:type="dcterms:W3CDTF">2019-11-17T23:59:42Z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34</vt:i4>
  </property>
</Properties>
</file>