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uce Light" charset="1" panose="00000400000000000000"/>
      <p:regular r:id="rId10"/>
    </p:embeddedFont>
    <p:embeddedFont>
      <p:font typeface="Open Sauce Light Bold" charset="1" panose="00000600000000000000"/>
      <p:regular r:id="rId11"/>
    </p:embeddedFont>
    <p:embeddedFont>
      <p:font typeface="Open Sauce Light Italics" charset="1" panose="00000400000000000000"/>
      <p:regular r:id="rId12"/>
    </p:embeddedFont>
    <p:embeddedFont>
      <p:font typeface="Open Sauce Light Bold Italics" charset="1" panose="00000600000000000000"/>
      <p:regular r:id="rId13"/>
    </p:embeddedFont>
    <p:embeddedFont>
      <p:font typeface="Open Sauce SemiBold" charset="1" panose="00000700000000000000"/>
      <p:regular r:id="rId14"/>
    </p:embeddedFont>
    <p:embeddedFont>
      <p:font typeface="Open Sauce SemiBold Bold" charset="1" panose="00000A00000000000000"/>
      <p:regular r:id="rId15"/>
    </p:embeddedFont>
    <p:embeddedFont>
      <p:font typeface="Open Sauce SemiBold Italics" charset="1" panose="00000700000000000000"/>
      <p:regular r:id="rId16"/>
    </p:embeddedFont>
    <p:embeddedFont>
      <p:font typeface="Open Sauce SemiBold Bold Italics" charset="1" panose="00000A00000000000000"/>
      <p:regular r:id="rId17"/>
    </p:embeddedFont>
    <p:embeddedFont>
      <p:font typeface="Alegreya Medium" charset="1" panose="00000600000000000000"/>
      <p:regular r:id="rId18"/>
    </p:embeddedFont>
    <p:embeddedFont>
      <p:font typeface="Alegreya Medium Bold" charset="1" panose="00000900000000000000"/>
      <p:regular r:id="rId19"/>
    </p:embeddedFont>
    <p:embeddedFont>
      <p:font typeface="Alegreya Medium Italics" charset="1" panose="00000600000000000000"/>
      <p:regular r:id="rId20"/>
    </p:embeddedFont>
    <p:embeddedFont>
      <p:font typeface="Alegreya Medium Bold Italics" charset="1" panose="000009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grpSp>
        <p:nvGrpSpPr>
          <p:cNvPr name="Group 2" id="2"/>
          <p:cNvGrpSpPr/>
          <p:nvPr/>
        </p:nvGrpSpPr>
        <p:grpSpPr>
          <a:xfrm rot="0">
            <a:off x="2639506" y="3399427"/>
            <a:ext cx="10921066" cy="3905487"/>
            <a:chOff x="0" y="0"/>
            <a:chExt cx="14561421" cy="5207316"/>
          </a:xfrm>
        </p:grpSpPr>
        <p:sp>
          <p:nvSpPr>
            <p:cNvPr name="TextBox 3" id="3"/>
            <p:cNvSpPr txBox="true"/>
            <p:nvPr/>
          </p:nvSpPr>
          <p:spPr>
            <a:xfrm rot="0">
              <a:off x="0" y="9525"/>
              <a:ext cx="14561421" cy="4133068"/>
            </a:xfrm>
            <a:prstGeom prst="rect">
              <a:avLst/>
            </a:prstGeom>
          </p:spPr>
          <p:txBody>
            <a:bodyPr anchor="t" rtlCol="false" tIns="0" lIns="0" bIns="0" rIns="0">
              <a:spAutoFit/>
            </a:bodyPr>
            <a:lstStyle/>
            <a:p>
              <a:pPr>
                <a:lnSpc>
                  <a:spcPts val="8186"/>
                </a:lnSpc>
              </a:pPr>
              <a:r>
                <a:rPr lang="en-US" sz="6822">
                  <a:solidFill>
                    <a:srgbClr val="FFFFFF"/>
                  </a:solidFill>
                  <a:latin typeface="Open Sauce SemiBold Bold"/>
                </a:rPr>
                <a:t>Movie Recommendation System </a:t>
              </a:r>
              <a:r>
                <a:rPr lang="en-US" sz="6822">
                  <a:solidFill>
                    <a:srgbClr val="FF1616"/>
                  </a:solidFill>
                  <a:latin typeface="Open Sauce SemiBold Bold"/>
                </a:rPr>
                <a:t>using </a:t>
              </a:r>
              <a:r>
                <a:rPr lang="en-US" sz="6822">
                  <a:solidFill>
                    <a:srgbClr val="FFFFFF"/>
                  </a:solidFill>
                  <a:latin typeface="Open Sauce SemiBold Bold"/>
                </a:rPr>
                <a:t>Matrix Factorization</a:t>
              </a:r>
            </a:p>
          </p:txBody>
        </p:sp>
        <p:sp>
          <p:nvSpPr>
            <p:cNvPr name="TextBox 4" id="4"/>
            <p:cNvSpPr txBox="true"/>
            <p:nvPr/>
          </p:nvSpPr>
          <p:spPr>
            <a:xfrm rot="0">
              <a:off x="0" y="4756471"/>
              <a:ext cx="7465526" cy="450845"/>
            </a:xfrm>
            <a:prstGeom prst="rect">
              <a:avLst/>
            </a:prstGeom>
          </p:spPr>
          <p:txBody>
            <a:bodyPr anchor="t" rtlCol="false" tIns="0" lIns="0" bIns="0" rIns="0">
              <a:spAutoFit/>
            </a:bodyPr>
            <a:lstStyle/>
            <a:p>
              <a:pPr>
                <a:lnSpc>
                  <a:spcPts val="2887"/>
                </a:lnSpc>
                <a:spcBef>
                  <a:spcPct val="0"/>
                </a:spcBef>
              </a:pPr>
              <a:r>
                <a:rPr lang="en-US" sz="2062" spc="206">
                  <a:solidFill>
                    <a:srgbClr val="FFFFFF"/>
                  </a:solidFill>
                  <a:latin typeface="Open Sauce Light Bold"/>
                </a:rPr>
                <a:t>KINJALK PARTH : </a:t>
              </a:r>
              <a:r>
                <a:rPr lang="en-US" sz="2062" spc="206">
                  <a:solidFill>
                    <a:srgbClr val="FF1616"/>
                  </a:solidFill>
                  <a:latin typeface="Open Sauce Light Bold"/>
                </a:rPr>
                <a:t>RA1911026010037</a:t>
              </a:r>
            </a:p>
          </p:txBody>
        </p:sp>
      </p:grpSp>
      <p:sp>
        <p:nvSpPr>
          <p:cNvPr name="AutoShape 5" id="5"/>
          <p:cNvSpPr/>
          <p:nvPr/>
        </p:nvSpPr>
        <p:spPr>
          <a:xfrm rot="0">
            <a:off x="1646084" y="-96446"/>
            <a:ext cx="9525" cy="10623253"/>
          </a:xfrm>
          <a:prstGeom prst="rect">
            <a:avLst/>
          </a:prstGeom>
          <a:solidFill>
            <a:srgbClr val="FFFFFF">
              <a:alpha val="29804"/>
            </a:srgbClr>
          </a:solidFill>
        </p:spPr>
      </p:sp>
      <p:grpSp>
        <p:nvGrpSpPr>
          <p:cNvPr name="Group 6" id="6"/>
          <p:cNvGrpSpPr/>
          <p:nvPr/>
        </p:nvGrpSpPr>
        <p:grpSpPr>
          <a:xfrm rot="-5400000">
            <a:off x="-160652" y="5065925"/>
            <a:ext cx="1948417" cy="155149"/>
            <a:chOff x="0" y="0"/>
            <a:chExt cx="1913890" cy="152400"/>
          </a:xfrm>
        </p:grpSpPr>
        <p:sp>
          <p:nvSpPr>
            <p:cNvPr name="Freeform 7" id="7"/>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
        <p:nvSpPr>
          <p:cNvPr name="TextBox 8" id="8"/>
          <p:cNvSpPr txBox="true"/>
          <p:nvPr/>
        </p:nvSpPr>
        <p:spPr>
          <a:xfrm rot="0">
            <a:off x="16504661" y="9619669"/>
            <a:ext cx="1509278" cy="198684"/>
          </a:xfrm>
          <a:prstGeom prst="rect">
            <a:avLst/>
          </a:prstGeom>
        </p:spPr>
        <p:txBody>
          <a:bodyPr anchor="t" rtlCol="false" tIns="0" lIns="0" bIns="0" rIns="0">
            <a:spAutoFit/>
          </a:bodyPr>
          <a:lstStyle/>
          <a:p>
            <a:pPr algn="ctr">
              <a:lnSpc>
                <a:spcPts val="1679"/>
              </a:lnSpc>
              <a:spcBef>
                <a:spcPct val="0"/>
              </a:spcBef>
            </a:pPr>
            <a:r>
              <a:rPr lang="en-US" sz="1199" spc="120">
                <a:solidFill>
                  <a:srgbClr val="FFFFFF"/>
                </a:solidFill>
                <a:latin typeface="Open Sauce SemiBold"/>
              </a:rPr>
              <a:t>2021</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514098" y="1706932"/>
            <a:ext cx="3682008" cy="923925"/>
          </a:xfrm>
          <a:prstGeom prst="rect">
            <a:avLst/>
          </a:prstGeom>
        </p:spPr>
        <p:txBody>
          <a:bodyPr anchor="t" rtlCol="false" tIns="0" lIns="0" bIns="0" rIns="0">
            <a:spAutoFit/>
          </a:bodyPr>
          <a:lstStyle/>
          <a:p>
            <a:pPr>
              <a:lnSpc>
                <a:spcPts val="7320"/>
              </a:lnSpc>
            </a:pPr>
            <a:r>
              <a:rPr lang="en-US" sz="6100">
                <a:solidFill>
                  <a:srgbClr val="FF1616"/>
                </a:solidFill>
                <a:latin typeface="Open Sauce SemiBold"/>
              </a:rPr>
              <a:t>Objective</a:t>
            </a:r>
          </a:p>
        </p:txBody>
      </p:sp>
      <p:grpSp>
        <p:nvGrpSpPr>
          <p:cNvPr name="Group 3" id="3"/>
          <p:cNvGrpSpPr/>
          <p:nvPr/>
        </p:nvGrpSpPr>
        <p:grpSpPr>
          <a:xfrm rot="0">
            <a:off x="1028700" y="4066214"/>
            <a:ext cx="4698476" cy="3315907"/>
            <a:chOff x="0" y="0"/>
            <a:chExt cx="6264635" cy="4421209"/>
          </a:xfrm>
        </p:grpSpPr>
        <p:sp>
          <p:nvSpPr>
            <p:cNvPr name="TextBox 4" id="4"/>
            <p:cNvSpPr txBox="true"/>
            <p:nvPr/>
          </p:nvSpPr>
          <p:spPr>
            <a:xfrm rot="0">
              <a:off x="0" y="1366871"/>
              <a:ext cx="6264635" cy="471949"/>
            </a:xfrm>
            <a:prstGeom prst="rect">
              <a:avLst/>
            </a:prstGeom>
          </p:spPr>
          <p:txBody>
            <a:bodyPr anchor="t" rtlCol="false" tIns="0" lIns="0" bIns="0" rIns="0">
              <a:spAutoFit/>
            </a:bodyPr>
            <a:lstStyle/>
            <a:p>
              <a:pPr>
                <a:lnSpc>
                  <a:spcPts val="2940"/>
                </a:lnSpc>
              </a:pPr>
              <a:r>
                <a:rPr lang="en-US" sz="2100" spc="153">
                  <a:solidFill>
                    <a:srgbClr val="FFFFFF"/>
                  </a:solidFill>
                  <a:latin typeface="Open Sauce SemiBold Bold"/>
                </a:rPr>
                <a:t>Matrix Factorization</a:t>
              </a:r>
            </a:p>
          </p:txBody>
        </p:sp>
        <p:sp>
          <p:nvSpPr>
            <p:cNvPr name="TextBox 5" id="5"/>
            <p:cNvSpPr txBox="true"/>
            <p:nvPr/>
          </p:nvSpPr>
          <p:spPr>
            <a:xfrm rot="0">
              <a:off x="0" y="2379719"/>
              <a:ext cx="6264635" cy="2041490"/>
            </a:xfrm>
            <a:prstGeom prst="rect">
              <a:avLst/>
            </a:prstGeom>
          </p:spPr>
          <p:txBody>
            <a:bodyPr anchor="t" rtlCol="false" tIns="0" lIns="0" bIns="0" rIns="0">
              <a:spAutoFit/>
            </a:bodyPr>
            <a:lstStyle/>
            <a:p>
              <a:pPr>
                <a:lnSpc>
                  <a:spcPts val="2520"/>
                </a:lnSpc>
              </a:pPr>
              <a:r>
                <a:rPr lang="en-US" sz="1800">
                  <a:solidFill>
                    <a:srgbClr val="E6E6E6"/>
                  </a:solidFill>
                  <a:latin typeface="Open Sauce Light"/>
                </a:rPr>
                <a:t>Creating a model using the State Of Art Matrix Factorization technique for the machine learning model with respect to the 2009 Netflix Prize Competetion winning Paper by At&amp;T Researchers.</a:t>
              </a:r>
            </a:p>
          </p:txBody>
        </p:sp>
        <p:grpSp>
          <p:nvGrpSpPr>
            <p:cNvPr name="Group 6" id="6"/>
            <p:cNvGrpSpPr/>
            <p:nvPr/>
          </p:nvGrpSpPr>
          <p:grpSpPr>
            <a:xfrm rot="0">
              <a:off x="0" y="0"/>
              <a:ext cx="1533663" cy="122123"/>
              <a:chOff x="0" y="0"/>
              <a:chExt cx="1913890" cy="152400"/>
            </a:xfrm>
          </p:grpSpPr>
          <p:sp>
            <p:nvSpPr>
              <p:cNvPr name="Freeform 7" id="7"/>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
          <p:nvSpPr>
            <p:cNvPr name="TextBox 8" id="8"/>
            <p:cNvSpPr txBox="true"/>
            <p:nvPr/>
          </p:nvSpPr>
          <p:spPr>
            <a:xfrm rot="0">
              <a:off x="0" y="587375"/>
              <a:ext cx="1925651" cy="440984"/>
            </a:xfrm>
            <a:prstGeom prst="rect">
              <a:avLst/>
            </a:prstGeom>
          </p:spPr>
          <p:txBody>
            <a:bodyPr anchor="t" rtlCol="false" tIns="0" lIns="0" bIns="0" rIns="0">
              <a:spAutoFit/>
            </a:bodyPr>
            <a:lstStyle/>
            <a:p>
              <a:pPr>
                <a:lnSpc>
                  <a:spcPts val="2940"/>
                </a:lnSpc>
              </a:pPr>
              <a:r>
                <a:rPr lang="en-US" sz="2100">
                  <a:solidFill>
                    <a:srgbClr val="FFFFFF"/>
                  </a:solidFill>
                  <a:latin typeface="Open Sauce SemiBold"/>
                </a:rPr>
                <a:t>01.</a:t>
              </a:r>
            </a:p>
          </p:txBody>
        </p:sp>
      </p:grpSp>
      <p:grpSp>
        <p:nvGrpSpPr>
          <p:cNvPr name="Group 9" id="9"/>
          <p:cNvGrpSpPr/>
          <p:nvPr/>
        </p:nvGrpSpPr>
        <p:grpSpPr>
          <a:xfrm rot="0">
            <a:off x="6794762" y="4112010"/>
            <a:ext cx="4698476" cy="3889415"/>
            <a:chOff x="0" y="0"/>
            <a:chExt cx="6264635" cy="5185887"/>
          </a:xfrm>
        </p:grpSpPr>
        <p:sp>
          <p:nvSpPr>
            <p:cNvPr name="TextBox 10" id="10"/>
            <p:cNvSpPr txBox="true"/>
            <p:nvPr/>
          </p:nvSpPr>
          <p:spPr>
            <a:xfrm rot="0">
              <a:off x="0" y="526313"/>
              <a:ext cx="1925651" cy="440984"/>
            </a:xfrm>
            <a:prstGeom prst="rect">
              <a:avLst/>
            </a:prstGeom>
          </p:spPr>
          <p:txBody>
            <a:bodyPr anchor="t" rtlCol="false" tIns="0" lIns="0" bIns="0" rIns="0">
              <a:spAutoFit/>
            </a:bodyPr>
            <a:lstStyle/>
            <a:p>
              <a:pPr>
                <a:lnSpc>
                  <a:spcPts val="2940"/>
                </a:lnSpc>
              </a:pPr>
              <a:r>
                <a:rPr lang="en-US" sz="2100">
                  <a:solidFill>
                    <a:srgbClr val="FFFFFF"/>
                  </a:solidFill>
                  <a:latin typeface="Open Sauce SemiBold"/>
                </a:rPr>
                <a:t>02.</a:t>
              </a:r>
            </a:p>
          </p:txBody>
        </p:sp>
        <p:sp>
          <p:nvSpPr>
            <p:cNvPr name="TextBox 11" id="11"/>
            <p:cNvSpPr txBox="true"/>
            <p:nvPr/>
          </p:nvSpPr>
          <p:spPr>
            <a:xfrm rot="0">
              <a:off x="0" y="1305809"/>
              <a:ext cx="6264635" cy="471949"/>
            </a:xfrm>
            <a:prstGeom prst="rect">
              <a:avLst/>
            </a:prstGeom>
          </p:spPr>
          <p:txBody>
            <a:bodyPr anchor="t" rtlCol="false" tIns="0" lIns="0" bIns="0" rIns="0">
              <a:spAutoFit/>
            </a:bodyPr>
            <a:lstStyle/>
            <a:p>
              <a:pPr>
                <a:lnSpc>
                  <a:spcPts val="2940"/>
                </a:lnSpc>
              </a:pPr>
              <a:r>
                <a:rPr lang="en-US" sz="2100" spc="153">
                  <a:solidFill>
                    <a:srgbClr val="FFFFFF"/>
                  </a:solidFill>
                  <a:latin typeface="Open Sauce SemiBold Bold"/>
                </a:rPr>
                <a:t>Database Creation</a:t>
              </a:r>
            </a:p>
          </p:txBody>
        </p:sp>
        <p:sp>
          <p:nvSpPr>
            <p:cNvPr name="TextBox 12" id="12"/>
            <p:cNvSpPr txBox="true"/>
            <p:nvPr/>
          </p:nvSpPr>
          <p:spPr>
            <a:xfrm rot="0">
              <a:off x="0" y="2318658"/>
              <a:ext cx="6264635" cy="2867229"/>
            </a:xfrm>
            <a:prstGeom prst="rect">
              <a:avLst/>
            </a:prstGeom>
          </p:spPr>
          <p:txBody>
            <a:bodyPr anchor="t" rtlCol="false" tIns="0" lIns="0" bIns="0" rIns="0">
              <a:spAutoFit/>
            </a:bodyPr>
            <a:lstStyle/>
            <a:p>
              <a:pPr>
                <a:lnSpc>
                  <a:spcPts val="2519"/>
                </a:lnSpc>
              </a:pPr>
              <a:r>
                <a:rPr lang="en-US" sz="1800">
                  <a:solidFill>
                    <a:srgbClr val="E6E6E6"/>
                  </a:solidFill>
                  <a:latin typeface="Open Sauce Light"/>
                </a:rPr>
                <a:t>Creation of User database that can update the dataset used for model creation and help in enhancing the efficiency of the model by incorporating the individual user inside of the dataset as well.</a:t>
              </a:r>
            </a:p>
            <a:p>
              <a:pPr>
                <a:lnSpc>
                  <a:spcPts val="2520"/>
                </a:lnSpc>
              </a:pPr>
              <a:r>
                <a:rPr lang="en-US" sz="1799">
                  <a:solidFill>
                    <a:srgbClr val="E6E6E6"/>
                  </a:solidFill>
                  <a:latin typeface="Open Sauce Light"/>
                </a:rPr>
                <a:t>We can achive this by daily training the model on the newly added dataset.</a:t>
              </a:r>
            </a:p>
          </p:txBody>
        </p:sp>
        <p:grpSp>
          <p:nvGrpSpPr>
            <p:cNvPr name="Group 13" id="13"/>
            <p:cNvGrpSpPr/>
            <p:nvPr/>
          </p:nvGrpSpPr>
          <p:grpSpPr>
            <a:xfrm rot="0">
              <a:off x="0" y="0"/>
              <a:ext cx="1533663" cy="122123"/>
              <a:chOff x="0" y="0"/>
              <a:chExt cx="1913890" cy="152400"/>
            </a:xfrm>
          </p:grpSpPr>
          <p:sp>
            <p:nvSpPr>
              <p:cNvPr name="Freeform 14" id="14"/>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grpSp>
      <p:grpSp>
        <p:nvGrpSpPr>
          <p:cNvPr name="Group 15" id="15"/>
          <p:cNvGrpSpPr/>
          <p:nvPr/>
        </p:nvGrpSpPr>
        <p:grpSpPr>
          <a:xfrm rot="0">
            <a:off x="12560824" y="4157807"/>
            <a:ext cx="4698476" cy="3224314"/>
            <a:chOff x="0" y="0"/>
            <a:chExt cx="6264635" cy="4299086"/>
          </a:xfrm>
        </p:grpSpPr>
        <p:sp>
          <p:nvSpPr>
            <p:cNvPr name="TextBox 16" id="16"/>
            <p:cNvSpPr txBox="true"/>
            <p:nvPr/>
          </p:nvSpPr>
          <p:spPr>
            <a:xfrm rot="0">
              <a:off x="0" y="465252"/>
              <a:ext cx="1925651" cy="440984"/>
            </a:xfrm>
            <a:prstGeom prst="rect">
              <a:avLst/>
            </a:prstGeom>
          </p:spPr>
          <p:txBody>
            <a:bodyPr anchor="t" rtlCol="false" tIns="0" lIns="0" bIns="0" rIns="0">
              <a:spAutoFit/>
            </a:bodyPr>
            <a:lstStyle/>
            <a:p>
              <a:pPr>
                <a:lnSpc>
                  <a:spcPts val="2940"/>
                </a:lnSpc>
              </a:pPr>
              <a:r>
                <a:rPr lang="en-US" sz="2100">
                  <a:solidFill>
                    <a:srgbClr val="FFFFFF"/>
                  </a:solidFill>
                  <a:latin typeface="Open Sauce SemiBold"/>
                </a:rPr>
                <a:t>03.</a:t>
              </a:r>
            </a:p>
          </p:txBody>
        </p:sp>
        <p:sp>
          <p:nvSpPr>
            <p:cNvPr name="TextBox 17" id="17"/>
            <p:cNvSpPr txBox="true"/>
            <p:nvPr/>
          </p:nvSpPr>
          <p:spPr>
            <a:xfrm rot="0">
              <a:off x="0" y="1244748"/>
              <a:ext cx="6264635" cy="471949"/>
            </a:xfrm>
            <a:prstGeom prst="rect">
              <a:avLst/>
            </a:prstGeom>
          </p:spPr>
          <p:txBody>
            <a:bodyPr anchor="t" rtlCol="false" tIns="0" lIns="0" bIns="0" rIns="0">
              <a:spAutoFit/>
            </a:bodyPr>
            <a:lstStyle/>
            <a:p>
              <a:pPr>
                <a:lnSpc>
                  <a:spcPts val="2940"/>
                </a:lnSpc>
              </a:pPr>
              <a:r>
                <a:rPr lang="en-US" sz="2100" spc="153">
                  <a:solidFill>
                    <a:srgbClr val="FFFFFF"/>
                  </a:solidFill>
                  <a:latin typeface="Open Sauce SemiBold Bold"/>
                </a:rPr>
                <a:t>App Implementation</a:t>
              </a:r>
            </a:p>
          </p:txBody>
        </p:sp>
        <p:sp>
          <p:nvSpPr>
            <p:cNvPr name="TextBox 18" id="18"/>
            <p:cNvSpPr txBox="true"/>
            <p:nvPr/>
          </p:nvSpPr>
          <p:spPr>
            <a:xfrm rot="0">
              <a:off x="0" y="2257596"/>
              <a:ext cx="6264635" cy="2041490"/>
            </a:xfrm>
            <a:prstGeom prst="rect">
              <a:avLst/>
            </a:prstGeom>
          </p:spPr>
          <p:txBody>
            <a:bodyPr anchor="t" rtlCol="false" tIns="0" lIns="0" bIns="0" rIns="0">
              <a:spAutoFit/>
            </a:bodyPr>
            <a:lstStyle/>
            <a:p>
              <a:pPr>
                <a:lnSpc>
                  <a:spcPts val="2520"/>
                </a:lnSpc>
              </a:pPr>
              <a:r>
                <a:rPr lang="en-US" sz="1800">
                  <a:solidFill>
                    <a:srgbClr val="E6E6E6"/>
                  </a:solidFill>
                  <a:latin typeface="Open Sauce Light"/>
                </a:rPr>
                <a:t>A basic app development where the user will give his movie preferences and ratings and the trained model will return to him a list of suitable movies according to the users taste.</a:t>
              </a:r>
            </a:p>
          </p:txBody>
        </p:sp>
        <p:grpSp>
          <p:nvGrpSpPr>
            <p:cNvPr name="Group 19" id="19"/>
            <p:cNvGrpSpPr/>
            <p:nvPr/>
          </p:nvGrpSpPr>
          <p:grpSpPr>
            <a:xfrm rot="0">
              <a:off x="0" y="0"/>
              <a:ext cx="1533663" cy="122123"/>
              <a:chOff x="0" y="0"/>
              <a:chExt cx="1913890" cy="152400"/>
            </a:xfrm>
          </p:grpSpPr>
          <p:sp>
            <p:nvSpPr>
              <p:cNvPr name="Freeform 20" id="20"/>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grpSp>
      <p:sp>
        <p:nvSpPr>
          <p:cNvPr name="AutoShape 21" id="21"/>
          <p:cNvSpPr/>
          <p:nvPr/>
        </p:nvSpPr>
        <p:spPr>
          <a:xfrm rot="5400000">
            <a:off x="8831659" y="-6498445"/>
            <a:ext cx="9525" cy="19551815"/>
          </a:xfrm>
          <a:prstGeom prst="rect">
            <a:avLst/>
          </a:prstGeom>
          <a:solidFill>
            <a:srgbClr val="FFFFFF">
              <a:alpha val="29804"/>
            </a:srgbClr>
          </a:solidFill>
        </p:spPr>
      </p:sp>
      <p:grpSp>
        <p:nvGrpSpPr>
          <p:cNvPr name="Group 22" id="22"/>
          <p:cNvGrpSpPr/>
          <p:nvPr/>
        </p:nvGrpSpPr>
        <p:grpSpPr>
          <a:xfrm rot="0">
            <a:off x="1028700" y="9165565"/>
            <a:ext cx="16230600" cy="179634"/>
            <a:chOff x="0" y="0"/>
            <a:chExt cx="21640800" cy="239511"/>
          </a:xfrm>
        </p:grpSpPr>
        <p:sp>
          <p:nvSpPr>
            <p:cNvPr name="TextBox 23" id="23"/>
            <p:cNvSpPr txBox="true"/>
            <p:nvPr/>
          </p:nvSpPr>
          <p:spPr>
            <a:xfrm rot="0">
              <a:off x="0" y="-19050"/>
              <a:ext cx="4780971" cy="258561"/>
            </a:xfrm>
            <a:prstGeom prst="rect">
              <a:avLst/>
            </a:prstGeom>
          </p:spPr>
          <p:txBody>
            <a:bodyPr anchor="t" rtlCol="false" tIns="0" lIns="0" bIns="0" rIns="0">
              <a:spAutoFit/>
            </a:bodyPr>
            <a:lstStyle/>
            <a:p>
              <a:pPr>
                <a:lnSpc>
                  <a:spcPts val="1679"/>
                </a:lnSpc>
                <a:spcBef>
                  <a:spcPct val="0"/>
                </a:spcBef>
              </a:pPr>
              <a:r>
                <a:rPr lang="en-US" sz="1199" spc="120">
                  <a:solidFill>
                    <a:srgbClr val="FFFFFF"/>
                  </a:solidFill>
                  <a:latin typeface="Open Sauce SemiBold"/>
                </a:rPr>
                <a:t>KINJALK PARTH : RA1911026010037</a:t>
              </a:r>
            </a:p>
          </p:txBody>
        </p:sp>
        <p:sp>
          <p:nvSpPr>
            <p:cNvPr name="TextBox 24" id="24"/>
            <p:cNvSpPr txBox="true"/>
            <p:nvPr/>
          </p:nvSpPr>
          <p:spPr>
            <a:xfrm rot="0">
              <a:off x="19628429" y="-19050"/>
              <a:ext cx="2012371" cy="258561"/>
            </a:xfrm>
            <a:prstGeom prst="rect">
              <a:avLst/>
            </a:prstGeom>
          </p:spPr>
          <p:txBody>
            <a:bodyPr anchor="t" rtlCol="false" tIns="0" lIns="0" bIns="0" rIns="0">
              <a:spAutoFit/>
            </a:bodyPr>
            <a:lstStyle/>
            <a:p>
              <a:pPr algn="r">
                <a:lnSpc>
                  <a:spcPts val="1679"/>
                </a:lnSpc>
                <a:spcBef>
                  <a:spcPct val="0"/>
                </a:spcBef>
              </a:pPr>
              <a:r>
                <a:rPr lang="en-US" sz="1199" spc="120">
                  <a:solidFill>
                    <a:srgbClr val="FFFFFF"/>
                  </a:solidFill>
                  <a:latin typeface="Open Sauce SemiBold"/>
                </a:rPr>
                <a:t>2021</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9118" t="0" r="23593" b="1977"/>
          <a:stretch>
            <a:fillRect/>
          </a:stretch>
        </p:blipFill>
        <p:spPr>
          <a:xfrm flipH="false" flipV="false" rot="0">
            <a:off x="0" y="0"/>
            <a:ext cx="6697406" cy="9258300"/>
          </a:xfrm>
          <a:prstGeom prst="rect">
            <a:avLst/>
          </a:prstGeom>
        </p:spPr>
      </p:pic>
      <p:grpSp>
        <p:nvGrpSpPr>
          <p:cNvPr name="Group 3" id="3"/>
          <p:cNvGrpSpPr/>
          <p:nvPr/>
        </p:nvGrpSpPr>
        <p:grpSpPr>
          <a:xfrm rot="0">
            <a:off x="7740071" y="2849954"/>
            <a:ext cx="7977562" cy="2169043"/>
            <a:chOff x="0" y="0"/>
            <a:chExt cx="10636750" cy="2892058"/>
          </a:xfrm>
        </p:grpSpPr>
        <p:grpSp>
          <p:nvGrpSpPr>
            <p:cNvPr name="Group 4" id="4"/>
            <p:cNvGrpSpPr/>
            <p:nvPr/>
          </p:nvGrpSpPr>
          <p:grpSpPr>
            <a:xfrm rot="0">
              <a:off x="0" y="0"/>
              <a:ext cx="1809786" cy="144110"/>
              <a:chOff x="0" y="0"/>
              <a:chExt cx="1913890" cy="152400"/>
            </a:xfrm>
          </p:grpSpPr>
          <p:sp>
            <p:nvSpPr>
              <p:cNvPr name="Freeform 5" id="5"/>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
          <p:nvSpPr>
            <p:cNvPr name="TextBox 6" id="6"/>
            <p:cNvSpPr txBox="true"/>
            <p:nvPr/>
          </p:nvSpPr>
          <p:spPr>
            <a:xfrm rot="0">
              <a:off x="0" y="2448214"/>
              <a:ext cx="9585577" cy="443843"/>
            </a:xfrm>
            <a:prstGeom prst="rect">
              <a:avLst/>
            </a:prstGeom>
          </p:spPr>
          <p:txBody>
            <a:bodyPr anchor="t" rtlCol="false" tIns="0" lIns="0" bIns="0" rIns="0">
              <a:spAutoFit/>
            </a:bodyPr>
            <a:lstStyle/>
            <a:p>
              <a:pPr>
                <a:lnSpc>
                  <a:spcPts val="2973"/>
                </a:lnSpc>
              </a:pPr>
            </a:p>
          </p:txBody>
        </p:sp>
        <p:sp>
          <p:nvSpPr>
            <p:cNvPr name="TextBox 7" id="7"/>
            <p:cNvSpPr txBox="true"/>
            <p:nvPr/>
          </p:nvSpPr>
          <p:spPr>
            <a:xfrm rot="0">
              <a:off x="0" y="1434295"/>
              <a:ext cx="10636750" cy="494555"/>
            </a:xfrm>
            <a:prstGeom prst="rect">
              <a:avLst/>
            </a:prstGeom>
          </p:spPr>
          <p:txBody>
            <a:bodyPr anchor="t" rtlCol="false" tIns="0" lIns="0" bIns="0" rIns="0">
              <a:spAutoFit/>
            </a:bodyPr>
            <a:lstStyle/>
            <a:p>
              <a:pPr>
                <a:lnSpc>
                  <a:spcPts val="2973"/>
                </a:lnSpc>
                <a:spcBef>
                  <a:spcPct val="0"/>
                </a:spcBef>
              </a:pPr>
            </a:p>
          </p:txBody>
        </p:sp>
      </p:grpSp>
      <p:sp>
        <p:nvSpPr>
          <p:cNvPr name="AutoShape 8" id="8"/>
          <p:cNvSpPr/>
          <p:nvPr/>
        </p:nvSpPr>
        <p:spPr>
          <a:xfrm rot="5400000">
            <a:off x="12650105" y="-3819834"/>
            <a:ext cx="9525" cy="11914923"/>
          </a:xfrm>
          <a:prstGeom prst="rect">
            <a:avLst/>
          </a:prstGeom>
          <a:solidFill>
            <a:srgbClr val="FFFFFF">
              <a:alpha val="29804"/>
            </a:srgbClr>
          </a:solidFill>
        </p:spPr>
      </p:sp>
      <p:sp>
        <p:nvSpPr>
          <p:cNvPr name="AutoShape 9" id="9"/>
          <p:cNvSpPr/>
          <p:nvPr/>
        </p:nvSpPr>
        <p:spPr>
          <a:xfrm rot="0">
            <a:off x="6697406" y="-96446"/>
            <a:ext cx="9525" cy="10623253"/>
          </a:xfrm>
          <a:prstGeom prst="rect">
            <a:avLst/>
          </a:prstGeom>
          <a:solidFill>
            <a:srgbClr val="FFFFFF">
              <a:alpha val="29804"/>
            </a:srgbClr>
          </a:solidFill>
        </p:spPr>
      </p:sp>
      <p:sp>
        <p:nvSpPr>
          <p:cNvPr name="TextBox 10" id="10"/>
          <p:cNvSpPr txBox="true"/>
          <p:nvPr/>
        </p:nvSpPr>
        <p:spPr>
          <a:xfrm rot="0">
            <a:off x="7989076" y="1028700"/>
            <a:ext cx="5025666" cy="619305"/>
          </a:xfrm>
          <a:prstGeom prst="rect">
            <a:avLst/>
          </a:prstGeom>
        </p:spPr>
        <p:txBody>
          <a:bodyPr anchor="t" rtlCol="false" tIns="0" lIns="0" bIns="0" rIns="0">
            <a:spAutoFit/>
          </a:bodyPr>
          <a:lstStyle/>
          <a:p>
            <a:pPr>
              <a:lnSpc>
                <a:spcPts val="5040"/>
              </a:lnSpc>
            </a:pPr>
            <a:r>
              <a:rPr lang="en-US" sz="4200">
                <a:solidFill>
                  <a:srgbClr val="E6E6E6"/>
                </a:solidFill>
                <a:latin typeface="Open Sauce SemiBold"/>
              </a:rPr>
              <a:t>Abstract</a:t>
            </a:r>
          </a:p>
        </p:txBody>
      </p:sp>
      <p:sp>
        <p:nvSpPr>
          <p:cNvPr name="TextBox 11" id="11"/>
          <p:cNvSpPr txBox="true"/>
          <p:nvPr/>
        </p:nvSpPr>
        <p:spPr>
          <a:xfrm rot="0">
            <a:off x="272846" y="9667905"/>
            <a:ext cx="3891483" cy="213389"/>
          </a:xfrm>
          <a:prstGeom prst="rect">
            <a:avLst/>
          </a:prstGeom>
        </p:spPr>
        <p:txBody>
          <a:bodyPr anchor="t" rtlCol="false" tIns="0" lIns="0" bIns="0" rIns="0">
            <a:spAutoFit/>
          </a:bodyPr>
          <a:lstStyle/>
          <a:p>
            <a:pPr>
              <a:lnSpc>
                <a:spcPts val="1823"/>
              </a:lnSpc>
              <a:spcBef>
                <a:spcPct val="0"/>
              </a:spcBef>
            </a:pPr>
            <a:r>
              <a:rPr lang="en-US" sz="1302" spc="130">
                <a:solidFill>
                  <a:srgbClr val="FFFFFF"/>
                </a:solidFill>
                <a:latin typeface="Open Sauce SemiBold"/>
              </a:rPr>
              <a:t>KINJALK PARTH : </a:t>
            </a:r>
            <a:r>
              <a:rPr lang="en-US" sz="1302" spc="130">
                <a:solidFill>
                  <a:srgbClr val="FF1616"/>
                </a:solidFill>
                <a:latin typeface="Open Sauce SemiBold"/>
              </a:rPr>
              <a:t>RA1911026010037</a:t>
            </a:r>
          </a:p>
        </p:txBody>
      </p:sp>
      <p:sp>
        <p:nvSpPr>
          <p:cNvPr name="TextBox 12" id="12"/>
          <p:cNvSpPr txBox="true"/>
          <p:nvPr/>
        </p:nvSpPr>
        <p:spPr>
          <a:xfrm rot="0">
            <a:off x="7046836" y="3006090"/>
            <a:ext cx="10913791" cy="6778035"/>
          </a:xfrm>
          <a:prstGeom prst="rect">
            <a:avLst/>
          </a:prstGeom>
        </p:spPr>
        <p:txBody>
          <a:bodyPr anchor="t" rtlCol="false" tIns="0" lIns="0" bIns="0" rIns="0">
            <a:spAutoFit/>
          </a:bodyPr>
          <a:lstStyle/>
          <a:p>
            <a:pPr algn="just">
              <a:lnSpc>
                <a:spcPts val="3882"/>
              </a:lnSpc>
            </a:pPr>
            <a:r>
              <a:rPr lang="en-US" sz="2773">
                <a:solidFill>
                  <a:srgbClr val="FFFFFF"/>
                </a:solidFill>
                <a:latin typeface="Alegreya Medium"/>
              </a:rPr>
              <a:t>Everyone is living alone, in their own worlds. There is absolutely no coherence with anyones tastes these days becasue people have evolved individually and finding people with similar likes and dislikes was alwasy  a probllem, since before the onset of pandemic pushed us all inside our lonely, closed and claustrophobic rooms. Since we now spend most of our time alone, one major way to kill the gloom is watching movies! But, haven't you ever felt that to select one movie you have browsed through a catalog of atleast a hundred movies? Well I know most of us have spent more hours in finding a movie than in actully watching it. One of the major reason for this is that people choose to browse through a content list which is restricted by their OTT platforms. So, I aim to create a cross platform solution using the most ground breaking research to facilitate a person with the movie recommendations that they will like, and thus save countless hours that would be wasted otherwise.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7620126" y="4719533"/>
            <a:ext cx="3047747" cy="762210"/>
          </a:xfrm>
          <a:prstGeom prst="rect">
            <a:avLst/>
          </a:prstGeom>
        </p:spPr>
        <p:txBody>
          <a:bodyPr anchor="t" rtlCol="false" tIns="0" lIns="0" bIns="0" rIns="0">
            <a:spAutoFit/>
          </a:bodyPr>
          <a:lstStyle/>
          <a:p>
            <a:pPr algn="ctr">
              <a:lnSpc>
                <a:spcPts val="6268"/>
              </a:lnSpc>
            </a:pPr>
            <a:r>
              <a:rPr lang="en-US" sz="4477">
                <a:solidFill>
                  <a:srgbClr val="FF1616"/>
                </a:solidFill>
                <a:latin typeface="Open Sauce SemiBold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DAEl4uBrLeo</dc:identifier>
  <dcterms:modified xsi:type="dcterms:W3CDTF">2011-08-01T06:04:30Z</dcterms:modified>
  <cp:revision>1</cp:revision>
  <dc:title>Movie Recommendation System Using Matrix Factorization</dc:title>
</cp:coreProperties>
</file>