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434" r:id="rId3"/>
    <p:sldId id="435" r:id="rId4"/>
    <p:sldId id="436" r:id="rId5"/>
    <p:sldId id="438" r:id="rId6"/>
    <p:sldId id="437" r:id="rId7"/>
    <p:sldId id="439" r:id="rId8"/>
    <p:sldId id="432" r:id="rId9"/>
    <p:sldId id="440" r:id="rId10"/>
    <p:sldId id="441" r:id="rId11"/>
    <p:sldId id="257" r:id="rId12"/>
    <p:sldId id="442" r:id="rId13"/>
    <p:sldId id="444" r:id="rId14"/>
    <p:sldId id="443" r:id="rId15"/>
    <p:sldId id="340" r:id="rId16"/>
    <p:sldId id="447" r:id="rId17"/>
    <p:sldId id="448" r:id="rId18"/>
    <p:sldId id="451" r:id="rId19"/>
    <p:sldId id="452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055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22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3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561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98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3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37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57752" y="2475386"/>
            <a:ext cx="8290712" cy="1041661"/>
          </a:xfrm>
          <a:prstGeom prst="roundRect">
            <a:avLst>
              <a:gd name="adj" fmla="val 16667"/>
            </a:avLst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Señales, Sistemas y Radiocomunicaciones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E.T.S. Ingenieros de Telecomunicación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 Politécnica de Madrid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66257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318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8399874" y="6566440"/>
            <a:ext cx="7441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/67</a:t>
            </a:r>
            <a:endParaRPr sz="1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6/introductory-generative-adversarial-networks-ga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eyOX6Mt_As" TargetMode="External"/><Relationship Id="rId4" Type="http://schemas.openxmlformats.org/officeDocument/2006/relationships/hyperlink" Target="https://www.youtube.com/watch?v=HGYYEUSm-0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png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png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5.12-gaussian-mixtur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akevdp.github.io/PythonDataScienceHandbook/05.12-gaussian-mixt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 dirty="0" smtClean="0"/>
              <a:t>GANs : Generative Adversarial </a:t>
            </a:r>
            <a:r>
              <a:rPr lang="en-US" sz="3200" b="1" dirty="0"/>
              <a:t>N</a:t>
            </a:r>
            <a:r>
              <a:rPr lang="en-US" sz="3200" b="1" dirty="0" smtClean="0"/>
              <a:t>etworks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1" dirty="0" smtClean="0"/>
              <a:t>A short Introduction</a:t>
            </a:r>
            <a:endParaRPr sz="24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0"/>
            <a:ext cx="3153516" cy="128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1" y="607118"/>
            <a:ext cx="7915275" cy="5514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75009" y="6227058"/>
            <a:ext cx="68837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Ian </a:t>
            </a:r>
            <a:r>
              <a:rPr lang="en-US" sz="1600" b="1" dirty="0" err="1"/>
              <a:t>Goodfellow</a:t>
            </a:r>
            <a:r>
              <a:rPr lang="en-US" sz="1600" b="1" dirty="0"/>
              <a:t>: Generative Adversarial Networks (NIPS 2016 tutorial</a:t>
            </a:r>
            <a:r>
              <a:rPr lang="en-US" sz="1600" b="1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363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6213" lvl="0"/>
            <a:r>
              <a:rPr lang="en-US" b="1" dirty="0"/>
              <a:t>GANs : Generative Adversarial Networks</a:t>
            </a:r>
            <a:r>
              <a:rPr lang="en-US" b="1" dirty="0">
                <a:solidFill>
                  <a:schemeClr val="lt1"/>
                </a:solidFill>
              </a:rPr>
              <a:t/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sz="2000" b="1" i="1" dirty="0"/>
              <a:t>A short Introduction</a:t>
            </a:r>
            <a:endParaRPr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2138" y="1050877"/>
            <a:ext cx="84479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Some references:</a:t>
            </a:r>
          </a:p>
          <a:p>
            <a:endParaRPr lang="es-ES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 Light" panose="020F0302020204030204" pitchFamily="34" charset="0"/>
              </a:rPr>
              <a:t>Introductory </a:t>
            </a:r>
            <a:r>
              <a:rPr lang="en-US" sz="2000" b="1" dirty="0">
                <a:latin typeface="Calibri Light" panose="020F0302020204030204" pitchFamily="34" charset="0"/>
              </a:rPr>
              <a:t>guide to Generative Adversarial Networks (GANs) and their promise! </a:t>
            </a:r>
            <a:r>
              <a:rPr lang="en-US" sz="2000" dirty="0">
                <a:latin typeface="Calibri Light" panose="020F0302020204030204" pitchFamily="34" charset="0"/>
                <a:hlinkClick r:id="rId3"/>
              </a:rPr>
              <a:t>https://www.analyticsvidhya.com/blog/2017/06/introductory-generative-adversarial-networks-gans</a:t>
            </a:r>
            <a:r>
              <a:rPr lang="en-US" sz="2000" dirty="0" smtClean="0">
                <a:latin typeface="Calibri Light" panose="020F0302020204030204" pitchFamily="34" charset="0"/>
                <a:hlinkClick r:id="rId3"/>
              </a:rPr>
              <a:t>/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endParaRPr lang="es-ES" sz="2000" dirty="0">
              <a:latin typeface="Calibri Light" panose="020F0302020204030204" pitchFamily="34" charset="0"/>
            </a:endParaRPr>
          </a:p>
          <a:p>
            <a:endParaRPr lang="es-ES" sz="2800" dirty="0" smtClean="0">
              <a:latin typeface="Calibri Light" panose="020F0302020204030204" pitchFamily="34" charset="0"/>
            </a:endParaRPr>
          </a:p>
          <a:p>
            <a:r>
              <a:rPr lang="en-US" sz="1800" b="1" dirty="0" smtClean="0"/>
              <a:t>Ian </a:t>
            </a:r>
            <a:r>
              <a:rPr lang="en-US" sz="1800" b="1" dirty="0" err="1"/>
              <a:t>Goodfellow</a:t>
            </a:r>
            <a:r>
              <a:rPr lang="en-US" sz="1800" b="1" dirty="0"/>
              <a:t>: Generative Adversarial Networks (NIPS 2016 tutorial</a:t>
            </a:r>
            <a:r>
              <a:rPr lang="en-US" sz="1800" b="1" dirty="0" smtClean="0"/>
              <a:t>)</a:t>
            </a:r>
            <a:endParaRPr lang="es-ES" sz="2800" dirty="0" smtClean="0">
              <a:latin typeface="Calibri Light" panose="020F0302020204030204" pitchFamily="34" charset="0"/>
            </a:endParaRPr>
          </a:p>
          <a:p>
            <a:r>
              <a:rPr lang="es-ES" sz="2000" dirty="0">
                <a:latin typeface="Calibri Light" panose="020F0302020204030204" pitchFamily="34" charset="0"/>
                <a:hlinkClick r:id="rId4"/>
              </a:rPr>
              <a:t>https://</a:t>
            </a:r>
            <a:r>
              <a:rPr lang="es-ES" sz="2000" dirty="0" smtClean="0">
                <a:latin typeface="Calibri Light" panose="020F0302020204030204" pitchFamily="34" charset="0"/>
                <a:hlinkClick r:id="rId4"/>
              </a:rPr>
              <a:t>www.youtube.com/watch?v=HGYYEUSm-0Q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endParaRPr lang="es-ES" sz="2800" dirty="0" smtClean="0">
              <a:latin typeface="Calibri Light" panose="020F0302020204030204" pitchFamily="34" charset="0"/>
            </a:endParaRPr>
          </a:p>
          <a:p>
            <a:endParaRPr lang="en-US" sz="1800" u="sng" dirty="0" smtClean="0">
              <a:hlinkClick r:id="rId5"/>
            </a:endParaRPr>
          </a:p>
          <a:p>
            <a:r>
              <a:rPr lang="en-US" sz="1800" u="sng" dirty="0" smtClean="0"/>
              <a:t>Just for fun:</a:t>
            </a:r>
            <a:endParaRPr lang="en-US" sz="1800" u="sng" dirty="0" smtClean="0">
              <a:hlinkClick r:id="rId5"/>
            </a:endParaRPr>
          </a:p>
          <a:p>
            <a:r>
              <a:rPr lang="en-US" sz="1800" u="sng" dirty="0" smtClean="0">
                <a:hlinkClick r:id="rId5"/>
              </a:rPr>
              <a:t>https</a:t>
            </a:r>
            <a:r>
              <a:rPr lang="en-US" sz="1800" u="sng" dirty="0">
                <a:hlinkClick r:id="rId5"/>
              </a:rPr>
              <a:t>://www.youtube.com/watch?v=deyOX6Mt_As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 Light" panose="020F0302020204030204" pitchFamily="34" charset="0"/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1" y="180304"/>
            <a:ext cx="8810222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497435"/>
            <a:ext cx="8731876" cy="59678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3639" y="1416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 Fully Visible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0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77"/>
            <a:ext cx="8975962" cy="67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5" y="1159099"/>
            <a:ext cx="8404649" cy="36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6" y="663328"/>
            <a:ext cx="8513238" cy="14488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40913" y="180305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GAN Training:  </a:t>
            </a:r>
            <a:r>
              <a:rPr lang="es-ES" sz="2800" i="1" dirty="0" err="1" smtClean="0"/>
              <a:t>minimax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game</a:t>
            </a:r>
            <a:r>
              <a:rPr lang="es-ES" sz="2800" i="1" dirty="0" smtClean="0"/>
              <a:t> </a:t>
            </a:r>
            <a:endParaRPr lang="en-US" sz="2800" i="1" dirty="0"/>
          </a:p>
        </p:txBody>
      </p:sp>
      <p:sp>
        <p:nvSpPr>
          <p:cNvPr id="4" name="Rectángulo 3"/>
          <p:cNvSpPr/>
          <p:nvPr/>
        </p:nvSpPr>
        <p:spPr>
          <a:xfrm>
            <a:off x="482958" y="2412143"/>
            <a:ext cx="833907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first term is entropy that the data from real distribution (</a:t>
            </a:r>
            <a:r>
              <a:rPr lang="en-US" sz="2000" dirty="0" err="1"/>
              <a:t>pdata</a:t>
            </a:r>
            <a:r>
              <a:rPr lang="en-US" sz="2000" dirty="0"/>
              <a:t>(x)) passes through the discriminator </a:t>
            </a:r>
            <a:r>
              <a:rPr lang="en-US" sz="2000" dirty="0" smtClean="0"/>
              <a:t>(D(x)). </a:t>
            </a:r>
            <a:r>
              <a:rPr lang="en-US" sz="2000" dirty="0"/>
              <a:t>The discriminator tries to maximize this to 1.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second term is entropy that the data from random input (p(z)) passes through the generator, which then generates a fake sample which is then passed through the discriminator to identify the fakeness </a:t>
            </a:r>
            <a:r>
              <a:rPr lang="en-US" sz="2000" dirty="0" smtClean="0"/>
              <a:t>(D(G(z))). </a:t>
            </a:r>
            <a:r>
              <a:rPr lang="en-US" sz="2000" dirty="0"/>
              <a:t>In this term, discriminator tries to maximize it to </a:t>
            </a:r>
            <a:r>
              <a:rPr lang="en-US" sz="2000" dirty="0" smtClean="0"/>
              <a:t>0.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00B050"/>
                </a:solidFill>
              </a:rPr>
              <a:t>So </a:t>
            </a:r>
            <a:r>
              <a:rPr lang="en-US" sz="1800" dirty="0">
                <a:solidFill>
                  <a:srgbClr val="00B050"/>
                </a:solidFill>
              </a:rPr>
              <a:t>overall, the </a:t>
            </a:r>
            <a:r>
              <a:rPr lang="en-US" sz="1800" b="1" dirty="0">
                <a:solidFill>
                  <a:srgbClr val="00B050"/>
                </a:solidFill>
              </a:rPr>
              <a:t>discriminator is trying to maximize our function </a:t>
            </a:r>
            <a:r>
              <a:rPr lang="en-US" sz="1800" dirty="0">
                <a:solidFill>
                  <a:srgbClr val="00B050"/>
                </a:solidFill>
              </a:rPr>
              <a:t>V</a:t>
            </a:r>
            <a:r>
              <a:rPr lang="en-US" sz="1800" dirty="0" smtClean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On the other hand, </a:t>
            </a:r>
            <a:r>
              <a:rPr lang="en-US" sz="1800" b="1" dirty="0">
                <a:solidFill>
                  <a:srgbClr val="00B050"/>
                </a:solidFill>
              </a:rPr>
              <a:t>the task of generator is exactly opposite, i.e. it tries to minimize the function V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3" y="1171976"/>
            <a:ext cx="8237161" cy="519018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8562" y="221625"/>
            <a:ext cx="8107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 </a:t>
            </a:r>
            <a:r>
              <a:rPr lang="en-US" sz="2400" b="1" dirty="0" smtClean="0"/>
              <a:t>1:</a:t>
            </a:r>
          </a:p>
          <a:p>
            <a:pPr lvl="3" algn="just"/>
            <a:r>
              <a:rPr lang="en-US" sz="2000" dirty="0" smtClean="0"/>
              <a:t>Train </a:t>
            </a:r>
            <a:r>
              <a:rPr lang="en-US" sz="2000" dirty="0"/>
              <a:t>discriminator and freeze generator (freezing means setting training as false. The network does only forward pass and no backpropagation is applied)</a:t>
            </a:r>
          </a:p>
        </p:txBody>
      </p:sp>
    </p:spTree>
    <p:extLst>
      <p:ext uri="{BB962C8B-B14F-4D97-AF65-F5344CB8AC3E}">
        <p14:creationId xmlns:p14="http://schemas.microsoft.com/office/powerpoint/2010/main" val="14877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470734"/>
            <a:ext cx="8409858" cy="52990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8562" y="221625"/>
            <a:ext cx="81072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 </a:t>
            </a:r>
            <a:r>
              <a:rPr lang="en-US" sz="2400" b="1" dirty="0" smtClean="0"/>
              <a:t>1:</a:t>
            </a:r>
          </a:p>
          <a:p>
            <a:pPr lvl="3" algn="just"/>
            <a:r>
              <a:rPr lang="en-US" sz="2000" dirty="0" smtClean="0"/>
              <a:t>Train </a:t>
            </a:r>
            <a:r>
              <a:rPr lang="en-US" sz="2000" dirty="0"/>
              <a:t>generator and freeze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1462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: Generative Adversarial Networks</a:t>
            </a:r>
            <a:br>
              <a:rPr lang="en-US" dirty="0"/>
            </a:br>
            <a:r>
              <a:rPr lang="en-US" dirty="0"/>
              <a:t>A short Introduction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 err="1" smtClean="0"/>
              <a:t>See</a:t>
            </a:r>
            <a:r>
              <a:rPr lang="es-ES" dirty="0" smtClean="0"/>
              <a:t> a simple </a:t>
            </a:r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5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8043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21" y="99330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26883" y="5190563"/>
            <a:ext cx="5139832" cy="1667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4687909" y="4816702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09" y="4816702"/>
                <a:ext cx="485710" cy="5232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2844084" y="1414533"/>
                <a:ext cx="988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84" y="1414533"/>
                <a:ext cx="988476" cy="5232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57577" y="4893972"/>
            <a:ext cx="2930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Thanks</a:t>
            </a:r>
            <a:r>
              <a:rPr lang="es-ES" dirty="0" smtClean="0"/>
              <a:t>!</a:t>
            </a:r>
          </a:p>
          <a:p>
            <a:r>
              <a:rPr lang="es-ES" dirty="0" smtClean="0"/>
              <a:t>Prof. Joaquín </a:t>
            </a:r>
            <a:r>
              <a:rPr lang="en-US" i="1" dirty="0" smtClean="0"/>
              <a:t>González</a:t>
            </a:r>
            <a:r>
              <a:rPr lang="en-US" dirty="0" smtClean="0"/>
              <a:t> Rodríguez</a:t>
            </a:r>
            <a:endParaRPr lang="en-US" dirty="0"/>
          </a:p>
          <a:p>
            <a:r>
              <a:rPr lang="es-ES" dirty="0" smtClean="0"/>
              <a:t>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4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9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6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3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7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4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1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8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2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9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6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3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4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1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8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39" y="4404952"/>
            <a:ext cx="5139832" cy="16674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19329" y="6090895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4" y="1223494"/>
            <a:ext cx="8409902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7" y="386366"/>
            <a:ext cx="8279507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3"/>
            <a:ext cx="9144000" cy="40976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3" y="4252107"/>
            <a:ext cx="8560158" cy="13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9329" y="6181047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1"/>
            <a:ext cx="9217822" cy="31368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8513"/>
            <a:ext cx="9104261" cy="1171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8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45841" y="5305283"/>
            <a:ext cx="622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Stanford CS </a:t>
            </a:r>
            <a:r>
              <a:rPr lang="en-US" b="1" dirty="0"/>
              <a:t>228: Probabilistic Graphical Models</a:t>
            </a:r>
          </a:p>
          <a:p>
            <a:r>
              <a:rPr lang="en-US" dirty="0" smtClean="0"/>
              <a:t>https</a:t>
            </a:r>
            <a:r>
              <a:rPr lang="en-US" dirty="0"/>
              <a:t>://ermongroup.github.io/cs228-notes/learning/latent/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4" y="2305318"/>
            <a:ext cx="7625543" cy="111321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5009" y="6227058"/>
            <a:ext cx="6883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Ian </a:t>
            </a:r>
            <a:r>
              <a:rPr lang="en-US" sz="1000" b="1" dirty="0" err="1"/>
              <a:t>Goodfellow</a:t>
            </a:r>
            <a:r>
              <a:rPr lang="en-US" sz="1000" b="1" dirty="0"/>
              <a:t>: Generative Adversarial Networks (NIPS 2016 tutorial</a:t>
            </a:r>
            <a:r>
              <a:rPr lang="en-US" sz="1000" b="1" dirty="0" smtClean="0"/>
              <a:t>)</a:t>
            </a:r>
          </a:p>
          <a:p>
            <a:r>
              <a:rPr lang="es-ES" sz="1000" dirty="0" err="1" smtClean="0"/>
              <a:t>Missing</a:t>
            </a:r>
            <a:r>
              <a:rPr lang="es-ES" sz="1000" dirty="0" smtClean="0"/>
              <a:t> </a:t>
            </a:r>
            <a:r>
              <a:rPr lang="es-ES" sz="1000" dirty="0" err="1" smtClean="0"/>
              <a:t>samples</a:t>
            </a:r>
            <a:r>
              <a:rPr lang="es-ES" sz="1000" dirty="0" smtClean="0"/>
              <a:t>, </a:t>
            </a:r>
            <a:r>
              <a:rPr lang="es-ES" sz="1000" dirty="0" err="1" smtClean="0"/>
              <a:t>next</a:t>
            </a:r>
            <a:r>
              <a:rPr lang="es-ES" sz="1000" dirty="0" smtClean="0"/>
              <a:t> </a:t>
            </a:r>
            <a:r>
              <a:rPr lang="es-ES" sz="1000" dirty="0" err="1" smtClean="0"/>
              <a:t>frame</a:t>
            </a:r>
            <a:r>
              <a:rPr lang="es-ES" sz="1000" dirty="0" smtClean="0"/>
              <a:t>, </a:t>
            </a:r>
            <a:r>
              <a:rPr lang="es-ES" sz="1000" dirty="0" err="1" smtClean="0"/>
              <a:t>high-resolution</a:t>
            </a:r>
            <a:r>
              <a:rPr lang="es-ES" sz="1000" dirty="0" smtClean="0"/>
              <a:t>, </a:t>
            </a:r>
            <a:r>
              <a:rPr lang="es-ES" sz="1000" dirty="0" err="1" smtClean="0"/>
              <a:t>image</a:t>
            </a:r>
            <a:r>
              <a:rPr lang="es-ES" sz="1000" dirty="0" smtClean="0"/>
              <a:t> to </a:t>
            </a:r>
            <a:r>
              <a:rPr lang="es-ES" sz="1000" dirty="0" err="1" smtClean="0"/>
              <a:t>image</a:t>
            </a:r>
            <a:r>
              <a:rPr lang="es-ES" sz="1000" dirty="0" smtClean="0"/>
              <a:t>,…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BUT FIRST: GMM </a:t>
            </a:r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2957" y="1484290"/>
            <a:ext cx="8229600" cy="1091485"/>
          </a:xfrm>
        </p:spPr>
        <p:txBody>
          <a:bodyPr/>
          <a:lstStyle/>
          <a:p>
            <a:pPr marL="50800" indent="0">
              <a:buNone/>
            </a:pPr>
            <a:r>
              <a:rPr lang="en-US" sz="3200" b="1" dirty="0" smtClean="0"/>
              <a:t>We can see and open in Google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:</a:t>
            </a:r>
          </a:p>
          <a:p>
            <a:pPr marL="50800" indent="0">
              <a:buNone/>
            </a:pPr>
            <a:endParaRPr lang="es-ES" sz="3200" b="1" dirty="0">
              <a:hlinkClick r:id="rId2"/>
            </a:endParaRPr>
          </a:p>
          <a:p>
            <a:pPr marL="50800" indent="0">
              <a:buNone/>
            </a:pPr>
            <a:endParaRPr lang="en-US" dirty="0" smtClean="0">
              <a:hlinkClick r:id="rId2"/>
            </a:endParaRPr>
          </a:p>
          <a:p>
            <a:pPr marL="508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jakevdp.github.io/PythonDataScienceHandbook/05.12-gaussian-mixtures.html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0230" y="5766515"/>
            <a:ext cx="8583770" cy="1091485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jakevdp.github.io/PythonDataScienceHandbook/05.12-gaussian-mixtures.html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Rectángulo 5"/>
          <p:cNvSpPr/>
          <p:nvPr/>
        </p:nvSpPr>
        <p:spPr>
          <a:xfrm>
            <a:off x="212500" y="199366"/>
            <a:ext cx="8931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Example: GMM for Generating New </a:t>
            </a:r>
            <a:r>
              <a:rPr lang="en-US" sz="2400" b="1" dirty="0" smtClean="0"/>
              <a:t>Data: </a:t>
            </a:r>
            <a:r>
              <a:rPr lang="en-US" sz="2400" i="1" dirty="0" smtClean="0"/>
              <a:t>handwritten digits</a:t>
            </a:r>
            <a:endParaRPr lang="en-U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1" y="1819946"/>
            <a:ext cx="1234225" cy="123234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674254" y="1378039"/>
            <a:ext cx="1236372" cy="198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PCA</a:t>
            </a:r>
            <a:endParaRPr lang="en-US" sz="3200" b="1" dirty="0"/>
          </a:p>
        </p:txBody>
      </p:sp>
      <p:sp>
        <p:nvSpPr>
          <p:cNvPr id="10" name="Rectángulo 9"/>
          <p:cNvSpPr/>
          <p:nvPr/>
        </p:nvSpPr>
        <p:spPr>
          <a:xfrm>
            <a:off x="3322750" y="1970468"/>
            <a:ext cx="141667" cy="811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0" y="1354013"/>
            <a:ext cx="1628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/>
              <a:t>8x8 </a:t>
            </a:r>
            <a:r>
              <a:rPr lang="es-ES" sz="1600" b="1" dirty="0" err="1" smtClean="0"/>
              <a:t>pixels</a:t>
            </a:r>
            <a:r>
              <a:rPr lang="es-ES" sz="1600" b="1" dirty="0" smtClean="0"/>
              <a:t> = 64</a:t>
            </a:r>
            <a:endParaRPr lang="en-US" sz="1600" dirty="0"/>
          </a:p>
        </p:txBody>
      </p:sp>
      <p:sp>
        <p:nvSpPr>
          <p:cNvPr id="13" name="Flecha derecha 12"/>
          <p:cNvSpPr/>
          <p:nvPr/>
        </p:nvSpPr>
        <p:spPr>
          <a:xfrm>
            <a:off x="2936383" y="2253803"/>
            <a:ext cx="334851" cy="2833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>
            <a:off x="3539544" y="2264535"/>
            <a:ext cx="749121" cy="28548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94" y="1270716"/>
            <a:ext cx="2136752" cy="206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290062" y="298963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/>
              <a:t>41</a:t>
            </a:r>
            <a:endParaRPr lang="en-US" sz="1600" dirty="0"/>
          </a:p>
        </p:txBody>
      </p:sp>
      <p:sp>
        <p:nvSpPr>
          <p:cNvPr id="11" name="Rectángulo 10"/>
          <p:cNvSpPr/>
          <p:nvPr/>
        </p:nvSpPr>
        <p:spPr>
          <a:xfrm>
            <a:off x="5481616" y="1240251"/>
            <a:ext cx="10599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70C0"/>
                </a:solidFill>
              </a:rPr>
              <a:t>GMM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110 Comp.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00884" y="3554568"/>
            <a:ext cx="7090932" cy="2122869"/>
            <a:chOff x="100884" y="3554568"/>
            <a:chExt cx="7090932" cy="2122869"/>
          </a:xfrm>
        </p:grpSpPr>
        <p:sp>
          <p:nvSpPr>
            <p:cNvPr id="18" name="Rectángulo 17"/>
            <p:cNvSpPr/>
            <p:nvPr/>
          </p:nvSpPr>
          <p:spPr>
            <a:xfrm>
              <a:off x="5870620" y="4069307"/>
              <a:ext cx="13211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00B050"/>
                  </a:solidFill>
                </a:rPr>
                <a:t>GENERATE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26665" y="4286519"/>
              <a:ext cx="141667" cy="811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echa derecha 19"/>
            <p:cNvSpPr/>
            <p:nvPr/>
          </p:nvSpPr>
          <p:spPr>
            <a:xfrm rot="10800000">
              <a:off x="3992450" y="4662153"/>
              <a:ext cx="1596979" cy="218940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525037" y="3554568"/>
              <a:ext cx="167425" cy="127500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800896" y="3694090"/>
              <a:ext cx="1236372" cy="19833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Inverse</a:t>
              </a:r>
            </a:p>
            <a:p>
              <a:pPr algn="ctr"/>
              <a:r>
                <a:rPr lang="es-ES" sz="3200" b="1" dirty="0" smtClean="0"/>
                <a:t>PCA</a:t>
              </a:r>
              <a:endParaRPr lang="en-US" sz="3200" b="1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378068" y="3785974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/>
                <a:t>41</a:t>
              </a:r>
              <a:endParaRPr lang="en-US" sz="1600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00884" y="3811732"/>
              <a:ext cx="16289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/>
                <a:t>8x8 </a:t>
              </a:r>
              <a:r>
                <a:rPr lang="es-ES" sz="1600" b="1" dirty="0" err="1" smtClean="0"/>
                <a:t>pixels</a:t>
              </a:r>
              <a:r>
                <a:rPr lang="es-ES" sz="1600" b="1" dirty="0" smtClean="0"/>
                <a:t> = 64</a:t>
              </a:r>
              <a:endParaRPr lang="en-US" sz="1600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140" y="4606679"/>
              <a:ext cx="44767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0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386</Words>
  <Application>Microsoft Office PowerPoint</Application>
  <PresentationFormat>Presentación en pantalla (4:3)</PresentationFormat>
  <Paragraphs>70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Calibri Light</vt:lpstr>
      <vt:lpstr>Arial</vt:lpstr>
      <vt:lpstr>Wingdings</vt:lpstr>
      <vt:lpstr>Tema de Office</vt:lpstr>
      <vt:lpstr>GANs : Generative Adversarial Networks A short Introduction</vt:lpstr>
      <vt:lpstr>BUT FIRST: GMM Gaussian Mixture Models</vt:lpstr>
      <vt:lpstr>BUT FIRST: GMM Gaussian Mixture Models</vt:lpstr>
      <vt:lpstr>Presentación de PowerPoint</vt:lpstr>
      <vt:lpstr>Presentación de PowerPoint</vt:lpstr>
      <vt:lpstr>Presentación de PowerPoint</vt:lpstr>
      <vt:lpstr>Presentación de PowerPoint</vt:lpstr>
      <vt:lpstr>BUT FIRST: GMM Gaussian Mixture Models</vt:lpstr>
      <vt:lpstr>Presentación de PowerPoint</vt:lpstr>
      <vt:lpstr>Presentación de PowerPoint</vt:lpstr>
      <vt:lpstr>GANs : Generative Adversarial Networks A short Introduction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GANs : Generative Adversarial Networks A short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from Data Analysis to Artificial Intelligence</dc:title>
  <cp:lastModifiedBy>usuario</cp:lastModifiedBy>
  <cp:revision>56</cp:revision>
  <dcterms:modified xsi:type="dcterms:W3CDTF">2018-12-13T12:35:50Z</dcterms:modified>
</cp:coreProperties>
</file>