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Lst>
  <p:notesMasterIdLst>
    <p:notesMasterId r:id="rId35"/>
  </p:notesMasterIdLst>
  <p:handoutMasterIdLst>
    <p:handoutMasterId r:id="rId36"/>
  </p:handoutMasterIdLst>
  <p:sldIdLst>
    <p:sldId id="416" r:id="rId4"/>
    <p:sldId id="343" r:id="rId5"/>
    <p:sldId id="316" r:id="rId6"/>
    <p:sldId id="322" r:id="rId7"/>
    <p:sldId id="319" r:id="rId8"/>
    <p:sldId id="320" r:id="rId9"/>
    <p:sldId id="321" r:id="rId10"/>
    <p:sldId id="323" r:id="rId11"/>
    <p:sldId id="325" r:id="rId12"/>
    <p:sldId id="326" r:id="rId13"/>
    <p:sldId id="327" r:id="rId14"/>
    <p:sldId id="328" r:id="rId15"/>
    <p:sldId id="329" r:id="rId16"/>
    <p:sldId id="355" r:id="rId17"/>
    <p:sldId id="356" r:id="rId18"/>
    <p:sldId id="357" r:id="rId19"/>
    <p:sldId id="358" r:id="rId20"/>
    <p:sldId id="359" r:id="rId21"/>
    <p:sldId id="403" r:id="rId22"/>
    <p:sldId id="404" r:id="rId23"/>
    <p:sldId id="405" r:id="rId24"/>
    <p:sldId id="406" r:id="rId25"/>
    <p:sldId id="407" r:id="rId26"/>
    <p:sldId id="408" r:id="rId27"/>
    <p:sldId id="402" r:id="rId28"/>
    <p:sldId id="352" r:id="rId29"/>
    <p:sldId id="418" r:id="rId30"/>
    <p:sldId id="334" r:id="rId31"/>
    <p:sldId id="419" r:id="rId32"/>
    <p:sldId id="420" r:id="rId33"/>
    <p:sldId id="362"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D"/>
    <a:srgbClr val="282828"/>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29" autoAdjust="0"/>
  </p:normalViewPr>
  <p:slideViewPr>
    <p:cSldViewPr>
      <p:cViewPr varScale="1">
        <p:scale>
          <a:sx n="74" d="100"/>
          <a:sy n="74" d="100"/>
        </p:scale>
        <p:origin x="1164" y="7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2E9F02-560A-41EA-B216-7E4154C73177}" type="datetimeFigureOut">
              <a:rPr lang="en-US" smtClean="0"/>
              <a:t>12/16/2018</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E2B95-A532-4DDB-B353-5BFABCB3FEE3}" type="slidenum">
              <a:rPr lang="en-US" smtClean="0"/>
              <a:t>‹Nº›</a:t>
            </a:fld>
            <a:endParaRPr lang="en-US"/>
          </a:p>
        </p:txBody>
      </p:sp>
    </p:spTree>
    <p:extLst>
      <p:ext uri="{BB962C8B-B14F-4D97-AF65-F5344CB8AC3E}">
        <p14:creationId xmlns:p14="http://schemas.microsoft.com/office/powerpoint/2010/main" val="253957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9F21D-16A6-4D82-9FEE-4E31B3E549D5}" type="datetimeFigureOut">
              <a:rPr lang="en-US" smtClean="0"/>
              <a:t>12/16/2018</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4BB18-D339-4B87-A542-D63C0568742A}" type="slidenum">
              <a:rPr lang="en-US" smtClean="0"/>
              <a:t>‹Nº›</a:t>
            </a:fld>
            <a:endParaRPr lang="en-US"/>
          </a:p>
        </p:txBody>
      </p:sp>
    </p:spTree>
    <p:extLst>
      <p:ext uri="{BB962C8B-B14F-4D97-AF65-F5344CB8AC3E}">
        <p14:creationId xmlns:p14="http://schemas.microsoft.com/office/powerpoint/2010/main" val="63523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6664BB18-D339-4B87-A542-D63C0568742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23058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solidFill>
            <a:srgbClr val="3630B2"/>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Calibri Light" panose="020F0302020204030204" pitchFamily="34" charset="0"/>
            </a:endParaRPr>
          </a:p>
        </p:txBody>
      </p:sp>
      <p:sp>
        <p:nvSpPr>
          <p:cNvPr id="9" name="8 CuadroTexto"/>
          <p:cNvSpPr txBox="1"/>
          <p:nvPr userDrawn="1"/>
        </p:nvSpPr>
        <p:spPr>
          <a:xfrm>
            <a:off x="1020471" y="3717032"/>
            <a:ext cx="7087068" cy="769441"/>
          </a:xfrm>
          <a:prstGeom prst="rect">
            <a:avLst/>
          </a:prstGeom>
          <a:noFill/>
        </p:spPr>
        <p:txBody>
          <a:bodyPr wrap="none" rtlCol="0">
            <a:spAutoFit/>
          </a:bodyPr>
          <a:lstStyle/>
          <a:p>
            <a:r>
              <a:rPr lang="en-US" sz="2400" dirty="0" smtClean="0">
                <a:latin typeface="Calibri Light" panose="020F0302020204030204" pitchFamily="34" charset="0"/>
              </a:rPr>
              <a:t>Master of Science in Signal Theory and Communications</a:t>
            </a:r>
          </a:p>
          <a:p>
            <a:pPr algn="ctr"/>
            <a:r>
              <a:rPr lang="en-US" sz="2000" dirty="0" smtClean="0">
                <a:latin typeface="Calibri Light" panose="020F0302020204030204" pitchFamily="34" charset="0"/>
              </a:rPr>
              <a:t>TRACK: Signal Processing and</a:t>
            </a:r>
            <a:r>
              <a:rPr lang="en-US" sz="2000" baseline="0" dirty="0" smtClean="0">
                <a:latin typeface="Calibri Light" panose="020F0302020204030204" pitchFamily="34" charset="0"/>
              </a:rPr>
              <a:t> </a:t>
            </a:r>
            <a:r>
              <a:rPr lang="en-US" sz="2000" dirty="0" smtClean="0">
                <a:latin typeface="Calibri Light" panose="020F0302020204030204" pitchFamily="34" charset="0"/>
              </a:rPr>
              <a:t>Machine Learning for Big Data</a:t>
            </a:r>
            <a:endParaRPr lang="en-US" sz="2000" dirty="0">
              <a:latin typeface="Calibri Light" panose="020F0302020204030204" pitchFamily="34" charset="0"/>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noProof="0" dirty="0" smtClean="0">
                <a:latin typeface="Calibri Light" panose="020F0302020204030204" pitchFamily="34" charset="0"/>
              </a:rPr>
              <a:t>Departamento</a:t>
            </a:r>
            <a:r>
              <a:rPr lang="es-ES_tradnl" sz="2000" baseline="0" noProof="0" dirty="0" smtClean="0">
                <a:latin typeface="Calibri Light" panose="020F0302020204030204" pitchFamily="34" charset="0"/>
              </a:rPr>
              <a:t> de Señales, Sistemas y Radiocomunicaciones</a:t>
            </a:r>
          </a:p>
          <a:p>
            <a:pPr algn="ctr"/>
            <a:r>
              <a:rPr lang="es-ES_tradnl" sz="2000" baseline="0" noProof="0" dirty="0" err="1" smtClean="0">
                <a:latin typeface="Calibri Light" panose="020F0302020204030204" pitchFamily="34" charset="0"/>
              </a:rPr>
              <a:t>E.T.S</a:t>
            </a:r>
            <a:r>
              <a:rPr lang="es-ES_tradnl" sz="2000" baseline="0" noProof="0" dirty="0" smtClean="0">
                <a:latin typeface="Calibri Light" panose="020F0302020204030204" pitchFamily="34" charset="0"/>
              </a:rPr>
              <a:t>. Ingenieros de Telecomunicación</a:t>
            </a:r>
          </a:p>
          <a:p>
            <a:pPr algn="ctr"/>
            <a:r>
              <a:rPr lang="es-ES_tradnl" sz="2000" baseline="0" noProof="0" dirty="0" smtClean="0">
                <a:latin typeface="Calibri Light" panose="020F0302020204030204" pitchFamily="34" charset="0"/>
              </a:rPr>
              <a:t>Universidad Politécnica de Madrid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t>16/12/2018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t>16/12/2018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smtClean="0"/>
              <a:t>Haga clic para modificar el estilo de subtítulo del patrón</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BFC6DA00-8797-4A6E-A746-C9B2DE4DE893}" type="slidenum">
              <a:rPr lang="es-ES_tradnl" altLang="en-US"/>
              <a:pPr/>
              <a:t>‹Nº›</a:t>
            </a:fld>
            <a:endParaRPr lang="es-ES_tradnl" altLang="en-US"/>
          </a:p>
        </p:txBody>
      </p:sp>
    </p:spTree>
    <p:extLst>
      <p:ext uri="{BB962C8B-B14F-4D97-AF65-F5344CB8AC3E}">
        <p14:creationId xmlns:p14="http://schemas.microsoft.com/office/powerpoint/2010/main" val="4182167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7E28D836-C3E2-478F-9421-FBFE2DAC37DB}" type="slidenum">
              <a:rPr lang="es-ES_tradnl" altLang="en-US"/>
              <a:pPr/>
              <a:t>‹Nº›</a:t>
            </a:fld>
            <a:endParaRPr lang="es-ES_tradnl" altLang="en-US"/>
          </a:p>
        </p:txBody>
      </p:sp>
    </p:spTree>
    <p:extLst>
      <p:ext uri="{BB962C8B-B14F-4D97-AF65-F5344CB8AC3E}">
        <p14:creationId xmlns:p14="http://schemas.microsoft.com/office/powerpoint/2010/main" val="337140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Haga clic para modificar el estilo de texto del patrón</a:t>
            </a:r>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DD1E9294-C2EC-45A2-B065-E10615A839DC}" type="slidenum">
              <a:rPr lang="es-ES_tradnl" altLang="en-US"/>
              <a:pPr/>
              <a:t>‹Nº›</a:t>
            </a:fld>
            <a:endParaRPr lang="es-ES_tradnl" altLang="en-US"/>
          </a:p>
        </p:txBody>
      </p:sp>
    </p:spTree>
    <p:extLst>
      <p:ext uri="{BB962C8B-B14F-4D97-AF65-F5344CB8AC3E}">
        <p14:creationId xmlns:p14="http://schemas.microsoft.com/office/powerpoint/2010/main" val="251580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5012715D-0E3B-47B6-BD32-7093EA82DF91}" type="slidenum">
              <a:rPr lang="es-ES_tradnl" altLang="en-US"/>
              <a:pPr/>
              <a:t>‹Nº›</a:t>
            </a:fld>
            <a:endParaRPr lang="es-ES_tradnl" altLang="en-US"/>
          </a:p>
        </p:txBody>
      </p:sp>
    </p:spTree>
    <p:extLst>
      <p:ext uri="{BB962C8B-B14F-4D97-AF65-F5344CB8AC3E}">
        <p14:creationId xmlns:p14="http://schemas.microsoft.com/office/powerpoint/2010/main" val="197836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885EB1B0-BBAF-46B8-9801-483DC41C21B7}" type="slidenum">
              <a:rPr lang="es-ES_tradnl" altLang="en-US"/>
              <a:pPr/>
              <a:t>‹Nº›</a:t>
            </a:fld>
            <a:endParaRPr lang="es-ES_tradnl" altLang="en-US"/>
          </a:p>
        </p:txBody>
      </p:sp>
    </p:spTree>
    <p:extLst>
      <p:ext uri="{BB962C8B-B14F-4D97-AF65-F5344CB8AC3E}">
        <p14:creationId xmlns:p14="http://schemas.microsoft.com/office/powerpoint/2010/main" val="1083198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3EA343CB-6492-401C-A89A-0DB7AC0CC68C}" type="slidenum">
              <a:rPr lang="es-ES_tradnl" altLang="en-US"/>
              <a:pPr/>
              <a:t>‹Nº›</a:t>
            </a:fld>
            <a:endParaRPr lang="es-ES_tradnl" altLang="en-US"/>
          </a:p>
        </p:txBody>
      </p:sp>
    </p:spTree>
    <p:extLst>
      <p:ext uri="{BB962C8B-B14F-4D97-AF65-F5344CB8AC3E}">
        <p14:creationId xmlns:p14="http://schemas.microsoft.com/office/powerpoint/2010/main" val="2637809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1391EBE5-2D2F-4AC6-835B-A8D9112DDC3D}" type="slidenum">
              <a:rPr lang="es-ES_tradnl" altLang="en-US"/>
              <a:pPr/>
              <a:t>‹Nº›</a:t>
            </a:fld>
            <a:endParaRPr lang="es-ES_tradnl" altLang="en-US"/>
          </a:p>
        </p:txBody>
      </p:sp>
    </p:spTree>
    <p:extLst>
      <p:ext uri="{BB962C8B-B14F-4D97-AF65-F5344CB8AC3E}">
        <p14:creationId xmlns:p14="http://schemas.microsoft.com/office/powerpoint/2010/main" val="2206493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869568AB-C656-484E-9F16-7C5CC9FCE011}" type="slidenum">
              <a:rPr lang="es-ES_tradnl" altLang="en-US"/>
              <a:pPr/>
              <a:t>‹Nº›</a:t>
            </a:fld>
            <a:endParaRPr lang="es-ES_tradnl" altLang="en-US"/>
          </a:p>
        </p:txBody>
      </p:sp>
    </p:spTree>
    <p:extLst>
      <p:ext uri="{BB962C8B-B14F-4D97-AF65-F5344CB8AC3E}">
        <p14:creationId xmlns:p14="http://schemas.microsoft.com/office/powerpoint/2010/main" val="125208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a:xfrm>
            <a:off x="566257" y="6448251"/>
            <a:ext cx="2133600" cy="365125"/>
          </a:xfrm>
        </p:spPr>
        <p:txBody>
          <a:bodyPr/>
          <a:lstStyle/>
          <a:p>
            <a:fld id="{348ECE8D-65F6-4B01-BAA8-9F200C3C1CA9}" type="datetime1">
              <a:rPr lang="es-ES" smtClean="0"/>
              <a:t>16/12/2018</a:t>
            </a:fld>
            <a:endParaRPr lang="es-ES"/>
          </a:p>
        </p:txBody>
      </p:sp>
      <p:sp>
        <p:nvSpPr>
          <p:cNvPr id="5" name="4 Marcador de pie de página"/>
          <p:cNvSpPr>
            <a:spLocks noGrp="1"/>
          </p:cNvSpPr>
          <p:nvPr>
            <p:ph type="ftr" sz="quarter" idx="11"/>
          </p:nvPr>
        </p:nvSpPr>
        <p:spPr>
          <a:xfrm>
            <a:off x="3124200" y="6431851"/>
            <a:ext cx="2895600" cy="365125"/>
          </a:xfrm>
        </p:spPr>
        <p:txBody>
          <a:bodyPr/>
          <a:lstStyle/>
          <a:p>
            <a:endParaRPr lang="es-ES" dirty="0"/>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userDrawn="1"/>
        </p:nvSpPr>
        <p:spPr>
          <a:xfrm>
            <a:off x="8388424" y="6566440"/>
            <a:ext cx="755576" cy="276999"/>
          </a:xfrm>
          <a:prstGeom prst="rect">
            <a:avLst/>
          </a:prstGeom>
          <a:noFill/>
        </p:spPr>
        <p:txBody>
          <a:bodyPr wrap="square" rtlCol="0">
            <a:spAutoFit/>
          </a:bodyPr>
          <a:lstStyle/>
          <a:p>
            <a:fld id="{F364D299-E018-4E3E-A3DC-C44145307719}" type="slidenum">
              <a:rPr lang="en-US" sz="1200" smtClean="0">
                <a:solidFill>
                  <a:schemeClr val="bg1">
                    <a:lumMod val="50000"/>
                  </a:schemeClr>
                </a:solidFill>
              </a:rPr>
              <a:t>‹Nº›</a:t>
            </a:fld>
            <a:r>
              <a:rPr lang="en-US" sz="1200" dirty="0" smtClean="0">
                <a:solidFill>
                  <a:schemeClr val="bg1">
                    <a:lumMod val="50000"/>
                  </a:schemeClr>
                </a:solidFill>
              </a:rPr>
              <a:t> / 19</a:t>
            </a:r>
            <a:endParaRPr lang="en-US" sz="1200" dirty="0">
              <a:solidFill>
                <a:schemeClr val="bg1">
                  <a:lumMod val="50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AD67C783-A2A2-42D9-917B-F892869E5099}" type="slidenum">
              <a:rPr lang="es-ES_tradnl" altLang="en-US"/>
              <a:pPr/>
              <a:t>‹Nº›</a:t>
            </a:fld>
            <a:endParaRPr lang="es-ES_tradnl" altLang="en-US"/>
          </a:p>
        </p:txBody>
      </p:sp>
    </p:spTree>
    <p:extLst>
      <p:ext uri="{BB962C8B-B14F-4D97-AF65-F5344CB8AC3E}">
        <p14:creationId xmlns:p14="http://schemas.microsoft.com/office/powerpoint/2010/main" val="545921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E7377D04-389C-4711-BFDA-DC6654E9EB48}" type="slidenum">
              <a:rPr lang="es-ES_tradnl" altLang="en-US"/>
              <a:pPr/>
              <a:t>‹Nº›</a:t>
            </a:fld>
            <a:endParaRPr lang="es-ES_tradnl" altLang="en-US"/>
          </a:p>
        </p:txBody>
      </p:sp>
    </p:spTree>
    <p:extLst>
      <p:ext uri="{BB962C8B-B14F-4D97-AF65-F5344CB8AC3E}">
        <p14:creationId xmlns:p14="http://schemas.microsoft.com/office/powerpoint/2010/main" val="2186365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r>
              <a:rPr lang="es-ES_tradnl" altLang="en-US"/>
              <a:t>DIAPOSITIVA</a:t>
            </a:r>
            <a:r>
              <a:rPr lang="es-ES_tradnl" altLang="en-US" sz="800">
                <a:latin typeface="Arial" panose="020B0604020202020204" pitchFamily="34" charset="0"/>
              </a:rPr>
              <a:t> </a:t>
            </a:r>
            <a:fld id="{AC40A2FC-E8B6-4DBC-871F-EB0FBE0D26C4}" type="slidenum">
              <a:rPr lang="es-ES_tradnl" altLang="en-US"/>
              <a:pPr/>
              <a:t>‹Nº›</a:t>
            </a:fld>
            <a:endParaRPr lang="es-ES_tradnl" altLang="en-US"/>
          </a:p>
        </p:txBody>
      </p:sp>
    </p:spTree>
    <p:extLst>
      <p:ext uri="{BB962C8B-B14F-4D97-AF65-F5344CB8AC3E}">
        <p14:creationId xmlns:p14="http://schemas.microsoft.com/office/powerpoint/2010/main" val="3631557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gradFill flip="none" rotWithShape="1">
            <a:gsLst>
              <a:gs pos="0">
                <a:srgbClr val="9B1D41">
                  <a:shade val="30000"/>
                  <a:satMod val="115000"/>
                </a:srgbClr>
              </a:gs>
              <a:gs pos="50000">
                <a:srgbClr val="9B1D41">
                  <a:shade val="67500"/>
                  <a:satMod val="115000"/>
                </a:srgbClr>
              </a:gs>
              <a:gs pos="100000">
                <a:srgbClr val="9B1D41">
                  <a:shade val="100000"/>
                  <a:satMod val="115000"/>
                </a:srgbClr>
              </a:gs>
            </a:gsLst>
            <a:lin ang="5400000" scaled="1"/>
            <a:tileRect/>
          </a:gradFill>
          <a:ln>
            <a:noFill/>
          </a:ln>
          <a:effectLst>
            <a:outerShdw blurRad="50800" dist="88900" dir="2700000" algn="tl" rotWithShape="0">
              <a:prstClr val="black">
                <a:alpha val="40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2200" dirty="0">
              <a:solidFill>
                <a:prstClr val="white"/>
              </a:solidFill>
            </a:endParaRPr>
          </a:p>
        </p:txBody>
      </p:sp>
      <p:sp>
        <p:nvSpPr>
          <p:cNvPr id="9" name="8 CuadroTexto"/>
          <p:cNvSpPr txBox="1"/>
          <p:nvPr userDrawn="1"/>
        </p:nvSpPr>
        <p:spPr>
          <a:xfrm>
            <a:off x="1020471" y="3717032"/>
            <a:ext cx="7029168" cy="461665"/>
          </a:xfrm>
          <a:prstGeom prst="rect">
            <a:avLst/>
          </a:prstGeom>
          <a:noFill/>
        </p:spPr>
        <p:txBody>
          <a:bodyPr wrap="none" rtlCol="0">
            <a:spAutoFit/>
          </a:bodyPr>
          <a:lstStyle/>
          <a:p>
            <a:r>
              <a:rPr lang="es-ES" sz="2400" dirty="0" smtClean="0">
                <a:solidFill>
                  <a:prstClr val="black"/>
                </a:solidFill>
              </a:rPr>
              <a:t>Máster Universitario en Ingeniería de Telecomunicación</a:t>
            </a:r>
            <a:endParaRPr lang="en-US" sz="2400" dirty="0" smtClean="0">
              <a:solidFill>
                <a:prstClr val="black"/>
              </a:solidFill>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dirty="0" smtClean="0">
                <a:solidFill>
                  <a:prstClr val="black"/>
                </a:solidFill>
              </a:rPr>
              <a:t>Departamento de Señales, Sistemas y Radiocomunicaciones</a:t>
            </a:r>
          </a:p>
          <a:p>
            <a:pPr algn="ctr"/>
            <a:r>
              <a:rPr lang="es-ES_tradnl" sz="2000" dirty="0" err="1" smtClean="0">
                <a:solidFill>
                  <a:prstClr val="black"/>
                </a:solidFill>
              </a:rPr>
              <a:t>E.T.S</a:t>
            </a:r>
            <a:r>
              <a:rPr lang="es-ES_tradnl" sz="2000" dirty="0" smtClean="0">
                <a:solidFill>
                  <a:prstClr val="black"/>
                </a:solidFill>
              </a:rPr>
              <a:t>. Ingenieros de Telecomunicación</a:t>
            </a:r>
          </a:p>
          <a:p>
            <a:pPr algn="ctr"/>
            <a:r>
              <a:rPr lang="es-ES_tradnl" sz="2000" dirty="0" smtClean="0">
                <a:solidFill>
                  <a:prstClr val="black"/>
                </a:solidFill>
              </a:rPr>
              <a:t>Universidad Politécnica de Madrid</a:t>
            </a:r>
          </a:p>
        </p:txBody>
      </p:sp>
    </p:spTree>
    <p:extLst>
      <p:ext uri="{BB962C8B-B14F-4D97-AF65-F5344CB8AC3E}">
        <p14:creationId xmlns:p14="http://schemas.microsoft.com/office/powerpoint/2010/main" val="237042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9B1D41"/>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a:xfrm>
            <a:off x="566257" y="6448251"/>
            <a:ext cx="2133600" cy="365125"/>
          </a:xfrm>
        </p:spPr>
        <p:txBody>
          <a:bodyPr/>
          <a:lstStyle/>
          <a:p>
            <a:fld id="{348ECE8D-65F6-4B01-BAA8-9F200C3C1CA9}" type="datetime1">
              <a:rPr lang="es-ES" smtClean="0">
                <a:solidFill>
                  <a:prstClr val="black">
                    <a:tint val="75000"/>
                  </a:prstClr>
                </a:solidFill>
              </a:rPr>
              <a:pPr/>
              <a:t>16/12/2018</a:t>
            </a:fld>
            <a:endParaRPr lang="es-ES">
              <a:solidFill>
                <a:prstClr val="black">
                  <a:tint val="75000"/>
                </a:prstClr>
              </a:solidFill>
            </a:endParaRPr>
          </a:p>
        </p:txBody>
      </p:sp>
      <p:sp>
        <p:nvSpPr>
          <p:cNvPr id="5" name="4 Marcador de pie de página"/>
          <p:cNvSpPr>
            <a:spLocks noGrp="1"/>
          </p:cNvSpPr>
          <p:nvPr>
            <p:ph type="ftr" sz="quarter" idx="11"/>
          </p:nvPr>
        </p:nvSpPr>
        <p:spPr>
          <a:xfrm>
            <a:off x="3124200" y="6431851"/>
            <a:ext cx="2895600" cy="365125"/>
          </a:xfrm>
        </p:spPr>
        <p:txBody>
          <a:bodyPr/>
          <a:lstStyle/>
          <a:p>
            <a:endParaRPr lang="es-ES" dirty="0">
              <a:solidFill>
                <a:prstClr val="black">
                  <a:tint val="75000"/>
                </a:prstClr>
              </a:solidFill>
            </a:endParaRPr>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userDrawn="1"/>
        </p:nvSpPr>
        <p:spPr>
          <a:xfrm>
            <a:off x="8388424" y="6566440"/>
            <a:ext cx="755576" cy="276999"/>
          </a:xfrm>
          <a:prstGeom prst="rect">
            <a:avLst/>
          </a:prstGeom>
          <a:noFill/>
        </p:spPr>
        <p:txBody>
          <a:bodyPr wrap="square" rtlCol="0">
            <a:spAutoFit/>
          </a:bodyPr>
          <a:lstStyle/>
          <a:p>
            <a:fld id="{F364D299-E018-4E3E-A3DC-C44145307719}" type="slidenum">
              <a:rPr lang="en-US" sz="1200" smtClean="0">
                <a:solidFill>
                  <a:prstClr val="white">
                    <a:lumMod val="50000"/>
                  </a:prstClr>
                </a:solidFill>
              </a:rPr>
              <a:pPr/>
              <a:t>‹Nº›</a:t>
            </a:fld>
            <a:r>
              <a:rPr lang="en-US" sz="1200" dirty="0" smtClean="0">
                <a:solidFill>
                  <a:prstClr val="white">
                    <a:lumMod val="50000"/>
                  </a:prstClr>
                </a:solidFill>
              </a:rPr>
              <a:t> / 6</a:t>
            </a:r>
            <a:endParaRPr lang="en-US" sz="1200" dirty="0">
              <a:solidFill>
                <a:prstClr val="white">
                  <a:lumMod val="50000"/>
                </a:prstClr>
              </a:solidFill>
            </a:endParaRPr>
          </a:p>
        </p:txBody>
      </p:sp>
    </p:spTree>
    <p:extLst>
      <p:ext uri="{BB962C8B-B14F-4D97-AF65-F5344CB8AC3E}">
        <p14:creationId xmlns:p14="http://schemas.microsoft.com/office/powerpoint/2010/main" val="3680253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solidFill>
                  <a:prstClr val="black">
                    <a:tint val="75000"/>
                  </a:prstClr>
                </a:solidFill>
              </a:rPr>
              <a:pPr/>
              <a:t>16/12/2018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94793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solidFill>
                  <a:prstClr val="black">
                    <a:tint val="75000"/>
                  </a:prstClr>
                </a:solidFill>
              </a:rPr>
              <a:pPr/>
              <a:t>16/12/2018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61279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solidFill>
                  <a:prstClr val="black">
                    <a:tint val="75000"/>
                  </a:prstClr>
                </a:solidFill>
              </a:rPr>
              <a:pPr/>
              <a:t>16/12/2018</a:t>
            </a:fld>
            <a:endParaRPr lang="es-ES">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ES">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720277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9B1D41"/>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solidFill>
                  <a:prstClr val="black">
                    <a:tint val="75000"/>
                  </a:prstClr>
                </a:solidFill>
              </a:rPr>
              <a:pPr/>
              <a:t>16/12/2018</a:t>
            </a:fld>
            <a:endParaRPr lang="es-ES">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ES">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809831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solidFill>
                  <a:prstClr val="black">
                    <a:tint val="75000"/>
                  </a:prstClr>
                </a:solidFill>
              </a:rPr>
              <a:pPr/>
              <a:t>16/12/2018</a:t>
            </a:fld>
            <a:endParaRPr lang="es-ES">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ES">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701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t>16/12/2018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solidFill>
                  <a:prstClr val="black">
                    <a:tint val="75000"/>
                  </a:prstClr>
                </a:solidFill>
              </a:rPr>
              <a:pPr/>
              <a:t>16/12/2018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64792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solidFill>
                  <a:prstClr val="black">
                    <a:tint val="75000"/>
                  </a:prstClr>
                </a:solidFill>
              </a:rPr>
              <a:pPr/>
              <a:t>16/12/2018</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534699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solidFill>
                  <a:prstClr val="black">
                    <a:tint val="75000"/>
                  </a:prstClr>
                </a:solidFill>
              </a:rPr>
              <a:pPr/>
              <a:t>16/12/2018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43780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solidFill>
                  <a:prstClr val="black">
                    <a:tint val="75000"/>
                  </a:prstClr>
                </a:solidFill>
              </a:rPr>
              <a:pPr/>
              <a:t>16/12/2018</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694415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463290" y="1636489"/>
            <a:ext cx="3882057" cy="3951288"/>
          </a:xfrm>
          <a:prstGeom prst="rect">
            <a:avLst/>
          </a:prstGeom>
        </p:spPr>
        <p:txBody>
          <a:bodyPr>
            <a:normAutofit/>
          </a:bodyPr>
          <a:lstStyle>
            <a:lvl1pPr marL="168275" indent="-168275">
              <a:buFont typeface="Arial"/>
              <a:buChar char="•"/>
              <a:defRPr sz="2800"/>
            </a:lvl1pPr>
            <a:lvl2pPr marL="458788" indent="-169863">
              <a:buFont typeface="Lucida Grande"/>
              <a:buChar char="–"/>
              <a:defRPr sz="2400"/>
            </a:lvl2pPr>
            <a:lvl3pPr marL="744538" indent="-115888">
              <a:buFont typeface="Arial"/>
              <a:buChar char="•"/>
              <a:defRPr sz="1800"/>
            </a:lvl3pPr>
            <a:lvl4pPr marL="973138" indent="-112713">
              <a:buFont typeface="Lucida Grande"/>
              <a:buChar char="–"/>
              <a:defRPr sz="1600"/>
            </a:lvl4pPr>
            <a:lvl5pPr marL="1198563" indent="-115888">
              <a:buFont typeface="Arial"/>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bwMode="auto">
          <a:xfrm>
            <a:off x="463290" y="275167"/>
            <a:ext cx="8351923"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4"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16"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Content Placeholder 3"/>
          <p:cNvSpPr>
            <a:spLocks noGrp="1"/>
          </p:cNvSpPr>
          <p:nvPr>
            <p:ph sz="half" idx="11"/>
          </p:nvPr>
        </p:nvSpPr>
        <p:spPr>
          <a:xfrm>
            <a:off x="4648200" y="1636489"/>
            <a:ext cx="3882739" cy="3951288"/>
          </a:xfrm>
          <a:prstGeom prst="rect">
            <a:avLst/>
          </a:prstGeom>
        </p:spPr>
        <p:txBody>
          <a:bodyPr>
            <a:normAutofit/>
          </a:bodyPr>
          <a:lstStyle>
            <a:lvl1pPr marL="168275" indent="-168275">
              <a:buFont typeface="Arial"/>
              <a:buChar char="•"/>
              <a:defRPr sz="2800"/>
            </a:lvl1pPr>
            <a:lvl2pPr marL="458788" indent="-169863">
              <a:buFont typeface="Lucida Grande"/>
              <a:buChar char="–"/>
              <a:defRPr sz="2400"/>
            </a:lvl2pPr>
            <a:lvl3pPr marL="744538" indent="-115888">
              <a:buFont typeface="Arial"/>
              <a:buChar char="•"/>
              <a:defRPr sz="1800"/>
            </a:lvl3pPr>
            <a:lvl4pPr marL="973138" indent="-112713">
              <a:buFont typeface="Lucida Grande"/>
              <a:buChar char="–"/>
              <a:defRPr sz="1600"/>
            </a:lvl4pPr>
            <a:lvl5pPr marL="1198563" indent="-115888">
              <a:buFont typeface="Arial"/>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8788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63289" y="1531190"/>
            <a:ext cx="3882057" cy="639763"/>
          </a:xfrm>
          <a:prstGeom prst="rect">
            <a:avLst/>
          </a:prstGeom>
        </p:spPr>
        <p:txBody>
          <a:bodyPr anchor="b">
            <a:noAutofit/>
          </a:bodyPr>
          <a:lstStyle>
            <a:lvl1pPr marL="0" indent="0">
              <a:buNone/>
              <a:defRPr sz="2800" b="0" i="0" baseline="0">
                <a:solidFill>
                  <a:schemeClr val="bg1"/>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624265" y="1531190"/>
            <a:ext cx="4122345" cy="639763"/>
          </a:xfrm>
          <a:prstGeom prst="rect">
            <a:avLst/>
          </a:prstGeom>
        </p:spPr>
        <p:txBody>
          <a:bodyPr anchor="b">
            <a:noAutofit/>
          </a:bodyPr>
          <a:lstStyle>
            <a:lvl1pPr marL="0" indent="0">
              <a:buNone/>
              <a:defRPr sz="2800" b="0" i="0">
                <a:solidFill>
                  <a:schemeClr val="bg1"/>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8" name="Title Placeholder 1"/>
          <p:cNvSpPr>
            <a:spLocks noGrp="1"/>
          </p:cNvSpPr>
          <p:nvPr>
            <p:ph type="title"/>
          </p:nvPr>
        </p:nvSpPr>
        <p:spPr bwMode="auto">
          <a:xfrm>
            <a:off x="463290" y="275167"/>
            <a:ext cx="8351923"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624265" y="2273820"/>
            <a:ext cx="3885620" cy="3951288"/>
          </a:xfrm>
          <a:prstGeom prst="rect">
            <a:avLst/>
          </a:prstGeom>
        </p:spPr>
        <p:txBody>
          <a:bodyPr>
            <a:normAutofit/>
          </a:bodyPr>
          <a:lstStyle>
            <a:lvl1pPr marL="168275" indent="-168275">
              <a:buFont typeface="Arial"/>
              <a:buChar char="•"/>
              <a:defRPr sz="2400"/>
            </a:lvl1pPr>
            <a:lvl2pPr marL="458788" indent="-169863">
              <a:buFont typeface="Lucida Grande"/>
              <a:buChar char="–"/>
              <a:defRPr sz="2000"/>
            </a:lvl2pPr>
            <a:lvl3pPr marL="744538" indent="-115888">
              <a:buFont typeface="Arial"/>
              <a:buChar char="•"/>
              <a:defRPr sz="1600"/>
            </a:lvl3pPr>
            <a:lvl4pPr marL="973138" indent="-112713">
              <a:buFont typeface="Lucida Grande"/>
              <a:buChar char="–"/>
              <a:defRPr sz="1400"/>
            </a:lvl4pPr>
            <a:lvl5pPr marL="1198563" indent="-115888">
              <a:buFont typeface="Arial"/>
              <a:buChar cha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463288" y="2279278"/>
            <a:ext cx="3882057" cy="3951288"/>
          </a:xfrm>
          <a:prstGeom prst="rect">
            <a:avLst/>
          </a:prstGeom>
        </p:spPr>
        <p:txBody>
          <a:bodyPr>
            <a:normAutofit/>
          </a:bodyPr>
          <a:lstStyle>
            <a:lvl1pPr marL="168275" indent="-168275">
              <a:buFont typeface="Arial"/>
              <a:buChar char="•"/>
              <a:defRPr sz="2400"/>
            </a:lvl1pPr>
            <a:lvl2pPr marL="458788" indent="-169863">
              <a:buFont typeface="Lucida Grande"/>
              <a:buChar char="–"/>
              <a:defRPr sz="2000"/>
            </a:lvl2pPr>
            <a:lvl3pPr marL="744538" indent="-115888">
              <a:buFont typeface="Arial"/>
              <a:buChar char="•"/>
              <a:defRPr sz="1600"/>
            </a:lvl3pPr>
            <a:lvl4pPr marL="973138" indent="-112713">
              <a:buFont typeface="Lucida Grande"/>
              <a:buChar char="–"/>
              <a:defRPr sz="1400"/>
            </a:lvl4pPr>
            <a:lvl5pPr marL="1198563" indent="-115888">
              <a:buFont typeface="Arial"/>
              <a:buChar cha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22"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85540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463291" y="2619234"/>
            <a:ext cx="8227403" cy="1470207"/>
          </a:xfrm>
        </p:spPr>
        <p:txBody>
          <a:bodyPr>
            <a:normAutofit/>
          </a:bodyPr>
          <a:lstStyle>
            <a:lvl1pPr algn="l">
              <a:lnSpc>
                <a:spcPct val="90000"/>
              </a:lnSpc>
              <a:defRPr sz="4800" b="0" i="0" baseline="0">
                <a:solidFill>
                  <a:schemeClr val="bg1"/>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457260" y="3953387"/>
            <a:ext cx="6851951" cy="1840895"/>
          </a:xfrm>
          <a:prstGeom prst="rect">
            <a:avLst/>
          </a:prstGeom>
        </p:spPr>
        <p:txBody>
          <a:bodyPr rtlCol="0">
            <a:normAutofit/>
          </a:bodyPr>
          <a:lstStyle>
            <a:lvl1pPr marL="0" indent="0" algn="l">
              <a:buNone/>
              <a:defRPr sz="2400" b="0" i="0" baseline="0">
                <a:solidFill>
                  <a:schemeClr val="bg1"/>
                </a:solidFill>
              </a:defRPr>
            </a:lvl1pPr>
          </a:lstStyle>
          <a:p>
            <a:pPr lvl="0"/>
            <a:r>
              <a:rPr lang="en-US" smtClean="0"/>
              <a:t>Click to edit Master text styles</a:t>
            </a:r>
          </a:p>
        </p:txBody>
      </p:sp>
      <p:sp>
        <p:nvSpPr>
          <p:cNvPr id="10" name="Slide Number Placeholder 3"/>
          <p:cNvSpPr>
            <a:spLocks noGrp="1"/>
          </p:cNvSpPr>
          <p:nvPr>
            <p:ph type="sldNum" sz="quarter" idx="10"/>
          </p:nvPr>
        </p:nvSpPr>
        <p:spPr>
          <a:xfrm>
            <a:off x="8461375" y="6381751"/>
            <a:ext cx="558800" cy="364067"/>
          </a:xfrm>
        </p:spPr>
        <p:txBody>
          <a:bodyPr/>
          <a:lstStyle/>
          <a:p>
            <a:pPr>
              <a:defRPr/>
            </a:pPr>
            <a:fld id="{0E3D2C8F-1C34-3F4C-9785-AD9AA213DF44}" type="slidenum">
              <a:rPr lang="en-US">
                <a:solidFill>
                  <a:prstClr val="white"/>
                </a:solidFill>
              </a:rPr>
              <a:pPr>
                <a:defRPr/>
              </a:pPr>
              <a:t>‹Nº›</a:t>
            </a:fld>
            <a:endParaRPr lang="en-US" dirty="0">
              <a:solidFill>
                <a:prstClr val="white"/>
              </a:solidFill>
            </a:endParaRPr>
          </a:p>
        </p:txBody>
      </p:sp>
      <p:pic>
        <p:nvPicPr>
          <p:cNvPr id="11" name="Picture 4" descr="databricks_logoTM_rev_800px.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778" y="6449907"/>
            <a:ext cx="1150938" cy="19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378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t>16/12/2018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t>16/12/2018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t>16/12/2018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t>16/12/2018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t>16/12/2018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t>16/12/2018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t>16/12/2018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7239000" y="6629400"/>
            <a:ext cx="1905000" cy="22860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b="1">
                <a:solidFill>
                  <a:srgbClr val="FFFFFF"/>
                </a:solidFill>
                <a:latin typeface="Arial Narrow" panose="020B0606020202030204" pitchFamily="34" charset="0"/>
              </a:defRPr>
            </a:lvl1pPr>
          </a:lstStyle>
          <a:p>
            <a:pPr eaLnBrk="0" fontAlgn="base" hangingPunct="0">
              <a:spcBef>
                <a:spcPct val="0"/>
              </a:spcBef>
              <a:spcAft>
                <a:spcPct val="0"/>
              </a:spcAft>
            </a:pPr>
            <a:r>
              <a:rPr lang="es-ES_tradnl" altLang="en-US"/>
              <a:t>DIAPOSITIVA</a:t>
            </a:r>
            <a:r>
              <a:rPr lang="es-ES_tradnl" altLang="en-US" sz="800">
                <a:latin typeface="Arial" panose="020B0604020202020204" pitchFamily="34" charset="0"/>
              </a:rPr>
              <a:t> </a:t>
            </a:r>
            <a:fld id="{8A053761-FEEB-472C-9C71-242C0FA0FC94}" type="slidenum">
              <a:rPr lang="es-ES_tradnl" altLang="en-US"/>
              <a:pPr eaLnBrk="0" fontAlgn="base" hangingPunct="0">
                <a:spcBef>
                  <a:spcPct val="0"/>
                </a:spcBef>
                <a:spcAft>
                  <a:spcPct val="0"/>
                </a:spcAft>
              </a:pPr>
              <a:t>‹Nº›</a:t>
            </a:fld>
            <a:endParaRPr lang="es-ES_tradnl" altLang="en-US"/>
          </a:p>
        </p:txBody>
      </p:sp>
      <p:sp>
        <p:nvSpPr>
          <p:cNvPr id="1027" name="Rectangle 3"/>
          <p:cNvSpPr>
            <a:spLocks noChangeArrowheads="1"/>
          </p:cNvSpPr>
          <p:nvPr userDrawn="1"/>
        </p:nvSpPr>
        <p:spPr bwMode="auto">
          <a:xfrm>
            <a:off x="3870325" y="-1803400"/>
            <a:ext cx="184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fontAlgn="base" hangingPunct="0">
              <a:spcBef>
                <a:spcPct val="0"/>
              </a:spcBef>
              <a:spcAft>
                <a:spcPct val="0"/>
              </a:spcAft>
              <a:defRPr/>
            </a:pPr>
            <a:endParaRPr lang="es-ES" sz="2400">
              <a:solidFill>
                <a:srgbClr val="000000"/>
              </a:solidFill>
              <a:cs typeface="ＭＳ Ｐゴシック" charset="0"/>
            </a:endParaRPr>
          </a:p>
        </p:txBody>
      </p:sp>
    </p:spTree>
    <p:extLst>
      <p:ext uri="{BB962C8B-B14F-4D97-AF65-F5344CB8AC3E}">
        <p14:creationId xmlns:p14="http://schemas.microsoft.com/office/powerpoint/2010/main" val="12242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Geneva" charset="0"/>
        </a:defRPr>
      </a:lvl6pPr>
      <a:lvl7pPr marL="914400" algn="ctr" rtl="0" fontAlgn="base">
        <a:spcBef>
          <a:spcPct val="0"/>
        </a:spcBef>
        <a:spcAft>
          <a:spcPct val="0"/>
        </a:spcAft>
        <a:defRPr sz="4400">
          <a:solidFill>
            <a:schemeClr val="tx2"/>
          </a:solidFill>
          <a:latin typeface="Arial" charset="0"/>
          <a:ea typeface="ＭＳ Ｐゴシック" charset="0"/>
          <a:cs typeface="Geneva" charset="0"/>
        </a:defRPr>
      </a:lvl7pPr>
      <a:lvl8pPr marL="1371600" algn="ctr" rtl="0" fontAlgn="base">
        <a:spcBef>
          <a:spcPct val="0"/>
        </a:spcBef>
        <a:spcAft>
          <a:spcPct val="0"/>
        </a:spcAft>
        <a:defRPr sz="4400">
          <a:solidFill>
            <a:schemeClr val="tx2"/>
          </a:solidFill>
          <a:latin typeface="Arial" charset="0"/>
          <a:ea typeface="ＭＳ Ｐゴシック" charset="0"/>
          <a:cs typeface="Geneva" charset="0"/>
        </a:defRPr>
      </a:lvl8pPr>
      <a:lvl9pPr marL="1828800" algn="ctr" rtl="0" fontAlgn="base">
        <a:spcBef>
          <a:spcPct val="0"/>
        </a:spcBef>
        <a:spcAft>
          <a:spcPct val="0"/>
        </a:spcAft>
        <a:defRPr sz="4400">
          <a:solidFill>
            <a:schemeClr val="tx2"/>
          </a:solidFill>
          <a:latin typeface="Arial" charset="0"/>
          <a:ea typeface="ＭＳ Ｐゴシック" charset="0"/>
          <a:cs typeface="Geneva"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Geneva"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Geneva"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Geneva" charset="0"/>
          <a:cs typeface="+mn-cs"/>
        </a:defRPr>
      </a:lvl5pPr>
      <a:lvl6pPr marL="2514600" indent="-228600" algn="l" rtl="0" fontAlgn="base">
        <a:spcBef>
          <a:spcPct val="20000"/>
        </a:spcBef>
        <a:spcAft>
          <a:spcPct val="0"/>
        </a:spcAft>
        <a:buChar char="»"/>
        <a:defRPr sz="2000">
          <a:solidFill>
            <a:schemeClr val="tx1"/>
          </a:solidFill>
          <a:latin typeface="+mn-lt"/>
          <a:ea typeface="Geneva" charset="0"/>
          <a:cs typeface="+mn-cs"/>
        </a:defRPr>
      </a:lvl6pPr>
      <a:lvl7pPr marL="2971800" indent="-228600" algn="l" rtl="0" fontAlgn="base">
        <a:spcBef>
          <a:spcPct val="20000"/>
        </a:spcBef>
        <a:spcAft>
          <a:spcPct val="0"/>
        </a:spcAft>
        <a:buChar char="»"/>
        <a:defRPr sz="2000">
          <a:solidFill>
            <a:schemeClr val="tx1"/>
          </a:solidFill>
          <a:latin typeface="+mn-lt"/>
          <a:ea typeface="Geneva" charset="0"/>
          <a:cs typeface="+mn-cs"/>
        </a:defRPr>
      </a:lvl7pPr>
      <a:lvl8pPr marL="3429000" indent="-228600" algn="l" rtl="0" fontAlgn="base">
        <a:spcBef>
          <a:spcPct val="20000"/>
        </a:spcBef>
        <a:spcAft>
          <a:spcPct val="0"/>
        </a:spcAft>
        <a:buChar char="»"/>
        <a:defRPr sz="2000">
          <a:solidFill>
            <a:schemeClr val="tx1"/>
          </a:solidFill>
          <a:latin typeface="+mn-lt"/>
          <a:ea typeface="Geneva" charset="0"/>
          <a:cs typeface="+mn-cs"/>
        </a:defRPr>
      </a:lvl8pPr>
      <a:lvl9pPr marL="3886200" indent="-228600" algn="l" rtl="0" fontAlgn="base">
        <a:spcBef>
          <a:spcPct val="20000"/>
        </a:spcBef>
        <a:spcAft>
          <a:spcPct val="0"/>
        </a:spcAft>
        <a:buChar char="»"/>
        <a:defRPr sz="2000">
          <a:solidFill>
            <a:schemeClr val="tx1"/>
          </a:solidFill>
          <a:latin typeface="+mn-lt"/>
          <a:ea typeface="Geneva" charset="0"/>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solidFill>
                  <a:prstClr val="black">
                    <a:tint val="75000"/>
                  </a:prstClr>
                </a:solidFill>
              </a:rPr>
              <a:pPr/>
              <a:t>16/12/2018</a:t>
            </a:fld>
            <a:endParaRPr lang="es-ES">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50296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duardo.lopez@upm.e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mailto:Luisalfoso.hernandez@upm.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towardsdatascience.com/running-jupyter-notebook-in-google-cloud-platform-in-15-min-61e16da34d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running-jupyter-notebook-in-google-cloud-platform-in-15-min-61e16da34d52"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github.com/naranjja/gcp-jupyter-sq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questions/18300263/how-to-use-ipython-notebook-with-ngr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stackoverflow.com/questions/18300263/how-to-use-ipython-notebook-with-ngro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console.cloud.google.com/educ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Google </a:t>
            </a:r>
            <a:r>
              <a:rPr lang="es-ES" b="1" dirty="0"/>
              <a:t>C</a:t>
            </a:r>
            <a:r>
              <a:rPr lang="es-ES" b="1" dirty="0" smtClean="0"/>
              <a:t>loud</a:t>
            </a:r>
            <a:endParaRPr lang="en-US" b="1" dirty="0"/>
          </a:p>
        </p:txBody>
      </p:sp>
      <p:sp>
        <p:nvSpPr>
          <p:cNvPr id="3" name="CuadroTexto 2"/>
          <p:cNvSpPr txBox="1"/>
          <p:nvPr/>
        </p:nvSpPr>
        <p:spPr>
          <a:xfrm>
            <a:off x="3071953" y="4221088"/>
            <a:ext cx="3034933" cy="1200329"/>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prstClr val="black"/>
                </a:solidFill>
              </a:rPr>
              <a:t>Prof. Eduardo López Gonzalo</a:t>
            </a:r>
          </a:p>
          <a:p>
            <a:r>
              <a:rPr lang="es-ES" dirty="0" smtClean="0">
                <a:solidFill>
                  <a:prstClr val="black"/>
                </a:solidFill>
                <a:hlinkClick r:id="rId3"/>
              </a:rPr>
              <a:t>eduardo.lopez@upm.es</a:t>
            </a:r>
            <a:r>
              <a:rPr lang="es-ES" dirty="0" smtClean="0">
                <a:solidFill>
                  <a:prstClr val="black"/>
                </a:solidFill>
              </a:rPr>
              <a:t> </a:t>
            </a:r>
          </a:p>
          <a:p>
            <a:r>
              <a:rPr lang="es-ES" dirty="0" smtClean="0">
                <a:solidFill>
                  <a:prstClr val="black"/>
                </a:solidFill>
              </a:rPr>
              <a:t>Prof. Luis A. Hernández Gómez</a:t>
            </a:r>
          </a:p>
          <a:p>
            <a:r>
              <a:rPr lang="es-ES" dirty="0">
                <a:solidFill>
                  <a:prstClr val="black"/>
                </a:solidFill>
                <a:hlinkClick r:id="rId4"/>
              </a:rPr>
              <a:t>l</a:t>
            </a:r>
            <a:r>
              <a:rPr lang="es-ES" dirty="0" smtClean="0">
                <a:solidFill>
                  <a:prstClr val="black"/>
                </a:solidFill>
                <a:hlinkClick r:id="rId4"/>
              </a:rPr>
              <a:t>uisalfoso.hernandez@upm.es</a:t>
            </a:r>
            <a:r>
              <a:rPr lang="es-ES" dirty="0" smtClean="0">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1885079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15616" y="476672"/>
            <a:ext cx="5411117" cy="6052963"/>
          </a:xfrm>
          <a:prstGeom prst="rect">
            <a:avLst/>
          </a:prstGeom>
        </p:spPr>
      </p:pic>
      <p:sp>
        <p:nvSpPr>
          <p:cNvPr id="5" name="CuadroTexto 4"/>
          <p:cNvSpPr txBox="1"/>
          <p:nvPr/>
        </p:nvSpPr>
        <p:spPr>
          <a:xfrm>
            <a:off x="2411760" y="332656"/>
            <a:ext cx="4015202" cy="369332"/>
          </a:xfrm>
          <a:prstGeom prst="rect">
            <a:avLst/>
          </a:prstGeom>
          <a:noFill/>
        </p:spPr>
        <p:txBody>
          <a:bodyPr wrap="none" rtlCol="0">
            <a:spAutoFit/>
          </a:bodyPr>
          <a:lstStyle/>
          <a:p>
            <a:r>
              <a:rPr lang="en-US" b="1" dirty="0" smtClean="0">
                <a:solidFill>
                  <a:srgbClr val="FF0000"/>
                </a:solidFill>
              </a:rPr>
              <a:t>This region is important if you need GPUs</a:t>
            </a:r>
            <a:endParaRPr lang="en-US" b="1" dirty="0">
              <a:solidFill>
                <a:srgbClr val="FF0000"/>
              </a:solidFill>
            </a:endParaRPr>
          </a:p>
        </p:txBody>
      </p:sp>
    </p:spTree>
    <p:extLst>
      <p:ext uri="{BB962C8B-B14F-4D97-AF65-F5344CB8AC3E}">
        <p14:creationId xmlns:p14="http://schemas.microsoft.com/office/powerpoint/2010/main" val="1234029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332656"/>
            <a:ext cx="2952328" cy="2616101"/>
          </a:xfrm>
          <a:prstGeom prst="rect">
            <a:avLst/>
          </a:prstGeom>
        </p:spPr>
        <p:txBody>
          <a:bodyPr wrap="square">
            <a:spAutoFit/>
          </a:bodyPr>
          <a:lstStyle/>
          <a:p>
            <a:r>
              <a:rPr lang="en-US" b="1" dirty="0"/>
              <a:t>If you click on ‘customize</a:t>
            </a:r>
            <a:r>
              <a:rPr lang="en-US" dirty="0"/>
              <a:t>’, you will be able to find options for using GPUs. You can choose between 2 NVIDIA </a:t>
            </a:r>
            <a:r>
              <a:rPr lang="en-US" dirty="0" smtClean="0"/>
              <a:t>GPUs</a:t>
            </a:r>
          </a:p>
          <a:p>
            <a:endParaRPr lang="es-ES" dirty="0"/>
          </a:p>
          <a:p>
            <a:endParaRPr lang="es-ES" dirty="0" smtClean="0"/>
          </a:p>
          <a:p>
            <a:r>
              <a:rPr lang="en-US" sz="2000" b="1" dirty="0" smtClean="0">
                <a:solidFill>
                  <a:srgbClr val="FF0000"/>
                </a:solidFill>
              </a:rPr>
              <a:t>Don’t do it</a:t>
            </a:r>
            <a:r>
              <a:rPr lang="en-US" sz="2000" dirty="0" smtClean="0">
                <a:solidFill>
                  <a:srgbClr val="FF0000"/>
                </a:solidFill>
              </a:rPr>
              <a:t>!!</a:t>
            </a:r>
          </a:p>
          <a:p>
            <a:endParaRPr lang="es-ES" b="1" dirty="0">
              <a:solidFill>
                <a:srgbClr val="FF0000"/>
              </a:solidFill>
            </a:endParaRPr>
          </a:p>
          <a:p>
            <a:r>
              <a:rPr lang="es-ES" b="1" dirty="0" err="1" smtClean="0">
                <a:solidFill>
                  <a:srgbClr val="FF0000"/>
                </a:solidFill>
              </a:rPr>
              <a:t>We</a:t>
            </a:r>
            <a:r>
              <a:rPr lang="es-ES" b="1" dirty="0" smtClean="0">
                <a:solidFill>
                  <a:srgbClr val="FF0000"/>
                </a:solidFill>
              </a:rPr>
              <a:t> </a:t>
            </a:r>
            <a:r>
              <a:rPr lang="es-ES" b="1" dirty="0" err="1" smtClean="0">
                <a:solidFill>
                  <a:srgbClr val="FF0000"/>
                </a:solidFill>
              </a:rPr>
              <a:t>will</a:t>
            </a:r>
            <a:r>
              <a:rPr lang="es-ES" b="1" dirty="0" smtClean="0">
                <a:solidFill>
                  <a:srgbClr val="FF0000"/>
                </a:solidFill>
              </a:rPr>
              <a:t> </a:t>
            </a:r>
            <a:r>
              <a:rPr lang="es-ES" b="1" dirty="0" err="1" smtClean="0">
                <a:solidFill>
                  <a:srgbClr val="FF0000"/>
                </a:solidFill>
              </a:rPr>
              <a:t>discuss</a:t>
            </a:r>
            <a:r>
              <a:rPr lang="es-ES" b="1" dirty="0" smtClean="0">
                <a:solidFill>
                  <a:srgbClr val="FF0000"/>
                </a:solidFill>
              </a:rPr>
              <a:t> </a:t>
            </a:r>
            <a:r>
              <a:rPr lang="es-ES" b="1" dirty="0" err="1" smtClean="0">
                <a:solidFill>
                  <a:srgbClr val="FF0000"/>
                </a:solidFill>
              </a:rPr>
              <a:t>why</a:t>
            </a:r>
            <a:r>
              <a:rPr lang="es-ES" b="1" dirty="0" smtClean="0">
                <a:solidFill>
                  <a:srgbClr val="FF0000"/>
                </a:solidFill>
              </a:rPr>
              <a:t>…</a:t>
            </a:r>
            <a:endParaRPr lang="en-US" b="1" dirty="0" smtClean="0">
              <a:solidFill>
                <a:srgbClr val="FF0000"/>
              </a:solidFill>
            </a:endParaRPr>
          </a:p>
        </p:txBody>
      </p:sp>
      <p:pic>
        <p:nvPicPr>
          <p:cNvPr id="5" name="Imagen 4"/>
          <p:cNvPicPr>
            <a:picLocks noChangeAspect="1"/>
          </p:cNvPicPr>
          <p:nvPr/>
        </p:nvPicPr>
        <p:blipFill>
          <a:blip r:embed="rId2"/>
          <a:stretch>
            <a:fillRect/>
          </a:stretch>
        </p:blipFill>
        <p:spPr>
          <a:xfrm>
            <a:off x="3225800" y="0"/>
            <a:ext cx="5918200" cy="6858000"/>
          </a:xfrm>
          <a:prstGeom prst="rect">
            <a:avLst/>
          </a:prstGeom>
        </p:spPr>
      </p:pic>
    </p:spTree>
    <p:extLst>
      <p:ext uri="{BB962C8B-B14F-4D97-AF65-F5344CB8AC3E}">
        <p14:creationId xmlns:p14="http://schemas.microsoft.com/office/powerpoint/2010/main" val="2441867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3728" y="620688"/>
            <a:ext cx="5915025" cy="4162425"/>
          </a:xfrm>
          <a:prstGeom prst="rect">
            <a:avLst/>
          </a:prstGeom>
        </p:spPr>
      </p:pic>
    </p:spTree>
    <p:extLst>
      <p:ext uri="{BB962C8B-B14F-4D97-AF65-F5344CB8AC3E}">
        <p14:creationId xmlns:p14="http://schemas.microsoft.com/office/powerpoint/2010/main" val="241375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5536" y="2636912"/>
            <a:ext cx="8280920" cy="1015663"/>
          </a:xfrm>
          <a:prstGeom prst="rect">
            <a:avLst/>
          </a:prstGeom>
        </p:spPr>
        <p:txBody>
          <a:bodyPr wrap="square">
            <a:spAutoFit/>
          </a:bodyPr>
          <a:lstStyle/>
          <a:p>
            <a:r>
              <a:rPr lang="en-US" sz="2000" b="1" dirty="0" smtClean="0"/>
              <a:t>IMPORTANT </a:t>
            </a:r>
            <a:r>
              <a:rPr lang="en-US" sz="2000" b="1" dirty="0"/>
              <a:t>: DON’T FORGET TO STOP YOUR GPU INSTANCE AFTER YOU ARE DONE BY CLICKING ON THE THREE DOTS ON THE IMAGE ABOVE AND SELECTING STOP. OTHERWISE GCP WILL KEEP CHARGING YOU ON AN HOURLY BASIS.</a:t>
            </a:r>
          </a:p>
        </p:txBody>
      </p:sp>
      <p:pic>
        <p:nvPicPr>
          <p:cNvPr id="6" name="Imagen 5"/>
          <p:cNvPicPr>
            <a:picLocks noChangeAspect="1"/>
          </p:cNvPicPr>
          <p:nvPr/>
        </p:nvPicPr>
        <p:blipFill>
          <a:blip r:embed="rId2"/>
          <a:stretch>
            <a:fillRect/>
          </a:stretch>
        </p:blipFill>
        <p:spPr>
          <a:xfrm>
            <a:off x="539552" y="332656"/>
            <a:ext cx="7210003" cy="1871052"/>
          </a:xfrm>
          <a:prstGeom prst="rect">
            <a:avLst/>
          </a:prstGeom>
        </p:spPr>
      </p:pic>
      <p:pic>
        <p:nvPicPr>
          <p:cNvPr id="7" name="Imagen 6"/>
          <p:cNvPicPr>
            <a:picLocks noChangeAspect="1"/>
          </p:cNvPicPr>
          <p:nvPr/>
        </p:nvPicPr>
        <p:blipFill>
          <a:blip r:embed="rId3"/>
          <a:stretch>
            <a:fillRect/>
          </a:stretch>
        </p:blipFill>
        <p:spPr>
          <a:xfrm>
            <a:off x="1979712" y="3933056"/>
            <a:ext cx="5220072" cy="2343501"/>
          </a:xfrm>
          <a:prstGeom prst="rect">
            <a:avLst/>
          </a:prstGeom>
        </p:spPr>
      </p:pic>
    </p:spTree>
    <p:extLst>
      <p:ext uri="{BB962C8B-B14F-4D97-AF65-F5344CB8AC3E}">
        <p14:creationId xmlns:p14="http://schemas.microsoft.com/office/powerpoint/2010/main" val="1362069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692696"/>
            <a:ext cx="7992888" cy="646331"/>
          </a:xfrm>
          <a:prstGeom prst="rect">
            <a:avLst/>
          </a:prstGeom>
        </p:spPr>
        <p:txBody>
          <a:bodyPr wrap="square">
            <a:spAutoFit/>
          </a:bodyPr>
          <a:lstStyle/>
          <a:p>
            <a:r>
              <a:rPr lang="en-US" dirty="0">
                <a:hlinkClick r:id="rId2"/>
              </a:rPr>
              <a:t>https://</a:t>
            </a:r>
            <a:r>
              <a:rPr lang="en-US" dirty="0" smtClean="0">
                <a:hlinkClick r:id="rId2"/>
              </a:rPr>
              <a:t>towardsdatascience.com/running-jupyter-notebook-in-google-cloud-platform-in-15-min-61e16da34d52</a:t>
            </a:r>
            <a:r>
              <a:rPr lang="en-US" dirty="0" smtClean="0"/>
              <a:t> </a:t>
            </a:r>
            <a:endParaRPr lang="en-US" dirty="0"/>
          </a:p>
        </p:txBody>
      </p:sp>
      <p:sp>
        <p:nvSpPr>
          <p:cNvPr id="5" name="CuadroTexto 4"/>
          <p:cNvSpPr txBox="1"/>
          <p:nvPr/>
        </p:nvSpPr>
        <p:spPr>
          <a:xfrm>
            <a:off x="395536" y="28636"/>
            <a:ext cx="3310073" cy="584775"/>
          </a:xfrm>
          <a:prstGeom prst="rect">
            <a:avLst/>
          </a:prstGeom>
          <a:noFill/>
        </p:spPr>
        <p:txBody>
          <a:bodyPr wrap="none" rtlCol="0">
            <a:spAutoFit/>
          </a:bodyPr>
          <a:lstStyle/>
          <a:p>
            <a:r>
              <a:rPr lang="es-ES" sz="3200" b="1" dirty="0" smtClean="0"/>
              <a:t>FOLLOW THIS LINK:</a:t>
            </a:r>
            <a:endParaRPr lang="en-US" sz="3200" b="1" dirty="0"/>
          </a:p>
        </p:txBody>
      </p:sp>
      <p:sp>
        <p:nvSpPr>
          <p:cNvPr id="6" name="Rectángulo 5"/>
          <p:cNvSpPr/>
          <p:nvPr/>
        </p:nvSpPr>
        <p:spPr>
          <a:xfrm>
            <a:off x="755576" y="1628800"/>
            <a:ext cx="1368152" cy="2308324"/>
          </a:xfrm>
          <a:prstGeom prst="rect">
            <a:avLst/>
          </a:prstGeom>
        </p:spPr>
        <p:txBody>
          <a:bodyPr wrap="square">
            <a:spAutoFit/>
          </a:bodyPr>
          <a:lstStyle/>
          <a:p>
            <a:r>
              <a:rPr lang="en-US" sz="2400" b="1" dirty="0"/>
              <a:t>Step 4: Make external IP address as </a:t>
            </a:r>
            <a:r>
              <a:rPr lang="en-US" sz="2400" b="1" dirty="0" smtClean="0"/>
              <a:t>static</a:t>
            </a:r>
          </a:p>
        </p:txBody>
      </p:sp>
      <p:pic>
        <p:nvPicPr>
          <p:cNvPr id="2" name="Imagen 1"/>
          <p:cNvPicPr>
            <a:picLocks noChangeAspect="1"/>
          </p:cNvPicPr>
          <p:nvPr/>
        </p:nvPicPr>
        <p:blipFill>
          <a:blip r:embed="rId3"/>
          <a:stretch>
            <a:fillRect/>
          </a:stretch>
        </p:blipFill>
        <p:spPr>
          <a:xfrm>
            <a:off x="2771800" y="1384920"/>
            <a:ext cx="5178743" cy="5473080"/>
          </a:xfrm>
          <a:prstGeom prst="rect">
            <a:avLst/>
          </a:prstGeom>
        </p:spPr>
      </p:pic>
    </p:spTree>
    <p:extLst>
      <p:ext uri="{BB962C8B-B14F-4D97-AF65-F5344CB8AC3E}">
        <p14:creationId xmlns:p14="http://schemas.microsoft.com/office/powerpoint/2010/main" val="2089733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0" y="2348880"/>
            <a:ext cx="8755101" cy="2221607"/>
          </a:xfrm>
          <a:prstGeom prst="rect">
            <a:avLst/>
          </a:prstGeom>
        </p:spPr>
      </p:pic>
    </p:spTree>
    <p:extLst>
      <p:ext uri="{BB962C8B-B14F-4D97-AF65-F5344CB8AC3E}">
        <p14:creationId xmlns:p14="http://schemas.microsoft.com/office/powerpoint/2010/main" val="331078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83568" y="404664"/>
            <a:ext cx="7272808" cy="461665"/>
          </a:xfrm>
          <a:prstGeom prst="rect">
            <a:avLst/>
          </a:prstGeom>
        </p:spPr>
        <p:txBody>
          <a:bodyPr wrap="square">
            <a:spAutoFit/>
          </a:bodyPr>
          <a:lstStyle/>
          <a:p>
            <a:r>
              <a:rPr lang="en-US" sz="2400" b="1" dirty="0" smtClean="0"/>
              <a:t>Step </a:t>
            </a:r>
            <a:r>
              <a:rPr lang="en-US" sz="2400" b="1" dirty="0"/>
              <a:t>5: Change the Firewall setting</a:t>
            </a:r>
            <a:endParaRPr lang="en-US" sz="2400" b="1" dirty="0" smtClean="0"/>
          </a:p>
        </p:txBody>
      </p:sp>
      <p:pic>
        <p:nvPicPr>
          <p:cNvPr id="7" name="Imagen 6"/>
          <p:cNvPicPr>
            <a:picLocks noChangeAspect="1"/>
          </p:cNvPicPr>
          <p:nvPr/>
        </p:nvPicPr>
        <p:blipFill>
          <a:blip r:embed="rId2"/>
          <a:stretch>
            <a:fillRect/>
          </a:stretch>
        </p:blipFill>
        <p:spPr>
          <a:xfrm>
            <a:off x="2339752" y="980728"/>
            <a:ext cx="5400600" cy="5707547"/>
          </a:xfrm>
          <a:prstGeom prst="rect">
            <a:avLst/>
          </a:prstGeom>
        </p:spPr>
      </p:pic>
    </p:spTree>
    <p:extLst>
      <p:ext uri="{BB962C8B-B14F-4D97-AF65-F5344CB8AC3E}">
        <p14:creationId xmlns:p14="http://schemas.microsoft.com/office/powerpoint/2010/main" val="2549680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3528" y="116632"/>
            <a:ext cx="1584176" cy="1569660"/>
          </a:xfrm>
          <a:prstGeom prst="rect">
            <a:avLst/>
          </a:prstGeom>
        </p:spPr>
        <p:txBody>
          <a:bodyPr wrap="square">
            <a:spAutoFit/>
          </a:bodyPr>
          <a:lstStyle/>
          <a:p>
            <a:r>
              <a:rPr lang="en-US" sz="2400" b="1" dirty="0" smtClean="0"/>
              <a:t>Step </a:t>
            </a:r>
            <a:r>
              <a:rPr lang="en-US" sz="2400" b="1" dirty="0"/>
              <a:t>5: Change the Firewall setting</a:t>
            </a:r>
            <a:endParaRPr lang="en-US" sz="2400" b="1" dirty="0" smtClean="0"/>
          </a:p>
        </p:txBody>
      </p:sp>
      <p:pic>
        <p:nvPicPr>
          <p:cNvPr id="2" name="Imagen 1"/>
          <p:cNvPicPr>
            <a:picLocks noChangeAspect="1"/>
          </p:cNvPicPr>
          <p:nvPr/>
        </p:nvPicPr>
        <p:blipFill>
          <a:blip r:embed="rId2"/>
          <a:stretch>
            <a:fillRect/>
          </a:stretch>
        </p:blipFill>
        <p:spPr>
          <a:xfrm>
            <a:off x="2843808" y="175762"/>
            <a:ext cx="5112568" cy="6407073"/>
          </a:xfrm>
          <a:prstGeom prst="rect">
            <a:avLst/>
          </a:prstGeom>
        </p:spPr>
      </p:pic>
      <p:sp>
        <p:nvSpPr>
          <p:cNvPr id="3" name="Elipse 2"/>
          <p:cNvSpPr/>
          <p:nvPr/>
        </p:nvSpPr>
        <p:spPr>
          <a:xfrm>
            <a:off x="1979712" y="5445224"/>
            <a:ext cx="324036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323528" y="1844824"/>
            <a:ext cx="4572000" cy="923330"/>
          </a:xfrm>
          <a:prstGeom prst="rect">
            <a:avLst/>
          </a:prstGeom>
        </p:spPr>
        <p:txBody>
          <a:bodyPr>
            <a:spAutoFit/>
          </a:bodyPr>
          <a:lstStyle/>
          <a:p>
            <a:r>
              <a:rPr lang="en-US" b="1" dirty="0" smtClean="0">
                <a:solidFill>
                  <a:srgbClr val="FF0000"/>
                </a:solidFill>
              </a:rPr>
              <a:t>Create a new firewall rule:</a:t>
            </a:r>
          </a:p>
          <a:p>
            <a:endParaRPr lang="es-ES" b="1" dirty="0">
              <a:solidFill>
                <a:srgbClr val="FF0000"/>
              </a:solidFill>
            </a:endParaRPr>
          </a:p>
          <a:p>
            <a:r>
              <a:rPr lang="es-ES" dirty="0" err="1" smtClean="0"/>
              <a:t>Name</a:t>
            </a:r>
            <a:r>
              <a:rPr lang="es-ES" dirty="0" smtClean="0"/>
              <a:t> : ruletcp5000 </a:t>
            </a:r>
            <a:endParaRPr lang="en-US" dirty="0"/>
          </a:p>
        </p:txBody>
      </p:sp>
      <p:sp>
        <p:nvSpPr>
          <p:cNvPr id="7" name="Elipse 6"/>
          <p:cNvSpPr/>
          <p:nvPr/>
        </p:nvSpPr>
        <p:spPr>
          <a:xfrm>
            <a:off x="2483768" y="3068960"/>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ipse 7"/>
          <p:cNvSpPr/>
          <p:nvPr/>
        </p:nvSpPr>
        <p:spPr>
          <a:xfrm>
            <a:off x="2411760" y="4221088"/>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p:cNvSpPr/>
          <p:nvPr/>
        </p:nvSpPr>
        <p:spPr>
          <a:xfrm>
            <a:off x="2555776" y="2060848"/>
            <a:ext cx="22322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141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43608" y="836712"/>
            <a:ext cx="5794791" cy="646331"/>
          </a:xfrm>
          <a:prstGeom prst="rect">
            <a:avLst/>
          </a:prstGeom>
        </p:spPr>
        <p:txBody>
          <a:bodyPr wrap="none">
            <a:spAutoFit/>
          </a:bodyPr>
          <a:lstStyle/>
          <a:p>
            <a:r>
              <a:rPr lang="en-US" sz="3600" b="1" dirty="0"/>
              <a:t>Step 6: Start your VM instance</a:t>
            </a:r>
          </a:p>
        </p:txBody>
      </p:sp>
      <p:pic>
        <p:nvPicPr>
          <p:cNvPr id="5" name="Imagen 4"/>
          <p:cNvPicPr>
            <a:picLocks noChangeAspect="1"/>
          </p:cNvPicPr>
          <p:nvPr/>
        </p:nvPicPr>
        <p:blipFill>
          <a:blip r:embed="rId2"/>
          <a:stretch>
            <a:fillRect/>
          </a:stretch>
        </p:blipFill>
        <p:spPr>
          <a:xfrm>
            <a:off x="314963" y="2204864"/>
            <a:ext cx="8843569" cy="2277219"/>
          </a:xfrm>
          <a:prstGeom prst="rect">
            <a:avLst/>
          </a:prstGeom>
        </p:spPr>
      </p:pic>
    </p:spTree>
    <p:extLst>
      <p:ext uri="{BB962C8B-B14F-4D97-AF65-F5344CB8AC3E}">
        <p14:creationId xmlns:p14="http://schemas.microsoft.com/office/powerpoint/2010/main" val="3460510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5576" y="332656"/>
            <a:ext cx="7704856" cy="4031873"/>
          </a:xfrm>
          <a:prstGeom prst="rect">
            <a:avLst/>
          </a:prstGeom>
        </p:spPr>
        <p:txBody>
          <a:bodyPr wrap="square">
            <a:spAutoFit/>
          </a:bodyPr>
          <a:lstStyle/>
          <a:p>
            <a:endParaRPr lang="en-US" sz="3200" b="1" dirty="0" smtClean="0"/>
          </a:p>
          <a:p>
            <a:endParaRPr lang="en-US" sz="3200" b="1" dirty="0" smtClean="0"/>
          </a:p>
          <a:p>
            <a:r>
              <a:rPr lang="en-US" sz="3200" b="1" dirty="0" smtClean="0"/>
              <a:t>Step </a:t>
            </a:r>
            <a:r>
              <a:rPr lang="en-US" sz="3200" b="1" dirty="0"/>
              <a:t>7 : Install </a:t>
            </a:r>
            <a:r>
              <a:rPr lang="en-US" sz="3200" b="1" dirty="0" err="1"/>
              <a:t>Jupyter</a:t>
            </a:r>
            <a:r>
              <a:rPr lang="en-US" sz="3200" b="1" dirty="0"/>
              <a:t> notebook and other </a:t>
            </a:r>
            <a:r>
              <a:rPr lang="en-US" sz="3200" b="1" dirty="0" smtClean="0"/>
              <a:t>packages</a:t>
            </a:r>
          </a:p>
          <a:p>
            <a:endParaRPr lang="es-ES" sz="3200" b="1" dirty="0"/>
          </a:p>
          <a:p>
            <a:r>
              <a:rPr lang="en-US" sz="3200" b="1" dirty="0">
                <a:solidFill>
                  <a:srgbClr val="FF0000"/>
                </a:solidFill>
              </a:rPr>
              <a:t>This next step has already been done for you in another Computer Engine</a:t>
            </a:r>
          </a:p>
          <a:p>
            <a:endParaRPr lang="en-US" sz="3200" b="1" dirty="0"/>
          </a:p>
        </p:txBody>
      </p:sp>
    </p:spTree>
    <p:extLst>
      <p:ext uri="{BB962C8B-B14F-4D97-AF65-F5344CB8AC3E}">
        <p14:creationId xmlns:p14="http://schemas.microsoft.com/office/powerpoint/2010/main" val="2460808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2"/>
          <a:stretch>
            <a:fillRect/>
          </a:stretch>
        </p:blipFill>
        <p:spPr>
          <a:xfrm>
            <a:off x="1547664" y="2138938"/>
            <a:ext cx="6390220" cy="3129475"/>
          </a:xfrm>
          <a:prstGeom prst="rect">
            <a:avLst/>
          </a:prstGeom>
        </p:spPr>
      </p:pic>
      <p:pic>
        <p:nvPicPr>
          <p:cNvPr id="3" name="Imagen 2"/>
          <p:cNvPicPr>
            <a:picLocks noChangeAspect="1"/>
          </p:cNvPicPr>
          <p:nvPr/>
        </p:nvPicPr>
        <p:blipFill>
          <a:blip r:embed="rId3"/>
          <a:stretch>
            <a:fillRect/>
          </a:stretch>
        </p:blipFill>
        <p:spPr>
          <a:xfrm>
            <a:off x="251520" y="2859018"/>
            <a:ext cx="1512168" cy="1407659"/>
          </a:xfrm>
          <a:prstGeom prst="rect">
            <a:avLst/>
          </a:prstGeom>
        </p:spPr>
      </p:pic>
      <p:pic>
        <p:nvPicPr>
          <p:cNvPr id="8" name="Imagen 7"/>
          <p:cNvPicPr>
            <a:picLocks noChangeAspect="1"/>
          </p:cNvPicPr>
          <p:nvPr/>
        </p:nvPicPr>
        <p:blipFill>
          <a:blip r:embed="rId4"/>
          <a:stretch>
            <a:fillRect/>
          </a:stretch>
        </p:blipFill>
        <p:spPr>
          <a:xfrm>
            <a:off x="8068147" y="2249576"/>
            <a:ext cx="1043608" cy="1657143"/>
          </a:xfrm>
          <a:prstGeom prst="rect">
            <a:avLst/>
          </a:prstGeom>
        </p:spPr>
      </p:pic>
      <p:sp>
        <p:nvSpPr>
          <p:cNvPr id="23" name="Rectángulo 22"/>
          <p:cNvSpPr/>
          <p:nvPr/>
        </p:nvSpPr>
        <p:spPr>
          <a:xfrm>
            <a:off x="31851" y="-99392"/>
            <a:ext cx="4886787" cy="646331"/>
          </a:xfrm>
          <a:prstGeom prst="rect">
            <a:avLst/>
          </a:prstGeom>
          <a:noFill/>
        </p:spPr>
        <p:txBody>
          <a:bodyPr wrap="none" lIns="91440" tIns="45720" rIns="91440" bIns="45720">
            <a:spAutoFit/>
          </a:bodyPr>
          <a:lstStyle/>
          <a:p>
            <a:pPr algn="ctr" eaLnBrk="0" fontAlgn="base" hangingPunct="0">
              <a:spcBef>
                <a:spcPct val="0"/>
              </a:spcBef>
              <a:spcAft>
                <a:spcPct val="0"/>
              </a:spcAft>
            </a:pPr>
            <a:r>
              <a:rPr lang="en-US" sz="3600" b="1" dirty="0" smtClean="0">
                <a:ln w="12700">
                  <a:solidFill>
                    <a:srgbClr val="000000">
                      <a:lumMod val="75000"/>
                    </a:srgbClr>
                  </a:solidFill>
                  <a:prstDash val="solid"/>
                </a:ln>
                <a:pattFill prst="dkUpDiag">
                  <a:fgClr>
                    <a:srgbClr val="000000"/>
                  </a:fgClr>
                  <a:bgClr>
                    <a:srgbClr val="000000">
                      <a:lumMod val="20000"/>
                      <a:lumOff val="80000"/>
                    </a:srgbClr>
                  </a:bgClr>
                </a:pattFill>
                <a:effectLst>
                  <a:outerShdw blurRad="38100" dist="38100" dir="2700000" algn="tl">
                    <a:srgbClr val="000000">
                      <a:alpha val="43137"/>
                    </a:srgbClr>
                  </a:outerShdw>
                </a:effectLst>
              </a:rPr>
              <a:t>Big Data Architecture</a:t>
            </a:r>
            <a:endParaRPr lang="en-US" sz="3600" b="1" dirty="0">
              <a:ln w="12700">
                <a:solidFill>
                  <a:srgbClr val="000000">
                    <a:lumMod val="75000"/>
                  </a:srgbClr>
                </a:solidFill>
                <a:prstDash val="solid"/>
              </a:ln>
              <a:pattFill prst="dkUpDiag">
                <a:fgClr>
                  <a:srgbClr val="000000"/>
                </a:fgClr>
                <a:bgClr>
                  <a:srgbClr val="000000">
                    <a:lumMod val="20000"/>
                    <a:lumOff val="80000"/>
                  </a:srgbClr>
                </a:bgClr>
              </a:pattFill>
              <a:effectLst>
                <a:outerShdw blurRad="38100" dist="38100" dir="2700000" algn="tl">
                  <a:srgbClr val="000000">
                    <a:alpha val="43137"/>
                  </a:srgbClr>
                </a:outerShdw>
              </a:effectLst>
            </a:endParaRPr>
          </a:p>
        </p:txBody>
      </p:sp>
      <p:sp>
        <p:nvSpPr>
          <p:cNvPr id="24" name="Rectángulo 23"/>
          <p:cNvSpPr/>
          <p:nvPr/>
        </p:nvSpPr>
        <p:spPr>
          <a:xfrm>
            <a:off x="32763" y="2210946"/>
            <a:ext cx="1952779" cy="400110"/>
          </a:xfrm>
          <a:prstGeom prst="rect">
            <a:avLst/>
          </a:prstGeom>
        </p:spPr>
        <p:txBody>
          <a:bodyPr wrap="none">
            <a:spAutoFit/>
          </a:bodyPr>
          <a:lstStyle/>
          <a:p>
            <a:pPr eaLnBrk="0" fontAlgn="base" hangingPunct="0">
              <a:spcBef>
                <a:spcPct val="0"/>
              </a:spcBef>
              <a:spcAft>
                <a:spcPct val="0"/>
              </a:spcAft>
            </a:pPr>
            <a:r>
              <a:rPr lang="en-US" sz="2000" b="1" dirty="0" smtClean="0">
                <a:solidFill>
                  <a:srgbClr val="808080">
                    <a:lumMod val="50000"/>
                  </a:srgbClr>
                </a:solidFill>
                <a:latin typeface="Segoe Script" panose="020B0504020000000003" pitchFamily="34" charset="0"/>
                <a:cs typeface="MV Boli" panose="02000500030200090000" pitchFamily="2" charset="0"/>
              </a:rPr>
              <a:t>Data Sources</a:t>
            </a:r>
          </a:p>
        </p:txBody>
      </p:sp>
      <p:sp>
        <p:nvSpPr>
          <p:cNvPr id="25" name="Rectángulo 24"/>
          <p:cNvSpPr/>
          <p:nvPr/>
        </p:nvSpPr>
        <p:spPr>
          <a:xfrm>
            <a:off x="6228184" y="6021288"/>
            <a:ext cx="2315057" cy="400110"/>
          </a:xfrm>
          <a:prstGeom prst="rect">
            <a:avLst/>
          </a:prstGeom>
        </p:spPr>
        <p:txBody>
          <a:bodyPr wrap="none">
            <a:spAutoFit/>
          </a:bodyPr>
          <a:lstStyle/>
          <a:p>
            <a:pPr eaLnBrk="0" fontAlgn="base" hangingPunct="0">
              <a:spcBef>
                <a:spcPct val="0"/>
              </a:spcBef>
              <a:spcAft>
                <a:spcPct val="0"/>
              </a:spcAft>
            </a:pPr>
            <a:r>
              <a:rPr lang="en-US" sz="2000" b="1" dirty="0" smtClean="0">
                <a:solidFill>
                  <a:srgbClr val="808080">
                    <a:lumMod val="50000"/>
                  </a:srgbClr>
                </a:solidFill>
                <a:latin typeface="Segoe Script" panose="020B0504020000000003" pitchFamily="34" charset="0"/>
                <a:cs typeface="MV Boli" panose="02000500030200090000" pitchFamily="2" charset="0"/>
              </a:rPr>
              <a:t>Data Customers</a:t>
            </a:r>
          </a:p>
        </p:txBody>
      </p:sp>
      <p:sp>
        <p:nvSpPr>
          <p:cNvPr id="26" name="CuadroTexto 25"/>
          <p:cNvSpPr txBox="1"/>
          <p:nvPr/>
        </p:nvSpPr>
        <p:spPr>
          <a:xfrm>
            <a:off x="6411589" y="5163274"/>
            <a:ext cx="2738769" cy="830997"/>
          </a:xfrm>
          <a:prstGeom prst="rect">
            <a:avLst/>
          </a:prstGeom>
          <a:noFill/>
        </p:spPr>
        <p:txBody>
          <a:bodyPr wrap="square" rtlCol="0">
            <a:spAutoFit/>
          </a:bodyPr>
          <a:lstStyle/>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Business Intelligence</a:t>
            </a:r>
          </a:p>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Visualization</a:t>
            </a:r>
            <a:endParaRPr lang="en-US" sz="1600" dirty="0">
              <a:solidFill>
                <a:srgbClr val="000000"/>
              </a:solidFill>
              <a:latin typeface="Lucida Sans Unicode" panose="020B0602030504020204" pitchFamily="34" charset="0"/>
              <a:cs typeface="Lucida Sans Unicode" panose="020B0602030504020204" pitchFamily="34" charset="0"/>
            </a:endParaRPr>
          </a:p>
          <a:p>
            <a:pPr marL="342900" indent="-342900" eaLnBrk="0" fontAlgn="base" hangingPunct="0">
              <a:spcBef>
                <a:spcPct val="0"/>
              </a:spcBef>
              <a:spcAft>
                <a:spcPct val="0"/>
              </a:spcAft>
              <a:buClr>
                <a:srgbClr val="CC6600"/>
              </a:buClr>
              <a:buFont typeface="Courier New" panose="02070309020205020404" pitchFamily="49" charset="0"/>
              <a:buChar char="o"/>
            </a:pPr>
            <a:r>
              <a:rPr lang="en-US" sz="1600" dirty="0" smtClean="0">
                <a:solidFill>
                  <a:srgbClr val="000000"/>
                </a:solidFill>
                <a:latin typeface="Lucida Sans Unicode" panose="020B0602030504020204" pitchFamily="34" charset="0"/>
                <a:cs typeface="Lucida Sans Unicode" panose="020B0602030504020204" pitchFamily="34" charset="0"/>
              </a:rPr>
              <a:t>Analytics</a:t>
            </a:r>
            <a:endParaRPr lang="en-US" sz="1600" dirty="0">
              <a:solidFill>
                <a:srgbClr val="000000"/>
              </a:solidFill>
              <a:latin typeface="Lucida Sans Unicode" panose="020B0602030504020204" pitchFamily="34" charset="0"/>
              <a:cs typeface="Lucida Sans Unicode" panose="020B0602030504020204" pitchFamily="34" charset="0"/>
            </a:endParaRPr>
          </a:p>
        </p:txBody>
      </p:sp>
      <p:pic>
        <p:nvPicPr>
          <p:cNvPr id="28" name="Imagen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6336" y="6362369"/>
            <a:ext cx="1287215" cy="495631"/>
          </a:xfrm>
          <a:prstGeom prst="rect">
            <a:avLst/>
          </a:prstGeom>
        </p:spPr>
      </p:pic>
      <p:pic>
        <p:nvPicPr>
          <p:cNvPr id="2" name="Imagen 1"/>
          <p:cNvPicPr>
            <a:picLocks noChangeAspect="1"/>
          </p:cNvPicPr>
          <p:nvPr/>
        </p:nvPicPr>
        <p:blipFill>
          <a:blip r:embed="rId6">
            <a:clrChange>
              <a:clrFrom>
                <a:srgbClr val="FEFEFE"/>
              </a:clrFrom>
              <a:clrTo>
                <a:srgbClr val="FEFEFE">
                  <a:alpha val="0"/>
                </a:srgbClr>
              </a:clrTo>
            </a:clrChange>
          </a:blip>
          <a:stretch>
            <a:fillRect/>
          </a:stretch>
        </p:blipFill>
        <p:spPr>
          <a:xfrm rot="20961231">
            <a:off x="478997" y="4124887"/>
            <a:ext cx="1327044" cy="1027178"/>
          </a:xfrm>
          <a:prstGeom prst="rect">
            <a:avLst/>
          </a:prstGeom>
        </p:spPr>
      </p:pic>
      <p:pic>
        <p:nvPicPr>
          <p:cNvPr id="4" name="Imagen 3"/>
          <p:cNvPicPr>
            <a:picLocks noChangeAspect="1"/>
          </p:cNvPicPr>
          <p:nvPr/>
        </p:nvPicPr>
        <p:blipFill>
          <a:blip r:embed="rId7"/>
          <a:stretch>
            <a:fillRect/>
          </a:stretch>
        </p:blipFill>
        <p:spPr>
          <a:xfrm>
            <a:off x="7740352" y="2564904"/>
            <a:ext cx="360040" cy="1085182"/>
          </a:xfrm>
          <a:prstGeom prst="rect">
            <a:avLst/>
          </a:prstGeom>
        </p:spPr>
      </p:pic>
      <p:pic>
        <p:nvPicPr>
          <p:cNvPr id="6" name="Imagen 5"/>
          <p:cNvPicPr>
            <a:picLocks noChangeAspect="1"/>
          </p:cNvPicPr>
          <p:nvPr/>
        </p:nvPicPr>
        <p:blipFill>
          <a:blip r:embed="rId8">
            <a:clrChange>
              <a:clrFrom>
                <a:srgbClr val="FFFFFF"/>
              </a:clrFrom>
              <a:clrTo>
                <a:srgbClr val="FFFFFF">
                  <a:alpha val="0"/>
                </a:srgbClr>
              </a:clrTo>
            </a:clrChange>
          </a:blip>
          <a:stretch>
            <a:fillRect/>
          </a:stretch>
        </p:blipFill>
        <p:spPr>
          <a:xfrm>
            <a:off x="1331640" y="5235282"/>
            <a:ext cx="1008112" cy="420047"/>
          </a:xfrm>
          <a:prstGeom prst="rect">
            <a:avLst/>
          </a:prstGeom>
        </p:spPr>
      </p:pic>
      <p:pic>
        <p:nvPicPr>
          <p:cNvPr id="7" name="Imagen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5656" y="5739338"/>
            <a:ext cx="1008112" cy="1008112"/>
          </a:xfrm>
          <a:prstGeom prst="rect">
            <a:avLst/>
          </a:prstGeom>
        </p:spPr>
      </p:pic>
      <p:pic>
        <p:nvPicPr>
          <p:cNvPr id="9" name="Imagen 8"/>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59832" y="5019258"/>
            <a:ext cx="1196752" cy="1196752"/>
          </a:xfrm>
          <a:prstGeom prst="rect">
            <a:avLst/>
          </a:prstGeom>
        </p:spPr>
      </p:pic>
      <p:pic>
        <p:nvPicPr>
          <p:cNvPr id="10" name="Imagen 9"/>
          <p:cNvPicPr>
            <a:picLocks noChangeAspect="1"/>
          </p:cNvPicPr>
          <p:nvPr/>
        </p:nvPicPr>
        <p:blipFill>
          <a:blip r:embed="rId11">
            <a:clrChange>
              <a:clrFrom>
                <a:srgbClr val="FFFFFF"/>
              </a:clrFrom>
              <a:clrTo>
                <a:srgbClr val="FFFFFF">
                  <a:alpha val="0"/>
                </a:srgbClr>
              </a:clrTo>
            </a:clrChange>
          </a:blip>
          <a:stretch>
            <a:fillRect/>
          </a:stretch>
        </p:blipFill>
        <p:spPr>
          <a:xfrm>
            <a:off x="4860032" y="1340768"/>
            <a:ext cx="1521027" cy="1124744"/>
          </a:xfrm>
          <a:prstGeom prst="rect">
            <a:avLst/>
          </a:prstGeom>
        </p:spPr>
      </p:pic>
      <p:pic>
        <p:nvPicPr>
          <p:cNvPr id="17" name="Imagen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79912" y="1772816"/>
            <a:ext cx="984102" cy="523458"/>
          </a:xfrm>
          <a:prstGeom prst="rect">
            <a:avLst/>
          </a:prstGeom>
        </p:spPr>
      </p:pic>
      <p:pic>
        <p:nvPicPr>
          <p:cNvPr id="5" name="Imagen 4"/>
          <p:cNvPicPr>
            <a:picLocks noChangeAspect="1"/>
          </p:cNvPicPr>
          <p:nvPr/>
        </p:nvPicPr>
        <p:blipFill>
          <a:blip r:embed="rId13"/>
          <a:stretch>
            <a:fillRect/>
          </a:stretch>
        </p:blipFill>
        <p:spPr>
          <a:xfrm>
            <a:off x="6372200" y="548680"/>
            <a:ext cx="1296144" cy="536604"/>
          </a:xfrm>
          <a:prstGeom prst="rect">
            <a:avLst/>
          </a:prstGeom>
        </p:spPr>
      </p:pic>
      <p:pic>
        <p:nvPicPr>
          <p:cNvPr id="11" name="Imagen 10"/>
          <p:cNvPicPr>
            <a:picLocks noChangeAspect="1"/>
          </p:cNvPicPr>
          <p:nvPr/>
        </p:nvPicPr>
        <p:blipFill>
          <a:blip r:embed="rId14"/>
          <a:stretch>
            <a:fillRect/>
          </a:stretch>
        </p:blipFill>
        <p:spPr>
          <a:xfrm>
            <a:off x="7812360" y="332656"/>
            <a:ext cx="936104" cy="504762"/>
          </a:xfrm>
          <a:prstGeom prst="rect">
            <a:avLst/>
          </a:prstGeom>
        </p:spPr>
      </p:pic>
      <p:pic>
        <p:nvPicPr>
          <p:cNvPr id="12" name="Imagen 11"/>
          <p:cNvPicPr>
            <a:picLocks noChangeAspect="1"/>
          </p:cNvPicPr>
          <p:nvPr/>
        </p:nvPicPr>
        <p:blipFill>
          <a:blip r:embed="rId15">
            <a:clrChange>
              <a:clrFrom>
                <a:srgbClr val="FFFFFF"/>
              </a:clrFrom>
              <a:clrTo>
                <a:srgbClr val="FFFFFF">
                  <a:alpha val="0"/>
                </a:srgbClr>
              </a:clrTo>
            </a:clrChange>
          </a:blip>
          <a:stretch>
            <a:fillRect/>
          </a:stretch>
        </p:blipFill>
        <p:spPr>
          <a:xfrm>
            <a:off x="6660232" y="1196752"/>
            <a:ext cx="2232248" cy="944661"/>
          </a:xfrm>
          <a:prstGeom prst="rect">
            <a:avLst/>
          </a:prstGeom>
        </p:spPr>
      </p:pic>
    </p:spTree>
    <p:extLst>
      <p:ext uri="{BB962C8B-B14F-4D97-AF65-F5344CB8AC3E}">
        <p14:creationId xmlns:p14="http://schemas.microsoft.com/office/powerpoint/2010/main" val="373162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39552" y="476672"/>
            <a:ext cx="7920880" cy="1077218"/>
          </a:xfrm>
          <a:prstGeom prst="rect">
            <a:avLst/>
          </a:prstGeom>
          <a:solidFill>
            <a:srgbClr val="FFFF00"/>
          </a:solidFill>
        </p:spPr>
        <p:txBody>
          <a:bodyPr wrap="square">
            <a:spAutoFit/>
          </a:bodyPr>
          <a:lstStyle/>
          <a:p>
            <a:r>
              <a:rPr lang="en-US" sz="3200" b="1" dirty="0"/>
              <a:t>Step 9 : Launching </a:t>
            </a:r>
            <a:r>
              <a:rPr lang="en-US" sz="3200" b="1" dirty="0" err="1"/>
              <a:t>Jupyter</a:t>
            </a:r>
            <a:r>
              <a:rPr lang="en-US" sz="3200" b="1" dirty="0"/>
              <a:t> Notebook</a:t>
            </a:r>
          </a:p>
          <a:p>
            <a:endParaRPr lang="en-US" sz="3200" dirty="0"/>
          </a:p>
        </p:txBody>
      </p:sp>
      <p:sp>
        <p:nvSpPr>
          <p:cNvPr id="3" name="Rectángulo 2"/>
          <p:cNvSpPr/>
          <p:nvPr/>
        </p:nvSpPr>
        <p:spPr>
          <a:xfrm>
            <a:off x="611560" y="2204864"/>
            <a:ext cx="8748464" cy="1077218"/>
          </a:xfrm>
          <a:prstGeom prst="rect">
            <a:avLst/>
          </a:prstGeom>
        </p:spPr>
        <p:txBody>
          <a:bodyPr wrap="square">
            <a:spAutoFit/>
          </a:bodyPr>
          <a:lstStyle/>
          <a:p>
            <a:r>
              <a:rPr lang="en-US" sz="3200" dirty="0" smtClean="0"/>
              <a:t>Connect using SSH through </a:t>
            </a:r>
            <a:r>
              <a:rPr lang="en-US" sz="3200" b="1" dirty="0" smtClean="0">
                <a:solidFill>
                  <a:srgbClr val="00B0F0"/>
                </a:solidFill>
              </a:rPr>
              <a:t>CONSOLE</a:t>
            </a:r>
          </a:p>
          <a:p>
            <a:endParaRPr lang="es-ES" sz="3200" dirty="0"/>
          </a:p>
        </p:txBody>
      </p:sp>
    </p:spTree>
    <p:extLst>
      <p:ext uri="{BB962C8B-B14F-4D97-AF65-F5344CB8AC3E}">
        <p14:creationId xmlns:p14="http://schemas.microsoft.com/office/powerpoint/2010/main" val="410976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5349" y="548680"/>
            <a:ext cx="8748464" cy="4524315"/>
          </a:xfrm>
          <a:prstGeom prst="rect">
            <a:avLst/>
          </a:prstGeom>
        </p:spPr>
        <p:txBody>
          <a:bodyPr wrap="square">
            <a:spAutoFit/>
          </a:bodyPr>
          <a:lstStyle/>
          <a:p>
            <a:pPr marL="457200" indent="-457200">
              <a:buFont typeface="Arial" panose="020B0604020202020204" pitchFamily="34" charset="0"/>
              <a:buChar char="•"/>
            </a:pPr>
            <a:r>
              <a:rPr lang="es-ES" sz="3200" b="1" dirty="0" err="1" smtClean="0">
                <a:solidFill>
                  <a:srgbClr val="FF0000"/>
                </a:solidFill>
              </a:rPr>
              <a:t>Make</a:t>
            </a:r>
            <a:r>
              <a:rPr lang="es-ES" sz="3200" b="1" dirty="0" smtClean="0">
                <a:solidFill>
                  <a:srgbClr val="FF0000"/>
                </a:solidFill>
              </a:rPr>
              <a:t> </a:t>
            </a:r>
            <a:r>
              <a:rPr lang="es-ES" sz="3200" b="1" dirty="0" err="1" smtClean="0">
                <a:solidFill>
                  <a:srgbClr val="FF0000"/>
                </a:solidFill>
              </a:rPr>
              <a:t>you</a:t>
            </a:r>
            <a:r>
              <a:rPr lang="es-ES" sz="3200" b="1" dirty="0" smtClean="0">
                <a:solidFill>
                  <a:srgbClr val="FF0000"/>
                </a:solidFill>
              </a:rPr>
              <a:t> me</a:t>
            </a:r>
            <a:r>
              <a:rPr lang="es-ES" sz="3200" dirty="0" smtClean="0"/>
              <a:t>! :</a:t>
            </a:r>
          </a:p>
          <a:p>
            <a:pPr lvl="3"/>
            <a:r>
              <a:rPr lang="es-ES" sz="3200" b="1" dirty="0" smtClean="0"/>
              <a:t>&gt; sudo su lahg235</a:t>
            </a:r>
            <a:endParaRPr lang="en-US" sz="3200" b="1" dirty="0" smtClean="0"/>
          </a:p>
          <a:p>
            <a:pPr marL="457200" indent="-457200">
              <a:buFont typeface="Arial" panose="020B0604020202020204" pitchFamily="34" charset="0"/>
              <a:buChar char="•"/>
            </a:pPr>
            <a:endParaRPr lang="es-ES" sz="3200" b="1" dirty="0">
              <a:solidFill>
                <a:srgbClr val="00B0F0"/>
              </a:solidFill>
            </a:endParaRPr>
          </a:p>
          <a:p>
            <a:pPr marL="457200" indent="-457200">
              <a:buFont typeface="Arial" panose="020B0604020202020204" pitchFamily="34" charset="0"/>
              <a:buChar char="•"/>
            </a:pPr>
            <a:r>
              <a:rPr lang="es-ES" sz="3200" b="1" dirty="0" err="1" smtClean="0"/>
              <a:t>Change</a:t>
            </a:r>
            <a:r>
              <a:rPr lang="es-ES" sz="3200" b="1" dirty="0" smtClean="0"/>
              <a:t> </a:t>
            </a:r>
            <a:r>
              <a:rPr lang="es-ES" sz="3200" b="1" dirty="0" err="1" smtClean="0"/>
              <a:t>directory</a:t>
            </a:r>
            <a:r>
              <a:rPr lang="es-ES" sz="3200" b="1" dirty="0" smtClean="0"/>
              <a:t>:</a:t>
            </a:r>
          </a:p>
          <a:p>
            <a:r>
              <a:rPr lang="es-ES" sz="3200" b="1" dirty="0" smtClean="0"/>
              <a:t>		 &gt; cd /home/lahg235</a:t>
            </a:r>
          </a:p>
          <a:p>
            <a:r>
              <a:rPr lang="es-ES" sz="3200" b="1" dirty="0"/>
              <a:t>	</a:t>
            </a:r>
            <a:r>
              <a:rPr lang="es-ES" sz="3200" b="1" dirty="0" smtClean="0"/>
              <a:t>	</a:t>
            </a:r>
            <a:endParaRPr lang="es-ES" sz="3200" dirty="0" smtClean="0"/>
          </a:p>
          <a:p>
            <a:pPr marL="457200" indent="-457200">
              <a:buFont typeface="Arial" panose="020B0604020202020204" pitchFamily="34" charset="0"/>
              <a:buChar char="•"/>
            </a:pPr>
            <a:r>
              <a:rPr lang="es-ES" sz="3200" b="1" dirty="0" err="1" smtClean="0"/>
              <a:t>Then</a:t>
            </a:r>
            <a:r>
              <a:rPr lang="es-ES" sz="3200" b="1" dirty="0" smtClean="0"/>
              <a:t> </a:t>
            </a:r>
            <a:r>
              <a:rPr lang="es-ES" sz="3200" b="1" dirty="0" err="1" smtClean="0"/>
              <a:t>start</a:t>
            </a:r>
            <a:r>
              <a:rPr lang="es-ES" sz="3200" b="1" dirty="0" smtClean="0"/>
              <a:t> </a:t>
            </a:r>
            <a:r>
              <a:rPr lang="es-ES" sz="3200" b="1" dirty="0" err="1" smtClean="0"/>
              <a:t>jupyter</a:t>
            </a:r>
            <a:r>
              <a:rPr lang="es-ES" sz="3200" b="1" dirty="0" smtClean="0"/>
              <a:t>-notebook</a:t>
            </a:r>
          </a:p>
          <a:p>
            <a:endParaRPr lang="es-ES" sz="3200" dirty="0"/>
          </a:p>
          <a:p>
            <a:r>
              <a:rPr lang="en-US" sz="3200" dirty="0" err="1"/>
              <a:t>jupyter</a:t>
            </a:r>
            <a:r>
              <a:rPr lang="en-US" sz="3200" dirty="0"/>
              <a:t>-notebook --no-browser </a:t>
            </a:r>
            <a:r>
              <a:rPr lang="en-US" sz="3200" b="1" dirty="0"/>
              <a:t>--</a:t>
            </a:r>
            <a:r>
              <a:rPr lang="en-US" sz="3200" b="1" dirty="0" smtClean="0"/>
              <a:t>port=5000</a:t>
            </a:r>
            <a:endParaRPr lang="en-US" sz="3200" b="1" dirty="0"/>
          </a:p>
        </p:txBody>
      </p:sp>
    </p:spTree>
    <p:extLst>
      <p:ext uri="{BB962C8B-B14F-4D97-AF65-F5344CB8AC3E}">
        <p14:creationId xmlns:p14="http://schemas.microsoft.com/office/powerpoint/2010/main" val="1219179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04212" y="692696"/>
            <a:ext cx="8748464" cy="2062103"/>
          </a:xfrm>
          <a:prstGeom prst="rect">
            <a:avLst/>
          </a:prstGeom>
        </p:spPr>
        <p:txBody>
          <a:bodyPr wrap="square">
            <a:spAutoFit/>
          </a:bodyPr>
          <a:lstStyle/>
          <a:p>
            <a:pPr marL="457200" indent="-457200">
              <a:buFont typeface="Arial" panose="020B0604020202020204" pitchFamily="34" charset="0"/>
              <a:buChar char="•"/>
            </a:pPr>
            <a:r>
              <a:rPr lang="en-US" sz="3200" dirty="0" smtClean="0"/>
              <a:t>Connect to </a:t>
            </a:r>
            <a:r>
              <a:rPr lang="en-US" sz="3200" dirty="0" err="1" smtClean="0"/>
              <a:t>jupyter</a:t>
            </a:r>
            <a:r>
              <a:rPr lang="en-US" sz="3200" dirty="0" smtClean="0"/>
              <a:t> from your laptop using the </a:t>
            </a:r>
            <a:r>
              <a:rPr lang="en-US" sz="3200" dirty="0" smtClean="0">
                <a:solidFill>
                  <a:srgbClr val="FF0000"/>
                </a:solidFill>
              </a:rPr>
              <a:t>External IP</a:t>
            </a:r>
            <a:endParaRPr lang="en-US" sz="3200" b="1" dirty="0" smtClean="0">
              <a:solidFill>
                <a:srgbClr val="FF0000"/>
              </a:solidFill>
            </a:endParaRPr>
          </a:p>
          <a:p>
            <a:endParaRPr lang="es-ES" sz="3200" dirty="0"/>
          </a:p>
          <a:p>
            <a:r>
              <a:rPr lang="en-US" sz="3200" dirty="0" smtClean="0"/>
              <a:t>http:\\&lt;external IP&gt;:</a:t>
            </a:r>
            <a:r>
              <a:rPr lang="en-US" sz="3200" b="1" dirty="0" smtClean="0"/>
              <a:t>5000</a:t>
            </a:r>
            <a:endParaRPr lang="en-US" sz="3200" b="1" dirty="0"/>
          </a:p>
        </p:txBody>
      </p:sp>
    </p:spTree>
    <p:extLst>
      <p:ext uri="{BB962C8B-B14F-4D97-AF65-F5344CB8AC3E}">
        <p14:creationId xmlns:p14="http://schemas.microsoft.com/office/powerpoint/2010/main" val="3629596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332656"/>
            <a:ext cx="7632848"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Open another connection using SSH through </a:t>
            </a:r>
            <a:r>
              <a:rPr lang="en-US" sz="3200" b="1" dirty="0" smtClean="0">
                <a:solidFill>
                  <a:srgbClr val="00B0F0"/>
                </a:solidFill>
              </a:rPr>
              <a:t>CONSOLE</a:t>
            </a:r>
          </a:p>
          <a:p>
            <a:pPr marL="457200" indent="-457200">
              <a:buFont typeface="Arial" panose="020B0604020202020204" pitchFamily="34" charset="0"/>
              <a:buChar char="•"/>
            </a:pPr>
            <a:endParaRPr lang="es-ES" sz="3200" b="1" dirty="0">
              <a:solidFill>
                <a:srgbClr val="00B0F0"/>
              </a:solidFill>
            </a:endParaRPr>
          </a:p>
          <a:p>
            <a:pPr marL="457200" indent="-457200">
              <a:buFont typeface="Arial" panose="020B0604020202020204" pitchFamily="34" charset="0"/>
              <a:buChar char="•"/>
            </a:pPr>
            <a:r>
              <a:rPr lang="es-ES" sz="3200" b="1" dirty="0" err="1" smtClean="0"/>
              <a:t>You</a:t>
            </a:r>
            <a:r>
              <a:rPr lang="es-ES" sz="3200" b="1" dirty="0" smtClean="0"/>
              <a:t> can </a:t>
            </a:r>
            <a:r>
              <a:rPr lang="es-ES" sz="3200" b="1" dirty="0" err="1" smtClean="0"/>
              <a:t>check</a:t>
            </a:r>
            <a:r>
              <a:rPr lang="es-ES" sz="3200" b="1" dirty="0" smtClean="0"/>
              <a:t> </a:t>
            </a:r>
            <a:r>
              <a:rPr lang="es-ES" sz="3200" b="1" dirty="0" err="1" smtClean="0"/>
              <a:t>that</a:t>
            </a:r>
            <a:r>
              <a:rPr lang="es-ES" sz="3200" b="1" dirty="0" smtClean="0"/>
              <a:t> GPU </a:t>
            </a:r>
            <a:r>
              <a:rPr lang="es-ES" sz="3200" b="1" dirty="0" err="1" smtClean="0"/>
              <a:t>is</a:t>
            </a:r>
            <a:r>
              <a:rPr lang="es-ES" sz="3200" b="1" dirty="0" smtClean="0"/>
              <a:t> </a:t>
            </a:r>
            <a:r>
              <a:rPr lang="es-ES" sz="3200" b="1" dirty="0" err="1" smtClean="0"/>
              <a:t>installed</a:t>
            </a:r>
            <a:r>
              <a:rPr lang="es-ES" sz="3200" b="1" dirty="0" smtClean="0"/>
              <a:t> (and </a:t>
            </a:r>
            <a:r>
              <a:rPr lang="es-ES" sz="3200" b="1" dirty="0" err="1" smtClean="0"/>
              <a:t>used</a:t>
            </a:r>
            <a:r>
              <a:rPr lang="es-ES" sz="3200" b="1" dirty="0" smtClean="0"/>
              <a:t>… </a:t>
            </a:r>
            <a:r>
              <a:rPr lang="es-ES" sz="3200" b="1" dirty="0" err="1" smtClean="0"/>
              <a:t>nvidia-smi</a:t>
            </a:r>
            <a:r>
              <a:rPr lang="es-ES" sz="3200" b="1" dirty="0" smtClean="0"/>
              <a:t> –l 5)</a:t>
            </a:r>
          </a:p>
          <a:p>
            <a:pPr marL="457200" indent="-457200">
              <a:buFont typeface="Arial" panose="020B0604020202020204" pitchFamily="34" charset="0"/>
              <a:buChar char="•"/>
            </a:pPr>
            <a:endParaRPr lang="en-US" sz="3200" b="1" dirty="0" smtClean="0">
              <a:solidFill>
                <a:srgbClr val="00B0F0"/>
              </a:solidFill>
            </a:endParaRPr>
          </a:p>
          <a:p>
            <a:endParaRPr lang="es-ES" sz="3200" dirty="0"/>
          </a:p>
        </p:txBody>
      </p:sp>
      <p:pic>
        <p:nvPicPr>
          <p:cNvPr id="4" name="Imagen 3"/>
          <p:cNvPicPr>
            <a:picLocks noChangeAspect="1"/>
          </p:cNvPicPr>
          <p:nvPr/>
        </p:nvPicPr>
        <p:blipFill>
          <a:blip r:embed="rId2"/>
          <a:stretch>
            <a:fillRect/>
          </a:stretch>
        </p:blipFill>
        <p:spPr>
          <a:xfrm>
            <a:off x="1259632" y="3284984"/>
            <a:ext cx="6115050" cy="3095625"/>
          </a:xfrm>
          <a:prstGeom prst="rect">
            <a:avLst/>
          </a:prstGeom>
        </p:spPr>
      </p:pic>
    </p:spTree>
    <p:extLst>
      <p:ext uri="{BB962C8B-B14F-4D97-AF65-F5344CB8AC3E}">
        <p14:creationId xmlns:p14="http://schemas.microsoft.com/office/powerpoint/2010/main" val="774676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548680"/>
            <a:ext cx="2790829" cy="800219"/>
          </a:xfrm>
          <a:prstGeom prst="rect">
            <a:avLst/>
          </a:prstGeom>
        </p:spPr>
        <p:txBody>
          <a:bodyPr wrap="none">
            <a:spAutoFit/>
          </a:bodyPr>
          <a:lstStyle/>
          <a:p>
            <a:r>
              <a:rPr lang="en-US" sz="2800" b="1" dirty="0" smtClean="0">
                <a:solidFill>
                  <a:srgbClr val="FF0000"/>
                </a:solidFill>
              </a:rPr>
              <a:t>After install check:</a:t>
            </a:r>
          </a:p>
          <a:p>
            <a:r>
              <a:rPr lang="en-US" dirty="0" err="1" smtClean="0"/>
              <a:t>nvidia-smi</a:t>
            </a:r>
            <a:endParaRPr lang="en-US" dirty="0"/>
          </a:p>
        </p:txBody>
      </p:sp>
      <p:pic>
        <p:nvPicPr>
          <p:cNvPr id="5" name="Imagen 4"/>
          <p:cNvPicPr>
            <a:picLocks noChangeAspect="1"/>
          </p:cNvPicPr>
          <p:nvPr/>
        </p:nvPicPr>
        <p:blipFill>
          <a:blip r:embed="rId2"/>
          <a:stretch>
            <a:fillRect/>
          </a:stretch>
        </p:blipFill>
        <p:spPr>
          <a:xfrm>
            <a:off x="1514475" y="1881187"/>
            <a:ext cx="6115050" cy="3095625"/>
          </a:xfrm>
          <a:prstGeom prst="rect">
            <a:avLst/>
          </a:prstGeom>
        </p:spPr>
      </p:pic>
    </p:spTree>
    <p:extLst>
      <p:ext uri="{BB962C8B-B14F-4D97-AF65-F5344CB8AC3E}">
        <p14:creationId xmlns:p14="http://schemas.microsoft.com/office/powerpoint/2010/main" val="1632146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4644008" y="332656"/>
            <a:ext cx="2977738" cy="369332"/>
          </a:xfrm>
          <a:prstGeom prst="rect">
            <a:avLst/>
          </a:prstGeom>
          <a:noFill/>
        </p:spPr>
        <p:txBody>
          <a:bodyPr wrap="none" rtlCol="0">
            <a:spAutoFit/>
          </a:bodyPr>
          <a:lstStyle/>
          <a:p>
            <a:r>
              <a:rPr lang="en-US" dirty="0" smtClean="0"/>
              <a:t>Access with my Gmail account</a:t>
            </a:r>
            <a:endParaRPr lang="en-US" dirty="0"/>
          </a:p>
        </p:txBody>
      </p:sp>
      <p:sp>
        <p:nvSpPr>
          <p:cNvPr id="5" name="Rectángulo 4"/>
          <p:cNvSpPr/>
          <p:nvPr/>
        </p:nvSpPr>
        <p:spPr>
          <a:xfrm>
            <a:off x="611560" y="980728"/>
            <a:ext cx="7776864" cy="2246769"/>
          </a:xfrm>
          <a:prstGeom prst="rect">
            <a:avLst/>
          </a:prstGeom>
        </p:spPr>
        <p:txBody>
          <a:bodyPr wrap="square">
            <a:spAutoFit/>
          </a:bodyPr>
          <a:lstStyle/>
          <a:p>
            <a:r>
              <a:rPr lang="en-US" sz="2800" dirty="0">
                <a:hlinkClick r:id="rId3"/>
              </a:rPr>
              <a:t>https://towardsdatascience.com/running-jupyter-notebook-in-google-cloud-platform-in-15-min-61e16da34d52</a:t>
            </a:r>
            <a:r>
              <a:rPr lang="en-US" sz="2800" dirty="0"/>
              <a:t> </a:t>
            </a:r>
          </a:p>
          <a:p>
            <a:endParaRPr lang="en-US" sz="2800" dirty="0">
              <a:hlinkClick r:id="rId4"/>
            </a:endParaRPr>
          </a:p>
          <a:p>
            <a:r>
              <a:rPr lang="en-US" sz="2800" dirty="0" smtClean="0">
                <a:hlinkClick r:id="rId4"/>
              </a:rPr>
              <a:t>https</a:t>
            </a:r>
            <a:r>
              <a:rPr lang="en-US" sz="2800" dirty="0">
                <a:hlinkClick r:id="rId4"/>
              </a:rPr>
              <a:t>://</a:t>
            </a:r>
            <a:r>
              <a:rPr lang="en-US" sz="2800" dirty="0" smtClean="0">
                <a:hlinkClick r:id="rId4"/>
              </a:rPr>
              <a:t>github.com/naranjja/gcp-jupyter-sql</a:t>
            </a:r>
            <a:r>
              <a:rPr lang="en-US" sz="2800" dirty="0" smtClean="0"/>
              <a:t> </a:t>
            </a:r>
            <a:endParaRPr lang="en-US" sz="2800" dirty="0"/>
          </a:p>
        </p:txBody>
      </p:sp>
      <p:sp>
        <p:nvSpPr>
          <p:cNvPr id="6" name="Rectángulo 5"/>
          <p:cNvSpPr/>
          <p:nvPr/>
        </p:nvSpPr>
        <p:spPr>
          <a:xfrm>
            <a:off x="683568" y="3573016"/>
            <a:ext cx="7344816" cy="3046988"/>
          </a:xfrm>
          <a:prstGeom prst="rect">
            <a:avLst/>
          </a:prstGeom>
        </p:spPr>
        <p:txBody>
          <a:bodyPr wrap="square">
            <a:spAutoFit/>
          </a:bodyPr>
          <a:lstStyle/>
          <a:p>
            <a:pPr marL="342900" lvl="0" indent="-342900">
              <a:buFont typeface="Arial" panose="020B0604020202020204" pitchFamily="34" charset="0"/>
              <a:buChar char="•"/>
            </a:pPr>
            <a:r>
              <a:rPr lang="en-US" sz="2400" dirty="0" smtClean="0">
                <a:solidFill>
                  <a:prstClr val="black"/>
                </a:solidFill>
              </a:rPr>
              <a:t>The </a:t>
            </a:r>
            <a:r>
              <a:rPr lang="en-US" sz="2400" dirty="0">
                <a:solidFill>
                  <a:prstClr val="black"/>
                </a:solidFill>
              </a:rPr>
              <a:t>following are instructions to run a (Python 3, Anaconda3) </a:t>
            </a:r>
            <a:r>
              <a:rPr lang="en-US" sz="2400" dirty="0" err="1">
                <a:solidFill>
                  <a:prstClr val="black"/>
                </a:solidFill>
              </a:rPr>
              <a:t>Jupyter</a:t>
            </a:r>
            <a:r>
              <a:rPr lang="en-US" sz="2400" dirty="0">
                <a:solidFill>
                  <a:prstClr val="black"/>
                </a:solidFill>
              </a:rPr>
              <a:t> Notebook Server </a:t>
            </a:r>
            <a:endParaRPr lang="en-US" sz="2400" dirty="0" smtClean="0">
              <a:solidFill>
                <a:prstClr val="black"/>
              </a:solidFill>
            </a:endParaRPr>
          </a:p>
          <a:p>
            <a:pPr marL="800100" lvl="1" indent="-342900">
              <a:buFont typeface="Courier New" panose="02070309020205020404" pitchFamily="49" charset="0"/>
              <a:buChar char="o"/>
            </a:pPr>
            <a:r>
              <a:rPr lang="en-US" sz="2400" dirty="0" smtClean="0">
                <a:solidFill>
                  <a:prstClr val="black"/>
                </a:solidFill>
              </a:rPr>
              <a:t>using </a:t>
            </a:r>
            <a:r>
              <a:rPr lang="en-US" sz="2400" dirty="0">
                <a:solidFill>
                  <a:prstClr val="black"/>
                </a:solidFill>
              </a:rPr>
              <a:t>Google </a:t>
            </a:r>
            <a:r>
              <a:rPr lang="en-US" sz="2400" b="1" dirty="0">
                <a:solidFill>
                  <a:srgbClr val="0070C0"/>
                </a:solidFill>
              </a:rPr>
              <a:t>Cloud Platform's </a:t>
            </a:r>
            <a:r>
              <a:rPr lang="en-US" sz="2400" b="1" dirty="0" err="1">
                <a:solidFill>
                  <a:srgbClr val="0070C0"/>
                </a:solidFill>
              </a:rPr>
              <a:t>Dataproc</a:t>
            </a:r>
            <a:r>
              <a:rPr lang="en-US" sz="2400" b="1" dirty="0">
                <a:solidFill>
                  <a:srgbClr val="0070C0"/>
                </a:solidFill>
              </a:rPr>
              <a:t> </a:t>
            </a:r>
            <a:r>
              <a:rPr lang="en-US" sz="2400" dirty="0">
                <a:solidFill>
                  <a:prstClr val="black"/>
                </a:solidFill>
              </a:rPr>
              <a:t>(for </a:t>
            </a:r>
            <a:r>
              <a:rPr lang="en-US" sz="2400" dirty="0" err="1">
                <a:solidFill>
                  <a:prstClr val="black"/>
                </a:solidFill>
              </a:rPr>
              <a:t>clusterized</a:t>
            </a:r>
            <a:r>
              <a:rPr lang="en-US" sz="2400" dirty="0">
                <a:solidFill>
                  <a:prstClr val="black"/>
                </a:solidFill>
              </a:rPr>
              <a:t> processing) or </a:t>
            </a:r>
            <a:r>
              <a:rPr lang="en-US" sz="2400" b="1" dirty="0">
                <a:solidFill>
                  <a:srgbClr val="0070C0"/>
                </a:solidFill>
              </a:rPr>
              <a:t>Compute Engine </a:t>
            </a:r>
            <a:r>
              <a:rPr lang="en-US" sz="2400" dirty="0">
                <a:solidFill>
                  <a:prstClr val="black"/>
                </a:solidFill>
              </a:rPr>
              <a:t>(for normal processing</a:t>
            </a:r>
            <a:r>
              <a:rPr lang="en-US" sz="2400" dirty="0" smtClean="0">
                <a:solidFill>
                  <a:prstClr val="black"/>
                </a:solidFill>
              </a:rPr>
              <a:t>),</a:t>
            </a:r>
          </a:p>
          <a:p>
            <a:pPr marL="342900" lvl="0" indent="-342900">
              <a:buFont typeface="Arial" panose="020B0604020202020204" pitchFamily="34" charset="0"/>
              <a:buChar char="•"/>
            </a:pPr>
            <a:endParaRPr lang="en-US" sz="2400" dirty="0">
              <a:solidFill>
                <a:prstClr val="black"/>
              </a:solidFill>
            </a:endParaRPr>
          </a:p>
          <a:p>
            <a:pPr marL="800100" lvl="1" indent="-342900">
              <a:buFont typeface="Courier New" panose="02070309020205020404" pitchFamily="49" charset="0"/>
              <a:buChar char="o"/>
            </a:pPr>
            <a:r>
              <a:rPr lang="en-US" sz="2400" dirty="0" smtClean="0">
                <a:solidFill>
                  <a:prstClr val="black"/>
                </a:solidFill>
              </a:rPr>
              <a:t> as </a:t>
            </a:r>
            <a:r>
              <a:rPr lang="en-US" sz="2400" dirty="0">
                <a:solidFill>
                  <a:prstClr val="black"/>
                </a:solidFill>
              </a:rPr>
              <a:t>well as Cloud SQL for storing data. </a:t>
            </a:r>
            <a:endParaRPr lang="en-US" sz="2400" dirty="0" smtClean="0">
              <a:solidFill>
                <a:prstClr val="black"/>
              </a:solidFill>
            </a:endParaRPr>
          </a:p>
          <a:p>
            <a:pPr lvl="1"/>
            <a:endParaRPr lang="en-US" sz="2400" dirty="0" smtClean="0">
              <a:solidFill>
                <a:prstClr val="black"/>
              </a:solidFill>
            </a:endParaRPr>
          </a:p>
        </p:txBody>
      </p:sp>
    </p:spTree>
    <p:extLst>
      <p:ext uri="{BB962C8B-B14F-4D97-AF65-F5344CB8AC3E}">
        <p14:creationId xmlns:p14="http://schemas.microsoft.com/office/powerpoint/2010/main" val="25262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755576" y="332656"/>
            <a:ext cx="7704856" cy="1569660"/>
          </a:xfrm>
          <a:prstGeom prst="rect">
            <a:avLst/>
          </a:prstGeom>
        </p:spPr>
        <p:txBody>
          <a:bodyPr wrap="square">
            <a:spAutoFit/>
          </a:bodyPr>
          <a:lstStyle/>
          <a:p>
            <a:r>
              <a:rPr lang="en-US" sz="3200" b="1" dirty="0" smtClean="0"/>
              <a:t>Step </a:t>
            </a:r>
            <a:r>
              <a:rPr lang="en-US" sz="3200" b="1" dirty="0"/>
              <a:t>7 : Install </a:t>
            </a:r>
            <a:r>
              <a:rPr lang="en-US" sz="3200" b="1" dirty="0" err="1"/>
              <a:t>Jupyter</a:t>
            </a:r>
            <a:r>
              <a:rPr lang="en-US" sz="3200" b="1" dirty="0"/>
              <a:t> notebook and other packages</a:t>
            </a:r>
          </a:p>
          <a:p>
            <a:r>
              <a:rPr lang="en-US" sz="3200" dirty="0"/>
              <a:t>In your SSH terminal, enter</a:t>
            </a:r>
          </a:p>
        </p:txBody>
      </p:sp>
      <p:sp>
        <p:nvSpPr>
          <p:cNvPr id="7" name="Rectángulo 6"/>
          <p:cNvSpPr/>
          <p:nvPr/>
        </p:nvSpPr>
        <p:spPr>
          <a:xfrm>
            <a:off x="611560" y="2780928"/>
            <a:ext cx="8064896" cy="830997"/>
          </a:xfrm>
          <a:prstGeom prst="rect">
            <a:avLst/>
          </a:prstGeom>
          <a:solidFill>
            <a:srgbClr val="FFFF6D"/>
          </a:solidFill>
        </p:spPr>
        <p:txBody>
          <a:bodyPr wrap="square">
            <a:spAutoFit/>
          </a:bodyPr>
          <a:lstStyle/>
          <a:p>
            <a:r>
              <a:rPr lang="en-US" sz="2400" dirty="0" err="1"/>
              <a:t>sudo</a:t>
            </a:r>
            <a:r>
              <a:rPr lang="en-US" sz="2400" dirty="0"/>
              <a:t> </a:t>
            </a:r>
            <a:r>
              <a:rPr lang="en-US" sz="2400" dirty="0" err="1"/>
              <a:t>wget</a:t>
            </a:r>
            <a:r>
              <a:rPr lang="en-US" sz="2400" dirty="0"/>
              <a:t> https://repo.continuum.io/archive/Anaconda3-5.0.0.1-Linux-x86_64.sh</a:t>
            </a:r>
          </a:p>
        </p:txBody>
      </p:sp>
      <p:sp>
        <p:nvSpPr>
          <p:cNvPr id="8" name="Rectángulo 7"/>
          <p:cNvSpPr/>
          <p:nvPr/>
        </p:nvSpPr>
        <p:spPr>
          <a:xfrm>
            <a:off x="611560" y="3933056"/>
            <a:ext cx="7992888" cy="830997"/>
          </a:xfrm>
          <a:prstGeom prst="rect">
            <a:avLst/>
          </a:prstGeom>
          <a:solidFill>
            <a:srgbClr val="FFFF6D"/>
          </a:solidFill>
        </p:spPr>
        <p:txBody>
          <a:bodyPr wrap="square">
            <a:spAutoFit/>
          </a:bodyPr>
          <a:lstStyle/>
          <a:p>
            <a:r>
              <a:rPr lang="en-US" sz="2400" dirty="0" err="1"/>
              <a:t>sudo</a:t>
            </a:r>
            <a:r>
              <a:rPr lang="en-US" sz="2400" dirty="0"/>
              <a:t> apt-get install bzip2</a:t>
            </a:r>
          </a:p>
          <a:p>
            <a:r>
              <a:rPr lang="en-US" sz="2400" dirty="0"/>
              <a:t>bash Anaconda3-5.0.0.1-Linux-x86_64.sh</a:t>
            </a:r>
          </a:p>
        </p:txBody>
      </p:sp>
      <p:sp>
        <p:nvSpPr>
          <p:cNvPr id="9" name="Rectángulo 8"/>
          <p:cNvSpPr/>
          <p:nvPr/>
        </p:nvSpPr>
        <p:spPr>
          <a:xfrm>
            <a:off x="971600" y="5013176"/>
            <a:ext cx="7704856" cy="1631216"/>
          </a:xfrm>
          <a:prstGeom prst="rect">
            <a:avLst/>
          </a:prstGeom>
          <a:solidFill>
            <a:schemeClr val="bg1">
              <a:lumMod val="85000"/>
            </a:schemeClr>
          </a:solidFill>
        </p:spPr>
        <p:txBody>
          <a:bodyPr wrap="square">
            <a:spAutoFit/>
          </a:bodyPr>
          <a:lstStyle/>
          <a:p>
            <a:r>
              <a:rPr lang="en-US" sz="2000" b="1" dirty="0"/>
              <a:t>check if </a:t>
            </a:r>
            <a:r>
              <a:rPr lang="en-US" sz="2000" b="1" dirty="0" err="1"/>
              <a:t>conda</a:t>
            </a:r>
            <a:r>
              <a:rPr lang="en-US" sz="2000" b="1" dirty="0"/>
              <a:t> registered to path by running the </a:t>
            </a:r>
            <a:r>
              <a:rPr lang="en-US" sz="2000" b="1" dirty="0" err="1"/>
              <a:t>conda</a:t>
            </a:r>
            <a:r>
              <a:rPr lang="en-US" sz="2000" b="1" dirty="0"/>
              <a:t> command</a:t>
            </a:r>
            <a:r>
              <a:rPr lang="en-US" sz="2000" b="1" dirty="0" smtClean="0"/>
              <a:t>.</a:t>
            </a:r>
          </a:p>
          <a:p>
            <a:endParaRPr lang="en-US" sz="2000" b="1" dirty="0"/>
          </a:p>
          <a:p>
            <a:r>
              <a:rPr lang="en-US" sz="2000" b="1" dirty="0" smtClean="0"/>
              <a:t> </a:t>
            </a:r>
            <a:r>
              <a:rPr lang="en-US" sz="2000" b="1" dirty="0"/>
              <a:t>If not recognized, add to path manually:</a:t>
            </a:r>
          </a:p>
          <a:p>
            <a:endParaRPr lang="en-US" sz="2000" b="1" dirty="0"/>
          </a:p>
          <a:p>
            <a:r>
              <a:rPr lang="en-US" sz="2000" b="1" dirty="0"/>
              <a:t>source ~/.</a:t>
            </a:r>
            <a:r>
              <a:rPr lang="en-US" sz="2000" b="1" dirty="0" err="1"/>
              <a:t>bashrc</a:t>
            </a:r>
            <a:endParaRPr lang="en-US" sz="2000" b="1" dirty="0"/>
          </a:p>
        </p:txBody>
      </p:sp>
    </p:spTree>
    <p:extLst>
      <p:ext uri="{BB962C8B-B14F-4D97-AF65-F5344CB8AC3E}">
        <p14:creationId xmlns:p14="http://schemas.microsoft.com/office/powerpoint/2010/main" val="117899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544" y="620688"/>
            <a:ext cx="7704856" cy="5472608"/>
          </a:xfrm>
        </p:spPr>
        <p:txBody>
          <a:bodyPr>
            <a:normAutofit fontScale="85000" lnSpcReduction="20000"/>
          </a:bodyPr>
          <a:lstStyle/>
          <a:p>
            <a:pPr marL="0" indent="0">
              <a:buNone/>
            </a:pPr>
            <a:r>
              <a:rPr lang="es-ES" sz="3100" b="1" dirty="0" smtClean="0"/>
              <a:t>Anaconda </a:t>
            </a:r>
            <a:r>
              <a:rPr lang="es-ES" sz="3100" b="1" dirty="0" err="1" smtClean="0"/>
              <a:t>path</a:t>
            </a:r>
            <a:endParaRPr lang="es-ES" sz="3100" b="1" dirty="0" smtClean="0"/>
          </a:p>
          <a:p>
            <a:pPr marL="0" indent="0">
              <a:buNone/>
            </a:pPr>
            <a:endParaRPr lang="en-US" sz="3100" dirty="0" smtClean="0"/>
          </a:p>
          <a:p>
            <a:pPr marL="0" indent="0">
              <a:buNone/>
            </a:pPr>
            <a:r>
              <a:rPr lang="en-US" sz="3100" dirty="0" smtClean="0"/>
              <a:t>export PATH</a:t>
            </a:r>
            <a:r>
              <a:rPr lang="en-US" sz="3100" dirty="0"/>
              <a:t>=~/anaconda3/bin:$</a:t>
            </a:r>
            <a:r>
              <a:rPr lang="en-US" sz="3100" dirty="0" smtClean="0"/>
              <a:t>PATH</a:t>
            </a:r>
          </a:p>
          <a:p>
            <a:pPr marL="0" indent="0">
              <a:buNone/>
            </a:pPr>
            <a:endParaRPr lang="es-ES" sz="3100" dirty="0"/>
          </a:p>
          <a:p>
            <a:pPr marL="0" indent="0">
              <a:buNone/>
            </a:pPr>
            <a:r>
              <a:rPr lang="en-US" sz="3100" dirty="0" err="1"/>
              <a:t>sudo</a:t>
            </a:r>
            <a:r>
              <a:rPr lang="en-US" sz="3100" dirty="0"/>
              <a:t> </a:t>
            </a:r>
            <a:r>
              <a:rPr lang="en-US" sz="3100" dirty="0" err="1"/>
              <a:t>nano</a:t>
            </a:r>
            <a:r>
              <a:rPr lang="en-US" sz="3100" dirty="0"/>
              <a:t> ~/.</a:t>
            </a:r>
            <a:r>
              <a:rPr lang="en-US" sz="3100" dirty="0" err="1"/>
              <a:t>bashrc</a:t>
            </a:r>
            <a:endParaRPr lang="en-US" sz="3100" dirty="0"/>
          </a:p>
          <a:p>
            <a:pPr marL="0" indent="0">
              <a:buNone/>
            </a:pPr>
            <a:endParaRPr lang="en-US" sz="3100" dirty="0"/>
          </a:p>
          <a:p>
            <a:pPr marL="0" indent="0">
              <a:buNone/>
            </a:pPr>
            <a:r>
              <a:rPr lang="en-US" sz="3100" b="1" dirty="0">
                <a:solidFill>
                  <a:srgbClr val="FF0000"/>
                </a:solidFill>
              </a:rPr>
              <a:t>go down to the last line in the file and add</a:t>
            </a:r>
          </a:p>
          <a:p>
            <a:pPr marL="0" indent="0">
              <a:buNone/>
            </a:pPr>
            <a:endParaRPr lang="en-US" sz="3100" dirty="0"/>
          </a:p>
          <a:p>
            <a:pPr marL="0" indent="0">
              <a:buNone/>
            </a:pPr>
            <a:r>
              <a:rPr lang="en-US" sz="3100" dirty="0"/>
              <a:t>export PATH=~/anaconda3/bin:$PATH</a:t>
            </a:r>
          </a:p>
          <a:p>
            <a:pPr marL="0" indent="0">
              <a:buNone/>
            </a:pPr>
            <a:endParaRPr lang="en-US" sz="3100" dirty="0"/>
          </a:p>
          <a:p>
            <a:pPr marL="0" indent="0">
              <a:buNone/>
            </a:pPr>
            <a:r>
              <a:rPr lang="en-US" sz="3100" b="1" dirty="0">
                <a:solidFill>
                  <a:srgbClr val="FF0000"/>
                </a:solidFill>
              </a:rPr>
              <a:t>then </a:t>
            </a:r>
            <a:r>
              <a:rPr lang="en-US" sz="3100" b="1" dirty="0" err="1">
                <a:solidFill>
                  <a:srgbClr val="FF0000"/>
                </a:solidFill>
              </a:rPr>
              <a:t>Ctrl+X</a:t>
            </a:r>
            <a:r>
              <a:rPr lang="en-US" sz="3100" b="1" dirty="0">
                <a:solidFill>
                  <a:srgbClr val="FF0000"/>
                </a:solidFill>
              </a:rPr>
              <a:t> and then </a:t>
            </a:r>
            <a:r>
              <a:rPr lang="en-US" sz="3100" b="1" dirty="0" smtClean="0">
                <a:solidFill>
                  <a:srgbClr val="FF0000"/>
                </a:solidFill>
              </a:rPr>
              <a:t>enter</a:t>
            </a:r>
          </a:p>
          <a:p>
            <a:pPr marL="0" indent="0">
              <a:buNone/>
            </a:pPr>
            <a:endParaRPr lang="es-ES" sz="3100" b="1" dirty="0">
              <a:solidFill>
                <a:srgbClr val="FF0000"/>
              </a:solidFill>
            </a:endParaRPr>
          </a:p>
          <a:p>
            <a:pPr marL="0" indent="0">
              <a:buNone/>
            </a:pPr>
            <a:r>
              <a:rPr lang="en-US" sz="3100" b="1" dirty="0"/>
              <a:t>source ~/.</a:t>
            </a:r>
            <a:r>
              <a:rPr lang="en-US" sz="3100" b="1" dirty="0" err="1"/>
              <a:t>bashrc</a:t>
            </a:r>
            <a:endParaRPr lang="en-US" sz="3100" b="1" dirty="0"/>
          </a:p>
          <a:p>
            <a:pPr marL="0" indent="0">
              <a:buNone/>
            </a:pPr>
            <a:endParaRPr lang="en-US" b="1" dirty="0">
              <a:solidFill>
                <a:srgbClr val="FF0000"/>
              </a:solidFill>
            </a:endParaRPr>
          </a:p>
        </p:txBody>
      </p:sp>
    </p:spTree>
    <p:extLst>
      <p:ext uri="{BB962C8B-B14F-4D97-AF65-F5344CB8AC3E}">
        <p14:creationId xmlns:p14="http://schemas.microsoft.com/office/powerpoint/2010/main" val="3849183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980728"/>
            <a:ext cx="8964488" cy="5632311"/>
          </a:xfrm>
          <a:prstGeom prst="rect">
            <a:avLst/>
          </a:prstGeom>
        </p:spPr>
        <p:txBody>
          <a:bodyPr wrap="square">
            <a:spAutoFit/>
          </a:bodyPr>
          <a:lstStyle/>
          <a:p>
            <a:r>
              <a:rPr lang="en-US" dirty="0" err="1" smtClean="0"/>
              <a:t>sudo</a:t>
            </a:r>
            <a:r>
              <a:rPr lang="en-US" dirty="0" smtClean="0"/>
              <a:t> </a:t>
            </a:r>
            <a:r>
              <a:rPr lang="en-US" dirty="0" err="1"/>
              <a:t>wget</a:t>
            </a:r>
            <a:r>
              <a:rPr lang="en-US" dirty="0"/>
              <a:t> https://repo.continuum.io/archive/Anaconda3-5.0.0.1-Linux-x86_64.sh</a:t>
            </a:r>
          </a:p>
          <a:p>
            <a:endParaRPr lang="en-US" dirty="0"/>
          </a:p>
          <a:p>
            <a:r>
              <a:rPr lang="en-US" dirty="0"/>
              <a:t>    NOTE: You can always visit the Anaconda archive to get any version's URL.</a:t>
            </a:r>
          </a:p>
          <a:p>
            <a:endParaRPr lang="en-US" dirty="0"/>
          </a:p>
          <a:p>
            <a:r>
              <a:rPr lang="en-US" dirty="0"/>
              <a:t>Proceed to install Anaconda3 (install bzip2 to be able to decompress some Anaconda3 installation files):</a:t>
            </a:r>
          </a:p>
          <a:p>
            <a:endParaRPr lang="en-US" dirty="0"/>
          </a:p>
          <a:p>
            <a:r>
              <a:rPr lang="en-US" dirty="0" err="1"/>
              <a:t>sudo</a:t>
            </a:r>
            <a:r>
              <a:rPr lang="en-US" dirty="0"/>
              <a:t> apt-get install bzip2</a:t>
            </a:r>
          </a:p>
          <a:p>
            <a:r>
              <a:rPr lang="en-US" dirty="0"/>
              <a:t>bash Anaconda3-5.0.0.1-Linux-x86_64.sh</a:t>
            </a:r>
          </a:p>
          <a:p>
            <a:endParaRPr lang="en-US" dirty="0"/>
          </a:p>
          <a:p>
            <a:r>
              <a:rPr lang="en-US" dirty="0"/>
              <a:t>    NOTE: Do not run </a:t>
            </a:r>
            <a:r>
              <a:rPr lang="en-US" dirty="0" err="1"/>
              <a:t>sudo</a:t>
            </a:r>
            <a:r>
              <a:rPr lang="en-US" dirty="0"/>
              <a:t> bash for the installation, as it will be installed elsewhere.</a:t>
            </a:r>
          </a:p>
          <a:p>
            <a:endParaRPr lang="en-US" dirty="0"/>
          </a:p>
          <a:p>
            <a:r>
              <a:rPr lang="en-US" dirty="0"/>
              <a:t>    NOTE: During the installation, you will be asked if you want to add Anaconda3 to the PATH variable (albeit in very quirky wording). Type yes to this step when prompted.</a:t>
            </a:r>
          </a:p>
          <a:p>
            <a:endParaRPr lang="en-US" dirty="0"/>
          </a:p>
          <a:p>
            <a:r>
              <a:rPr lang="en-US" dirty="0"/>
              <a:t>Check if installation is successful by running the ls command and checking that the anaconda3 folder is present. Then, check if </a:t>
            </a:r>
            <a:r>
              <a:rPr lang="en-US" dirty="0" err="1"/>
              <a:t>conda</a:t>
            </a:r>
            <a:r>
              <a:rPr lang="en-US" dirty="0"/>
              <a:t> registered to path by running the </a:t>
            </a:r>
            <a:r>
              <a:rPr lang="en-US" dirty="0" err="1"/>
              <a:t>conda</a:t>
            </a:r>
            <a:r>
              <a:rPr lang="en-US" dirty="0"/>
              <a:t> command. If not recognized, add to path manually:</a:t>
            </a:r>
          </a:p>
          <a:p>
            <a:endParaRPr lang="en-US" dirty="0"/>
          </a:p>
          <a:p>
            <a:r>
              <a:rPr lang="en-US" dirty="0"/>
              <a:t>source ~/.</a:t>
            </a:r>
            <a:r>
              <a:rPr lang="en-US" dirty="0" err="1"/>
              <a:t>bashrc</a:t>
            </a:r>
            <a:endParaRPr lang="en-US" dirty="0"/>
          </a:p>
        </p:txBody>
      </p:sp>
      <p:sp>
        <p:nvSpPr>
          <p:cNvPr id="5" name="Rectángulo 4"/>
          <p:cNvSpPr/>
          <p:nvPr/>
        </p:nvSpPr>
        <p:spPr>
          <a:xfrm>
            <a:off x="251520" y="188640"/>
            <a:ext cx="6970626" cy="677108"/>
          </a:xfrm>
          <a:prstGeom prst="rect">
            <a:avLst/>
          </a:prstGeom>
        </p:spPr>
        <p:txBody>
          <a:bodyPr wrap="none">
            <a:spAutoFit/>
          </a:bodyPr>
          <a:lstStyle/>
          <a:p>
            <a:r>
              <a:rPr lang="en-US" sz="2000" b="1" dirty="0" smtClean="0"/>
              <a:t>INSTALL Anaconda3 to have JUPYTER: More details of previous step</a:t>
            </a:r>
          </a:p>
          <a:p>
            <a:r>
              <a:rPr lang="en-US" dirty="0" smtClean="0"/>
              <a:t>From: https</a:t>
            </a:r>
            <a:r>
              <a:rPr lang="en-US" dirty="0"/>
              <a:t>://github.com/naranjja/gcp-jupyter-sql</a:t>
            </a:r>
          </a:p>
        </p:txBody>
      </p:sp>
    </p:spTree>
    <p:extLst>
      <p:ext uri="{BB962C8B-B14F-4D97-AF65-F5344CB8AC3E}">
        <p14:creationId xmlns:p14="http://schemas.microsoft.com/office/powerpoint/2010/main" val="3841650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67544" y="260648"/>
            <a:ext cx="8208912" cy="5693866"/>
          </a:xfrm>
          <a:prstGeom prst="rect">
            <a:avLst/>
          </a:prstGeom>
        </p:spPr>
        <p:txBody>
          <a:bodyPr wrap="square">
            <a:spAutoFit/>
          </a:bodyPr>
          <a:lstStyle/>
          <a:p>
            <a:r>
              <a:rPr lang="en-US" sz="3200" b="1" dirty="0">
                <a:solidFill>
                  <a:srgbClr val="FF0000"/>
                </a:solidFill>
              </a:rPr>
              <a:t>Step 8: </a:t>
            </a:r>
            <a:r>
              <a:rPr lang="en-US" sz="3200" b="1" dirty="0" smtClean="0">
                <a:solidFill>
                  <a:srgbClr val="FF0000"/>
                </a:solidFill>
              </a:rPr>
              <a:t>Access </a:t>
            </a:r>
            <a:r>
              <a:rPr lang="en-US" sz="3200" b="1" dirty="0" err="1" smtClean="0">
                <a:solidFill>
                  <a:srgbClr val="FF0000"/>
                </a:solidFill>
              </a:rPr>
              <a:t>Jupyter</a:t>
            </a:r>
            <a:r>
              <a:rPr lang="en-US" sz="3200" b="1" dirty="0" smtClean="0">
                <a:solidFill>
                  <a:srgbClr val="FF0000"/>
                </a:solidFill>
              </a:rPr>
              <a:t> using tunnels with </a:t>
            </a:r>
            <a:r>
              <a:rPr lang="en-US" sz="3200" b="1" dirty="0" err="1" smtClean="0">
                <a:solidFill>
                  <a:srgbClr val="FF0000"/>
                </a:solidFill>
              </a:rPr>
              <a:t>ngrok</a:t>
            </a:r>
            <a:r>
              <a:rPr lang="en-US" sz="3200" b="1" dirty="0" smtClean="0">
                <a:solidFill>
                  <a:srgbClr val="FF0000"/>
                </a:solidFill>
              </a:rPr>
              <a:t> (I)</a:t>
            </a:r>
          </a:p>
          <a:p>
            <a:r>
              <a:rPr lang="es-ES" sz="2000" b="1" dirty="0" smtClean="0"/>
              <a:t>(</a:t>
            </a:r>
            <a:r>
              <a:rPr lang="es-ES" sz="2000" b="1" dirty="0" err="1" smtClean="0"/>
              <a:t>see</a:t>
            </a:r>
            <a:r>
              <a:rPr lang="es-ES" sz="2000" b="1" dirty="0" smtClean="0"/>
              <a:t> </a:t>
            </a:r>
            <a:r>
              <a:rPr lang="es-ES" sz="2000" b="1" dirty="0">
                <a:hlinkClick r:id="rId2"/>
              </a:rPr>
              <a:t>https://</a:t>
            </a:r>
            <a:r>
              <a:rPr lang="es-ES" sz="2000" b="1" dirty="0" smtClean="0">
                <a:hlinkClick r:id="rId2"/>
              </a:rPr>
              <a:t>stackoverflow.com/questions/18300263/how-to-use-ipython-notebook-with-ngrok</a:t>
            </a:r>
            <a:r>
              <a:rPr lang="es-ES" sz="2000" b="1" dirty="0" smtClean="0"/>
              <a:t> )</a:t>
            </a:r>
            <a:endParaRPr lang="en-US" sz="2000" b="1" dirty="0" smtClean="0"/>
          </a:p>
          <a:p>
            <a:endParaRPr lang="es-ES" sz="3200" b="1" dirty="0"/>
          </a:p>
          <a:p>
            <a:pPr marL="514350" indent="-514350">
              <a:buFont typeface="+mj-lt"/>
              <a:buAutoNum type="arabicPeriod"/>
            </a:pPr>
            <a:r>
              <a:rPr lang="en-US" sz="2800" b="1" dirty="0" smtClean="0"/>
              <a:t>Open SSH and install </a:t>
            </a:r>
            <a:r>
              <a:rPr lang="en-US" sz="2800" b="1" dirty="0" err="1" smtClean="0"/>
              <a:t>ngrok</a:t>
            </a:r>
            <a:endParaRPr lang="en-US" sz="2800" b="1" dirty="0" smtClean="0"/>
          </a:p>
          <a:p>
            <a:r>
              <a:rPr lang="es-ES" sz="2400" dirty="0" err="1" smtClean="0"/>
              <a:t>wget</a:t>
            </a:r>
            <a:r>
              <a:rPr lang="es-ES" sz="2400" dirty="0" smtClean="0"/>
              <a:t> </a:t>
            </a:r>
            <a:r>
              <a:rPr lang="es-ES" sz="2400" dirty="0"/>
              <a:t>https://</a:t>
            </a:r>
            <a:r>
              <a:rPr lang="es-ES" sz="2400" dirty="0" smtClean="0"/>
              <a:t>bin.equinox.io/c/4VmDzA7iaHb/ngrok-stable-linux-amd64.zip</a:t>
            </a:r>
          </a:p>
          <a:p>
            <a:endParaRPr lang="es-ES" sz="2400" dirty="0"/>
          </a:p>
          <a:p>
            <a:r>
              <a:rPr lang="es-ES" sz="2400" dirty="0"/>
              <a:t>sudo </a:t>
            </a:r>
            <a:r>
              <a:rPr lang="es-ES" sz="2400" dirty="0" err="1"/>
              <a:t>apt-get</a:t>
            </a:r>
            <a:r>
              <a:rPr lang="es-ES" sz="2400" dirty="0"/>
              <a:t> </a:t>
            </a:r>
            <a:r>
              <a:rPr lang="es-ES" sz="2400" dirty="0" err="1"/>
              <a:t>install</a:t>
            </a:r>
            <a:r>
              <a:rPr lang="es-ES" sz="2400" dirty="0"/>
              <a:t> </a:t>
            </a:r>
            <a:r>
              <a:rPr lang="es-ES" sz="2400" dirty="0" err="1"/>
              <a:t>unzip</a:t>
            </a:r>
            <a:endParaRPr lang="es-ES" sz="2400" dirty="0"/>
          </a:p>
          <a:p>
            <a:endParaRPr lang="es-ES" sz="2400" dirty="0" smtClean="0"/>
          </a:p>
          <a:p>
            <a:r>
              <a:rPr lang="es-ES" sz="2400" dirty="0" err="1" smtClean="0"/>
              <a:t>unzip</a:t>
            </a:r>
            <a:r>
              <a:rPr lang="es-ES" sz="2400" dirty="0" smtClean="0"/>
              <a:t> -o ngrok-stable-linux-amd64.zip</a:t>
            </a:r>
          </a:p>
          <a:p>
            <a:endParaRPr lang="es-ES" sz="2800" b="1" dirty="0" smtClean="0"/>
          </a:p>
          <a:p>
            <a:pPr marL="514350" indent="-514350">
              <a:buFont typeface="+mj-lt"/>
              <a:buAutoNum type="arabicPeriod" startAt="2"/>
            </a:pPr>
            <a:endParaRPr lang="en-US" sz="2800" b="1" dirty="0" smtClean="0"/>
          </a:p>
          <a:p>
            <a:endParaRPr lang="es-ES" sz="3200" b="1" dirty="0"/>
          </a:p>
        </p:txBody>
      </p:sp>
    </p:spTree>
    <p:extLst>
      <p:ext uri="{BB962C8B-B14F-4D97-AF65-F5344CB8AC3E}">
        <p14:creationId xmlns:p14="http://schemas.microsoft.com/office/powerpoint/2010/main" val="3014000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4644008" y="332656"/>
            <a:ext cx="2977738" cy="369332"/>
          </a:xfrm>
          <a:prstGeom prst="rect">
            <a:avLst/>
          </a:prstGeom>
          <a:noFill/>
        </p:spPr>
        <p:txBody>
          <a:bodyPr wrap="none" rtlCol="0">
            <a:spAutoFit/>
          </a:bodyPr>
          <a:lstStyle/>
          <a:p>
            <a:r>
              <a:rPr lang="en-US" dirty="0" smtClean="0"/>
              <a:t>Access with my Gmail account</a:t>
            </a:r>
            <a:endParaRPr lang="en-US" dirty="0"/>
          </a:p>
        </p:txBody>
      </p:sp>
      <p:sp>
        <p:nvSpPr>
          <p:cNvPr id="5" name="Rectángulo 4"/>
          <p:cNvSpPr/>
          <p:nvPr/>
        </p:nvSpPr>
        <p:spPr>
          <a:xfrm>
            <a:off x="251520" y="908720"/>
            <a:ext cx="4235775" cy="369332"/>
          </a:xfrm>
          <a:prstGeom prst="rect">
            <a:avLst/>
          </a:prstGeom>
        </p:spPr>
        <p:txBody>
          <a:bodyPr wrap="none">
            <a:spAutoFit/>
          </a:bodyPr>
          <a:lstStyle/>
          <a:p>
            <a:r>
              <a:rPr lang="en-US" dirty="0"/>
              <a:t>https://github.com/naranjja/gcp-jupyter-sql</a:t>
            </a:r>
          </a:p>
        </p:txBody>
      </p:sp>
      <p:sp>
        <p:nvSpPr>
          <p:cNvPr id="6" name="Rectángulo 5"/>
          <p:cNvSpPr/>
          <p:nvPr/>
        </p:nvSpPr>
        <p:spPr>
          <a:xfrm>
            <a:off x="611560" y="1772816"/>
            <a:ext cx="7344816" cy="3877985"/>
          </a:xfrm>
          <a:prstGeom prst="rect">
            <a:avLst/>
          </a:prstGeom>
        </p:spPr>
        <p:txBody>
          <a:bodyPr wrap="square">
            <a:spAutoFit/>
          </a:bodyPr>
          <a:lstStyle/>
          <a:p>
            <a:pPr marL="342900" indent="-342900">
              <a:buFont typeface="Arial" panose="020B0604020202020204" pitchFamily="34" charset="0"/>
              <a:buChar char="•"/>
            </a:pPr>
            <a:r>
              <a:rPr lang="en-US" sz="2400" dirty="0" smtClean="0"/>
              <a:t>It </a:t>
            </a:r>
            <a:r>
              <a:rPr lang="en-US" sz="2400" dirty="0"/>
              <a:t>can be </a:t>
            </a:r>
            <a:r>
              <a:rPr lang="en-US" sz="2400" i="1" dirty="0"/>
              <a:t>very</a:t>
            </a:r>
            <a:r>
              <a:rPr lang="en-US" sz="2400" dirty="0"/>
              <a:t> useful to outsource processing to the cloud as it allows for </a:t>
            </a:r>
            <a:r>
              <a:rPr lang="en-US" sz="2400" b="1" dirty="0">
                <a:solidFill>
                  <a:srgbClr val="C00000"/>
                </a:solidFill>
              </a:rPr>
              <a:t>easy horizontal and vertical scaling</a:t>
            </a:r>
            <a:r>
              <a:rPr lang="en-US" sz="2400" dirty="0"/>
              <a:t>. </a:t>
            </a:r>
            <a:endParaRPr lang="en-US" sz="2400" dirty="0" smtClean="0"/>
          </a:p>
          <a:p>
            <a:endParaRPr lang="en-US" dirty="0"/>
          </a:p>
          <a:p>
            <a:endParaRPr lang="en-US" dirty="0" smtClean="0"/>
          </a:p>
          <a:p>
            <a:pPr marL="342900" indent="-342900">
              <a:buFont typeface="Arial" panose="020B0604020202020204" pitchFamily="34" charset="0"/>
              <a:buChar char="•"/>
            </a:pPr>
            <a:r>
              <a:rPr lang="en-US" sz="2400" b="1" dirty="0">
                <a:solidFill>
                  <a:srgbClr val="00B050"/>
                </a:solidFill>
              </a:rPr>
              <a:t>Google Cloud Platform </a:t>
            </a:r>
            <a:r>
              <a:rPr lang="en-US" sz="2400" dirty="0"/>
              <a:t>has all the necessary infrastructure to run </a:t>
            </a:r>
            <a:r>
              <a:rPr lang="en-US" sz="2400" dirty="0" err="1"/>
              <a:t>Jupyter</a:t>
            </a:r>
            <a:r>
              <a:rPr lang="en-US" sz="2400" dirty="0"/>
              <a:t> Notebooks in the cloud, </a:t>
            </a:r>
            <a:endParaRPr lang="en-US" sz="2400" dirty="0" smtClean="0"/>
          </a:p>
          <a:p>
            <a:pPr marL="800100" lvl="1" indent="-342900">
              <a:buFont typeface="Arial" panose="020B0604020202020204" pitchFamily="34" charset="0"/>
              <a:buChar char="•"/>
            </a:pPr>
            <a:r>
              <a:rPr lang="en-US" sz="2400" dirty="0" smtClean="0"/>
              <a:t>from </a:t>
            </a:r>
            <a:r>
              <a:rPr lang="en-US" sz="2400" dirty="0"/>
              <a:t>creating a </a:t>
            </a:r>
            <a:r>
              <a:rPr lang="en-US" sz="2400" b="1" dirty="0" err="1">
                <a:solidFill>
                  <a:srgbClr val="0070C0"/>
                </a:solidFill>
              </a:rPr>
              <a:t>clusterized</a:t>
            </a:r>
            <a:r>
              <a:rPr lang="en-US" sz="2400" b="1" dirty="0">
                <a:solidFill>
                  <a:srgbClr val="0070C0"/>
                </a:solidFill>
              </a:rPr>
              <a:t> server </a:t>
            </a:r>
            <a:r>
              <a:rPr lang="en-US" sz="2400" dirty="0"/>
              <a:t>configuration of </a:t>
            </a:r>
            <a:r>
              <a:rPr lang="en-US" sz="2400" dirty="0" smtClean="0"/>
              <a:t>notebooks,</a:t>
            </a:r>
          </a:p>
          <a:p>
            <a:pPr marL="800100" lvl="1" indent="-342900">
              <a:buFont typeface="Arial" panose="020B0604020202020204" pitchFamily="34" charset="0"/>
              <a:buChar char="•"/>
            </a:pPr>
            <a:r>
              <a:rPr lang="en-US" sz="2400" dirty="0" smtClean="0"/>
              <a:t>to </a:t>
            </a:r>
            <a:r>
              <a:rPr lang="en-US" sz="2400" dirty="0"/>
              <a:t>reading and writing data to a database based on </a:t>
            </a:r>
            <a:r>
              <a:rPr lang="en-US" sz="2400" b="1" dirty="0">
                <a:solidFill>
                  <a:srgbClr val="0070C0"/>
                </a:solidFill>
              </a:rPr>
              <a:t>Cloud SQL</a:t>
            </a:r>
            <a:r>
              <a:rPr lang="en-US" sz="2400" dirty="0"/>
              <a:t>.</a:t>
            </a:r>
          </a:p>
          <a:p>
            <a:endParaRPr lang="es-ES" dirty="0"/>
          </a:p>
        </p:txBody>
      </p:sp>
    </p:spTree>
    <p:extLst>
      <p:ext uri="{BB962C8B-B14F-4D97-AF65-F5344CB8AC3E}">
        <p14:creationId xmlns:p14="http://schemas.microsoft.com/office/powerpoint/2010/main" val="591629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95536" y="-9960"/>
            <a:ext cx="8568952" cy="6001643"/>
          </a:xfrm>
          <a:prstGeom prst="rect">
            <a:avLst/>
          </a:prstGeom>
        </p:spPr>
        <p:txBody>
          <a:bodyPr wrap="square">
            <a:spAutoFit/>
          </a:bodyPr>
          <a:lstStyle/>
          <a:p>
            <a:r>
              <a:rPr lang="en-US" sz="3200" b="1" dirty="0">
                <a:solidFill>
                  <a:srgbClr val="FF0000"/>
                </a:solidFill>
              </a:rPr>
              <a:t>Step 8: </a:t>
            </a:r>
            <a:r>
              <a:rPr lang="en-US" sz="3200" b="1" dirty="0" smtClean="0">
                <a:solidFill>
                  <a:srgbClr val="FF0000"/>
                </a:solidFill>
              </a:rPr>
              <a:t>Access </a:t>
            </a:r>
            <a:r>
              <a:rPr lang="en-US" sz="3200" b="1" dirty="0" err="1" smtClean="0">
                <a:solidFill>
                  <a:srgbClr val="FF0000"/>
                </a:solidFill>
              </a:rPr>
              <a:t>Jupyter</a:t>
            </a:r>
            <a:r>
              <a:rPr lang="en-US" sz="3200" b="1" dirty="0" smtClean="0">
                <a:solidFill>
                  <a:srgbClr val="FF0000"/>
                </a:solidFill>
              </a:rPr>
              <a:t> using tunnels with </a:t>
            </a:r>
            <a:r>
              <a:rPr lang="en-US" sz="3200" b="1" dirty="0" err="1" smtClean="0">
                <a:solidFill>
                  <a:srgbClr val="FF0000"/>
                </a:solidFill>
              </a:rPr>
              <a:t>ngrok</a:t>
            </a:r>
            <a:r>
              <a:rPr lang="en-US" sz="3200" b="1" dirty="0" smtClean="0">
                <a:solidFill>
                  <a:srgbClr val="FF0000"/>
                </a:solidFill>
              </a:rPr>
              <a:t> (II)</a:t>
            </a:r>
          </a:p>
          <a:p>
            <a:r>
              <a:rPr lang="es-ES" sz="2000" b="1" dirty="0" smtClean="0"/>
              <a:t>(</a:t>
            </a:r>
            <a:r>
              <a:rPr lang="es-ES" sz="2000" b="1" dirty="0" err="1" smtClean="0"/>
              <a:t>see</a:t>
            </a:r>
            <a:r>
              <a:rPr lang="es-ES" sz="2000" b="1" dirty="0" smtClean="0"/>
              <a:t> </a:t>
            </a:r>
            <a:r>
              <a:rPr lang="es-ES" sz="2000" b="1" dirty="0">
                <a:hlinkClick r:id="rId2"/>
              </a:rPr>
              <a:t>https://</a:t>
            </a:r>
            <a:r>
              <a:rPr lang="es-ES" sz="2000" b="1" dirty="0" smtClean="0">
                <a:hlinkClick r:id="rId2"/>
              </a:rPr>
              <a:t>stackoverflow.com/questions/18300263/how-to-use-ipython-notebook-with-ngrok</a:t>
            </a:r>
            <a:r>
              <a:rPr lang="es-ES" sz="2000" b="1" dirty="0" smtClean="0"/>
              <a:t> )</a:t>
            </a:r>
            <a:endParaRPr lang="en-US" sz="2000" b="1" dirty="0" smtClean="0"/>
          </a:p>
          <a:p>
            <a:endParaRPr lang="es-ES" sz="2800" b="1" dirty="0" smtClean="0"/>
          </a:p>
          <a:p>
            <a:pPr marL="514350" indent="-514350">
              <a:buFont typeface="+mj-lt"/>
              <a:buAutoNum type="arabicPeriod" startAt="2"/>
            </a:pPr>
            <a:r>
              <a:rPr lang="es-ES" sz="2800" b="1" dirty="0"/>
              <a:t>I</a:t>
            </a:r>
            <a:r>
              <a:rPr lang="en-US" sz="2800" b="1" dirty="0" smtClean="0"/>
              <a:t>n </a:t>
            </a:r>
            <a:r>
              <a:rPr lang="en-US" sz="2800" b="1" dirty="0"/>
              <a:t>one </a:t>
            </a:r>
            <a:r>
              <a:rPr lang="en-US" sz="2800" b="1" dirty="0" smtClean="0"/>
              <a:t>SSH console launch</a:t>
            </a:r>
          </a:p>
          <a:p>
            <a:r>
              <a:rPr lang="en-US" sz="2800" dirty="0" err="1"/>
              <a:t>j</a:t>
            </a:r>
            <a:r>
              <a:rPr lang="en-US" sz="2800" dirty="0" err="1" smtClean="0"/>
              <a:t>upyter</a:t>
            </a:r>
            <a:r>
              <a:rPr lang="en-US" sz="2800" dirty="0" smtClean="0"/>
              <a:t> </a:t>
            </a:r>
            <a:r>
              <a:rPr lang="en-US" sz="2800" dirty="0" smtClean="0"/>
              <a:t>notebook</a:t>
            </a:r>
          </a:p>
          <a:p>
            <a:r>
              <a:rPr lang="en-US" sz="2800" dirty="0" smtClean="0"/>
              <a:t> (“</a:t>
            </a:r>
            <a:r>
              <a:rPr lang="en-US" sz="2800" dirty="0"/>
              <a:t>normal “ on port </a:t>
            </a:r>
            <a:r>
              <a:rPr lang="en-US" sz="2800" dirty="0" smtClean="0"/>
              <a:t>8888)</a:t>
            </a:r>
          </a:p>
          <a:p>
            <a:endParaRPr lang="en-US" sz="2800" b="1" dirty="0"/>
          </a:p>
          <a:p>
            <a:pPr marL="514350" indent="-514350">
              <a:buFont typeface="+mj-lt"/>
              <a:buAutoNum type="arabicPeriod" startAt="3"/>
            </a:pPr>
            <a:r>
              <a:rPr lang="en-US" sz="2800" b="1" dirty="0"/>
              <a:t>In another </a:t>
            </a:r>
            <a:r>
              <a:rPr lang="en-US" sz="2800" b="1" dirty="0" smtClean="0"/>
              <a:t>SSH run:</a:t>
            </a:r>
          </a:p>
          <a:p>
            <a:r>
              <a:rPr lang="en-US" sz="2800" dirty="0" smtClean="0"/>
              <a:t>./</a:t>
            </a:r>
            <a:r>
              <a:rPr lang="en-US" sz="2800" dirty="0" err="1"/>
              <a:t>ngrok</a:t>
            </a:r>
            <a:r>
              <a:rPr lang="en-US" sz="2800" dirty="0"/>
              <a:t> http </a:t>
            </a:r>
            <a:r>
              <a:rPr lang="en-US" sz="2800" dirty="0" smtClean="0"/>
              <a:t>8888</a:t>
            </a:r>
            <a:endParaRPr lang="en-US" sz="2800" dirty="0"/>
          </a:p>
          <a:p>
            <a:r>
              <a:rPr lang="en-US" sz="2800" b="1" dirty="0" smtClean="0"/>
              <a:t>… and use </a:t>
            </a:r>
            <a:r>
              <a:rPr lang="en-US" sz="2800" b="1" dirty="0"/>
              <a:t>the link! To </a:t>
            </a:r>
            <a:r>
              <a:rPr lang="en-US" sz="2800" b="1" dirty="0" smtClean="0"/>
              <a:t>connect </a:t>
            </a:r>
            <a:r>
              <a:rPr lang="en-US" sz="2800" b="1" dirty="0" err="1"/>
              <a:t>jupyter</a:t>
            </a:r>
            <a:endParaRPr lang="en-US" sz="2800" b="1" dirty="0"/>
          </a:p>
          <a:p>
            <a:pPr marL="514350" indent="-514350">
              <a:buFont typeface="+mj-lt"/>
              <a:buAutoNum type="arabicPeriod" startAt="3"/>
            </a:pPr>
            <a:endParaRPr lang="es-ES" sz="2800" b="1" dirty="0" smtClean="0"/>
          </a:p>
          <a:p>
            <a:pPr marL="514350" indent="-514350">
              <a:buFont typeface="+mj-lt"/>
              <a:buAutoNum type="arabicPeriod" startAt="3"/>
            </a:pPr>
            <a:endParaRPr lang="en-US" sz="2800" b="1" dirty="0" smtClean="0"/>
          </a:p>
          <a:p>
            <a:endParaRPr lang="es-ES" sz="3200" b="1" dirty="0"/>
          </a:p>
        </p:txBody>
      </p:sp>
      <p:pic>
        <p:nvPicPr>
          <p:cNvPr id="3" name="Imagen 2"/>
          <p:cNvPicPr>
            <a:picLocks noChangeAspect="1"/>
          </p:cNvPicPr>
          <p:nvPr/>
        </p:nvPicPr>
        <p:blipFill>
          <a:blip r:embed="rId3"/>
          <a:stretch>
            <a:fillRect/>
          </a:stretch>
        </p:blipFill>
        <p:spPr>
          <a:xfrm>
            <a:off x="1907704" y="4869160"/>
            <a:ext cx="7049515" cy="1642976"/>
          </a:xfrm>
          <a:prstGeom prst="rect">
            <a:avLst/>
          </a:prstGeom>
        </p:spPr>
      </p:pic>
    </p:spTree>
    <p:extLst>
      <p:ext uri="{BB962C8B-B14F-4D97-AF65-F5344CB8AC3E}">
        <p14:creationId xmlns:p14="http://schemas.microsoft.com/office/powerpoint/2010/main" val="1503011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620688"/>
            <a:ext cx="8280920" cy="2585323"/>
          </a:xfrm>
          <a:prstGeom prst="rect">
            <a:avLst/>
          </a:prstGeom>
        </p:spPr>
        <p:txBody>
          <a:bodyPr wrap="square">
            <a:spAutoFit/>
          </a:bodyPr>
          <a:lstStyle/>
          <a:p>
            <a:r>
              <a:rPr lang="en-US" sz="5400" b="1" dirty="0">
                <a:solidFill>
                  <a:srgbClr val="FF0000"/>
                </a:solidFill>
              </a:rPr>
              <a:t>ATTENTION — FOR THE LOVE OF GOD! DO NOT FORGET TO STOP THE VM INSTANCE!!</a:t>
            </a:r>
          </a:p>
        </p:txBody>
      </p:sp>
    </p:spTree>
    <p:extLst>
      <p:ext uri="{BB962C8B-B14F-4D97-AF65-F5344CB8AC3E}">
        <p14:creationId xmlns:p14="http://schemas.microsoft.com/office/powerpoint/2010/main" val="229412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51520" y="476672"/>
            <a:ext cx="8496944" cy="5479242"/>
          </a:xfrm>
          <a:prstGeom prst="rect">
            <a:avLst/>
          </a:prstGeom>
        </p:spPr>
      </p:pic>
    </p:spTree>
    <p:extLst>
      <p:ext uri="{BB962C8B-B14F-4D97-AF65-F5344CB8AC3E}">
        <p14:creationId xmlns:p14="http://schemas.microsoft.com/office/powerpoint/2010/main" val="339041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4" name="CuadroTexto 3"/>
          <p:cNvSpPr txBox="1"/>
          <p:nvPr/>
        </p:nvSpPr>
        <p:spPr>
          <a:xfrm>
            <a:off x="395536" y="836712"/>
            <a:ext cx="4496937" cy="461665"/>
          </a:xfrm>
          <a:prstGeom prst="rect">
            <a:avLst/>
          </a:prstGeom>
          <a:noFill/>
        </p:spPr>
        <p:txBody>
          <a:bodyPr wrap="none" rtlCol="0">
            <a:spAutoFit/>
          </a:bodyPr>
          <a:lstStyle/>
          <a:p>
            <a:r>
              <a:rPr lang="en-US" sz="2400" b="1" dirty="0" smtClean="0">
                <a:solidFill>
                  <a:srgbClr val="C00000"/>
                </a:solidFill>
              </a:rPr>
              <a:t>Access with my/your Gmail account</a:t>
            </a:r>
            <a:endParaRPr lang="en-US" sz="2400" b="1" dirty="0">
              <a:solidFill>
                <a:srgbClr val="C00000"/>
              </a:solidFill>
            </a:endParaRPr>
          </a:p>
        </p:txBody>
      </p:sp>
      <p:pic>
        <p:nvPicPr>
          <p:cNvPr id="2" name="Imagen 1"/>
          <p:cNvPicPr>
            <a:picLocks noChangeAspect="1"/>
          </p:cNvPicPr>
          <p:nvPr/>
        </p:nvPicPr>
        <p:blipFill>
          <a:blip r:embed="rId3"/>
          <a:stretch>
            <a:fillRect/>
          </a:stretch>
        </p:blipFill>
        <p:spPr>
          <a:xfrm>
            <a:off x="179512" y="1844824"/>
            <a:ext cx="8645424" cy="4262538"/>
          </a:xfrm>
          <a:prstGeom prst="rect">
            <a:avLst/>
          </a:prstGeom>
        </p:spPr>
      </p:pic>
      <p:sp>
        <p:nvSpPr>
          <p:cNvPr id="7" name="Rectángulo 6"/>
          <p:cNvSpPr/>
          <p:nvPr/>
        </p:nvSpPr>
        <p:spPr>
          <a:xfrm>
            <a:off x="467544" y="1124744"/>
            <a:ext cx="8424936" cy="707886"/>
          </a:xfrm>
          <a:prstGeom prst="rect">
            <a:avLst/>
          </a:prstGeom>
        </p:spPr>
        <p:txBody>
          <a:bodyPr wrap="square">
            <a:spAutoFit/>
          </a:bodyPr>
          <a:lstStyle/>
          <a:p>
            <a:r>
              <a:rPr lang="en-US" sz="4000" dirty="0">
                <a:solidFill>
                  <a:srgbClr val="000000"/>
                </a:solidFill>
                <a:latin typeface="Arial" panose="020B0604020202020204" pitchFamily="34" charset="0"/>
                <a:ea typeface="Calibri" panose="020F0502020204030204" pitchFamily="34" charset="0"/>
              </a:rPr>
              <a:t> </a:t>
            </a:r>
            <a:r>
              <a:rPr lang="en-US" sz="3200" u="sng" dirty="0">
                <a:solidFill>
                  <a:srgbClr val="1155CC"/>
                </a:solidFill>
                <a:latin typeface="Arial" panose="020B0604020202020204" pitchFamily="34" charset="0"/>
                <a:ea typeface="Calibri" panose="020F0502020204030204" pitchFamily="34" charset="0"/>
                <a:hlinkClick r:id="rId4"/>
              </a:rPr>
              <a:t>https://console.cloud.google.com/education</a:t>
            </a:r>
            <a:endParaRPr lang="en-US" sz="3200" dirty="0"/>
          </a:p>
        </p:txBody>
      </p:sp>
    </p:spTree>
    <p:extLst>
      <p:ext uri="{BB962C8B-B14F-4D97-AF65-F5344CB8AC3E}">
        <p14:creationId xmlns:p14="http://schemas.microsoft.com/office/powerpoint/2010/main" val="2142391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91" y="-17256"/>
            <a:ext cx="4355976" cy="1128275"/>
          </a:xfrm>
          <a:prstGeom prst="rect">
            <a:avLst/>
          </a:prstGeom>
        </p:spPr>
      </p:pic>
      <p:sp>
        <p:nvSpPr>
          <p:cNvPr id="6" name="Rectángulo 5"/>
          <p:cNvSpPr/>
          <p:nvPr/>
        </p:nvSpPr>
        <p:spPr>
          <a:xfrm>
            <a:off x="611560" y="980728"/>
            <a:ext cx="7344816" cy="5170646"/>
          </a:xfrm>
          <a:prstGeom prst="rect">
            <a:avLst/>
          </a:prstGeom>
        </p:spPr>
        <p:txBody>
          <a:bodyPr wrap="square">
            <a:spAutoFit/>
          </a:bodyPr>
          <a:lstStyle/>
          <a:p>
            <a:r>
              <a:rPr lang="en-US" sz="2400" b="1" dirty="0" smtClean="0"/>
              <a:t>Setup </a:t>
            </a:r>
            <a:r>
              <a:rPr lang="en-US" sz="2400" b="1" dirty="0"/>
              <a:t>project</a:t>
            </a:r>
          </a:p>
          <a:p>
            <a:endParaRPr lang="en-US" dirty="0"/>
          </a:p>
          <a:p>
            <a:endParaRPr lang="en-US" sz="2400" dirty="0" smtClean="0"/>
          </a:p>
          <a:p>
            <a:pPr marL="342900" indent="-342900">
              <a:buFont typeface="Arial" panose="020B0604020202020204" pitchFamily="34" charset="0"/>
              <a:buChar char="•"/>
            </a:pPr>
            <a:r>
              <a:rPr lang="en-US" sz="2400" dirty="0" smtClean="0"/>
              <a:t>In this session we will open </a:t>
            </a:r>
            <a:r>
              <a:rPr lang="en-US" sz="2400" dirty="0"/>
              <a:t>and learn </a:t>
            </a:r>
            <a:r>
              <a:rPr lang="en-US" sz="2400" b="1" dirty="0">
                <a:solidFill>
                  <a:srgbClr val="0070C0"/>
                </a:solidFill>
              </a:rPr>
              <a:t>Google Cloud CONSOLE</a:t>
            </a:r>
          </a:p>
          <a:p>
            <a:endParaRPr lang="en-US" sz="2400" dirty="0" smtClean="0"/>
          </a:p>
          <a:p>
            <a:endParaRPr lang="en-US" sz="2400" dirty="0"/>
          </a:p>
          <a:p>
            <a:pPr marL="342900" indent="-342900">
              <a:buFont typeface="Arial" panose="020B0604020202020204" pitchFamily="34" charset="0"/>
              <a:buChar char="•"/>
            </a:pPr>
            <a:r>
              <a:rPr lang="en-US" sz="2400" dirty="0" smtClean="0"/>
              <a:t>You should also try: </a:t>
            </a:r>
            <a:r>
              <a:rPr lang="en-US" sz="2400" dirty="0"/>
              <a:t>d</a:t>
            </a:r>
            <a:r>
              <a:rPr lang="en-US" sz="2400" dirty="0" smtClean="0"/>
              <a:t>ownload </a:t>
            </a:r>
            <a:r>
              <a:rPr lang="en-US" sz="2400" dirty="0"/>
              <a:t>and install </a:t>
            </a:r>
            <a:r>
              <a:rPr lang="en-US" sz="2400" b="1" dirty="0">
                <a:solidFill>
                  <a:srgbClr val="0070C0"/>
                </a:solidFill>
              </a:rPr>
              <a:t>Google Cloud SDK</a:t>
            </a:r>
            <a:r>
              <a:rPr lang="en-US" sz="2400" dirty="0"/>
              <a:t>. </a:t>
            </a:r>
            <a:endParaRPr lang="en-US" sz="2400" dirty="0" smtClean="0"/>
          </a:p>
          <a:p>
            <a:endParaRPr lang="en-US" sz="2400" dirty="0"/>
          </a:p>
          <a:p>
            <a:pPr marL="800100" lvl="1" indent="-342900">
              <a:buFont typeface="Courier New" panose="02070309020205020404" pitchFamily="49" charset="0"/>
              <a:buChar char="o"/>
            </a:pPr>
            <a:r>
              <a:rPr lang="en-US" sz="2400" dirty="0" smtClean="0"/>
              <a:t>Once </a:t>
            </a:r>
            <a:r>
              <a:rPr lang="en-US" sz="2400" dirty="0"/>
              <a:t>installed, the </a:t>
            </a:r>
            <a:r>
              <a:rPr lang="en-US" sz="2400" dirty="0" err="1"/>
              <a:t>gcloud</a:t>
            </a:r>
            <a:r>
              <a:rPr lang="en-US" sz="2400" dirty="0"/>
              <a:t> command should be usable from any command prompt with an up-to-date PATH variable. </a:t>
            </a:r>
            <a:endParaRPr lang="en-US" sz="2400" dirty="0" smtClean="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17350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95536" y="2204864"/>
            <a:ext cx="8234762" cy="2160240"/>
          </a:xfrm>
          <a:prstGeom prst="rect">
            <a:avLst/>
          </a:prstGeom>
        </p:spPr>
      </p:pic>
      <p:sp>
        <p:nvSpPr>
          <p:cNvPr id="8" name="Elipse 7"/>
          <p:cNvSpPr/>
          <p:nvPr/>
        </p:nvSpPr>
        <p:spPr>
          <a:xfrm>
            <a:off x="7020272" y="2132856"/>
            <a:ext cx="1656184" cy="115212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CuadroTexto 3"/>
          <p:cNvSpPr txBox="1"/>
          <p:nvPr/>
        </p:nvSpPr>
        <p:spPr>
          <a:xfrm>
            <a:off x="4427984" y="764704"/>
            <a:ext cx="4086183" cy="461665"/>
          </a:xfrm>
          <a:prstGeom prst="rect">
            <a:avLst/>
          </a:prstGeom>
          <a:noFill/>
        </p:spPr>
        <p:txBody>
          <a:bodyPr wrap="none" rtlCol="0">
            <a:spAutoFit/>
          </a:bodyPr>
          <a:lstStyle/>
          <a:p>
            <a:r>
              <a:rPr lang="en-US" sz="2400" dirty="0" smtClean="0"/>
              <a:t>Access with your Gmail account</a:t>
            </a:r>
            <a:endParaRPr lang="en-US" sz="2400" dirty="0"/>
          </a:p>
        </p:txBody>
      </p:sp>
    </p:spTree>
    <p:extLst>
      <p:ext uri="{BB962C8B-B14F-4D97-AF65-F5344CB8AC3E}">
        <p14:creationId xmlns:p14="http://schemas.microsoft.com/office/powerpoint/2010/main" val="373753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834" y="1124744"/>
            <a:ext cx="8967147" cy="3528392"/>
          </a:xfrm>
          <a:prstGeom prst="rect">
            <a:avLst/>
          </a:prstGeom>
        </p:spPr>
      </p:pic>
      <p:sp>
        <p:nvSpPr>
          <p:cNvPr id="3" name="Rectángulo 2"/>
          <p:cNvSpPr/>
          <p:nvPr/>
        </p:nvSpPr>
        <p:spPr>
          <a:xfrm>
            <a:off x="395536" y="260648"/>
            <a:ext cx="8064896" cy="646331"/>
          </a:xfrm>
          <a:prstGeom prst="rect">
            <a:avLst/>
          </a:prstGeom>
        </p:spPr>
        <p:txBody>
          <a:bodyPr wrap="square">
            <a:spAutoFit/>
          </a:bodyPr>
          <a:lstStyle/>
          <a:p>
            <a:r>
              <a:rPr lang="en-US" dirty="0"/>
              <a:t>https://towardsdatascience.com/running-jupyter-notebook-in-google-cloud-platform-in-15-min-61e16da34d52</a:t>
            </a:r>
          </a:p>
        </p:txBody>
      </p:sp>
    </p:spTree>
    <p:extLst>
      <p:ext uri="{BB962C8B-B14F-4D97-AF65-F5344CB8AC3E}">
        <p14:creationId xmlns:p14="http://schemas.microsoft.com/office/powerpoint/2010/main" val="168029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3528" y="692696"/>
            <a:ext cx="8352928" cy="646331"/>
          </a:xfrm>
          <a:prstGeom prst="rect">
            <a:avLst/>
          </a:prstGeom>
        </p:spPr>
        <p:txBody>
          <a:bodyPr wrap="square">
            <a:spAutoFit/>
          </a:bodyPr>
          <a:lstStyle/>
          <a:p>
            <a:r>
              <a:rPr lang="en-US" dirty="0"/>
              <a:t>https://towardsdatascience.com/running-jupyter-notebook-in-google-cloud-platform-in-15-min-61e16da34d52</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400"/>
            <a:ext cx="4355976" cy="1128275"/>
          </a:xfrm>
          <a:prstGeom prst="rect">
            <a:avLst/>
          </a:prstGeom>
        </p:spPr>
      </p:pic>
      <p:sp>
        <p:nvSpPr>
          <p:cNvPr id="5" name="Rectángulo 4"/>
          <p:cNvSpPr/>
          <p:nvPr/>
        </p:nvSpPr>
        <p:spPr>
          <a:xfrm>
            <a:off x="467544" y="1412776"/>
            <a:ext cx="7704856" cy="1015663"/>
          </a:xfrm>
          <a:prstGeom prst="rect">
            <a:avLst/>
          </a:prstGeom>
        </p:spPr>
        <p:txBody>
          <a:bodyPr wrap="square">
            <a:spAutoFit/>
          </a:bodyPr>
          <a:lstStyle/>
          <a:p>
            <a:r>
              <a:rPr lang="en-US" sz="2000" b="1" dirty="0"/>
              <a:t>Step 3 : Create a VM instance</a:t>
            </a:r>
          </a:p>
          <a:p>
            <a:r>
              <a:rPr lang="en-US" sz="2000" dirty="0"/>
              <a:t>Click on the three lines on the upper left corner, then on the compute option, click on </a:t>
            </a:r>
            <a:r>
              <a:rPr lang="en-US" sz="2000" b="1" dirty="0">
                <a:solidFill>
                  <a:srgbClr val="0070C0"/>
                </a:solidFill>
              </a:rPr>
              <a:t>‘Compute Engine</a:t>
            </a:r>
            <a:r>
              <a:rPr lang="en-US" sz="2000" dirty="0"/>
              <a:t>’</a:t>
            </a:r>
          </a:p>
        </p:txBody>
      </p:sp>
      <p:pic>
        <p:nvPicPr>
          <p:cNvPr id="6" name="Imagen 5"/>
          <p:cNvPicPr>
            <a:picLocks noChangeAspect="1"/>
          </p:cNvPicPr>
          <p:nvPr/>
        </p:nvPicPr>
        <p:blipFill>
          <a:blip r:embed="rId3"/>
          <a:stretch>
            <a:fillRect/>
          </a:stretch>
        </p:blipFill>
        <p:spPr>
          <a:xfrm>
            <a:off x="1979712" y="2492896"/>
            <a:ext cx="5112568" cy="4236127"/>
          </a:xfrm>
          <a:prstGeom prst="rect">
            <a:avLst/>
          </a:prstGeom>
        </p:spPr>
      </p:pic>
    </p:spTree>
    <p:extLst>
      <p:ext uri="{BB962C8B-B14F-4D97-AF65-F5344CB8AC3E}">
        <p14:creationId xmlns:p14="http://schemas.microsoft.com/office/powerpoint/2010/main" val="1731769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esentación en blanco">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ción en blanco">
      <a:majorFont>
        <a:latin typeface="Arial"/>
        <a:ea typeface="ＭＳ Ｐゴシック"/>
        <a:cs typeface="Geneva"/>
      </a:majorFont>
      <a:minorFont>
        <a:latin typeface="Arial"/>
        <a:ea typeface="ＭＳ Ｐゴシック"/>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a:ln>
              <a:noFill/>
            </a:ln>
            <a:solidFill>
              <a:srgbClr val="000000"/>
            </a:solidFill>
            <a:effectLst/>
            <a:latin typeface="Arial" charset="0"/>
            <a:ea typeface="ＭＳ Ｐゴシック" charset="0"/>
            <a:cs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a:ln>
              <a:noFill/>
            </a:ln>
            <a:solidFill>
              <a:srgbClr val="000000"/>
            </a:solidFill>
            <a:effectLst/>
            <a:latin typeface="Arial" charset="0"/>
            <a:ea typeface="ＭＳ Ｐゴシック" charset="0"/>
            <a:cs typeface="Geneva"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5577</TotalTime>
  <Words>730</Words>
  <Application>Microsoft Office PowerPoint</Application>
  <PresentationFormat>Presentación en pantalla (4:3)</PresentationFormat>
  <Paragraphs>148</Paragraphs>
  <Slides>31</Slides>
  <Notes>1</Notes>
  <HiddenSlides>0</HiddenSlides>
  <MMClips>0</MMClips>
  <ScaleCrop>false</ScaleCrop>
  <HeadingPairs>
    <vt:vector size="6" baseType="variant">
      <vt:variant>
        <vt:lpstr>Fuentes usadas</vt:lpstr>
      </vt:variant>
      <vt:variant>
        <vt:i4>15</vt:i4>
      </vt:variant>
      <vt:variant>
        <vt:lpstr>Tema</vt:lpstr>
      </vt:variant>
      <vt:variant>
        <vt:i4>3</vt:i4>
      </vt:variant>
      <vt:variant>
        <vt:lpstr>Títulos de diapositiva</vt:lpstr>
      </vt:variant>
      <vt:variant>
        <vt:i4>31</vt:i4>
      </vt:variant>
    </vt:vector>
  </HeadingPairs>
  <TitlesOfParts>
    <vt:vector size="49" baseType="lpstr">
      <vt:lpstr>MS PGothic</vt:lpstr>
      <vt:lpstr>MS PGothic</vt:lpstr>
      <vt:lpstr>Arial</vt:lpstr>
      <vt:lpstr>Arial Narrow</vt:lpstr>
      <vt:lpstr>Calibri</vt:lpstr>
      <vt:lpstr>Calibri Light</vt:lpstr>
      <vt:lpstr>Courier New</vt:lpstr>
      <vt:lpstr>Geneva</vt:lpstr>
      <vt:lpstr>Lucida Grande</vt:lpstr>
      <vt:lpstr>Lucida Sans Unicode</vt:lpstr>
      <vt:lpstr>MV Boli</vt:lpstr>
      <vt:lpstr>Newslab Light</vt:lpstr>
      <vt:lpstr>Newslab Thin</vt:lpstr>
      <vt:lpstr>Segoe Script</vt:lpstr>
      <vt:lpstr>Source Sans Pro</vt:lpstr>
      <vt:lpstr>Tema de Office</vt:lpstr>
      <vt:lpstr>1_Presentación en blanco</vt:lpstr>
      <vt:lpstr>1_Tema de Office</vt:lpstr>
      <vt:lpstr>Google Cloud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usuario</cp:lastModifiedBy>
  <cp:revision>196</cp:revision>
  <dcterms:created xsi:type="dcterms:W3CDTF">2015-11-05T18:51:35Z</dcterms:created>
  <dcterms:modified xsi:type="dcterms:W3CDTF">2018-12-16T21:57:38Z</dcterms:modified>
</cp:coreProperties>
</file>