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7" r:id="rId4"/>
    <p:sldId id="260" r:id="rId5"/>
    <p:sldId id="263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3D97-31FC-48F7-A3F6-6B398B03DBE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92D8-0205-4C78-AA8B-1256C9375D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2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3D97-31FC-48F7-A3F6-6B398B03DBE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92D8-0205-4C78-AA8B-1256C9375D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7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3D97-31FC-48F7-A3F6-6B398B03DBE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92D8-0205-4C78-AA8B-1256C9375D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3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3D97-31FC-48F7-A3F6-6B398B03DBE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92D8-0205-4C78-AA8B-1256C9375D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2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3D97-31FC-48F7-A3F6-6B398B03DBE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92D8-0205-4C78-AA8B-1256C9375D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7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3D97-31FC-48F7-A3F6-6B398B03DBE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92D8-0205-4C78-AA8B-1256C9375D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3D97-31FC-48F7-A3F6-6B398B03DBE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92D8-0205-4C78-AA8B-1256C9375D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8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3D97-31FC-48F7-A3F6-6B398B03DBE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92D8-0205-4C78-AA8B-1256C9375D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1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3D97-31FC-48F7-A3F6-6B398B03DBE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92D8-0205-4C78-AA8B-1256C9375D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4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3D97-31FC-48F7-A3F6-6B398B03DBE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92D8-0205-4C78-AA8B-1256C9375D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3D97-31FC-48F7-A3F6-6B398B03DBE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92D8-0205-4C78-AA8B-1256C9375D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2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3D97-31FC-48F7-A3F6-6B398B03DBE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92D8-0205-4C78-AA8B-1256C9375D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9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monitoring/" TargetMode="External"/><Relationship Id="rId3" Type="http://schemas.openxmlformats.org/officeDocument/2006/relationships/hyperlink" Target="https://cloud.google.com/preemptible-vms" TargetMode="External"/><Relationship Id="rId7" Type="http://schemas.openxmlformats.org/officeDocument/2006/relationships/hyperlink" Target="https://cloud.google.com/logging/" TargetMode="External"/><Relationship Id="rId2" Type="http://schemas.openxmlformats.org/officeDocument/2006/relationships/hyperlink" Target="https://cloud.google.com/dataproc/docs/resources/pri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loud.google.com/bigtable/" TargetMode="External"/><Relationship Id="rId5" Type="http://schemas.openxmlformats.org/officeDocument/2006/relationships/hyperlink" Target="https://cloud.google.com/storage/" TargetMode="External"/><Relationship Id="rId4" Type="http://schemas.openxmlformats.org/officeDocument/2006/relationships/hyperlink" Target="https://cloud.google.com/bigquer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DD-vBdJJxk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loud.google.com/products/calculator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ataproc/docs/tutorials/jupyter-notebook" TargetMode="External"/><Relationship Id="rId2" Type="http://schemas.openxmlformats.org/officeDocument/2006/relationships/hyperlink" Target="https://www.youtube.com/watch?v=6DD-vBdJJxk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loud.google.com/dataproc/docs/concepts/accessing/cluster-web-interfac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ataproc/docs/concepts/accessing/cluster-web-interfaces" TargetMode="External"/><Relationship Id="rId2" Type="http://schemas.openxmlformats.org/officeDocument/2006/relationships/hyperlink" Target="https://www.youtube.com/watch?v=6DD-vBdJJx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68823" y="100800"/>
            <a:ext cx="101630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Google Cloud </a:t>
            </a:r>
            <a:r>
              <a:rPr lang="en-US" sz="4000" b="1" dirty="0" err="1" smtClean="0">
                <a:solidFill>
                  <a:srgbClr val="0070C0"/>
                </a:solidFill>
              </a:rPr>
              <a:t>Dataproc</a:t>
            </a:r>
            <a:endParaRPr lang="en-US" sz="4000" b="1" dirty="0">
              <a:solidFill>
                <a:srgbClr val="0070C0"/>
              </a:solidFill>
            </a:endParaRPr>
          </a:p>
          <a:p>
            <a:endParaRPr lang="en-US" sz="3200" b="1" dirty="0"/>
          </a:p>
          <a:p>
            <a:r>
              <a:rPr lang="en-US" sz="3200" b="1" dirty="0"/>
              <a:t>What is Cloud </a:t>
            </a:r>
            <a:r>
              <a:rPr lang="en-US" sz="3200" b="1" dirty="0" err="1"/>
              <a:t>Dataproc</a:t>
            </a:r>
            <a:r>
              <a:rPr lang="en-US" sz="3200" b="1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Cloud </a:t>
            </a:r>
            <a:r>
              <a:rPr lang="en-US" sz="3200" dirty="0" err="1"/>
              <a:t>Dataproc</a:t>
            </a:r>
            <a:r>
              <a:rPr lang="en-US" sz="3200" dirty="0"/>
              <a:t> is a fast, easy-to-use, low-cost and fully managed service that lets you run the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Apache Spark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Apache Hadoop </a:t>
            </a:r>
            <a:r>
              <a:rPr lang="en-US" sz="3200" dirty="0"/>
              <a:t>ecosystem on Google Cloud </a:t>
            </a:r>
            <a:r>
              <a:rPr lang="en-US" sz="3200" dirty="0" smtClean="0"/>
              <a:t>Platform.</a:t>
            </a:r>
          </a:p>
        </p:txBody>
      </p:sp>
    </p:spTree>
    <p:extLst>
      <p:ext uri="{BB962C8B-B14F-4D97-AF65-F5344CB8AC3E}">
        <p14:creationId xmlns:p14="http://schemas.microsoft.com/office/powerpoint/2010/main" val="29971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26" y="302150"/>
            <a:ext cx="7908947" cy="65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4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9433" y="-81887"/>
            <a:ext cx="11354937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What </a:t>
            </a:r>
            <a:r>
              <a:rPr lang="en-US" sz="4000" b="1" dirty="0">
                <a:solidFill>
                  <a:srgbClr val="0070C0"/>
                </a:solidFill>
              </a:rPr>
              <a:t>is Cloud </a:t>
            </a:r>
            <a:r>
              <a:rPr lang="en-US" sz="4000" b="1" dirty="0" err="1">
                <a:solidFill>
                  <a:srgbClr val="0070C0"/>
                </a:solidFill>
              </a:rPr>
              <a:t>Dataproc</a:t>
            </a:r>
            <a:r>
              <a:rPr lang="en-US" sz="4000" b="1" dirty="0" smtClean="0">
                <a:solidFill>
                  <a:srgbClr val="0070C0"/>
                </a:solidFill>
              </a:rPr>
              <a:t>?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Low cost</a:t>
            </a:r>
            <a:r>
              <a:rPr lang="en-US" sz="2600" dirty="0"/>
              <a:t> — Cloud </a:t>
            </a:r>
            <a:r>
              <a:rPr lang="en-US" sz="2600" dirty="0" err="1"/>
              <a:t>Dataproc</a:t>
            </a:r>
            <a:r>
              <a:rPr lang="en-US" sz="2600" dirty="0"/>
              <a:t> is </a:t>
            </a:r>
            <a:r>
              <a:rPr lang="en-US" sz="2600" dirty="0">
                <a:hlinkClick r:id="rId2"/>
              </a:rPr>
              <a:t>priced</a:t>
            </a:r>
            <a:r>
              <a:rPr lang="en-US" sz="2600" dirty="0"/>
              <a:t> at only 1 cent per virtual CPU </a:t>
            </a:r>
            <a:r>
              <a:rPr lang="en-US" sz="2600" dirty="0" smtClean="0"/>
              <a:t>per hour.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600" dirty="0" smtClean="0"/>
              <a:t> </a:t>
            </a:r>
            <a:r>
              <a:rPr lang="en-US" sz="2600" dirty="0" err="1">
                <a:hlinkClick r:id="rId3"/>
              </a:rPr>
              <a:t>preemptible</a:t>
            </a:r>
            <a:r>
              <a:rPr lang="en-US" sz="2600" dirty="0">
                <a:hlinkClick r:id="rId3"/>
              </a:rPr>
              <a:t> instances</a:t>
            </a:r>
            <a:r>
              <a:rPr lang="en-US" sz="2600" dirty="0"/>
              <a:t> </a:t>
            </a:r>
            <a:r>
              <a:rPr lang="en-US" sz="2600" dirty="0" smtClean="0"/>
              <a:t>have </a:t>
            </a:r>
            <a:r>
              <a:rPr lang="en-US" sz="2600" dirty="0"/>
              <a:t>lower compute </a:t>
            </a:r>
            <a:r>
              <a:rPr lang="en-US" sz="2600" dirty="0" smtClean="0"/>
              <a:t>prices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smtClean="0"/>
              <a:t>Super </a:t>
            </a:r>
            <a:r>
              <a:rPr lang="en-US" sz="2600" b="1" dirty="0"/>
              <a:t>fast</a:t>
            </a:r>
            <a:r>
              <a:rPr lang="en-US" sz="2600" dirty="0"/>
              <a:t> </a:t>
            </a:r>
            <a:r>
              <a:rPr lang="en-US" sz="2600" dirty="0" smtClean="0"/>
              <a:t>— </a:t>
            </a:r>
            <a:r>
              <a:rPr lang="en-US" sz="2600" dirty="0"/>
              <a:t>it can take from five to 30 minutes to create Spark and Hadoop </a:t>
            </a:r>
            <a:r>
              <a:rPr lang="en-US" sz="2600" dirty="0" smtClean="0"/>
              <a:t>clusters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Integrated</a:t>
            </a:r>
            <a:r>
              <a:rPr lang="en-US" sz="2600" dirty="0"/>
              <a:t> — </a:t>
            </a:r>
            <a:r>
              <a:rPr lang="en-US" sz="2600" dirty="0" smtClean="0"/>
              <a:t> </a:t>
            </a:r>
            <a:r>
              <a:rPr lang="en-US" sz="2600" dirty="0" err="1">
                <a:hlinkClick r:id="rId4"/>
              </a:rPr>
              <a:t>BigQuery</a:t>
            </a:r>
            <a:r>
              <a:rPr lang="en-US" sz="2600" dirty="0"/>
              <a:t>, </a:t>
            </a:r>
            <a:r>
              <a:rPr lang="en-US" sz="2600" dirty="0">
                <a:hlinkClick r:id="rId5"/>
              </a:rPr>
              <a:t>Cloud Storage</a:t>
            </a:r>
            <a:r>
              <a:rPr lang="en-US" sz="2600" dirty="0"/>
              <a:t>, </a:t>
            </a:r>
            <a:r>
              <a:rPr lang="en-US" sz="2600" dirty="0">
                <a:hlinkClick r:id="rId6"/>
              </a:rPr>
              <a:t>Cloud </a:t>
            </a:r>
            <a:r>
              <a:rPr lang="en-US" sz="2600" dirty="0" err="1">
                <a:hlinkClick r:id="rId6"/>
              </a:rPr>
              <a:t>Bigtable</a:t>
            </a:r>
            <a:r>
              <a:rPr lang="en-US" sz="2600" dirty="0"/>
              <a:t>, </a:t>
            </a:r>
            <a:r>
              <a:rPr lang="en-US" sz="2600" dirty="0" err="1">
                <a:hlinkClick r:id="rId7"/>
              </a:rPr>
              <a:t>Stackdriver</a:t>
            </a:r>
            <a:r>
              <a:rPr lang="en-US" sz="2600" dirty="0">
                <a:hlinkClick r:id="rId7"/>
              </a:rPr>
              <a:t> Logging</a:t>
            </a:r>
            <a:r>
              <a:rPr lang="en-US" sz="2600" dirty="0"/>
              <a:t>, and </a:t>
            </a:r>
            <a:r>
              <a:rPr lang="en-US" sz="2600" dirty="0" err="1">
                <a:hlinkClick r:id="rId8"/>
              </a:rPr>
              <a:t>Stackdriver</a:t>
            </a:r>
            <a:r>
              <a:rPr lang="en-US" sz="2600" dirty="0">
                <a:hlinkClick r:id="rId8"/>
              </a:rPr>
              <a:t> </a:t>
            </a:r>
            <a:r>
              <a:rPr lang="en-US" sz="2600" dirty="0" smtClean="0">
                <a:hlinkClick r:id="rId8"/>
              </a:rPr>
              <a:t>Monitoring</a:t>
            </a:r>
            <a:endParaRPr lang="en-US" sz="26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600" dirty="0" smtClean="0"/>
              <a:t>For </a:t>
            </a:r>
            <a:r>
              <a:rPr lang="en-US" sz="2600" dirty="0"/>
              <a:t>example, you can use Cloud </a:t>
            </a:r>
            <a:r>
              <a:rPr lang="en-US" sz="2600" dirty="0" err="1"/>
              <a:t>Dataproc</a:t>
            </a:r>
            <a:r>
              <a:rPr lang="en-US" sz="2600" dirty="0"/>
              <a:t> to effortlessly ETL terabytes of raw log data directly into </a:t>
            </a:r>
            <a:r>
              <a:rPr lang="en-US" sz="2600" dirty="0" err="1"/>
              <a:t>BigQuery</a:t>
            </a:r>
            <a:r>
              <a:rPr lang="en-US" sz="2600" dirty="0"/>
              <a:t> for business reporting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Managed</a:t>
            </a:r>
            <a:r>
              <a:rPr lang="en-US" sz="2600" dirty="0"/>
              <a:t> — Use Spark and Hadoop clusters without the assistance of an administrator or special software. </a:t>
            </a:r>
            <a:endParaRPr lang="en-US" sz="2600" dirty="0" smtClean="0"/>
          </a:p>
          <a:p>
            <a:endParaRPr lang="en-US" sz="2600" b="1" dirty="0"/>
          </a:p>
          <a:p>
            <a:r>
              <a:rPr lang="en-US" sz="2600" b="1" dirty="0" smtClean="0"/>
              <a:t>Simple </a:t>
            </a:r>
            <a:r>
              <a:rPr lang="en-US" sz="2600" b="1" dirty="0"/>
              <a:t>and familiar</a:t>
            </a:r>
            <a:r>
              <a:rPr lang="en-US" sz="2600" dirty="0"/>
              <a:t> — You don’t need to learn new tools </a:t>
            </a:r>
            <a:r>
              <a:rPr lang="en-US" sz="2600" dirty="0" smtClean="0"/>
              <a:t>so </a:t>
            </a:r>
            <a:r>
              <a:rPr lang="en-US" sz="2600" dirty="0"/>
              <a:t>you can be productive faster.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325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41693" y="191068"/>
            <a:ext cx="10153935" cy="6318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Create a Cluster - </a:t>
            </a:r>
            <a:r>
              <a:rPr lang="en-US" sz="2800" b="1" dirty="0" err="1" smtClean="0"/>
              <a:t>DataProc</a:t>
            </a:r>
            <a:r>
              <a:rPr lang="en-US" sz="2800" dirty="0" smtClean="0"/>
              <a:t> Follow</a:t>
            </a:r>
          </a:p>
          <a:p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://www.youtube.com/watch?v=6DD-vBdJJxk</a:t>
            </a:r>
            <a:endParaRPr lang="en-US" dirty="0"/>
          </a:p>
          <a:p>
            <a:endParaRPr lang="es-ES" sz="28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Cloud </a:t>
            </a:r>
            <a:r>
              <a:rPr lang="en-US" sz="2800" dirty="0" err="1" smtClean="0"/>
              <a:t>Dataproc</a:t>
            </a:r>
            <a:r>
              <a:rPr lang="en-US" sz="2800" dirty="0" smtClean="0"/>
              <a:t> : clusters Apache Spark &amp; Apache Hadoop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1 master (2VCPU 32Gb Disk) + N=5 workers (1VCPU 32GPU)</a:t>
            </a:r>
          </a:p>
          <a:p>
            <a:pPr lvl="1"/>
            <a:r>
              <a:rPr lang="en-US" sz="2800" dirty="0" smtClean="0"/>
              <a:t>Options: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See image </a:t>
            </a:r>
            <a:r>
              <a:rPr lang="en-US" sz="2800" dirty="0" err="1" smtClean="0"/>
              <a:t>versión</a:t>
            </a: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Allow http traffic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ES" sz="2800" dirty="0" smtClean="0"/>
          </a:p>
          <a:p>
            <a:pPr lvl="1"/>
            <a:r>
              <a:rPr lang="en-US" sz="2800" dirty="0" smtClean="0"/>
              <a:t>Initialization options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ES" sz="2800" dirty="0" smtClean="0"/>
              <a:t>gs://dataproc-initialization-actions/jupyter/jupyter.sh</a:t>
            </a:r>
          </a:p>
          <a:p>
            <a:endParaRPr lang="es-ES" sz="2800" dirty="0" smtClean="0"/>
          </a:p>
          <a:p>
            <a:r>
              <a:rPr lang="en-US" sz="2800" dirty="0" smtClean="0"/>
              <a:t>Once running try: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err="1" smtClean="0"/>
              <a:t>Pyspark</a:t>
            </a:r>
            <a:endParaRPr lang="es-ES" sz="28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ES" sz="2800" dirty="0" err="1" smtClean="0"/>
              <a:t>hadoop</a:t>
            </a:r>
            <a:r>
              <a:rPr lang="es-ES" sz="2800" dirty="0" smtClean="0"/>
              <a:t> </a:t>
            </a:r>
            <a:r>
              <a:rPr lang="es-ES" sz="2800" dirty="0" err="1" smtClean="0"/>
              <a:t>fs</a:t>
            </a:r>
            <a:r>
              <a:rPr lang="es-ES" sz="2800" dirty="0" smtClean="0"/>
              <a:t> –</a:t>
            </a:r>
            <a:r>
              <a:rPr lang="es-ES" sz="2800" dirty="0" err="1" smtClean="0"/>
              <a:t>ls</a:t>
            </a:r>
            <a:r>
              <a:rPr lang="es-ES" sz="2800" dirty="0" smtClean="0"/>
              <a:t> /</a:t>
            </a:r>
            <a:r>
              <a:rPr lang="es-ES" sz="2800" dirty="0" err="1" smtClean="0"/>
              <a:t>user</a:t>
            </a:r>
            <a:endParaRPr lang="es-E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8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55091" y="300249"/>
            <a:ext cx="10153935" cy="524074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s-ES" sz="2800" dirty="0">
                <a:hlinkClick r:id="rId2"/>
              </a:rPr>
              <a:t>https://cloud.google.com/products/calculator</a:t>
            </a:r>
            <a:r>
              <a:rPr lang="es-ES" sz="2800" dirty="0" smtClean="0">
                <a:hlinkClick r:id="rId2"/>
              </a:rPr>
              <a:t>/</a:t>
            </a:r>
            <a:endParaRPr lang="es-ES" sz="2800" dirty="0" smtClean="0"/>
          </a:p>
          <a:p>
            <a:endParaRPr lang="es-E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70" y="1359161"/>
            <a:ext cx="116776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2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55091" y="300249"/>
            <a:ext cx="10153935" cy="524074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 smtClean="0"/>
              <a:t>Connect</a:t>
            </a:r>
            <a:r>
              <a:rPr lang="es-ES" sz="2800" dirty="0" smtClean="0"/>
              <a:t> to </a:t>
            </a:r>
            <a:r>
              <a:rPr lang="es-ES" sz="2800" dirty="0" err="1" smtClean="0"/>
              <a:t>Cluster</a:t>
            </a:r>
            <a:r>
              <a:rPr lang="es-ES" sz="2800" dirty="0" smtClean="0"/>
              <a:t>:</a:t>
            </a:r>
          </a:p>
          <a:p>
            <a:r>
              <a:rPr lang="en-US" sz="2800" u="sng" dirty="0" smtClean="0">
                <a:hlinkClick r:id="rId2"/>
              </a:rPr>
              <a:t>https://www.youtube.com/watch?v=6DD-vBdJJxk</a:t>
            </a:r>
            <a:endParaRPr lang="en-US" sz="2800" dirty="0" smtClean="0"/>
          </a:p>
          <a:p>
            <a:endParaRPr lang="es-ES" sz="2800" dirty="0"/>
          </a:p>
          <a:p>
            <a:r>
              <a:rPr lang="es-ES" sz="2000" dirty="0" smtClean="0">
                <a:hlinkClick r:id="rId3"/>
              </a:rPr>
              <a:t>https://cloud.google.com/dataproc/docs/tutorials/jupyter-notebook</a:t>
            </a:r>
            <a:endParaRPr lang="es-ES" sz="2000" dirty="0" smtClean="0"/>
          </a:p>
          <a:p>
            <a:endParaRPr lang="es-ES" sz="2000" dirty="0" smtClean="0"/>
          </a:p>
          <a:p>
            <a:r>
              <a:rPr lang="es-ES" sz="2000" dirty="0" smtClean="0">
                <a:hlinkClick r:id="rId4"/>
              </a:rPr>
              <a:t>https://cloud.google.com/dataproc/docs/concepts/accessing/cluster-web-interfaces</a:t>
            </a:r>
            <a:endParaRPr lang="es-ES" sz="2000" dirty="0" smtClean="0"/>
          </a:p>
          <a:p>
            <a:endParaRPr lang="es-ES" sz="36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Open SSH and install </a:t>
            </a:r>
            <a:r>
              <a:rPr lang="en-US" sz="3200" b="1" dirty="0" err="1" smtClean="0"/>
              <a:t>ngrok</a:t>
            </a:r>
            <a:endParaRPr lang="en-US" sz="3200" b="1" dirty="0" smtClean="0"/>
          </a:p>
          <a:p>
            <a:r>
              <a:rPr lang="es-ES" sz="2800" dirty="0" err="1" smtClean="0"/>
              <a:t>wget</a:t>
            </a:r>
            <a:r>
              <a:rPr lang="es-ES" sz="2800" dirty="0" smtClean="0"/>
              <a:t> https://bin.equinox.io/c/4VmDzA7iaHb/ngrok-stable-linux-amd64.zip</a:t>
            </a:r>
          </a:p>
          <a:p>
            <a:endParaRPr lang="es-ES" sz="2800" dirty="0" smtClean="0"/>
          </a:p>
          <a:p>
            <a:r>
              <a:rPr lang="es-ES" sz="2800" dirty="0" smtClean="0"/>
              <a:t>sudo </a:t>
            </a:r>
            <a:r>
              <a:rPr lang="es-ES" sz="2800" dirty="0" err="1" smtClean="0"/>
              <a:t>apt-get</a:t>
            </a:r>
            <a:r>
              <a:rPr lang="es-ES" sz="2800" dirty="0" smtClean="0"/>
              <a:t> </a:t>
            </a:r>
            <a:r>
              <a:rPr lang="es-ES" sz="2800" dirty="0" err="1" smtClean="0"/>
              <a:t>install</a:t>
            </a:r>
            <a:r>
              <a:rPr lang="es-ES" sz="2800" dirty="0" smtClean="0"/>
              <a:t> </a:t>
            </a:r>
            <a:r>
              <a:rPr lang="es-ES" sz="2800" dirty="0" err="1" smtClean="0"/>
              <a:t>unzip</a:t>
            </a:r>
            <a:endParaRPr lang="es-ES" sz="2800" dirty="0" smtClean="0"/>
          </a:p>
          <a:p>
            <a:endParaRPr lang="es-ES" sz="2800" dirty="0" smtClean="0"/>
          </a:p>
          <a:p>
            <a:r>
              <a:rPr lang="es-ES" sz="2800" dirty="0" err="1" smtClean="0"/>
              <a:t>unzip</a:t>
            </a:r>
            <a:r>
              <a:rPr lang="es-ES" sz="2800" dirty="0" smtClean="0"/>
              <a:t> -o ngrok-stable-linux-amd64.zip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9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55091" y="300249"/>
            <a:ext cx="10153935" cy="524074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 smtClean="0"/>
              <a:t>Connect</a:t>
            </a:r>
            <a:r>
              <a:rPr lang="es-ES" sz="2800" dirty="0" smtClean="0"/>
              <a:t> to </a:t>
            </a:r>
            <a:r>
              <a:rPr lang="es-ES" sz="2800" dirty="0" err="1" smtClean="0"/>
              <a:t>Cluster</a:t>
            </a:r>
            <a:r>
              <a:rPr lang="es-ES" sz="2800" dirty="0" smtClean="0"/>
              <a:t>:</a:t>
            </a:r>
          </a:p>
          <a:p>
            <a:endParaRPr lang="es-ES" sz="3600" b="1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/>
              <a:t>With </a:t>
            </a:r>
            <a:r>
              <a:rPr lang="en-US" sz="3200" b="1" dirty="0" err="1" smtClean="0"/>
              <a:t>ngrok</a:t>
            </a:r>
            <a:endParaRPr lang="en-US" sz="3200" b="1" dirty="0" smtClean="0"/>
          </a:p>
          <a:p>
            <a:r>
              <a:rPr lang="en-US" sz="2800" u="sng" dirty="0" smtClean="0">
                <a:hlinkClick r:id="rId2"/>
              </a:rPr>
              <a:t>https://www.youtube.com/watch?v=6DD-vBdJJxk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r>
              <a:rPr lang="es-ES" sz="2800" dirty="0" err="1" smtClean="0"/>
              <a:t>You</a:t>
            </a:r>
            <a:r>
              <a:rPr lang="es-ES" sz="2800" dirty="0" smtClean="0"/>
              <a:t> can Access: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s-ES" sz="2800" dirty="0" smtClean="0"/>
              <a:t> </a:t>
            </a:r>
            <a:r>
              <a:rPr lang="es-ES" sz="2800" dirty="0" err="1" smtClean="0"/>
              <a:t>hadoop</a:t>
            </a:r>
            <a:r>
              <a:rPr lang="es-ES" sz="2800" dirty="0" smtClean="0"/>
              <a:t> : </a:t>
            </a:r>
            <a:r>
              <a:rPr lang="es-ES" sz="2800" dirty="0" err="1" smtClean="0"/>
              <a:t>ngrok</a:t>
            </a:r>
            <a:r>
              <a:rPr lang="es-ES" sz="2800" dirty="0" smtClean="0"/>
              <a:t> http 8088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s-ES" sz="2800" dirty="0" err="1" smtClean="0"/>
              <a:t>Jupyter</a:t>
            </a:r>
            <a:r>
              <a:rPr lang="es-ES" sz="2800" dirty="0" smtClean="0"/>
              <a:t> : </a:t>
            </a:r>
            <a:r>
              <a:rPr lang="es-ES" sz="2800" dirty="0" err="1" smtClean="0"/>
              <a:t>ngrok</a:t>
            </a:r>
            <a:r>
              <a:rPr lang="es-ES" sz="2800" dirty="0" smtClean="0"/>
              <a:t> http 8123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s-ES" sz="2800" dirty="0"/>
          </a:p>
          <a:p>
            <a:endParaRPr lang="es-ES" sz="2800" dirty="0" smtClean="0"/>
          </a:p>
          <a:p>
            <a:endParaRPr lang="es-ES" sz="2800" dirty="0"/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927601"/>
              </p:ext>
            </p:extLst>
          </p:nvPr>
        </p:nvGraphicFramePr>
        <p:xfrm>
          <a:off x="838200" y="4481695"/>
          <a:ext cx="10515600" cy="73152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YARN ResourceManager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8088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http://</a:t>
                      </a:r>
                      <a:r>
                        <a:rPr lang="en-US" i="1"/>
                        <a:t>master-host-name</a:t>
                      </a:r>
                      <a:r>
                        <a:rPr lang="en-US"/>
                        <a:t>:8088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HDFS NameNode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9870</a:t>
                      </a:r>
                      <a:r>
                        <a:rPr lang="en-US" b="1" baseline="30000"/>
                        <a:t>*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</a:t>
                      </a:r>
                      <a:r>
                        <a:rPr lang="en-US" i="1" dirty="0"/>
                        <a:t>master-host-name</a:t>
                      </a:r>
                      <a:r>
                        <a:rPr lang="en-US" dirty="0"/>
                        <a:t>:9870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632345" y="5889978"/>
            <a:ext cx="10163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cloud.google.com/dataproc/docs/concepts/accessing/cluster-web-interfaces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63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287</Words>
  <Application>Microsoft Office PowerPoint</Application>
  <PresentationFormat>Panorámica</PresentationFormat>
  <Paragraphs>68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21</cp:revision>
  <dcterms:created xsi:type="dcterms:W3CDTF">2018-12-16T18:20:39Z</dcterms:created>
  <dcterms:modified xsi:type="dcterms:W3CDTF">2018-12-19T15:01:22Z</dcterms:modified>
</cp:coreProperties>
</file>