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 id="2147483672" r:id="rId3"/>
  </p:sldMasterIdLst>
  <p:notesMasterIdLst>
    <p:notesMasterId r:id="rId82"/>
  </p:notesMasterIdLst>
  <p:handoutMasterIdLst>
    <p:handoutMasterId r:id="rId83"/>
  </p:handoutMasterIdLst>
  <p:sldIdLst>
    <p:sldId id="416" r:id="rId4"/>
    <p:sldId id="343" r:id="rId5"/>
    <p:sldId id="316" r:id="rId6"/>
    <p:sldId id="322" r:id="rId7"/>
    <p:sldId id="319" r:id="rId8"/>
    <p:sldId id="320" r:id="rId9"/>
    <p:sldId id="321" r:id="rId10"/>
    <p:sldId id="323" r:id="rId11"/>
    <p:sldId id="325" r:id="rId12"/>
    <p:sldId id="326" r:id="rId13"/>
    <p:sldId id="327" r:id="rId14"/>
    <p:sldId id="328" r:id="rId15"/>
    <p:sldId id="329" r:id="rId16"/>
    <p:sldId id="355" r:id="rId17"/>
    <p:sldId id="356" r:id="rId18"/>
    <p:sldId id="357" r:id="rId19"/>
    <p:sldId id="358" r:id="rId20"/>
    <p:sldId id="359" r:id="rId21"/>
    <p:sldId id="403" r:id="rId22"/>
    <p:sldId id="404" r:id="rId23"/>
    <p:sldId id="405" r:id="rId24"/>
    <p:sldId id="406" r:id="rId25"/>
    <p:sldId id="407" r:id="rId26"/>
    <p:sldId id="408" r:id="rId27"/>
    <p:sldId id="402" r:id="rId28"/>
    <p:sldId id="352" r:id="rId29"/>
    <p:sldId id="418" r:id="rId30"/>
    <p:sldId id="334" r:id="rId31"/>
    <p:sldId id="353" r:id="rId32"/>
    <p:sldId id="354" r:id="rId33"/>
    <p:sldId id="360" r:id="rId34"/>
    <p:sldId id="361" r:id="rId35"/>
    <p:sldId id="362" r:id="rId36"/>
    <p:sldId id="414" r:id="rId37"/>
    <p:sldId id="409" r:id="rId38"/>
    <p:sldId id="410" r:id="rId39"/>
    <p:sldId id="417" r:id="rId40"/>
    <p:sldId id="413" r:id="rId41"/>
    <p:sldId id="415" r:id="rId42"/>
    <p:sldId id="411" r:id="rId43"/>
    <p:sldId id="412" r:id="rId44"/>
    <p:sldId id="397" r:id="rId45"/>
    <p:sldId id="398" r:id="rId46"/>
    <p:sldId id="399" r:id="rId47"/>
    <p:sldId id="400" r:id="rId48"/>
    <p:sldId id="387" r:id="rId49"/>
    <p:sldId id="394" r:id="rId50"/>
    <p:sldId id="395" r:id="rId51"/>
    <p:sldId id="388" r:id="rId52"/>
    <p:sldId id="389" r:id="rId53"/>
    <p:sldId id="390" r:id="rId54"/>
    <p:sldId id="391" r:id="rId55"/>
    <p:sldId id="392" r:id="rId56"/>
    <p:sldId id="393" r:id="rId57"/>
    <p:sldId id="396" r:id="rId58"/>
    <p:sldId id="401" r:id="rId59"/>
    <p:sldId id="374" r:id="rId60"/>
    <p:sldId id="375" r:id="rId61"/>
    <p:sldId id="376" r:id="rId62"/>
    <p:sldId id="377" r:id="rId63"/>
    <p:sldId id="382" r:id="rId64"/>
    <p:sldId id="378" r:id="rId65"/>
    <p:sldId id="379" r:id="rId66"/>
    <p:sldId id="380" r:id="rId67"/>
    <p:sldId id="381" r:id="rId68"/>
    <p:sldId id="368" r:id="rId69"/>
    <p:sldId id="369" r:id="rId70"/>
    <p:sldId id="370" r:id="rId71"/>
    <p:sldId id="373" r:id="rId72"/>
    <p:sldId id="371" r:id="rId73"/>
    <p:sldId id="372" r:id="rId74"/>
    <p:sldId id="337" r:id="rId75"/>
    <p:sldId id="338" r:id="rId76"/>
    <p:sldId id="340" r:id="rId77"/>
    <p:sldId id="341" r:id="rId78"/>
    <p:sldId id="339" r:id="rId79"/>
    <p:sldId id="342" r:id="rId80"/>
    <p:sldId id="350" r:id="rId8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D"/>
    <a:srgbClr val="282828"/>
    <a:srgbClr val="4343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29" autoAdjust="0"/>
  </p:normalViewPr>
  <p:slideViewPr>
    <p:cSldViewPr>
      <p:cViewPr varScale="1">
        <p:scale>
          <a:sx n="74" d="100"/>
          <a:sy n="74" d="100"/>
        </p:scale>
        <p:origin x="1164" y="72"/>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83" d="100"/>
          <a:sy n="83" d="100"/>
        </p:scale>
        <p:origin x="-382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notesMaster" Target="notesMasters/notesMaster1.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2E9F02-560A-41EA-B216-7E4154C73177}" type="datetimeFigureOut">
              <a:rPr lang="en-US" smtClean="0"/>
              <a:t>12/12/2018</a:t>
            </a:fld>
            <a:endParaRPr lang="en-U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6CE2B95-A532-4DDB-B353-5BFABCB3FEE3}" type="slidenum">
              <a:rPr lang="en-US" smtClean="0"/>
              <a:t>‹Nº›</a:t>
            </a:fld>
            <a:endParaRPr lang="en-US"/>
          </a:p>
        </p:txBody>
      </p:sp>
    </p:spTree>
    <p:extLst>
      <p:ext uri="{BB962C8B-B14F-4D97-AF65-F5344CB8AC3E}">
        <p14:creationId xmlns:p14="http://schemas.microsoft.com/office/powerpoint/2010/main" val="2539573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79F21D-16A6-4D82-9FEE-4E31B3E549D5}" type="datetimeFigureOut">
              <a:rPr lang="en-US" smtClean="0"/>
              <a:t>12/12/2018</a:t>
            </a:fld>
            <a:endParaRPr lang="en-U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64BB18-D339-4B87-A542-D63C0568742A}" type="slidenum">
              <a:rPr lang="en-US" smtClean="0"/>
              <a:t>‹Nº›</a:t>
            </a:fld>
            <a:endParaRPr lang="en-US"/>
          </a:p>
        </p:txBody>
      </p:sp>
    </p:spTree>
    <p:extLst>
      <p:ext uri="{BB962C8B-B14F-4D97-AF65-F5344CB8AC3E}">
        <p14:creationId xmlns:p14="http://schemas.microsoft.com/office/powerpoint/2010/main" val="635233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a:p>
        </p:txBody>
      </p:sp>
      <p:sp>
        <p:nvSpPr>
          <p:cNvPr id="4" name="3 Marcador de número de diapositiva"/>
          <p:cNvSpPr>
            <a:spLocks noGrp="1"/>
          </p:cNvSpPr>
          <p:nvPr>
            <p:ph type="sldNum" sz="quarter" idx="10"/>
          </p:nvPr>
        </p:nvSpPr>
        <p:spPr/>
        <p:txBody>
          <a:bodyPr/>
          <a:lstStyle/>
          <a:p>
            <a:fld id="{6664BB18-D339-4B87-A542-D63C0568742A}"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2230581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8" name="7 Rectángulo redondeado"/>
          <p:cNvSpPr/>
          <p:nvPr userDrawn="1"/>
        </p:nvSpPr>
        <p:spPr>
          <a:xfrm>
            <a:off x="457752" y="2475386"/>
            <a:ext cx="8290712" cy="1041661"/>
          </a:xfrm>
          <a:prstGeom prst="roundRect">
            <a:avLst/>
          </a:prstGeom>
          <a:solidFill>
            <a:srgbClr val="3630B2"/>
          </a:solidFill>
          <a:ln>
            <a:noFill/>
          </a:ln>
          <a:effectLst>
            <a:outerShdw blurRad="508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latin typeface="Calibri Light" panose="020F0302020204030204" pitchFamily="34" charset="0"/>
            </a:endParaRPr>
          </a:p>
        </p:txBody>
      </p:sp>
      <p:sp>
        <p:nvSpPr>
          <p:cNvPr id="9" name="8 CuadroTexto"/>
          <p:cNvSpPr txBox="1"/>
          <p:nvPr userDrawn="1"/>
        </p:nvSpPr>
        <p:spPr>
          <a:xfrm>
            <a:off x="1020471" y="3717032"/>
            <a:ext cx="7087068" cy="769441"/>
          </a:xfrm>
          <a:prstGeom prst="rect">
            <a:avLst/>
          </a:prstGeom>
          <a:noFill/>
        </p:spPr>
        <p:txBody>
          <a:bodyPr wrap="none" rtlCol="0">
            <a:spAutoFit/>
          </a:bodyPr>
          <a:lstStyle/>
          <a:p>
            <a:r>
              <a:rPr lang="en-US" sz="2400" dirty="0" smtClean="0">
                <a:latin typeface="Calibri Light" panose="020F0302020204030204" pitchFamily="34" charset="0"/>
              </a:rPr>
              <a:t>Master of Science in Signal Theory and Communications</a:t>
            </a:r>
          </a:p>
          <a:p>
            <a:pPr algn="ctr"/>
            <a:r>
              <a:rPr lang="en-US" sz="2000" dirty="0" smtClean="0">
                <a:latin typeface="Calibri Light" panose="020F0302020204030204" pitchFamily="34" charset="0"/>
              </a:rPr>
              <a:t>TRACK: Signal Processing and</a:t>
            </a:r>
            <a:r>
              <a:rPr lang="en-US" sz="2000" baseline="0" dirty="0" smtClean="0">
                <a:latin typeface="Calibri Light" panose="020F0302020204030204" pitchFamily="34" charset="0"/>
              </a:rPr>
              <a:t> </a:t>
            </a:r>
            <a:r>
              <a:rPr lang="en-US" sz="2000" dirty="0" smtClean="0">
                <a:latin typeface="Calibri Light" panose="020F0302020204030204" pitchFamily="34" charset="0"/>
              </a:rPr>
              <a:t>Machine Learning for Big Data</a:t>
            </a:r>
            <a:endParaRPr lang="en-US" sz="2000" dirty="0">
              <a:latin typeface="Calibri Light" panose="020F0302020204030204" pitchFamily="34" charset="0"/>
            </a:endParaRPr>
          </a:p>
        </p:txBody>
      </p:sp>
      <p:sp>
        <p:nvSpPr>
          <p:cNvPr id="11" name="1 Marcador de título"/>
          <p:cNvSpPr>
            <a:spLocks noGrp="1"/>
          </p:cNvSpPr>
          <p:nvPr>
            <p:ph type="title"/>
          </p:nvPr>
        </p:nvSpPr>
        <p:spPr>
          <a:xfrm>
            <a:off x="474620" y="2382436"/>
            <a:ext cx="8229600" cy="1143000"/>
          </a:xfrm>
          <a:prstGeom prst="rect">
            <a:avLst/>
          </a:prstGeom>
        </p:spPr>
        <p:txBody>
          <a:bodyPr vert="horz" lIns="91440" tIns="45720" rIns="91440" bIns="45720" rtlCol="0" anchor="ctr">
            <a:noAutofit/>
          </a:bodyPr>
          <a:lstStyle>
            <a:lvl1pPr>
              <a:defRPr sz="2800">
                <a:solidFill>
                  <a:schemeClr val="bg1"/>
                </a:solidFill>
              </a:defRPr>
            </a:lvl1pPr>
          </a:lstStyle>
          <a:p>
            <a:r>
              <a:rPr lang="es-ES" dirty="0" smtClean="0"/>
              <a:t>Haga clic para modificar el estilo de título del patrón</a:t>
            </a:r>
            <a:endParaRPr lang="es-ES" dirty="0"/>
          </a:p>
        </p:txBody>
      </p:sp>
      <p:pic>
        <p:nvPicPr>
          <p:cNvPr id="3"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752" y="836712"/>
            <a:ext cx="8064896" cy="12698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6 CuadroTexto"/>
          <p:cNvSpPr txBox="1"/>
          <p:nvPr userDrawn="1"/>
        </p:nvSpPr>
        <p:spPr>
          <a:xfrm>
            <a:off x="1460281" y="5589240"/>
            <a:ext cx="6315960" cy="1015663"/>
          </a:xfrm>
          <a:prstGeom prst="rect">
            <a:avLst/>
          </a:prstGeom>
          <a:noFill/>
        </p:spPr>
        <p:txBody>
          <a:bodyPr wrap="none" rtlCol="0">
            <a:spAutoFit/>
          </a:bodyPr>
          <a:lstStyle/>
          <a:p>
            <a:pPr algn="ctr"/>
            <a:r>
              <a:rPr lang="es-ES_tradnl" sz="2000" noProof="0" dirty="0" smtClean="0">
                <a:latin typeface="Calibri Light" panose="020F0302020204030204" pitchFamily="34" charset="0"/>
              </a:rPr>
              <a:t>Departamento</a:t>
            </a:r>
            <a:r>
              <a:rPr lang="es-ES_tradnl" sz="2000" baseline="0" noProof="0" dirty="0" smtClean="0">
                <a:latin typeface="Calibri Light" panose="020F0302020204030204" pitchFamily="34" charset="0"/>
              </a:rPr>
              <a:t> de Señales, Sistemas y Radiocomunicaciones</a:t>
            </a:r>
          </a:p>
          <a:p>
            <a:pPr algn="ctr"/>
            <a:r>
              <a:rPr lang="es-ES_tradnl" sz="2000" baseline="0" noProof="0" dirty="0" err="1" smtClean="0">
                <a:latin typeface="Calibri Light" panose="020F0302020204030204" pitchFamily="34" charset="0"/>
              </a:rPr>
              <a:t>E.T.S</a:t>
            </a:r>
            <a:r>
              <a:rPr lang="es-ES_tradnl" sz="2000" baseline="0" noProof="0" dirty="0" smtClean="0">
                <a:latin typeface="Calibri Light" panose="020F0302020204030204" pitchFamily="34" charset="0"/>
              </a:rPr>
              <a:t>. Ingenieros de Telecomunicación</a:t>
            </a:r>
          </a:p>
          <a:p>
            <a:pPr algn="ctr"/>
            <a:r>
              <a:rPr lang="es-ES_tradnl" sz="2000" baseline="0" noProof="0" dirty="0" smtClean="0">
                <a:latin typeface="Calibri Light" panose="020F0302020204030204" pitchFamily="34" charset="0"/>
              </a:rPr>
              <a:t>Universidad Politécnica de Madrid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33327633-AFB9-4F33-B41F-8AD159A004D3}" type="datetime1">
              <a:rPr lang="es-ES" smtClean="0"/>
              <a:t>12/12/2018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5EDED96D-0377-4EC9-9BF1-2C3C416E1A1F}" type="datetime1">
              <a:rPr lang="es-ES" smtClean="0"/>
              <a:t>12/12/2018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a:prstGeom prst="rect">
            <a:avLst/>
          </a:prstGeom>
        </p:spPr>
        <p:txBody>
          <a:bodyPr vert="horz"/>
          <a:lstStyle/>
          <a:p>
            <a:r>
              <a:rPr lang="es-ES_tradnl" smtClean="0"/>
              <a:t>Clic para editar título</a:t>
            </a:r>
            <a:endParaRPr lang="es-ES"/>
          </a:p>
        </p:txBody>
      </p:sp>
      <p:sp>
        <p:nvSpPr>
          <p:cNvPr id="3" name="Subtítulo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_tradnl" smtClean="0"/>
              <a:t>Haga clic para modificar el estilo de subtítulo del patrón</a:t>
            </a:r>
            <a:endParaRPr lang="es-ES"/>
          </a:p>
        </p:txBody>
      </p:sp>
      <p:sp>
        <p:nvSpPr>
          <p:cNvPr id="4" name="Rectangle 6"/>
          <p:cNvSpPr>
            <a:spLocks noGrp="1" noChangeArrowheads="1"/>
          </p:cNvSpPr>
          <p:nvPr>
            <p:ph type="sldNum" sz="quarter" idx="10"/>
          </p:nvPr>
        </p:nvSpPr>
        <p:spPr>
          <a:ln/>
        </p:spPr>
        <p:txBody>
          <a:bodyPr/>
          <a:lstStyle>
            <a:lvl1pPr>
              <a:defRPr/>
            </a:lvl1pPr>
          </a:lstStyle>
          <a:p>
            <a:r>
              <a:rPr lang="es-ES_tradnl" altLang="en-US"/>
              <a:t>DIAPOSITIVA</a:t>
            </a:r>
            <a:r>
              <a:rPr lang="es-ES_tradnl" altLang="en-US" sz="800">
                <a:latin typeface="Arial" panose="020B0604020202020204" pitchFamily="34" charset="0"/>
              </a:rPr>
              <a:t> </a:t>
            </a:r>
            <a:fld id="{BFC6DA00-8797-4A6E-A746-C9B2DE4DE893}" type="slidenum">
              <a:rPr lang="es-ES_tradnl" altLang="en-US"/>
              <a:pPr/>
              <a:t>‹Nº›</a:t>
            </a:fld>
            <a:endParaRPr lang="es-ES_tradnl" altLang="en-US"/>
          </a:p>
        </p:txBody>
      </p:sp>
    </p:spTree>
    <p:extLst>
      <p:ext uri="{BB962C8B-B14F-4D97-AF65-F5344CB8AC3E}">
        <p14:creationId xmlns:p14="http://schemas.microsoft.com/office/powerpoint/2010/main" val="4182167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vert="horz"/>
          <a:lstStyle/>
          <a:p>
            <a:r>
              <a:rPr lang="es-ES_tradnl" smtClean="0"/>
              <a:t>Clic para editar título</a:t>
            </a:r>
            <a:endParaRPr lang="es-ES"/>
          </a:p>
        </p:txBody>
      </p:sp>
      <p:sp>
        <p:nvSpPr>
          <p:cNvPr id="3" name="Marcador de contenido 2"/>
          <p:cNvSpPr>
            <a:spLocks noGrp="1"/>
          </p:cNvSpPr>
          <p:nvPr>
            <p:ph idx="1"/>
          </p:nvPr>
        </p:nvSpPr>
        <p:spPr>
          <a:xfrm>
            <a:off x="457200" y="1600200"/>
            <a:ext cx="8229600" cy="4525963"/>
          </a:xfrm>
          <a:prstGeom prst="rect">
            <a:avLst/>
          </a:prstGeom>
        </p:spPr>
        <p:txBody>
          <a:bodyPr vert="horz"/>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Rectangle 6"/>
          <p:cNvSpPr>
            <a:spLocks noGrp="1" noChangeArrowheads="1"/>
          </p:cNvSpPr>
          <p:nvPr>
            <p:ph type="sldNum" sz="quarter" idx="10"/>
          </p:nvPr>
        </p:nvSpPr>
        <p:spPr>
          <a:ln/>
        </p:spPr>
        <p:txBody>
          <a:bodyPr/>
          <a:lstStyle>
            <a:lvl1pPr>
              <a:defRPr/>
            </a:lvl1pPr>
          </a:lstStyle>
          <a:p>
            <a:r>
              <a:rPr lang="es-ES_tradnl" altLang="en-US"/>
              <a:t>DIAPOSITIVA</a:t>
            </a:r>
            <a:r>
              <a:rPr lang="es-ES_tradnl" altLang="en-US" sz="800">
                <a:latin typeface="Arial" panose="020B0604020202020204" pitchFamily="34" charset="0"/>
              </a:rPr>
              <a:t> </a:t>
            </a:r>
            <a:fld id="{7E28D836-C3E2-478F-9421-FBFE2DAC37DB}" type="slidenum">
              <a:rPr lang="es-ES_tradnl" altLang="en-US"/>
              <a:pPr/>
              <a:t>‹Nº›</a:t>
            </a:fld>
            <a:endParaRPr lang="es-ES_tradnl" altLang="en-US"/>
          </a:p>
        </p:txBody>
      </p:sp>
    </p:spTree>
    <p:extLst>
      <p:ext uri="{BB962C8B-B14F-4D97-AF65-F5344CB8AC3E}">
        <p14:creationId xmlns:p14="http://schemas.microsoft.com/office/powerpoint/2010/main" val="33714092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es-ES_tradnl" smtClean="0"/>
              <a:t>Clic para editar título</a:t>
            </a:r>
            <a:endParaRPr lang="es-ES"/>
          </a:p>
        </p:txBody>
      </p:sp>
      <p:sp>
        <p:nvSpPr>
          <p:cNvPr id="3" name="Marcador de texto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smtClean="0"/>
              <a:t>Haga clic para modificar el estilo de texto del patrón</a:t>
            </a:r>
          </a:p>
        </p:txBody>
      </p:sp>
      <p:sp>
        <p:nvSpPr>
          <p:cNvPr id="4" name="Rectangle 6"/>
          <p:cNvSpPr>
            <a:spLocks noGrp="1" noChangeArrowheads="1"/>
          </p:cNvSpPr>
          <p:nvPr>
            <p:ph type="sldNum" sz="quarter" idx="10"/>
          </p:nvPr>
        </p:nvSpPr>
        <p:spPr>
          <a:ln/>
        </p:spPr>
        <p:txBody>
          <a:bodyPr/>
          <a:lstStyle>
            <a:lvl1pPr>
              <a:defRPr/>
            </a:lvl1pPr>
          </a:lstStyle>
          <a:p>
            <a:r>
              <a:rPr lang="es-ES_tradnl" altLang="en-US"/>
              <a:t>DIAPOSITIVA</a:t>
            </a:r>
            <a:r>
              <a:rPr lang="es-ES_tradnl" altLang="en-US" sz="800">
                <a:latin typeface="Arial" panose="020B0604020202020204" pitchFamily="34" charset="0"/>
              </a:rPr>
              <a:t> </a:t>
            </a:r>
            <a:fld id="{DD1E9294-C2EC-45A2-B065-E10615A839DC}" type="slidenum">
              <a:rPr lang="es-ES_tradnl" altLang="en-US"/>
              <a:pPr/>
              <a:t>‹Nº›</a:t>
            </a:fld>
            <a:endParaRPr lang="es-ES_tradnl" altLang="en-US"/>
          </a:p>
        </p:txBody>
      </p:sp>
    </p:spTree>
    <p:extLst>
      <p:ext uri="{BB962C8B-B14F-4D97-AF65-F5344CB8AC3E}">
        <p14:creationId xmlns:p14="http://schemas.microsoft.com/office/powerpoint/2010/main" val="2515803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vert="horz"/>
          <a:lstStyle/>
          <a:p>
            <a:r>
              <a:rPr lang="es-ES_tradnl" smtClean="0"/>
              <a:t>Clic para editar título</a:t>
            </a:r>
            <a:endParaRPr lang="es-ES"/>
          </a:p>
        </p:txBody>
      </p:sp>
      <p:sp>
        <p:nvSpPr>
          <p:cNvPr id="3" name="Marcador de contenido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contenido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5" name="Rectangle 6"/>
          <p:cNvSpPr>
            <a:spLocks noGrp="1" noChangeArrowheads="1"/>
          </p:cNvSpPr>
          <p:nvPr>
            <p:ph type="sldNum" sz="quarter" idx="10"/>
          </p:nvPr>
        </p:nvSpPr>
        <p:spPr>
          <a:ln/>
        </p:spPr>
        <p:txBody>
          <a:bodyPr/>
          <a:lstStyle>
            <a:lvl1pPr>
              <a:defRPr/>
            </a:lvl1pPr>
          </a:lstStyle>
          <a:p>
            <a:r>
              <a:rPr lang="es-ES_tradnl" altLang="en-US"/>
              <a:t>DIAPOSITIVA</a:t>
            </a:r>
            <a:r>
              <a:rPr lang="es-ES_tradnl" altLang="en-US" sz="800">
                <a:latin typeface="Arial" panose="020B0604020202020204" pitchFamily="34" charset="0"/>
              </a:rPr>
              <a:t> </a:t>
            </a:r>
            <a:fld id="{5012715D-0E3B-47B6-BD32-7093EA82DF91}" type="slidenum">
              <a:rPr lang="es-ES_tradnl" altLang="en-US"/>
              <a:pPr/>
              <a:t>‹Nº›</a:t>
            </a:fld>
            <a:endParaRPr lang="es-ES_tradnl" altLang="en-US"/>
          </a:p>
        </p:txBody>
      </p:sp>
    </p:spTree>
    <p:extLst>
      <p:ext uri="{BB962C8B-B14F-4D97-AF65-F5344CB8AC3E}">
        <p14:creationId xmlns:p14="http://schemas.microsoft.com/office/powerpoint/2010/main" val="1978364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vert="horz"/>
          <a:lstStyle>
            <a:lvl1pPr>
              <a:defRPr/>
            </a:lvl1pPr>
          </a:lstStyle>
          <a:p>
            <a:r>
              <a:rPr lang="es-ES_tradnl" smtClean="0"/>
              <a:t>Clic para editar título</a:t>
            </a:r>
            <a:endParaRPr lang="es-ES"/>
          </a:p>
        </p:txBody>
      </p:sp>
      <p:sp>
        <p:nvSpPr>
          <p:cNvPr id="3" name="Marcador de texto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Marcador de contenido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5" name="Marcador de texto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Marcador de contenido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7" name="Rectangle 6"/>
          <p:cNvSpPr>
            <a:spLocks noGrp="1" noChangeArrowheads="1"/>
          </p:cNvSpPr>
          <p:nvPr>
            <p:ph type="sldNum" sz="quarter" idx="10"/>
          </p:nvPr>
        </p:nvSpPr>
        <p:spPr>
          <a:ln/>
        </p:spPr>
        <p:txBody>
          <a:bodyPr/>
          <a:lstStyle>
            <a:lvl1pPr>
              <a:defRPr/>
            </a:lvl1pPr>
          </a:lstStyle>
          <a:p>
            <a:r>
              <a:rPr lang="es-ES_tradnl" altLang="en-US"/>
              <a:t>DIAPOSITIVA</a:t>
            </a:r>
            <a:r>
              <a:rPr lang="es-ES_tradnl" altLang="en-US" sz="800">
                <a:latin typeface="Arial" panose="020B0604020202020204" pitchFamily="34" charset="0"/>
              </a:rPr>
              <a:t> </a:t>
            </a:r>
            <a:fld id="{885EB1B0-BBAF-46B8-9801-483DC41C21B7}" type="slidenum">
              <a:rPr lang="es-ES_tradnl" altLang="en-US"/>
              <a:pPr/>
              <a:t>‹Nº›</a:t>
            </a:fld>
            <a:endParaRPr lang="es-ES_tradnl" altLang="en-US"/>
          </a:p>
        </p:txBody>
      </p:sp>
    </p:spTree>
    <p:extLst>
      <p:ext uri="{BB962C8B-B14F-4D97-AF65-F5344CB8AC3E}">
        <p14:creationId xmlns:p14="http://schemas.microsoft.com/office/powerpoint/2010/main" val="10831988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vert="horz"/>
          <a:lstStyle/>
          <a:p>
            <a:r>
              <a:rPr lang="es-ES_tradnl" smtClean="0"/>
              <a:t>Clic para editar título</a:t>
            </a:r>
            <a:endParaRPr lang="es-ES"/>
          </a:p>
        </p:txBody>
      </p:sp>
      <p:sp>
        <p:nvSpPr>
          <p:cNvPr id="3" name="Rectangle 6"/>
          <p:cNvSpPr>
            <a:spLocks noGrp="1" noChangeArrowheads="1"/>
          </p:cNvSpPr>
          <p:nvPr>
            <p:ph type="sldNum" sz="quarter" idx="10"/>
          </p:nvPr>
        </p:nvSpPr>
        <p:spPr>
          <a:ln/>
        </p:spPr>
        <p:txBody>
          <a:bodyPr/>
          <a:lstStyle>
            <a:lvl1pPr>
              <a:defRPr/>
            </a:lvl1pPr>
          </a:lstStyle>
          <a:p>
            <a:r>
              <a:rPr lang="es-ES_tradnl" altLang="en-US"/>
              <a:t>DIAPOSITIVA</a:t>
            </a:r>
            <a:r>
              <a:rPr lang="es-ES_tradnl" altLang="en-US" sz="800">
                <a:latin typeface="Arial" panose="020B0604020202020204" pitchFamily="34" charset="0"/>
              </a:rPr>
              <a:t> </a:t>
            </a:r>
            <a:fld id="{3EA343CB-6492-401C-A89A-0DB7AC0CC68C}" type="slidenum">
              <a:rPr lang="es-ES_tradnl" altLang="en-US"/>
              <a:pPr/>
              <a:t>‹Nº›</a:t>
            </a:fld>
            <a:endParaRPr lang="es-ES_tradnl" altLang="en-US"/>
          </a:p>
        </p:txBody>
      </p:sp>
    </p:spTree>
    <p:extLst>
      <p:ext uri="{BB962C8B-B14F-4D97-AF65-F5344CB8AC3E}">
        <p14:creationId xmlns:p14="http://schemas.microsoft.com/office/powerpoint/2010/main" val="26378092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r>
              <a:rPr lang="es-ES_tradnl" altLang="en-US"/>
              <a:t>DIAPOSITIVA</a:t>
            </a:r>
            <a:r>
              <a:rPr lang="es-ES_tradnl" altLang="en-US" sz="800">
                <a:latin typeface="Arial" panose="020B0604020202020204" pitchFamily="34" charset="0"/>
              </a:rPr>
              <a:t> </a:t>
            </a:r>
            <a:fld id="{1391EBE5-2D2F-4AC6-835B-A8D9112DDC3D}" type="slidenum">
              <a:rPr lang="es-ES_tradnl" altLang="en-US"/>
              <a:pPr/>
              <a:t>‹Nº›</a:t>
            </a:fld>
            <a:endParaRPr lang="es-ES_tradnl" altLang="en-US"/>
          </a:p>
        </p:txBody>
      </p:sp>
    </p:spTree>
    <p:extLst>
      <p:ext uri="{BB962C8B-B14F-4D97-AF65-F5344CB8AC3E}">
        <p14:creationId xmlns:p14="http://schemas.microsoft.com/office/powerpoint/2010/main" val="22064931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a:prstGeom prst="rect">
            <a:avLst/>
          </a:prstGeom>
        </p:spPr>
        <p:txBody>
          <a:bodyPr vert="horz" anchor="b"/>
          <a:lstStyle>
            <a:lvl1pPr algn="l">
              <a:defRPr sz="2000" b="1"/>
            </a:lvl1pPr>
          </a:lstStyle>
          <a:p>
            <a:r>
              <a:rPr lang="es-ES_tradnl" smtClean="0"/>
              <a:t>Clic para editar título</a:t>
            </a:r>
            <a:endParaRPr lang="es-ES"/>
          </a:p>
        </p:txBody>
      </p:sp>
      <p:sp>
        <p:nvSpPr>
          <p:cNvPr id="3" name="Marcador de contenido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texto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Rectangle 6"/>
          <p:cNvSpPr>
            <a:spLocks noGrp="1" noChangeArrowheads="1"/>
          </p:cNvSpPr>
          <p:nvPr>
            <p:ph type="sldNum" sz="quarter" idx="10"/>
          </p:nvPr>
        </p:nvSpPr>
        <p:spPr>
          <a:ln/>
        </p:spPr>
        <p:txBody>
          <a:bodyPr/>
          <a:lstStyle>
            <a:lvl1pPr>
              <a:defRPr/>
            </a:lvl1pPr>
          </a:lstStyle>
          <a:p>
            <a:r>
              <a:rPr lang="es-ES_tradnl" altLang="en-US"/>
              <a:t>DIAPOSITIVA</a:t>
            </a:r>
            <a:r>
              <a:rPr lang="es-ES_tradnl" altLang="en-US" sz="800">
                <a:latin typeface="Arial" panose="020B0604020202020204" pitchFamily="34" charset="0"/>
              </a:rPr>
              <a:t> </a:t>
            </a:r>
            <a:fld id="{869568AB-C656-484E-9F16-7C5CC9FCE011}" type="slidenum">
              <a:rPr lang="es-ES_tradnl" altLang="en-US"/>
              <a:pPr/>
              <a:t>‹Nº›</a:t>
            </a:fld>
            <a:endParaRPr lang="es-ES_tradnl" altLang="en-US"/>
          </a:p>
        </p:txBody>
      </p:sp>
    </p:spTree>
    <p:extLst>
      <p:ext uri="{BB962C8B-B14F-4D97-AF65-F5344CB8AC3E}">
        <p14:creationId xmlns:p14="http://schemas.microsoft.com/office/powerpoint/2010/main" val="1252082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0" y="0"/>
            <a:ext cx="9144000" cy="908720"/>
          </a:xfrm>
          <a:solidFill>
            <a:srgbClr val="3630B2"/>
          </a:solidFill>
          <a:ln w="25400" cap="flat" cmpd="sng" algn="ctr">
            <a:noFill/>
            <a:prstDash val="solid"/>
          </a:ln>
          <a:effectLst/>
        </p:spPr>
        <p:txBody>
          <a:bodyPr vert="horz" lIns="91440" tIns="45720" rIns="91440" bIns="45720" rtlCol="0" anchor="ctr">
            <a:normAutofit/>
          </a:bodyPr>
          <a:lstStyle>
            <a:lvl1pPr marL="176213" indent="0" algn="l">
              <a:defRPr kumimoji="0" lang="es-ES" sz="2800" b="0" i="0" u="none" strike="noStrike" cap="none" spc="0" normalizeH="0" baseline="0">
                <a:ln>
                  <a:noFill/>
                </a:ln>
                <a:solidFill>
                  <a:sysClr val="window" lastClr="FFFFFF"/>
                </a:solidFill>
                <a:effectLst/>
                <a:uLnTx/>
                <a:uFillTx/>
                <a:latin typeface="Calibri Light" panose="020F0302020204030204" pitchFamily="34" charset="0"/>
                <a:ea typeface="+mn-ea"/>
                <a:cs typeface="+mn-cs"/>
              </a:defRPr>
            </a:lvl1pPr>
          </a:lstStyle>
          <a:p>
            <a:pPr marL="88900" lvl="0" algn="l"/>
            <a:r>
              <a:rPr lang="es-ES" dirty="0" smtClean="0"/>
              <a:t>Haga clic para modificar el estilo de título del patrón</a:t>
            </a:r>
            <a:endParaRPr lang="es-ES" dirty="0"/>
          </a:p>
        </p:txBody>
      </p:sp>
      <p:sp>
        <p:nvSpPr>
          <p:cNvPr id="3" name="2 Marcador de contenido"/>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
        <p:nvSpPr>
          <p:cNvPr id="4" name="3 Marcador de fecha"/>
          <p:cNvSpPr>
            <a:spLocks noGrp="1"/>
          </p:cNvSpPr>
          <p:nvPr>
            <p:ph type="dt" sz="half" idx="10"/>
          </p:nvPr>
        </p:nvSpPr>
        <p:spPr>
          <a:xfrm>
            <a:off x="566257" y="6448251"/>
            <a:ext cx="2133600" cy="365125"/>
          </a:xfrm>
        </p:spPr>
        <p:txBody>
          <a:bodyPr/>
          <a:lstStyle/>
          <a:p>
            <a:fld id="{348ECE8D-65F6-4B01-BAA8-9F200C3C1CA9}" type="datetime1">
              <a:rPr lang="es-ES" smtClean="0"/>
              <a:t>12/12/2018</a:t>
            </a:fld>
            <a:endParaRPr lang="es-ES"/>
          </a:p>
        </p:txBody>
      </p:sp>
      <p:sp>
        <p:nvSpPr>
          <p:cNvPr id="5" name="4 Marcador de pie de página"/>
          <p:cNvSpPr>
            <a:spLocks noGrp="1"/>
          </p:cNvSpPr>
          <p:nvPr>
            <p:ph type="ftr" sz="quarter" idx="11"/>
          </p:nvPr>
        </p:nvSpPr>
        <p:spPr>
          <a:xfrm>
            <a:off x="3124200" y="6431851"/>
            <a:ext cx="2895600" cy="365125"/>
          </a:xfrm>
        </p:spPr>
        <p:txBody>
          <a:bodyPr/>
          <a:lstStyle/>
          <a:p>
            <a:endParaRPr lang="es-ES" dirty="0"/>
          </a:p>
        </p:txBody>
      </p:sp>
      <p:pic>
        <p:nvPicPr>
          <p:cNvPr id="9"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89" y="6477594"/>
            <a:ext cx="906476" cy="375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9 CuadroTexto"/>
          <p:cNvSpPr txBox="1"/>
          <p:nvPr userDrawn="1"/>
        </p:nvSpPr>
        <p:spPr>
          <a:xfrm>
            <a:off x="8388424" y="6566440"/>
            <a:ext cx="755576" cy="276999"/>
          </a:xfrm>
          <a:prstGeom prst="rect">
            <a:avLst/>
          </a:prstGeom>
          <a:noFill/>
        </p:spPr>
        <p:txBody>
          <a:bodyPr wrap="square" rtlCol="0">
            <a:spAutoFit/>
          </a:bodyPr>
          <a:lstStyle/>
          <a:p>
            <a:fld id="{F364D299-E018-4E3E-A3DC-C44145307719}" type="slidenum">
              <a:rPr lang="en-US" sz="1200" smtClean="0">
                <a:solidFill>
                  <a:schemeClr val="bg1">
                    <a:lumMod val="50000"/>
                  </a:schemeClr>
                </a:solidFill>
              </a:rPr>
              <a:t>‹Nº›</a:t>
            </a:fld>
            <a:r>
              <a:rPr lang="en-US" sz="1200" dirty="0" smtClean="0">
                <a:solidFill>
                  <a:schemeClr val="bg1">
                    <a:lumMod val="50000"/>
                  </a:schemeClr>
                </a:solidFill>
              </a:rPr>
              <a:t> / 19</a:t>
            </a:r>
            <a:endParaRPr lang="en-US" sz="1200" dirty="0">
              <a:solidFill>
                <a:schemeClr val="bg1">
                  <a:lumMod val="50000"/>
                </a:schemeClr>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a:prstGeom prst="rect">
            <a:avLst/>
          </a:prstGeom>
        </p:spPr>
        <p:txBody>
          <a:bodyPr vert="horz" anchor="b"/>
          <a:lstStyle>
            <a:lvl1pPr algn="l">
              <a:defRPr sz="2000" b="1"/>
            </a:lvl1pPr>
          </a:lstStyle>
          <a:p>
            <a:r>
              <a:rPr lang="es-ES_tradnl" smtClean="0"/>
              <a:t>Clic para editar título</a:t>
            </a:r>
            <a:endParaRPr lang="es-ES"/>
          </a:p>
        </p:txBody>
      </p:sp>
      <p:sp>
        <p:nvSpPr>
          <p:cNvPr id="3" name="Marcador de posición de imagen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Marcador de texto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Rectangle 6"/>
          <p:cNvSpPr>
            <a:spLocks noGrp="1" noChangeArrowheads="1"/>
          </p:cNvSpPr>
          <p:nvPr>
            <p:ph type="sldNum" sz="quarter" idx="10"/>
          </p:nvPr>
        </p:nvSpPr>
        <p:spPr>
          <a:ln/>
        </p:spPr>
        <p:txBody>
          <a:bodyPr/>
          <a:lstStyle>
            <a:lvl1pPr>
              <a:defRPr/>
            </a:lvl1pPr>
          </a:lstStyle>
          <a:p>
            <a:r>
              <a:rPr lang="es-ES_tradnl" altLang="en-US"/>
              <a:t>DIAPOSITIVA</a:t>
            </a:r>
            <a:r>
              <a:rPr lang="es-ES_tradnl" altLang="en-US" sz="800">
                <a:latin typeface="Arial" panose="020B0604020202020204" pitchFamily="34" charset="0"/>
              </a:rPr>
              <a:t> </a:t>
            </a:r>
            <a:fld id="{AD67C783-A2A2-42D9-917B-F892869E5099}" type="slidenum">
              <a:rPr lang="es-ES_tradnl" altLang="en-US"/>
              <a:pPr/>
              <a:t>‹Nº›</a:t>
            </a:fld>
            <a:endParaRPr lang="es-ES_tradnl" altLang="en-US"/>
          </a:p>
        </p:txBody>
      </p:sp>
    </p:spTree>
    <p:extLst>
      <p:ext uri="{BB962C8B-B14F-4D97-AF65-F5344CB8AC3E}">
        <p14:creationId xmlns:p14="http://schemas.microsoft.com/office/powerpoint/2010/main" val="5459218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vert="horz"/>
          <a:lstStyle/>
          <a:p>
            <a:r>
              <a:rPr lang="es-ES_tradnl" smtClean="0"/>
              <a:t>Clic para editar título</a:t>
            </a:r>
            <a:endParaRPr lang="es-ES"/>
          </a:p>
        </p:txBody>
      </p:sp>
      <p:sp>
        <p:nvSpPr>
          <p:cNvPr id="3" name="Marcador de texto vertical 2"/>
          <p:cNvSpPr>
            <a:spLocks noGrp="1"/>
          </p:cNvSpPr>
          <p:nvPr>
            <p:ph type="body" orient="vert" idx="1"/>
          </p:nvPr>
        </p:nvSpPr>
        <p:spPr>
          <a:xfrm>
            <a:off x="457200" y="1600200"/>
            <a:ext cx="8229600" cy="4525963"/>
          </a:xfrm>
          <a:prstGeom prst="rect">
            <a:avLst/>
          </a:prstGeo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Rectangle 6"/>
          <p:cNvSpPr>
            <a:spLocks noGrp="1" noChangeArrowheads="1"/>
          </p:cNvSpPr>
          <p:nvPr>
            <p:ph type="sldNum" sz="quarter" idx="10"/>
          </p:nvPr>
        </p:nvSpPr>
        <p:spPr>
          <a:ln/>
        </p:spPr>
        <p:txBody>
          <a:bodyPr/>
          <a:lstStyle>
            <a:lvl1pPr>
              <a:defRPr/>
            </a:lvl1pPr>
          </a:lstStyle>
          <a:p>
            <a:r>
              <a:rPr lang="es-ES_tradnl" altLang="en-US"/>
              <a:t>DIAPOSITIVA</a:t>
            </a:r>
            <a:r>
              <a:rPr lang="es-ES_tradnl" altLang="en-US" sz="800">
                <a:latin typeface="Arial" panose="020B0604020202020204" pitchFamily="34" charset="0"/>
              </a:rPr>
              <a:t> </a:t>
            </a:r>
            <a:fld id="{E7377D04-389C-4711-BFDA-DC6654E9EB48}" type="slidenum">
              <a:rPr lang="es-ES_tradnl" altLang="en-US"/>
              <a:pPr/>
              <a:t>‹Nº›</a:t>
            </a:fld>
            <a:endParaRPr lang="es-ES_tradnl" altLang="en-US"/>
          </a:p>
        </p:txBody>
      </p:sp>
    </p:spTree>
    <p:extLst>
      <p:ext uri="{BB962C8B-B14F-4D97-AF65-F5344CB8AC3E}">
        <p14:creationId xmlns:p14="http://schemas.microsoft.com/office/powerpoint/2010/main" val="21863651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a:prstGeom prst="rect">
            <a:avLst/>
          </a:prstGeom>
        </p:spPr>
        <p:txBody>
          <a:bodyPr vert="eaVert"/>
          <a:lstStyle/>
          <a:p>
            <a:r>
              <a:rPr lang="es-ES_tradnl" smtClean="0"/>
              <a:t>Clic para editar título</a:t>
            </a:r>
            <a:endParaRPr lang="es-ES"/>
          </a:p>
        </p:txBody>
      </p:sp>
      <p:sp>
        <p:nvSpPr>
          <p:cNvPr id="3" name="Marcador de texto vertical 2"/>
          <p:cNvSpPr>
            <a:spLocks noGrp="1"/>
          </p:cNvSpPr>
          <p:nvPr>
            <p:ph type="body" orient="vert" idx="1"/>
          </p:nvPr>
        </p:nvSpPr>
        <p:spPr>
          <a:xfrm>
            <a:off x="457200" y="274638"/>
            <a:ext cx="6019800" cy="5851525"/>
          </a:xfrm>
          <a:prstGeom prst="rect">
            <a:avLst/>
          </a:prstGeo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Rectangle 6"/>
          <p:cNvSpPr>
            <a:spLocks noGrp="1" noChangeArrowheads="1"/>
          </p:cNvSpPr>
          <p:nvPr>
            <p:ph type="sldNum" sz="quarter" idx="10"/>
          </p:nvPr>
        </p:nvSpPr>
        <p:spPr>
          <a:ln/>
        </p:spPr>
        <p:txBody>
          <a:bodyPr/>
          <a:lstStyle>
            <a:lvl1pPr>
              <a:defRPr/>
            </a:lvl1pPr>
          </a:lstStyle>
          <a:p>
            <a:r>
              <a:rPr lang="es-ES_tradnl" altLang="en-US"/>
              <a:t>DIAPOSITIVA</a:t>
            </a:r>
            <a:r>
              <a:rPr lang="es-ES_tradnl" altLang="en-US" sz="800">
                <a:latin typeface="Arial" panose="020B0604020202020204" pitchFamily="34" charset="0"/>
              </a:rPr>
              <a:t> </a:t>
            </a:r>
            <a:fld id="{AC40A2FC-E8B6-4DBC-871F-EB0FBE0D26C4}" type="slidenum">
              <a:rPr lang="es-ES_tradnl" altLang="en-US"/>
              <a:pPr/>
              <a:t>‹Nº›</a:t>
            </a:fld>
            <a:endParaRPr lang="es-ES_tradnl" altLang="en-US"/>
          </a:p>
        </p:txBody>
      </p:sp>
    </p:spTree>
    <p:extLst>
      <p:ext uri="{BB962C8B-B14F-4D97-AF65-F5344CB8AC3E}">
        <p14:creationId xmlns:p14="http://schemas.microsoft.com/office/powerpoint/2010/main" val="36315574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8" name="7 Rectángulo redondeado"/>
          <p:cNvSpPr/>
          <p:nvPr userDrawn="1"/>
        </p:nvSpPr>
        <p:spPr>
          <a:xfrm>
            <a:off x="457752" y="2475386"/>
            <a:ext cx="8290712" cy="1041661"/>
          </a:xfrm>
          <a:prstGeom prst="roundRect">
            <a:avLst/>
          </a:prstGeom>
          <a:gradFill flip="none" rotWithShape="1">
            <a:gsLst>
              <a:gs pos="0">
                <a:srgbClr val="9B1D41">
                  <a:shade val="30000"/>
                  <a:satMod val="115000"/>
                </a:srgbClr>
              </a:gs>
              <a:gs pos="50000">
                <a:srgbClr val="9B1D41">
                  <a:shade val="67500"/>
                  <a:satMod val="115000"/>
                </a:srgbClr>
              </a:gs>
              <a:gs pos="100000">
                <a:srgbClr val="9B1D41">
                  <a:shade val="100000"/>
                  <a:satMod val="115000"/>
                </a:srgbClr>
              </a:gs>
            </a:gsLst>
            <a:lin ang="5400000" scaled="1"/>
            <a:tileRect/>
          </a:gradFill>
          <a:ln>
            <a:noFill/>
          </a:ln>
          <a:effectLst>
            <a:outerShdw blurRad="50800" dist="88900" dir="2700000" algn="tl" rotWithShape="0">
              <a:prstClr val="black">
                <a:alpha val="40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sz="2200" dirty="0">
              <a:solidFill>
                <a:prstClr val="white"/>
              </a:solidFill>
            </a:endParaRPr>
          </a:p>
        </p:txBody>
      </p:sp>
      <p:sp>
        <p:nvSpPr>
          <p:cNvPr id="9" name="8 CuadroTexto"/>
          <p:cNvSpPr txBox="1"/>
          <p:nvPr userDrawn="1"/>
        </p:nvSpPr>
        <p:spPr>
          <a:xfrm>
            <a:off x="1020471" y="3717032"/>
            <a:ext cx="7029168" cy="461665"/>
          </a:xfrm>
          <a:prstGeom prst="rect">
            <a:avLst/>
          </a:prstGeom>
          <a:noFill/>
        </p:spPr>
        <p:txBody>
          <a:bodyPr wrap="none" rtlCol="0">
            <a:spAutoFit/>
          </a:bodyPr>
          <a:lstStyle/>
          <a:p>
            <a:r>
              <a:rPr lang="es-ES" sz="2400" dirty="0" smtClean="0">
                <a:solidFill>
                  <a:prstClr val="black"/>
                </a:solidFill>
              </a:rPr>
              <a:t>Máster Universitario en Ingeniería de Telecomunicación</a:t>
            </a:r>
            <a:endParaRPr lang="en-US" sz="2400" dirty="0" smtClean="0">
              <a:solidFill>
                <a:prstClr val="black"/>
              </a:solidFill>
            </a:endParaRPr>
          </a:p>
        </p:txBody>
      </p:sp>
      <p:sp>
        <p:nvSpPr>
          <p:cNvPr id="11" name="1 Marcador de título"/>
          <p:cNvSpPr>
            <a:spLocks noGrp="1"/>
          </p:cNvSpPr>
          <p:nvPr>
            <p:ph type="title"/>
          </p:nvPr>
        </p:nvSpPr>
        <p:spPr>
          <a:xfrm>
            <a:off x="474620" y="2382436"/>
            <a:ext cx="8229600" cy="1143000"/>
          </a:xfrm>
          <a:prstGeom prst="rect">
            <a:avLst/>
          </a:prstGeom>
        </p:spPr>
        <p:txBody>
          <a:bodyPr vert="horz" lIns="91440" tIns="45720" rIns="91440" bIns="45720" rtlCol="0" anchor="ctr">
            <a:noAutofit/>
          </a:bodyPr>
          <a:lstStyle>
            <a:lvl1pPr>
              <a:defRPr sz="2800">
                <a:solidFill>
                  <a:schemeClr val="bg1"/>
                </a:solidFill>
              </a:defRPr>
            </a:lvl1pPr>
          </a:lstStyle>
          <a:p>
            <a:r>
              <a:rPr lang="es-ES" dirty="0" smtClean="0"/>
              <a:t>Haga clic para modificar el estilo de título del patrón</a:t>
            </a:r>
            <a:endParaRPr lang="es-ES" dirty="0"/>
          </a:p>
        </p:txBody>
      </p:sp>
      <p:pic>
        <p:nvPicPr>
          <p:cNvPr id="3"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752" y="836712"/>
            <a:ext cx="8064896" cy="12698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6 CuadroTexto"/>
          <p:cNvSpPr txBox="1"/>
          <p:nvPr userDrawn="1"/>
        </p:nvSpPr>
        <p:spPr>
          <a:xfrm>
            <a:off x="1460281" y="5589240"/>
            <a:ext cx="6315960" cy="1015663"/>
          </a:xfrm>
          <a:prstGeom prst="rect">
            <a:avLst/>
          </a:prstGeom>
          <a:noFill/>
        </p:spPr>
        <p:txBody>
          <a:bodyPr wrap="none" rtlCol="0">
            <a:spAutoFit/>
          </a:bodyPr>
          <a:lstStyle/>
          <a:p>
            <a:pPr algn="ctr"/>
            <a:r>
              <a:rPr lang="es-ES_tradnl" sz="2000" dirty="0" smtClean="0">
                <a:solidFill>
                  <a:prstClr val="black"/>
                </a:solidFill>
              </a:rPr>
              <a:t>Departamento de Señales, Sistemas y Radiocomunicaciones</a:t>
            </a:r>
          </a:p>
          <a:p>
            <a:pPr algn="ctr"/>
            <a:r>
              <a:rPr lang="es-ES_tradnl" sz="2000" dirty="0" err="1" smtClean="0">
                <a:solidFill>
                  <a:prstClr val="black"/>
                </a:solidFill>
              </a:rPr>
              <a:t>E.T.S</a:t>
            </a:r>
            <a:r>
              <a:rPr lang="es-ES_tradnl" sz="2000" dirty="0" smtClean="0">
                <a:solidFill>
                  <a:prstClr val="black"/>
                </a:solidFill>
              </a:rPr>
              <a:t>. Ingenieros de Telecomunicación</a:t>
            </a:r>
          </a:p>
          <a:p>
            <a:pPr algn="ctr"/>
            <a:r>
              <a:rPr lang="es-ES_tradnl" sz="2000" dirty="0" smtClean="0">
                <a:solidFill>
                  <a:prstClr val="black"/>
                </a:solidFill>
              </a:rPr>
              <a:t>Universidad Politécnica de Madrid</a:t>
            </a:r>
          </a:p>
        </p:txBody>
      </p:sp>
    </p:spTree>
    <p:extLst>
      <p:ext uri="{BB962C8B-B14F-4D97-AF65-F5344CB8AC3E}">
        <p14:creationId xmlns:p14="http://schemas.microsoft.com/office/powerpoint/2010/main" val="2370425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0" y="0"/>
            <a:ext cx="9144000" cy="908720"/>
          </a:xfrm>
          <a:solidFill>
            <a:srgbClr val="9B1D41"/>
          </a:solidFill>
          <a:ln w="25400" cap="flat" cmpd="sng" algn="ctr">
            <a:noFill/>
            <a:prstDash val="solid"/>
          </a:ln>
          <a:effectLst/>
        </p:spPr>
        <p:txBody>
          <a:bodyPr vert="horz" lIns="91440" tIns="45720" rIns="91440" bIns="45720" rtlCol="0" anchor="ctr">
            <a:normAutofit/>
          </a:bodyPr>
          <a:lstStyle>
            <a:lvl1pPr marL="176213" indent="0" algn="l">
              <a:defRPr kumimoji="0" lang="es-ES" sz="2800" b="0" i="0" u="none" strike="noStrike" cap="none" spc="0" normalizeH="0" baseline="0">
                <a:ln>
                  <a:noFill/>
                </a:ln>
                <a:solidFill>
                  <a:sysClr val="window" lastClr="FFFFFF"/>
                </a:solidFill>
                <a:effectLst/>
                <a:uLnTx/>
                <a:uFillTx/>
                <a:latin typeface="Calibri Light" panose="020F0302020204030204" pitchFamily="34" charset="0"/>
                <a:ea typeface="+mn-ea"/>
                <a:cs typeface="+mn-cs"/>
              </a:defRPr>
            </a:lvl1pPr>
          </a:lstStyle>
          <a:p>
            <a:pPr marL="88900" lvl="0" algn="l"/>
            <a:r>
              <a:rPr lang="es-ES" dirty="0" smtClean="0"/>
              <a:t>Haga clic para modificar el estilo de título del patrón</a:t>
            </a:r>
            <a:endParaRPr lang="es-ES" dirty="0"/>
          </a:p>
        </p:txBody>
      </p:sp>
      <p:sp>
        <p:nvSpPr>
          <p:cNvPr id="3" name="2 Marcador de contenido"/>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
        <p:nvSpPr>
          <p:cNvPr id="4" name="3 Marcador de fecha"/>
          <p:cNvSpPr>
            <a:spLocks noGrp="1"/>
          </p:cNvSpPr>
          <p:nvPr>
            <p:ph type="dt" sz="half" idx="10"/>
          </p:nvPr>
        </p:nvSpPr>
        <p:spPr>
          <a:xfrm>
            <a:off x="566257" y="6448251"/>
            <a:ext cx="2133600" cy="365125"/>
          </a:xfrm>
        </p:spPr>
        <p:txBody>
          <a:bodyPr/>
          <a:lstStyle/>
          <a:p>
            <a:fld id="{348ECE8D-65F6-4B01-BAA8-9F200C3C1CA9}" type="datetime1">
              <a:rPr lang="es-ES" smtClean="0">
                <a:solidFill>
                  <a:prstClr val="black">
                    <a:tint val="75000"/>
                  </a:prstClr>
                </a:solidFill>
              </a:rPr>
              <a:pPr/>
              <a:t>12/12/2018</a:t>
            </a:fld>
            <a:endParaRPr lang="es-ES">
              <a:solidFill>
                <a:prstClr val="black">
                  <a:tint val="75000"/>
                </a:prstClr>
              </a:solidFill>
            </a:endParaRPr>
          </a:p>
        </p:txBody>
      </p:sp>
      <p:sp>
        <p:nvSpPr>
          <p:cNvPr id="5" name="4 Marcador de pie de página"/>
          <p:cNvSpPr>
            <a:spLocks noGrp="1"/>
          </p:cNvSpPr>
          <p:nvPr>
            <p:ph type="ftr" sz="quarter" idx="11"/>
          </p:nvPr>
        </p:nvSpPr>
        <p:spPr>
          <a:xfrm>
            <a:off x="3124200" y="6431851"/>
            <a:ext cx="2895600" cy="365125"/>
          </a:xfrm>
        </p:spPr>
        <p:txBody>
          <a:bodyPr/>
          <a:lstStyle/>
          <a:p>
            <a:endParaRPr lang="es-ES" dirty="0">
              <a:solidFill>
                <a:prstClr val="black">
                  <a:tint val="75000"/>
                </a:prstClr>
              </a:solidFill>
            </a:endParaRPr>
          </a:p>
        </p:txBody>
      </p:sp>
      <p:pic>
        <p:nvPicPr>
          <p:cNvPr id="9"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89" y="6477594"/>
            <a:ext cx="906476" cy="375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9 CuadroTexto"/>
          <p:cNvSpPr txBox="1"/>
          <p:nvPr userDrawn="1"/>
        </p:nvSpPr>
        <p:spPr>
          <a:xfrm>
            <a:off x="8388424" y="6566440"/>
            <a:ext cx="755576" cy="276999"/>
          </a:xfrm>
          <a:prstGeom prst="rect">
            <a:avLst/>
          </a:prstGeom>
          <a:noFill/>
        </p:spPr>
        <p:txBody>
          <a:bodyPr wrap="square" rtlCol="0">
            <a:spAutoFit/>
          </a:bodyPr>
          <a:lstStyle/>
          <a:p>
            <a:fld id="{F364D299-E018-4E3E-A3DC-C44145307719}" type="slidenum">
              <a:rPr lang="en-US" sz="1200" smtClean="0">
                <a:solidFill>
                  <a:prstClr val="white">
                    <a:lumMod val="50000"/>
                  </a:prstClr>
                </a:solidFill>
              </a:rPr>
              <a:pPr/>
              <a:t>‹Nº›</a:t>
            </a:fld>
            <a:r>
              <a:rPr lang="en-US" sz="1200" dirty="0" smtClean="0">
                <a:solidFill>
                  <a:prstClr val="white">
                    <a:lumMod val="50000"/>
                  </a:prstClr>
                </a:solidFill>
              </a:rPr>
              <a:t> / 6</a:t>
            </a:r>
            <a:endParaRPr lang="en-US" sz="1200" dirty="0">
              <a:solidFill>
                <a:prstClr val="white">
                  <a:lumMod val="50000"/>
                </a:prstClr>
              </a:solidFill>
            </a:endParaRPr>
          </a:p>
        </p:txBody>
      </p:sp>
    </p:spTree>
    <p:extLst>
      <p:ext uri="{BB962C8B-B14F-4D97-AF65-F5344CB8AC3E}">
        <p14:creationId xmlns:p14="http://schemas.microsoft.com/office/powerpoint/2010/main" val="36802536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dirty="0" smtClean="0"/>
              <a:t>Haga clic para modificar el estilo de título del patrón</a:t>
            </a:r>
            <a:endParaRPr lang="es-ES" dirty="0"/>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dirty="0" smtClean="0"/>
              <a:t>Haga clic para modificar el estilo de texto del patrón</a:t>
            </a:r>
          </a:p>
        </p:txBody>
      </p:sp>
      <p:sp>
        <p:nvSpPr>
          <p:cNvPr id="4" name="3 Marcador de fecha"/>
          <p:cNvSpPr>
            <a:spLocks noGrp="1"/>
          </p:cNvSpPr>
          <p:nvPr>
            <p:ph type="dt" sz="half" idx="10"/>
          </p:nvPr>
        </p:nvSpPr>
        <p:spPr/>
        <p:txBody>
          <a:bodyPr/>
          <a:lstStyle/>
          <a:p>
            <a:fld id="{CE464452-56B2-4765-A1B3-8D57FA7ABF8A}" type="datetime1">
              <a:rPr lang="es-ES" smtClean="0">
                <a:solidFill>
                  <a:prstClr val="black">
                    <a:tint val="75000"/>
                  </a:prstClr>
                </a:solidFill>
              </a:rPr>
              <a:pPr/>
              <a:t>12/12/2018</a:t>
            </a:fld>
            <a:endParaRPr lang="es-ES">
              <a:solidFill>
                <a:prstClr val="black">
                  <a:tint val="75000"/>
                </a:prstClr>
              </a:solidFill>
            </a:endParaRPr>
          </a:p>
        </p:txBody>
      </p:sp>
      <p:sp>
        <p:nvSpPr>
          <p:cNvPr id="5" name="4 Marcador de pie de página"/>
          <p:cNvSpPr>
            <a:spLocks noGrp="1"/>
          </p:cNvSpPr>
          <p:nvPr>
            <p:ph type="ftr" sz="quarter" idx="11"/>
          </p:nvPr>
        </p:nvSpPr>
        <p:spPr/>
        <p:txBody>
          <a:bodyPr/>
          <a:lstStyle/>
          <a:p>
            <a:endParaRPr lang="es-ES">
              <a:solidFill>
                <a:prstClr val="black">
                  <a:tint val="75000"/>
                </a:prstClr>
              </a:solidFill>
            </a:endParaRPr>
          </a:p>
        </p:txBody>
      </p:sp>
      <p:sp>
        <p:nvSpPr>
          <p:cNvPr id="6" name="5 Marcador de número de diapositiva"/>
          <p:cNvSpPr>
            <a:spLocks noGrp="1"/>
          </p:cNvSpPr>
          <p:nvPr>
            <p:ph type="sldNum" sz="quarter" idx="12"/>
          </p:nvPr>
        </p:nvSpPr>
        <p:spPr/>
        <p:txBody>
          <a:bodyPr/>
          <a:lstStyle/>
          <a:p>
            <a:fld id="{132FADFE-3B8F-471C-ABF0-DBC7717ECBBC}"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20947936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BE0DB460-F920-4154-877A-0B4195851878}" type="datetime1">
              <a:rPr lang="es-ES" smtClean="0">
                <a:solidFill>
                  <a:prstClr val="black">
                    <a:tint val="75000"/>
                  </a:prstClr>
                </a:solidFill>
              </a:rPr>
              <a:pPr/>
              <a:t>12/12/2018</a:t>
            </a:fld>
            <a:endParaRPr lang="es-ES">
              <a:solidFill>
                <a:prstClr val="black">
                  <a:tint val="75000"/>
                </a:prstClr>
              </a:solidFill>
            </a:endParaRPr>
          </a:p>
        </p:txBody>
      </p:sp>
      <p:sp>
        <p:nvSpPr>
          <p:cNvPr id="6" name="5 Marcador de pie de página"/>
          <p:cNvSpPr>
            <a:spLocks noGrp="1"/>
          </p:cNvSpPr>
          <p:nvPr>
            <p:ph type="ftr" sz="quarter" idx="11"/>
          </p:nvPr>
        </p:nvSpPr>
        <p:spPr/>
        <p:txBody>
          <a:bodyPr/>
          <a:lstStyle/>
          <a:p>
            <a:endParaRPr lang="es-ES">
              <a:solidFill>
                <a:prstClr val="black">
                  <a:tint val="75000"/>
                </a:prstClr>
              </a:solidFill>
            </a:endParaRPr>
          </a:p>
        </p:txBody>
      </p:sp>
      <p:sp>
        <p:nvSpPr>
          <p:cNvPr id="7" name="6 Marcador de número de diapositiva"/>
          <p:cNvSpPr>
            <a:spLocks noGrp="1"/>
          </p:cNvSpPr>
          <p:nvPr>
            <p:ph type="sldNum" sz="quarter" idx="12"/>
          </p:nvPr>
        </p:nvSpPr>
        <p:spPr/>
        <p:txBody>
          <a:bodyPr/>
          <a:lstStyle/>
          <a:p>
            <a:fld id="{132FADFE-3B8F-471C-ABF0-DBC7717ECBBC}"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20612797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65372F18-9E5C-4AB7-A095-C3C7BADBB447}" type="datetime1">
              <a:rPr lang="es-ES" smtClean="0">
                <a:solidFill>
                  <a:prstClr val="black">
                    <a:tint val="75000"/>
                  </a:prstClr>
                </a:solidFill>
              </a:rPr>
              <a:pPr/>
              <a:t>12/12/2018</a:t>
            </a:fld>
            <a:endParaRPr lang="es-ES">
              <a:solidFill>
                <a:prstClr val="black">
                  <a:tint val="75000"/>
                </a:prstClr>
              </a:solidFill>
            </a:endParaRPr>
          </a:p>
        </p:txBody>
      </p:sp>
      <p:sp>
        <p:nvSpPr>
          <p:cNvPr id="8" name="7 Marcador de pie de página"/>
          <p:cNvSpPr>
            <a:spLocks noGrp="1"/>
          </p:cNvSpPr>
          <p:nvPr>
            <p:ph type="ftr" sz="quarter" idx="11"/>
          </p:nvPr>
        </p:nvSpPr>
        <p:spPr/>
        <p:txBody>
          <a:bodyPr/>
          <a:lstStyle/>
          <a:p>
            <a:endParaRPr lang="es-ES">
              <a:solidFill>
                <a:prstClr val="black">
                  <a:tint val="75000"/>
                </a:prstClr>
              </a:solidFill>
            </a:endParaRPr>
          </a:p>
        </p:txBody>
      </p:sp>
      <p:sp>
        <p:nvSpPr>
          <p:cNvPr id="9" name="8 Marcador de número de diapositiva"/>
          <p:cNvSpPr>
            <a:spLocks noGrp="1"/>
          </p:cNvSpPr>
          <p:nvPr>
            <p:ph type="sldNum" sz="quarter" idx="12"/>
          </p:nvPr>
        </p:nvSpPr>
        <p:spPr/>
        <p:txBody>
          <a:bodyPr/>
          <a:lstStyle/>
          <a:p>
            <a:fld id="{132FADFE-3B8F-471C-ABF0-DBC7717ECBBC}"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37202779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0" y="0"/>
            <a:ext cx="9144000" cy="908720"/>
          </a:xfrm>
          <a:solidFill>
            <a:srgbClr val="9B1D41"/>
          </a:solidFill>
          <a:ln w="25400" cap="flat" cmpd="sng" algn="ctr">
            <a:noFill/>
            <a:prstDash val="solid"/>
          </a:ln>
          <a:effectLst/>
        </p:spPr>
        <p:txBody>
          <a:bodyPr rtlCol="0" anchor="ctr"/>
          <a:lstStyle>
            <a:lvl1pPr>
              <a:defRPr kumimoji="0" lang="es-ES" sz="2800" b="0" i="0" u="none" strike="noStrike" cap="none" spc="0" normalizeH="0" baseline="0">
                <a:ln>
                  <a:noFill/>
                </a:ln>
                <a:solidFill>
                  <a:sysClr val="window" lastClr="FFFFFF"/>
                </a:solidFill>
                <a:effectLst/>
                <a:uLnTx/>
                <a:uFillTx/>
                <a:latin typeface="Calibri Light" panose="020F0302020204030204" pitchFamily="34" charset="0"/>
                <a:ea typeface="+mn-ea"/>
                <a:cs typeface="+mn-cs"/>
              </a:defRPr>
            </a:lvl1pPr>
          </a:lstStyle>
          <a:p>
            <a:pPr marL="88900" marR="0" lvl="0" indent="0" algn="l" fontAlgn="auto">
              <a:lnSpc>
                <a:spcPct val="100000"/>
              </a:lnSpc>
              <a:spcAft>
                <a:spcPts val="0"/>
              </a:spcAft>
              <a:buClrTx/>
              <a:buSzTx/>
              <a:buFontTx/>
              <a:tabLst/>
            </a:pPr>
            <a:r>
              <a:rPr lang="es-ES" dirty="0" smtClean="0"/>
              <a:t>Haga clic para modificar el estilo de título del patrón</a:t>
            </a:r>
            <a:endParaRPr lang="es-ES" dirty="0"/>
          </a:p>
        </p:txBody>
      </p:sp>
      <p:sp>
        <p:nvSpPr>
          <p:cNvPr id="3" name="2 Marcador de fecha"/>
          <p:cNvSpPr>
            <a:spLocks noGrp="1"/>
          </p:cNvSpPr>
          <p:nvPr>
            <p:ph type="dt" sz="half" idx="10"/>
          </p:nvPr>
        </p:nvSpPr>
        <p:spPr/>
        <p:txBody>
          <a:bodyPr/>
          <a:lstStyle/>
          <a:p>
            <a:fld id="{1F20EDA0-563C-467B-A901-2E2AD3F7C09E}" type="datetime1">
              <a:rPr lang="es-ES" smtClean="0">
                <a:solidFill>
                  <a:prstClr val="black">
                    <a:tint val="75000"/>
                  </a:prstClr>
                </a:solidFill>
              </a:rPr>
              <a:pPr/>
              <a:t>12/12/2018</a:t>
            </a:fld>
            <a:endParaRPr lang="es-ES">
              <a:solidFill>
                <a:prstClr val="black">
                  <a:tint val="75000"/>
                </a:prstClr>
              </a:solidFill>
            </a:endParaRPr>
          </a:p>
        </p:txBody>
      </p:sp>
      <p:sp>
        <p:nvSpPr>
          <p:cNvPr id="4" name="3 Marcador de pie de página"/>
          <p:cNvSpPr>
            <a:spLocks noGrp="1"/>
          </p:cNvSpPr>
          <p:nvPr>
            <p:ph type="ftr" sz="quarter" idx="11"/>
          </p:nvPr>
        </p:nvSpPr>
        <p:spPr/>
        <p:txBody>
          <a:bodyPr/>
          <a:lstStyle/>
          <a:p>
            <a:endParaRPr lang="es-ES">
              <a:solidFill>
                <a:prstClr val="black">
                  <a:tint val="75000"/>
                </a:prstClr>
              </a:solidFill>
            </a:endParaRPr>
          </a:p>
        </p:txBody>
      </p:sp>
      <p:sp>
        <p:nvSpPr>
          <p:cNvPr id="5" name="4 Marcador de número de diapositiva"/>
          <p:cNvSpPr>
            <a:spLocks noGrp="1"/>
          </p:cNvSpPr>
          <p:nvPr>
            <p:ph type="sldNum" sz="quarter" idx="12"/>
          </p:nvPr>
        </p:nvSpPr>
        <p:spPr/>
        <p:txBody>
          <a:bodyPr/>
          <a:lstStyle/>
          <a:p>
            <a:fld id="{132FADFE-3B8F-471C-ABF0-DBC7717ECBBC}"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28098316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4DD5EA1-2156-4D2B-8F6F-606C634C3F68}" type="datetime1">
              <a:rPr lang="es-ES" smtClean="0">
                <a:solidFill>
                  <a:prstClr val="black">
                    <a:tint val="75000"/>
                  </a:prstClr>
                </a:solidFill>
              </a:rPr>
              <a:pPr/>
              <a:t>12/12/2018</a:t>
            </a:fld>
            <a:endParaRPr lang="es-ES">
              <a:solidFill>
                <a:prstClr val="black">
                  <a:tint val="75000"/>
                </a:prstClr>
              </a:solidFill>
            </a:endParaRPr>
          </a:p>
        </p:txBody>
      </p:sp>
      <p:sp>
        <p:nvSpPr>
          <p:cNvPr id="3" name="2 Marcador de pie de página"/>
          <p:cNvSpPr>
            <a:spLocks noGrp="1"/>
          </p:cNvSpPr>
          <p:nvPr>
            <p:ph type="ftr" sz="quarter" idx="11"/>
          </p:nvPr>
        </p:nvSpPr>
        <p:spPr/>
        <p:txBody>
          <a:bodyPr/>
          <a:lstStyle/>
          <a:p>
            <a:endParaRPr lang="es-ES">
              <a:solidFill>
                <a:prstClr val="black">
                  <a:tint val="75000"/>
                </a:prstClr>
              </a:solidFill>
            </a:endParaRPr>
          </a:p>
        </p:txBody>
      </p:sp>
      <p:sp>
        <p:nvSpPr>
          <p:cNvPr id="4" name="3 Marcador de número de diapositiva"/>
          <p:cNvSpPr>
            <a:spLocks noGrp="1"/>
          </p:cNvSpPr>
          <p:nvPr>
            <p:ph type="sldNum" sz="quarter" idx="12"/>
          </p:nvPr>
        </p:nvSpPr>
        <p:spPr/>
        <p:txBody>
          <a:bodyPr/>
          <a:lstStyle/>
          <a:p>
            <a:fld id="{132FADFE-3B8F-471C-ABF0-DBC7717ECBBC}"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217016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dirty="0" smtClean="0"/>
              <a:t>Haga clic para modificar el estilo de título del patrón</a:t>
            </a:r>
            <a:endParaRPr lang="es-ES" dirty="0"/>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dirty="0" smtClean="0"/>
              <a:t>Haga clic para modificar el estilo de texto del patrón</a:t>
            </a:r>
          </a:p>
        </p:txBody>
      </p:sp>
      <p:sp>
        <p:nvSpPr>
          <p:cNvPr id="4" name="3 Marcador de fecha"/>
          <p:cNvSpPr>
            <a:spLocks noGrp="1"/>
          </p:cNvSpPr>
          <p:nvPr>
            <p:ph type="dt" sz="half" idx="10"/>
          </p:nvPr>
        </p:nvSpPr>
        <p:spPr/>
        <p:txBody>
          <a:bodyPr/>
          <a:lstStyle/>
          <a:p>
            <a:fld id="{CE464452-56B2-4765-A1B3-8D57FA7ABF8A}" type="datetime1">
              <a:rPr lang="es-ES" smtClean="0"/>
              <a:t>12/12/2018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87CCAB71-D589-4C7E-BB38-EAAB0D0DDA68}" type="datetime1">
              <a:rPr lang="es-ES" smtClean="0">
                <a:solidFill>
                  <a:prstClr val="black">
                    <a:tint val="75000"/>
                  </a:prstClr>
                </a:solidFill>
              </a:rPr>
              <a:pPr/>
              <a:t>12/12/2018</a:t>
            </a:fld>
            <a:endParaRPr lang="es-ES">
              <a:solidFill>
                <a:prstClr val="black">
                  <a:tint val="75000"/>
                </a:prstClr>
              </a:solidFill>
            </a:endParaRPr>
          </a:p>
        </p:txBody>
      </p:sp>
      <p:sp>
        <p:nvSpPr>
          <p:cNvPr id="6" name="5 Marcador de pie de página"/>
          <p:cNvSpPr>
            <a:spLocks noGrp="1"/>
          </p:cNvSpPr>
          <p:nvPr>
            <p:ph type="ftr" sz="quarter" idx="11"/>
          </p:nvPr>
        </p:nvSpPr>
        <p:spPr/>
        <p:txBody>
          <a:bodyPr/>
          <a:lstStyle/>
          <a:p>
            <a:endParaRPr lang="es-ES">
              <a:solidFill>
                <a:prstClr val="black">
                  <a:tint val="75000"/>
                </a:prstClr>
              </a:solidFill>
            </a:endParaRPr>
          </a:p>
        </p:txBody>
      </p:sp>
      <p:sp>
        <p:nvSpPr>
          <p:cNvPr id="7" name="6 Marcador de número de diapositiva"/>
          <p:cNvSpPr>
            <a:spLocks noGrp="1"/>
          </p:cNvSpPr>
          <p:nvPr>
            <p:ph type="sldNum" sz="quarter" idx="12"/>
          </p:nvPr>
        </p:nvSpPr>
        <p:spPr/>
        <p:txBody>
          <a:bodyPr/>
          <a:lstStyle/>
          <a:p>
            <a:fld id="{132FADFE-3B8F-471C-ABF0-DBC7717ECBBC}"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7647920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41B952DF-7918-4EBF-AD1C-8C382A29E8CA}" type="datetime1">
              <a:rPr lang="es-ES" smtClean="0">
                <a:solidFill>
                  <a:prstClr val="black">
                    <a:tint val="75000"/>
                  </a:prstClr>
                </a:solidFill>
              </a:rPr>
              <a:pPr/>
              <a:t>12/12/2018</a:t>
            </a:fld>
            <a:endParaRPr lang="es-ES">
              <a:solidFill>
                <a:prstClr val="black">
                  <a:tint val="75000"/>
                </a:prstClr>
              </a:solidFill>
            </a:endParaRPr>
          </a:p>
        </p:txBody>
      </p:sp>
      <p:sp>
        <p:nvSpPr>
          <p:cNvPr id="6" name="5 Marcador de pie de página"/>
          <p:cNvSpPr>
            <a:spLocks noGrp="1"/>
          </p:cNvSpPr>
          <p:nvPr>
            <p:ph type="ftr" sz="quarter" idx="11"/>
          </p:nvPr>
        </p:nvSpPr>
        <p:spPr/>
        <p:txBody>
          <a:bodyPr/>
          <a:lstStyle/>
          <a:p>
            <a:endParaRPr lang="es-ES">
              <a:solidFill>
                <a:prstClr val="black">
                  <a:tint val="75000"/>
                </a:prstClr>
              </a:solidFill>
            </a:endParaRPr>
          </a:p>
        </p:txBody>
      </p:sp>
      <p:sp>
        <p:nvSpPr>
          <p:cNvPr id="7" name="6 Marcador de número de diapositiva"/>
          <p:cNvSpPr>
            <a:spLocks noGrp="1"/>
          </p:cNvSpPr>
          <p:nvPr>
            <p:ph type="sldNum" sz="quarter" idx="12"/>
          </p:nvPr>
        </p:nvSpPr>
        <p:spPr/>
        <p:txBody>
          <a:bodyPr/>
          <a:lstStyle/>
          <a:p>
            <a:fld id="{132FADFE-3B8F-471C-ABF0-DBC7717ECBBC}"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25346991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33327633-AFB9-4F33-B41F-8AD159A004D3}" type="datetime1">
              <a:rPr lang="es-ES" smtClean="0">
                <a:solidFill>
                  <a:prstClr val="black">
                    <a:tint val="75000"/>
                  </a:prstClr>
                </a:solidFill>
              </a:rPr>
              <a:pPr/>
              <a:t>12/12/2018</a:t>
            </a:fld>
            <a:endParaRPr lang="es-ES">
              <a:solidFill>
                <a:prstClr val="black">
                  <a:tint val="75000"/>
                </a:prstClr>
              </a:solidFill>
            </a:endParaRPr>
          </a:p>
        </p:txBody>
      </p:sp>
      <p:sp>
        <p:nvSpPr>
          <p:cNvPr id="5" name="4 Marcador de pie de página"/>
          <p:cNvSpPr>
            <a:spLocks noGrp="1"/>
          </p:cNvSpPr>
          <p:nvPr>
            <p:ph type="ftr" sz="quarter" idx="11"/>
          </p:nvPr>
        </p:nvSpPr>
        <p:spPr/>
        <p:txBody>
          <a:bodyPr/>
          <a:lstStyle/>
          <a:p>
            <a:endParaRPr lang="es-ES">
              <a:solidFill>
                <a:prstClr val="black">
                  <a:tint val="75000"/>
                </a:prstClr>
              </a:solidFill>
            </a:endParaRPr>
          </a:p>
        </p:txBody>
      </p:sp>
      <p:sp>
        <p:nvSpPr>
          <p:cNvPr id="6" name="5 Marcador de número de diapositiva"/>
          <p:cNvSpPr>
            <a:spLocks noGrp="1"/>
          </p:cNvSpPr>
          <p:nvPr>
            <p:ph type="sldNum" sz="quarter" idx="12"/>
          </p:nvPr>
        </p:nvSpPr>
        <p:spPr/>
        <p:txBody>
          <a:bodyPr/>
          <a:lstStyle/>
          <a:p>
            <a:fld id="{132FADFE-3B8F-471C-ABF0-DBC7717ECBBC}"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15437805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5EDED96D-0377-4EC9-9BF1-2C3C416E1A1F}" type="datetime1">
              <a:rPr lang="es-ES" smtClean="0">
                <a:solidFill>
                  <a:prstClr val="black">
                    <a:tint val="75000"/>
                  </a:prstClr>
                </a:solidFill>
              </a:rPr>
              <a:pPr/>
              <a:t>12/12/2018</a:t>
            </a:fld>
            <a:endParaRPr lang="es-ES">
              <a:solidFill>
                <a:prstClr val="black">
                  <a:tint val="75000"/>
                </a:prstClr>
              </a:solidFill>
            </a:endParaRPr>
          </a:p>
        </p:txBody>
      </p:sp>
      <p:sp>
        <p:nvSpPr>
          <p:cNvPr id="5" name="4 Marcador de pie de página"/>
          <p:cNvSpPr>
            <a:spLocks noGrp="1"/>
          </p:cNvSpPr>
          <p:nvPr>
            <p:ph type="ftr" sz="quarter" idx="11"/>
          </p:nvPr>
        </p:nvSpPr>
        <p:spPr/>
        <p:txBody>
          <a:bodyPr/>
          <a:lstStyle/>
          <a:p>
            <a:endParaRPr lang="es-ES">
              <a:solidFill>
                <a:prstClr val="black">
                  <a:tint val="75000"/>
                </a:prstClr>
              </a:solidFill>
            </a:endParaRPr>
          </a:p>
        </p:txBody>
      </p:sp>
      <p:sp>
        <p:nvSpPr>
          <p:cNvPr id="6" name="5 Marcador de número de diapositiva"/>
          <p:cNvSpPr>
            <a:spLocks noGrp="1"/>
          </p:cNvSpPr>
          <p:nvPr>
            <p:ph type="sldNum" sz="quarter" idx="12"/>
          </p:nvPr>
        </p:nvSpPr>
        <p:spPr/>
        <p:txBody>
          <a:bodyPr/>
          <a:lstStyle/>
          <a:p>
            <a:fld id="{132FADFE-3B8F-471C-ABF0-DBC7717ECBBC}"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16944153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Content Placeholder 3"/>
          <p:cNvSpPr>
            <a:spLocks noGrp="1"/>
          </p:cNvSpPr>
          <p:nvPr>
            <p:ph sz="half" idx="2"/>
          </p:nvPr>
        </p:nvSpPr>
        <p:spPr>
          <a:xfrm>
            <a:off x="463290" y="1636489"/>
            <a:ext cx="3882057" cy="3951288"/>
          </a:xfrm>
          <a:prstGeom prst="rect">
            <a:avLst/>
          </a:prstGeom>
        </p:spPr>
        <p:txBody>
          <a:bodyPr>
            <a:normAutofit/>
          </a:bodyPr>
          <a:lstStyle>
            <a:lvl1pPr marL="168275" indent="-168275">
              <a:buFont typeface="Arial"/>
              <a:buChar char="•"/>
              <a:defRPr sz="2800"/>
            </a:lvl1pPr>
            <a:lvl2pPr marL="458788" indent="-169863">
              <a:buFont typeface="Lucida Grande"/>
              <a:buChar char="–"/>
              <a:defRPr sz="2400"/>
            </a:lvl2pPr>
            <a:lvl3pPr marL="744538" indent="-115888">
              <a:buFont typeface="Arial"/>
              <a:buChar char="•"/>
              <a:defRPr sz="1800"/>
            </a:lvl3pPr>
            <a:lvl4pPr marL="973138" indent="-112713">
              <a:buFont typeface="Lucida Grande"/>
              <a:buChar char="–"/>
              <a:defRPr sz="1600"/>
            </a:lvl4pPr>
            <a:lvl5pPr marL="1198563" indent="-115888">
              <a:buFont typeface="Arial"/>
              <a:buChar cha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itle Placeholder 1"/>
          <p:cNvSpPr>
            <a:spLocks noGrp="1"/>
          </p:cNvSpPr>
          <p:nvPr>
            <p:ph type="title"/>
          </p:nvPr>
        </p:nvSpPr>
        <p:spPr bwMode="auto">
          <a:xfrm>
            <a:off x="463290" y="275167"/>
            <a:ext cx="8351923" cy="11430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US" smtClean="0"/>
              <a:t>Click to edit Master title style</a:t>
            </a:r>
            <a:endParaRPr lang="en-US" dirty="0"/>
          </a:p>
        </p:txBody>
      </p:sp>
      <p:sp>
        <p:nvSpPr>
          <p:cNvPr id="14" name="Slide Number Placeholder 3"/>
          <p:cNvSpPr>
            <a:spLocks noGrp="1"/>
          </p:cNvSpPr>
          <p:nvPr>
            <p:ph type="sldNum" sz="quarter" idx="10"/>
          </p:nvPr>
        </p:nvSpPr>
        <p:spPr>
          <a:xfrm>
            <a:off x="8461375" y="6381751"/>
            <a:ext cx="558800" cy="364067"/>
          </a:xfrm>
        </p:spPr>
        <p:txBody>
          <a:bodyPr/>
          <a:lstStyle/>
          <a:p>
            <a:pPr>
              <a:defRPr/>
            </a:pPr>
            <a:fld id="{0E3D2C8F-1C34-3F4C-9785-AD9AA213DF44}" type="slidenum">
              <a:rPr lang="en-US">
                <a:solidFill>
                  <a:prstClr val="white"/>
                </a:solidFill>
              </a:rPr>
              <a:pPr>
                <a:defRPr/>
              </a:pPr>
              <a:t>‹Nº›</a:t>
            </a:fld>
            <a:endParaRPr lang="en-US" dirty="0">
              <a:solidFill>
                <a:prstClr val="white"/>
              </a:solidFill>
            </a:endParaRPr>
          </a:p>
        </p:txBody>
      </p:sp>
      <p:pic>
        <p:nvPicPr>
          <p:cNvPr id="16" name="Picture 4" descr="databricks_logoTM_rev_800px.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96778" y="6449907"/>
            <a:ext cx="1150938" cy="196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 name="Content Placeholder 3"/>
          <p:cNvSpPr>
            <a:spLocks noGrp="1"/>
          </p:cNvSpPr>
          <p:nvPr>
            <p:ph sz="half" idx="11"/>
          </p:nvPr>
        </p:nvSpPr>
        <p:spPr>
          <a:xfrm>
            <a:off x="4648200" y="1636489"/>
            <a:ext cx="3882739" cy="3951288"/>
          </a:xfrm>
          <a:prstGeom prst="rect">
            <a:avLst/>
          </a:prstGeom>
        </p:spPr>
        <p:txBody>
          <a:bodyPr>
            <a:normAutofit/>
          </a:bodyPr>
          <a:lstStyle>
            <a:lvl1pPr marL="168275" indent="-168275">
              <a:buFont typeface="Arial"/>
              <a:buChar char="•"/>
              <a:defRPr sz="2800"/>
            </a:lvl1pPr>
            <a:lvl2pPr marL="458788" indent="-169863">
              <a:buFont typeface="Lucida Grande"/>
              <a:buChar char="–"/>
              <a:defRPr sz="2400"/>
            </a:lvl2pPr>
            <a:lvl3pPr marL="744538" indent="-115888">
              <a:buFont typeface="Arial"/>
              <a:buChar char="•"/>
              <a:defRPr sz="1800"/>
            </a:lvl3pPr>
            <a:lvl4pPr marL="973138" indent="-112713">
              <a:buFont typeface="Lucida Grande"/>
              <a:buChar char="–"/>
              <a:defRPr sz="1600"/>
            </a:lvl4pPr>
            <a:lvl5pPr marL="1198563" indent="-115888">
              <a:buFont typeface="Arial"/>
              <a:buChar cha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87888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Text Placeholder 2"/>
          <p:cNvSpPr>
            <a:spLocks noGrp="1"/>
          </p:cNvSpPr>
          <p:nvPr>
            <p:ph type="body" idx="1" hasCustomPrompt="1"/>
          </p:nvPr>
        </p:nvSpPr>
        <p:spPr>
          <a:xfrm>
            <a:off x="463289" y="1531190"/>
            <a:ext cx="3882057" cy="639763"/>
          </a:xfrm>
          <a:prstGeom prst="rect">
            <a:avLst/>
          </a:prstGeom>
        </p:spPr>
        <p:txBody>
          <a:bodyPr anchor="b">
            <a:noAutofit/>
          </a:bodyPr>
          <a:lstStyle>
            <a:lvl1pPr marL="0" indent="0">
              <a:buNone/>
              <a:defRPr sz="2800" b="0" i="0" baseline="0">
                <a:solidFill>
                  <a:schemeClr val="bg1"/>
                </a:solidFill>
                <a:latin typeface="Source Sans Pro"/>
                <a:cs typeface="Source Sans Pro"/>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Source Sans Pro Regular</a:t>
            </a:r>
          </a:p>
        </p:txBody>
      </p:sp>
      <p:sp>
        <p:nvSpPr>
          <p:cNvPr id="13" name="Text Placeholder 4"/>
          <p:cNvSpPr>
            <a:spLocks noGrp="1"/>
          </p:cNvSpPr>
          <p:nvPr>
            <p:ph type="body" sz="quarter" idx="3" hasCustomPrompt="1"/>
          </p:nvPr>
        </p:nvSpPr>
        <p:spPr>
          <a:xfrm>
            <a:off x="4624265" y="1531190"/>
            <a:ext cx="4122345" cy="639763"/>
          </a:xfrm>
          <a:prstGeom prst="rect">
            <a:avLst/>
          </a:prstGeom>
        </p:spPr>
        <p:txBody>
          <a:bodyPr anchor="b">
            <a:noAutofit/>
          </a:bodyPr>
          <a:lstStyle>
            <a:lvl1pPr marL="0" indent="0">
              <a:buNone/>
              <a:defRPr sz="2800" b="0" i="0">
                <a:solidFill>
                  <a:schemeClr val="bg1"/>
                </a:solidFill>
                <a:latin typeface="Source Sans Pro"/>
                <a:cs typeface="Source Sans Pro"/>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Source Sans Pro Regular</a:t>
            </a:r>
          </a:p>
        </p:txBody>
      </p:sp>
      <p:sp>
        <p:nvSpPr>
          <p:cNvPr id="18" name="Title Placeholder 1"/>
          <p:cNvSpPr>
            <a:spLocks noGrp="1"/>
          </p:cNvSpPr>
          <p:nvPr>
            <p:ph type="title"/>
          </p:nvPr>
        </p:nvSpPr>
        <p:spPr bwMode="auto">
          <a:xfrm>
            <a:off x="463290" y="275167"/>
            <a:ext cx="8351923" cy="11430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US" smtClean="0"/>
              <a:t>Click to edit Master title style</a:t>
            </a:r>
            <a:endParaRPr lang="en-US" dirty="0"/>
          </a:p>
        </p:txBody>
      </p:sp>
      <p:sp>
        <p:nvSpPr>
          <p:cNvPr id="17" name="Content Placeholder 3"/>
          <p:cNvSpPr>
            <a:spLocks noGrp="1"/>
          </p:cNvSpPr>
          <p:nvPr>
            <p:ph sz="half" idx="16"/>
          </p:nvPr>
        </p:nvSpPr>
        <p:spPr>
          <a:xfrm>
            <a:off x="4624265" y="2273820"/>
            <a:ext cx="3885620" cy="3951288"/>
          </a:xfrm>
          <a:prstGeom prst="rect">
            <a:avLst/>
          </a:prstGeom>
        </p:spPr>
        <p:txBody>
          <a:bodyPr>
            <a:normAutofit/>
          </a:bodyPr>
          <a:lstStyle>
            <a:lvl1pPr marL="168275" indent="-168275">
              <a:buFont typeface="Arial"/>
              <a:buChar char="•"/>
              <a:defRPr sz="2400"/>
            </a:lvl1pPr>
            <a:lvl2pPr marL="458788" indent="-169863">
              <a:buFont typeface="Lucida Grande"/>
              <a:buChar char="–"/>
              <a:defRPr sz="2000"/>
            </a:lvl2pPr>
            <a:lvl3pPr marL="744538" indent="-115888">
              <a:buFont typeface="Arial"/>
              <a:buChar char="•"/>
              <a:defRPr sz="1600"/>
            </a:lvl3pPr>
            <a:lvl4pPr marL="973138" indent="-112713">
              <a:buFont typeface="Lucida Grande"/>
              <a:buChar char="–"/>
              <a:defRPr sz="1400"/>
            </a:lvl4pPr>
            <a:lvl5pPr marL="1198563" indent="-115888">
              <a:buFont typeface="Arial"/>
              <a:buChar cha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Content Placeholder 3"/>
          <p:cNvSpPr>
            <a:spLocks noGrp="1"/>
          </p:cNvSpPr>
          <p:nvPr>
            <p:ph sz="half" idx="17"/>
          </p:nvPr>
        </p:nvSpPr>
        <p:spPr>
          <a:xfrm>
            <a:off x="463288" y="2279278"/>
            <a:ext cx="3882057" cy="3951288"/>
          </a:xfrm>
          <a:prstGeom prst="rect">
            <a:avLst/>
          </a:prstGeom>
        </p:spPr>
        <p:txBody>
          <a:bodyPr>
            <a:normAutofit/>
          </a:bodyPr>
          <a:lstStyle>
            <a:lvl1pPr marL="168275" indent="-168275">
              <a:buFont typeface="Arial"/>
              <a:buChar char="•"/>
              <a:defRPr sz="2400"/>
            </a:lvl1pPr>
            <a:lvl2pPr marL="458788" indent="-169863">
              <a:buFont typeface="Lucida Grande"/>
              <a:buChar char="–"/>
              <a:defRPr sz="2000"/>
            </a:lvl2pPr>
            <a:lvl3pPr marL="744538" indent="-115888">
              <a:buFont typeface="Arial"/>
              <a:buChar char="•"/>
              <a:defRPr sz="1600"/>
            </a:lvl3pPr>
            <a:lvl4pPr marL="973138" indent="-112713">
              <a:buFont typeface="Lucida Grande"/>
              <a:buChar char="–"/>
              <a:defRPr sz="1400"/>
            </a:lvl4pPr>
            <a:lvl5pPr marL="1198563" indent="-115888">
              <a:buFont typeface="Arial"/>
              <a:buChar cha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Slide Number Placeholder 3"/>
          <p:cNvSpPr>
            <a:spLocks noGrp="1"/>
          </p:cNvSpPr>
          <p:nvPr>
            <p:ph type="sldNum" sz="quarter" idx="10"/>
          </p:nvPr>
        </p:nvSpPr>
        <p:spPr>
          <a:xfrm>
            <a:off x="8461375" y="6381751"/>
            <a:ext cx="558800" cy="364067"/>
          </a:xfrm>
        </p:spPr>
        <p:txBody>
          <a:bodyPr/>
          <a:lstStyle/>
          <a:p>
            <a:pPr>
              <a:defRPr/>
            </a:pPr>
            <a:fld id="{0E3D2C8F-1C34-3F4C-9785-AD9AA213DF44}" type="slidenum">
              <a:rPr lang="en-US">
                <a:solidFill>
                  <a:prstClr val="white"/>
                </a:solidFill>
              </a:rPr>
              <a:pPr>
                <a:defRPr/>
              </a:pPr>
              <a:t>‹Nº›</a:t>
            </a:fld>
            <a:endParaRPr lang="en-US" dirty="0">
              <a:solidFill>
                <a:prstClr val="white"/>
              </a:solidFill>
            </a:endParaRPr>
          </a:p>
        </p:txBody>
      </p:sp>
      <p:pic>
        <p:nvPicPr>
          <p:cNvPr id="22" name="Picture 4" descr="databricks_logoTM_rev_800px.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96778" y="6449907"/>
            <a:ext cx="1150938" cy="196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55404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ig Question or Section Black">
    <p:spTree>
      <p:nvGrpSpPr>
        <p:cNvPr id="1" name=""/>
        <p:cNvGrpSpPr/>
        <p:nvPr/>
      </p:nvGrpSpPr>
      <p:grpSpPr>
        <a:xfrm>
          <a:off x="0" y="0"/>
          <a:ext cx="0" cy="0"/>
          <a:chOff x="0" y="0"/>
          <a:chExt cx="0" cy="0"/>
        </a:xfrm>
      </p:grpSpPr>
      <p:sp>
        <p:nvSpPr>
          <p:cNvPr id="6" name="Title 1"/>
          <p:cNvSpPr>
            <a:spLocks noGrp="1"/>
          </p:cNvSpPr>
          <p:nvPr>
            <p:ph type="title"/>
          </p:nvPr>
        </p:nvSpPr>
        <p:spPr>
          <a:xfrm>
            <a:off x="463291" y="2619234"/>
            <a:ext cx="8227403" cy="1470207"/>
          </a:xfrm>
        </p:spPr>
        <p:txBody>
          <a:bodyPr>
            <a:normAutofit/>
          </a:bodyPr>
          <a:lstStyle>
            <a:lvl1pPr algn="l">
              <a:lnSpc>
                <a:spcPct val="90000"/>
              </a:lnSpc>
              <a:defRPr sz="4800" b="0" i="0" baseline="0">
                <a:solidFill>
                  <a:schemeClr val="bg1"/>
                </a:solidFill>
                <a:latin typeface="Newslab Thin"/>
                <a:cs typeface="Newslab Light"/>
              </a:defRPr>
            </a:lvl1pPr>
          </a:lstStyle>
          <a:p>
            <a:r>
              <a:rPr lang="en-US" smtClean="0"/>
              <a:t>Click to edit Master title style</a:t>
            </a:r>
            <a:endParaRPr lang="en-US" dirty="0"/>
          </a:p>
        </p:txBody>
      </p:sp>
      <p:sp>
        <p:nvSpPr>
          <p:cNvPr id="7" name="Text Placeholder 2"/>
          <p:cNvSpPr>
            <a:spLocks noGrp="1"/>
          </p:cNvSpPr>
          <p:nvPr>
            <p:ph idx="1"/>
          </p:nvPr>
        </p:nvSpPr>
        <p:spPr>
          <a:xfrm>
            <a:off x="457260" y="3953387"/>
            <a:ext cx="6851951" cy="1840895"/>
          </a:xfrm>
          <a:prstGeom prst="rect">
            <a:avLst/>
          </a:prstGeom>
        </p:spPr>
        <p:txBody>
          <a:bodyPr rtlCol="0">
            <a:normAutofit/>
          </a:bodyPr>
          <a:lstStyle>
            <a:lvl1pPr marL="0" indent="0" algn="l">
              <a:buNone/>
              <a:defRPr sz="2400" b="0" i="0" baseline="0">
                <a:solidFill>
                  <a:schemeClr val="bg1"/>
                </a:solidFill>
              </a:defRPr>
            </a:lvl1pPr>
          </a:lstStyle>
          <a:p>
            <a:pPr lvl="0"/>
            <a:r>
              <a:rPr lang="en-US" smtClean="0"/>
              <a:t>Click to edit Master text styles</a:t>
            </a:r>
          </a:p>
        </p:txBody>
      </p:sp>
      <p:sp>
        <p:nvSpPr>
          <p:cNvPr id="10" name="Slide Number Placeholder 3"/>
          <p:cNvSpPr>
            <a:spLocks noGrp="1"/>
          </p:cNvSpPr>
          <p:nvPr>
            <p:ph type="sldNum" sz="quarter" idx="10"/>
          </p:nvPr>
        </p:nvSpPr>
        <p:spPr>
          <a:xfrm>
            <a:off x="8461375" y="6381751"/>
            <a:ext cx="558800" cy="364067"/>
          </a:xfrm>
        </p:spPr>
        <p:txBody>
          <a:bodyPr/>
          <a:lstStyle/>
          <a:p>
            <a:pPr>
              <a:defRPr/>
            </a:pPr>
            <a:fld id="{0E3D2C8F-1C34-3F4C-9785-AD9AA213DF44}" type="slidenum">
              <a:rPr lang="en-US">
                <a:solidFill>
                  <a:prstClr val="white"/>
                </a:solidFill>
              </a:rPr>
              <a:pPr>
                <a:defRPr/>
              </a:pPr>
              <a:t>‹Nº›</a:t>
            </a:fld>
            <a:endParaRPr lang="en-US" dirty="0">
              <a:solidFill>
                <a:prstClr val="white"/>
              </a:solidFill>
            </a:endParaRPr>
          </a:p>
        </p:txBody>
      </p:sp>
      <p:pic>
        <p:nvPicPr>
          <p:cNvPr id="11" name="Picture 4" descr="databricks_logoTM_rev_800px.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96778" y="6449907"/>
            <a:ext cx="1150938" cy="196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780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BE0DB460-F920-4154-877A-0B4195851878}" type="datetime1">
              <a:rPr lang="es-ES" smtClean="0"/>
              <a:t>12/12/2018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65372F18-9E5C-4AB7-A095-C3C7BADBB447}" type="datetime1">
              <a:rPr lang="es-ES" smtClean="0"/>
              <a:t>12/12/2018</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0" y="0"/>
            <a:ext cx="9144000" cy="908720"/>
          </a:xfrm>
          <a:solidFill>
            <a:srgbClr val="3630B2"/>
          </a:solidFill>
          <a:ln w="25400" cap="flat" cmpd="sng" algn="ctr">
            <a:noFill/>
            <a:prstDash val="solid"/>
          </a:ln>
          <a:effectLst/>
        </p:spPr>
        <p:txBody>
          <a:bodyPr rtlCol="0" anchor="ctr"/>
          <a:lstStyle>
            <a:lvl1pPr>
              <a:defRPr kumimoji="0" lang="es-ES" sz="2800" b="0" i="0" u="none" strike="noStrike" cap="none" spc="0" normalizeH="0" baseline="0">
                <a:ln>
                  <a:noFill/>
                </a:ln>
                <a:solidFill>
                  <a:sysClr val="window" lastClr="FFFFFF"/>
                </a:solidFill>
                <a:effectLst/>
                <a:uLnTx/>
                <a:uFillTx/>
                <a:latin typeface="Calibri Light" panose="020F0302020204030204" pitchFamily="34" charset="0"/>
                <a:ea typeface="+mn-ea"/>
                <a:cs typeface="+mn-cs"/>
              </a:defRPr>
            </a:lvl1pPr>
          </a:lstStyle>
          <a:p>
            <a:pPr marL="88900" marR="0" lvl="0" indent="0" algn="l" fontAlgn="auto">
              <a:lnSpc>
                <a:spcPct val="100000"/>
              </a:lnSpc>
              <a:spcAft>
                <a:spcPts val="0"/>
              </a:spcAft>
              <a:buClrTx/>
              <a:buSzTx/>
              <a:buFontTx/>
              <a:tabLst/>
            </a:pPr>
            <a:r>
              <a:rPr lang="es-ES" dirty="0" smtClean="0"/>
              <a:t>Haga clic para modificar el estilo de título del patrón</a:t>
            </a:r>
            <a:endParaRPr lang="es-ES" dirty="0"/>
          </a:p>
        </p:txBody>
      </p:sp>
      <p:sp>
        <p:nvSpPr>
          <p:cNvPr id="3" name="2 Marcador de fecha"/>
          <p:cNvSpPr>
            <a:spLocks noGrp="1"/>
          </p:cNvSpPr>
          <p:nvPr>
            <p:ph type="dt" sz="half" idx="10"/>
          </p:nvPr>
        </p:nvSpPr>
        <p:spPr/>
        <p:txBody>
          <a:bodyPr/>
          <a:lstStyle/>
          <a:p>
            <a:fld id="{1F20EDA0-563C-467B-A901-2E2AD3F7C09E}" type="datetime1">
              <a:rPr lang="es-ES" smtClean="0"/>
              <a:t>12/12/2018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4DD5EA1-2156-4D2B-8F6F-606C634C3F68}" type="datetime1">
              <a:rPr lang="es-ES" smtClean="0"/>
              <a:t>12/12/2018</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87CCAB71-D589-4C7E-BB38-EAAB0D0DDA68}" type="datetime1">
              <a:rPr lang="es-ES" smtClean="0"/>
              <a:t>12/12/2018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41B952DF-7918-4EBF-AD1C-8C382A29E8CA}" type="datetime1">
              <a:rPr lang="es-ES" smtClean="0"/>
              <a:t>12/12/2018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heme" Target="../theme/theme3.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dirty="0" smtClean="0"/>
              <a:t>Haga clic para modificar el estilo de título del patrón</a:t>
            </a:r>
            <a:endParaRPr lang="es-ES" dirty="0"/>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A2229D-6D44-4CBD-9C22-FBB842BB87C1}" type="datetime1">
              <a:rPr lang="es-ES" smtClean="0"/>
              <a:t>12/12/2018</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Rectangle 6"/>
          <p:cNvSpPr>
            <a:spLocks noGrp="1" noChangeArrowheads="1"/>
          </p:cNvSpPr>
          <p:nvPr>
            <p:ph type="sldNum" sz="quarter" idx="4"/>
          </p:nvPr>
        </p:nvSpPr>
        <p:spPr bwMode="auto">
          <a:xfrm>
            <a:off x="7239000" y="6629400"/>
            <a:ext cx="1905000" cy="228600"/>
          </a:xfrm>
          <a:prstGeom prst="rect">
            <a:avLst/>
          </a:prstGeom>
          <a:noFill/>
          <a:ln>
            <a:noFill/>
          </a:ln>
          <a:extLs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000" b="1">
                <a:solidFill>
                  <a:srgbClr val="FFFFFF"/>
                </a:solidFill>
                <a:latin typeface="Arial Narrow" panose="020B0606020202030204" pitchFamily="34" charset="0"/>
              </a:defRPr>
            </a:lvl1pPr>
          </a:lstStyle>
          <a:p>
            <a:pPr eaLnBrk="0" fontAlgn="base" hangingPunct="0">
              <a:spcBef>
                <a:spcPct val="0"/>
              </a:spcBef>
              <a:spcAft>
                <a:spcPct val="0"/>
              </a:spcAft>
            </a:pPr>
            <a:r>
              <a:rPr lang="es-ES_tradnl" altLang="en-US"/>
              <a:t>DIAPOSITIVA</a:t>
            </a:r>
            <a:r>
              <a:rPr lang="es-ES_tradnl" altLang="en-US" sz="800">
                <a:latin typeface="Arial" panose="020B0604020202020204" pitchFamily="34" charset="0"/>
              </a:rPr>
              <a:t> </a:t>
            </a:r>
            <a:fld id="{8A053761-FEEB-472C-9C71-242C0FA0FC94}" type="slidenum">
              <a:rPr lang="es-ES_tradnl" altLang="en-US"/>
              <a:pPr eaLnBrk="0" fontAlgn="base" hangingPunct="0">
                <a:spcBef>
                  <a:spcPct val="0"/>
                </a:spcBef>
                <a:spcAft>
                  <a:spcPct val="0"/>
                </a:spcAft>
              </a:pPr>
              <a:t>‹Nº›</a:t>
            </a:fld>
            <a:endParaRPr lang="es-ES_tradnl" altLang="en-US"/>
          </a:p>
        </p:txBody>
      </p:sp>
      <p:sp>
        <p:nvSpPr>
          <p:cNvPr id="1027" name="Rectangle 3"/>
          <p:cNvSpPr>
            <a:spLocks noChangeArrowheads="1"/>
          </p:cNvSpPr>
          <p:nvPr userDrawn="1"/>
        </p:nvSpPr>
        <p:spPr bwMode="auto">
          <a:xfrm>
            <a:off x="3870325" y="-1803400"/>
            <a:ext cx="1841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fontAlgn="base" hangingPunct="0">
              <a:spcBef>
                <a:spcPct val="0"/>
              </a:spcBef>
              <a:spcAft>
                <a:spcPct val="0"/>
              </a:spcAft>
              <a:defRPr/>
            </a:pPr>
            <a:endParaRPr lang="es-ES" sz="2400">
              <a:solidFill>
                <a:srgbClr val="000000"/>
              </a:solidFill>
              <a:cs typeface="ＭＳ Ｐゴシック" charset="0"/>
            </a:endParaRPr>
          </a:p>
        </p:txBody>
      </p:sp>
    </p:spTree>
    <p:extLst>
      <p:ext uri="{BB962C8B-B14F-4D97-AF65-F5344CB8AC3E}">
        <p14:creationId xmlns:p14="http://schemas.microsoft.com/office/powerpoint/2010/main" val="1224220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ＭＳ Ｐゴシック" charset="0"/>
        </a:defRPr>
      </a:lvl2pPr>
      <a:lvl3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ＭＳ Ｐゴシック" charset="0"/>
        </a:defRPr>
      </a:lvl3pPr>
      <a:lvl4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ＭＳ Ｐゴシック" charset="0"/>
        </a:defRPr>
      </a:lvl4pPr>
      <a:lvl5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ＭＳ Ｐゴシック" charset="0"/>
        </a:defRPr>
      </a:lvl5pPr>
      <a:lvl6pPr marL="457200" algn="ctr" rtl="0" fontAlgn="base">
        <a:spcBef>
          <a:spcPct val="0"/>
        </a:spcBef>
        <a:spcAft>
          <a:spcPct val="0"/>
        </a:spcAft>
        <a:defRPr sz="4400">
          <a:solidFill>
            <a:schemeClr val="tx2"/>
          </a:solidFill>
          <a:latin typeface="Arial" charset="0"/>
          <a:ea typeface="ＭＳ Ｐゴシック" charset="0"/>
          <a:cs typeface="Geneva" charset="0"/>
        </a:defRPr>
      </a:lvl6pPr>
      <a:lvl7pPr marL="914400" algn="ctr" rtl="0" fontAlgn="base">
        <a:spcBef>
          <a:spcPct val="0"/>
        </a:spcBef>
        <a:spcAft>
          <a:spcPct val="0"/>
        </a:spcAft>
        <a:defRPr sz="4400">
          <a:solidFill>
            <a:schemeClr val="tx2"/>
          </a:solidFill>
          <a:latin typeface="Arial" charset="0"/>
          <a:ea typeface="ＭＳ Ｐゴシック" charset="0"/>
          <a:cs typeface="Geneva" charset="0"/>
        </a:defRPr>
      </a:lvl7pPr>
      <a:lvl8pPr marL="1371600" algn="ctr" rtl="0" fontAlgn="base">
        <a:spcBef>
          <a:spcPct val="0"/>
        </a:spcBef>
        <a:spcAft>
          <a:spcPct val="0"/>
        </a:spcAft>
        <a:defRPr sz="4400">
          <a:solidFill>
            <a:schemeClr val="tx2"/>
          </a:solidFill>
          <a:latin typeface="Arial" charset="0"/>
          <a:ea typeface="ＭＳ Ｐゴシック" charset="0"/>
          <a:cs typeface="Geneva" charset="0"/>
        </a:defRPr>
      </a:lvl8pPr>
      <a:lvl9pPr marL="1828800" algn="ctr" rtl="0" fontAlgn="base">
        <a:spcBef>
          <a:spcPct val="0"/>
        </a:spcBef>
        <a:spcAft>
          <a:spcPct val="0"/>
        </a:spcAft>
        <a:defRPr sz="4400">
          <a:solidFill>
            <a:schemeClr val="tx2"/>
          </a:solidFill>
          <a:latin typeface="Arial" charset="0"/>
          <a:ea typeface="ＭＳ Ｐゴシック" charset="0"/>
          <a:cs typeface="Geneva"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cs typeface="+mn-cs"/>
        </a:defRPr>
      </a:lvl2pPr>
      <a:lvl3pPr marL="1143000" indent="-228600" algn="l" rtl="0" eaLnBrk="0" fontAlgn="base" hangingPunct="0">
        <a:spcBef>
          <a:spcPct val="20000"/>
        </a:spcBef>
        <a:spcAft>
          <a:spcPct val="0"/>
        </a:spcAft>
        <a:buChar char="•"/>
        <a:defRPr sz="2400">
          <a:solidFill>
            <a:schemeClr val="tx1"/>
          </a:solidFill>
          <a:latin typeface="+mn-lt"/>
          <a:ea typeface="Geneva"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Geneva"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Geneva" charset="0"/>
          <a:cs typeface="+mn-cs"/>
        </a:defRPr>
      </a:lvl5pPr>
      <a:lvl6pPr marL="2514600" indent="-228600" algn="l" rtl="0" fontAlgn="base">
        <a:spcBef>
          <a:spcPct val="20000"/>
        </a:spcBef>
        <a:spcAft>
          <a:spcPct val="0"/>
        </a:spcAft>
        <a:buChar char="»"/>
        <a:defRPr sz="2000">
          <a:solidFill>
            <a:schemeClr val="tx1"/>
          </a:solidFill>
          <a:latin typeface="+mn-lt"/>
          <a:ea typeface="Geneva" charset="0"/>
          <a:cs typeface="+mn-cs"/>
        </a:defRPr>
      </a:lvl6pPr>
      <a:lvl7pPr marL="2971800" indent="-228600" algn="l" rtl="0" fontAlgn="base">
        <a:spcBef>
          <a:spcPct val="20000"/>
        </a:spcBef>
        <a:spcAft>
          <a:spcPct val="0"/>
        </a:spcAft>
        <a:buChar char="»"/>
        <a:defRPr sz="2000">
          <a:solidFill>
            <a:schemeClr val="tx1"/>
          </a:solidFill>
          <a:latin typeface="+mn-lt"/>
          <a:ea typeface="Geneva" charset="0"/>
          <a:cs typeface="+mn-cs"/>
        </a:defRPr>
      </a:lvl7pPr>
      <a:lvl8pPr marL="3429000" indent="-228600" algn="l" rtl="0" fontAlgn="base">
        <a:spcBef>
          <a:spcPct val="20000"/>
        </a:spcBef>
        <a:spcAft>
          <a:spcPct val="0"/>
        </a:spcAft>
        <a:buChar char="»"/>
        <a:defRPr sz="2000">
          <a:solidFill>
            <a:schemeClr val="tx1"/>
          </a:solidFill>
          <a:latin typeface="+mn-lt"/>
          <a:ea typeface="Geneva" charset="0"/>
          <a:cs typeface="+mn-cs"/>
        </a:defRPr>
      </a:lvl8pPr>
      <a:lvl9pPr marL="3886200" indent="-228600" algn="l" rtl="0" fontAlgn="base">
        <a:spcBef>
          <a:spcPct val="20000"/>
        </a:spcBef>
        <a:spcAft>
          <a:spcPct val="0"/>
        </a:spcAft>
        <a:buChar char="»"/>
        <a:defRPr sz="2000">
          <a:solidFill>
            <a:schemeClr val="tx1"/>
          </a:solidFill>
          <a:latin typeface="+mn-lt"/>
          <a:ea typeface="Geneva" charset="0"/>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dirty="0" smtClean="0"/>
              <a:t>Haga clic para modificar el estilo de título del patrón</a:t>
            </a:r>
            <a:endParaRPr lang="es-ES" dirty="0"/>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A2229D-6D44-4CBD-9C22-FBB842BB87C1}" type="datetime1">
              <a:rPr lang="es-ES" smtClean="0">
                <a:solidFill>
                  <a:prstClr val="black">
                    <a:tint val="75000"/>
                  </a:prstClr>
                </a:solidFill>
              </a:rPr>
              <a:pPr/>
              <a:t>12/12/2018</a:t>
            </a:fld>
            <a:endParaRPr lang="es-ES">
              <a:solidFill>
                <a:prstClr val="black">
                  <a:tint val="75000"/>
                </a:prstClr>
              </a:solidFill>
            </a:endParaRP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solidFill>
                <a:prstClr val="black">
                  <a:tint val="75000"/>
                </a:prstClr>
              </a:solidFill>
            </a:endParaRP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35029630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eduardo.lopez@upm.es" TargetMode="External"/><Relationship Id="rId2" Type="http://schemas.openxmlformats.org/officeDocument/2006/relationships/notesSlide" Target="../notesSlides/notesSlide1.xml"/><Relationship Id="rId1" Type="http://schemas.openxmlformats.org/officeDocument/2006/relationships/slideLayout" Target="../slideLayouts/slideLayout23.xml"/><Relationship Id="rId4" Type="http://schemas.openxmlformats.org/officeDocument/2006/relationships/hyperlink" Target="mailto:Luisalfoso.hernandez@upm.es"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towardsdatascience.com/running-jupyter-notebook-in-google-cloud-platform-in-15-min-61e16da34d52"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towardsdatascience.com/running-jupyter-notebook-in-google-cloud-platform-in-15-min-61e16da34d52" TargetMode="External"/><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hyperlink" Target="https://github.com/naranjja/gcp-jupyter-sq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medium.com/google-cloud/using-a-gpu-tensorflow-on-google-cloud-platform-1a2458f42b0" TargetMode="External"/><Relationship Id="rId2" Type="http://schemas.openxmlformats.org/officeDocument/2006/relationships/hyperlink" Target="https://cloud.google.com/compute/docs/gpus/add-gpus#install-gpu-driver"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stackoverflow.com/questions/25521486/x11-forwarding-from-debian-on-google-compute-engine" TargetMode="External"/><Relationship Id="rId2" Type="http://schemas.openxmlformats.org/officeDocument/2006/relationships/hyperlink" Target="https://unix.stackexchange.com/questions/12755/how-to-forward-x-over-ssh-to-run-graphics-applications-remotely?answertab=votes#tab-to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hyperlink" Target="https://console.cloud.google.com/education" TargetMode="External"/></Relationships>
</file>

<file path=ppt/slides/_rels/slide50.xml.rels><?xml version="1.0" encoding="UTF-8" standalone="yes"?>
<Relationships xmlns="http://schemas.openxmlformats.org/package/2006/relationships"><Relationship Id="rId2" Type="http://schemas.openxmlformats.org/officeDocument/2006/relationships/hyperlink" Target="https://stackoverflow.com/questions/42605769/openai-gym-atari-on-windows/44345972#44345972"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cloud.google.com/compute/docs/instances/transfer-files"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stackoverflow.com/questions/42605769/openai-gym-atari-on-windows/44345972#44345972"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www.realvnc.com/download/viewer/"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medium.com/google-cloud/linux-gui-on-the-google-cloud-platform-800719ab27c5"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http://www.realvnc.com/download/viewer/"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s://cloud.google.com/blog/big-data/2017/11/using-apache-spark-with-tensorflow-on-google-cloud-platform"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https://cloud.google.com/ml-engine/docs/getting-started-training-prediction"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hyperlink" Target="https://cloud.google.com/dataproc/docs/concepts/versioning/dataproc-versions" TargetMode="External"/><Relationship Id="rId2" Type="http://schemas.openxmlformats.org/officeDocument/2006/relationships/hyperlink" Target="https://cloud.google.com/dataproc/docs/tutorials/bigquery-sparkml"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Google </a:t>
            </a:r>
            <a:r>
              <a:rPr lang="es-ES" b="1" dirty="0"/>
              <a:t>C</a:t>
            </a:r>
            <a:r>
              <a:rPr lang="es-ES" b="1" dirty="0" smtClean="0"/>
              <a:t>loud</a:t>
            </a:r>
            <a:endParaRPr lang="en-US" b="1" dirty="0"/>
          </a:p>
        </p:txBody>
      </p:sp>
      <p:sp>
        <p:nvSpPr>
          <p:cNvPr id="3" name="CuadroTexto 2"/>
          <p:cNvSpPr txBox="1"/>
          <p:nvPr/>
        </p:nvSpPr>
        <p:spPr>
          <a:xfrm>
            <a:off x="3071953" y="4221088"/>
            <a:ext cx="3034933" cy="1200329"/>
          </a:xfrm>
          <a:prstGeom prst="rect">
            <a:avLst/>
          </a:prstGeom>
          <a:noFill/>
        </p:spPr>
        <p:txBody>
          <a:bodyPr wrap="non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smtClean="0">
                <a:solidFill>
                  <a:prstClr val="black"/>
                </a:solidFill>
              </a:rPr>
              <a:t>Prof. Eduardo López Gonzalo</a:t>
            </a:r>
          </a:p>
          <a:p>
            <a:r>
              <a:rPr lang="es-ES" dirty="0" smtClean="0">
                <a:solidFill>
                  <a:prstClr val="black"/>
                </a:solidFill>
                <a:hlinkClick r:id="rId3"/>
              </a:rPr>
              <a:t>eduardo.lopez@upm.es</a:t>
            </a:r>
            <a:r>
              <a:rPr lang="es-ES" dirty="0" smtClean="0">
                <a:solidFill>
                  <a:prstClr val="black"/>
                </a:solidFill>
              </a:rPr>
              <a:t> </a:t>
            </a:r>
          </a:p>
          <a:p>
            <a:r>
              <a:rPr lang="es-ES" dirty="0" smtClean="0">
                <a:solidFill>
                  <a:prstClr val="black"/>
                </a:solidFill>
              </a:rPr>
              <a:t>Prof. Luis A. Hernández Gómez</a:t>
            </a:r>
          </a:p>
          <a:p>
            <a:r>
              <a:rPr lang="es-ES" dirty="0">
                <a:solidFill>
                  <a:prstClr val="black"/>
                </a:solidFill>
                <a:hlinkClick r:id="rId4"/>
              </a:rPr>
              <a:t>l</a:t>
            </a:r>
            <a:r>
              <a:rPr lang="es-ES" dirty="0" smtClean="0">
                <a:solidFill>
                  <a:prstClr val="black"/>
                </a:solidFill>
                <a:hlinkClick r:id="rId4"/>
              </a:rPr>
              <a:t>uisalfoso.hernandez@upm.es</a:t>
            </a:r>
            <a:r>
              <a:rPr lang="es-ES" dirty="0" smtClean="0">
                <a:solidFill>
                  <a:prstClr val="black"/>
                </a:solidFill>
              </a:rPr>
              <a:t> </a:t>
            </a:r>
            <a:endParaRPr lang="en-US" dirty="0">
              <a:solidFill>
                <a:prstClr val="black"/>
              </a:solidFill>
            </a:endParaRPr>
          </a:p>
        </p:txBody>
      </p:sp>
    </p:spTree>
    <p:extLst>
      <p:ext uri="{BB962C8B-B14F-4D97-AF65-F5344CB8AC3E}">
        <p14:creationId xmlns:p14="http://schemas.microsoft.com/office/powerpoint/2010/main" val="1885079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115616" y="476672"/>
            <a:ext cx="5411117" cy="6052963"/>
          </a:xfrm>
          <a:prstGeom prst="rect">
            <a:avLst/>
          </a:prstGeom>
        </p:spPr>
      </p:pic>
      <p:sp>
        <p:nvSpPr>
          <p:cNvPr id="5" name="CuadroTexto 4"/>
          <p:cNvSpPr txBox="1"/>
          <p:nvPr/>
        </p:nvSpPr>
        <p:spPr>
          <a:xfrm>
            <a:off x="2411760" y="332656"/>
            <a:ext cx="4015202" cy="369332"/>
          </a:xfrm>
          <a:prstGeom prst="rect">
            <a:avLst/>
          </a:prstGeom>
          <a:noFill/>
        </p:spPr>
        <p:txBody>
          <a:bodyPr wrap="none" rtlCol="0">
            <a:spAutoFit/>
          </a:bodyPr>
          <a:lstStyle/>
          <a:p>
            <a:r>
              <a:rPr lang="en-US" b="1" dirty="0" smtClean="0">
                <a:solidFill>
                  <a:srgbClr val="FF0000"/>
                </a:solidFill>
              </a:rPr>
              <a:t>This region is important if you need GPUs</a:t>
            </a:r>
            <a:endParaRPr lang="en-US" b="1" dirty="0">
              <a:solidFill>
                <a:srgbClr val="FF0000"/>
              </a:solidFill>
            </a:endParaRPr>
          </a:p>
        </p:txBody>
      </p:sp>
    </p:spTree>
    <p:extLst>
      <p:ext uri="{BB962C8B-B14F-4D97-AF65-F5344CB8AC3E}">
        <p14:creationId xmlns:p14="http://schemas.microsoft.com/office/powerpoint/2010/main" val="12340295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79512" y="332656"/>
            <a:ext cx="2952328" cy="2616101"/>
          </a:xfrm>
          <a:prstGeom prst="rect">
            <a:avLst/>
          </a:prstGeom>
        </p:spPr>
        <p:txBody>
          <a:bodyPr wrap="square">
            <a:spAutoFit/>
          </a:bodyPr>
          <a:lstStyle/>
          <a:p>
            <a:r>
              <a:rPr lang="en-US" b="1" dirty="0"/>
              <a:t>If you click on ‘customize</a:t>
            </a:r>
            <a:r>
              <a:rPr lang="en-US" dirty="0"/>
              <a:t>’, you will be able to find options for using GPUs. You can choose between 2 NVIDIA </a:t>
            </a:r>
            <a:r>
              <a:rPr lang="en-US" dirty="0" smtClean="0"/>
              <a:t>GPUs</a:t>
            </a:r>
          </a:p>
          <a:p>
            <a:endParaRPr lang="es-ES" dirty="0"/>
          </a:p>
          <a:p>
            <a:endParaRPr lang="es-ES" dirty="0" smtClean="0"/>
          </a:p>
          <a:p>
            <a:r>
              <a:rPr lang="en-US" sz="2000" b="1" dirty="0" smtClean="0">
                <a:solidFill>
                  <a:srgbClr val="FF0000"/>
                </a:solidFill>
              </a:rPr>
              <a:t>Don’t do it</a:t>
            </a:r>
            <a:r>
              <a:rPr lang="en-US" sz="2000" dirty="0" smtClean="0">
                <a:solidFill>
                  <a:srgbClr val="FF0000"/>
                </a:solidFill>
              </a:rPr>
              <a:t>!!</a:t>
            </a:r>
          </a:p>
          <a:p>
            <a:endParaRPr lang="es-ES" b="1" dirty="0">
              <a:solidFill>
                <a:srgbClr val="FF0000"/>
              </a:solidFill>
            </a:endParaRPr>
          </a:p>
          <a:p>
            <a:r>
              <a:rPr lang="es-ES" b="1" dirty="0" err="1" smtClean="0">
                <a:solidFill>
                  <a:srgbClr val="FF0000"/>
                </a:solidFill>
              </a:rPr>
              <a:t>We</a:t>
            </a:r>
            <a:r>
              <a:rPr lang="es-ES" b="1" dirty="0" smtClean="0">
                <a:solidFill>
                  <a:srgbClr val="FF0000"/>
                </a:solidFill>
              </a:rPr>
              <a:t> </a:t>
            </a:r>
            <a:r>
              <a:rPr lang="es-ES" b="1" dirty="0" err="1" smtClean="0">
                <a:solidFill>
                  <a:srgbClr val="FF0000"/>
                </a:solidFill>
              </a:rPr>
              <a:t>will</a:t>
            </a:r>
            <a:r>
              <a:rPr lang="es-ES" b="1" dirty="0" smtClean="0">
                <a:solidFill>
                  <a:srgbClr val="FF0000"/>
                </a:solidFill>
              </a:rPr>
              <a:t> </a:t>
            </a:r>
            <a:r>
              <a:rPr lang="es-ES" b="1" dirty="0" err="1" smtClean="0">
                <a:solidFill>
                  <a:srgbClr val="FF0000"/>
                </a:solidFill>
              </a:rPr>
              <a:t>discuss</a:t>
            </a:r>
            <a:r>
              <a:rPr lang="es-ES" b="1" dirty="0" smtClean="0">
                <a:solidFill>
                  <a:srgbClr val="FF0000"/>
                </a:solidFill>
              </a:rPr>
              <a:t> </a:t>
            </a:r>
            <a:r>
              <a:rPr lang="es-ES" b="1" dirty="0" err="1" smtClean="0">
                <a:solidFill>
                  <a:srgbClr val="FF0000"/>
                </a:solidFill>
              </a:rPr>
              <a:t>why</a:t>
            </a:r>
            <a:r>
              <a:rPr lang="es-ES" b="1" dirty="0" smtClean="0">
                <a:solidFill>
                  <a:srgbClr val="FF0000"/>
                </a:solidFill>
              </a:rPr>
              <a:t>…</a:t>
            </a:r>
            <a:endParaRPr lang="en-US" b="1" dirty="0" smtClean="0">
              <a:solidFill>
                <a:srgbClr val="FF0000"/>
              </a:solidFill>
            </a:endParaRPr>
          </a:p>
        </p:txBody>
      </p:sp>
      <p:pic>
        <p:nvPicPr>
          <p:cNvPr id="5" name="Imagen 4"/>
          <p:cNvPicPr>
            <a:picLocks noChangeAspect="1"/>
          </p:cNvPicPr>
          <p:nvPr/>
        </p:nvPicPr>
        <p:blipFill>
          <a:blip r:embed="rId2"/>
          <a:stretch>
            <a:fillRect/>
          </a:stretch>
        </p:blipFill>
        <p:spPr>
          <a:xfrm>
            <a:off x="3225800" y="0"/>
            <a:ext cx="5918200" cy="6858000"/>
          </a:xfrm>
          <a:prstGeom prst="rect">
            <a:avLst/>
          </a:prstGeom>
        </p:spPr>
      </p:pic>
    </p:spTree>
    <p:extLst>
      <p:ext uri="{BB962C8B-B14F-4D97-AF65-F5344CB8AC3E}">
        <p14:creationId xmlns:p14="http://schemas.microsoft.com/office/powerpoint/2010/main" val="24418670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123728" y="620688"/>
            <a:ext cx="5915025" cy="4162425"/>
          </a:xfrm>
          <a:prstGeom prst="rect">
            <a:avLst/>
          </a:prstGeom>
        </p:spPr>
      </p:pic>
    </p:spTree>
    <p:extLst>
      <p:ext uri="{BB962C8B-B14F-4D97-AF65-F5344CB8AC3E}">
        <p14:creationId xmlns:p14="http://schemas.microsoft.com/office/powerpoint/2010/main" val="24137554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95536" y="2636912"/>
            <a:ext cx="8280920" cy="1015663"/>
          </a:xfrm>
          <a:prstGeom prst="rect">
            <a:avLst/>
          </a:prstGeom>
        </p:spPr>
        <p:txBody>
          <a:bodyPr wrap="square">
            <a:spAutoFit/>
          </a:bodyPr>
          <a:lstStyle/>
          <a:p>
            <a:r>
              <a:rPr lang="en-US" sz="2000" b="1" dirty="0" smtClean="0"/>
              <a:t>IMPORTANT </a:t>
            </a:r>
            <a:r>
              <a:rPr lang="en-US" sz="2000" b="1" dirty="0"/>
              <a:t>: DON’T FORGET TO STOP YOUR GPU INSTANCE AFTER YOU ARE DONE BY CLICKING ON THE THREE DOTS ON THE IMAGE ABOVE AND SELECTING STOP. OTHERWISE GCP WILL KEEP CHARGING YOU ON AN HOURLY BASIS.</a:t>
            </a:r>
          </a:p>
        </p:txBody>
      </p:sp>
      <p:pic>
        <p:nvPicPr>
          <p:cNvPr id="6" name="Imagen 5"/>
          <p:cNvPicPr>
            <a:picLocks noChangeAspect="1"/>
          </p:cNvPicPr>
          <p:nvPr/>
        </p:nvPicPr>
        <p:blipFill>
          <a:blip r:embed="rId2"/>
          <a:stretch>
            <a:fillRect/>
          </a:stretch>
        </p:blipFill>
        <p:spPr>
          <a:xfrm>
            <a:off x="539552" y="332656"/>
            <a:ext cx="7210003" cy="1871052"/>
          </a:xfrm>
          <a:prstGeom prst="rect">
            <a:avLst/>
          </a:prstGeom>
        </p:spPr>
      </p:pic>
      <p:pic>
        <p:nvPicPr>
          <p:cNvPr id="7" name="Imagen 6"/>
          <p:cNvPicPr>
            <a:picLocks noChangeAspect="1"/>
          </p:cNvPicPr>
          <p:nvPr/>
        </p:nvPicPr>
        <p:blipFill>
          <a:blip r:embed="rId3"/>
          <a:stretch>
            <a:fillRect/>
          </a:stretch>
        </p:blipFill>
        <p:spPr>
          <a:xfrm>
            <a:off x="1979712" y="3933056"/>
            <a:ext cx="5220072" cy="2343501"/>
          </a:xfrm>
          <a:prstGeom prst="rect">
            <a:avLst/>
          </a:prstGeom>
        </p:spPr>
      </p:pic>
    </p:spTree>
    <p:extLst>
      <p:ext uri="{BB962C8B-B14F-4D97-AF65-F5344CB8AC3E}">
        <p14:creationId xmlns:p14="http://schemas.microsoft.com/office/powerpoint/2010/main" val="13620699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683568" y="692696"/>
            <a:ext cx="7992888" cy="646331"/>
          </a:xfrm>
          <a:prstGeom prst="rect">
            <a:avLst/>
          </a:prstGeom>
        </p:spPr>
        <p:txBody>
          <a:bodyPr wrap="square">
            <a:spAutoFit/>
          </a:bodyPr>
          <a:lstStyle/>
          <a:p>
            <a:r>
              <a:rPr lang="en-US" dirty="0">
                <a:hlinkClick r:id="rId2"/>
              </a:rPr>
              <a:t>https://</a:t>
            </a:r>
            <a:r>
              <a:rPr lang="en-US" dirty="0" smtClean="0">
                <a:hlinkClick r:id="rId2"/>
              </a:rPr>
              <a:t>towardsdatascience.com/running-jupyter-notebook-in-google-cloud-platform-in-15-min-61e16da34d52</a:t>
            </a:r>
            <a:r>
              <a:rPr lang="en-US" dirty="0" smtClean="0"/>
              <a:t> </a:t>
            </a:r>
            <a:endParaRPr lang="en-US" dirty="0"/>
          </a:p>
        </p:txBody>
      </p:sp>
      <p:sp>
        <p:nvSpPr>
          <p:cNvPr id="5" name="CuadroTexto 4"/>
          <p:cNvSpPr txBox="1"/>
          <p:nvPr/>
        </p:nvSpPr>
        <p:spPr>
          <a:xfrm>
            <a:off x="395536" y="28636"/>
            <a:ext cx="3310073" cy="584775"/>
          </a:xfrm>
          <a:prstGeom prst="rect">
            <a:avLst/>
          </a:prstGeom>
          <a:noFill/>
        </p:spPr>
        <p:txBody>
          <a:bodyPr wrap="none" rtlCol="0">
            <a:spAutoFit/>
          </a:bodyPr>
          <a:lstStyle/>
          <a:p>
            <a:r>
              <a:rPr lang="es-ES" sz="3200" b="1" dirty="0" smtClean="0"/>
              <a:t>FOLLOW THIS LINK:</a:t>
            </a:r>
            <a:endParaRPr lang="en-US" sz="3200" b="1" dirty="0"/>
          </a:p>
        </p:txBody>
      </p:sp>
      <p:sp>
        <p:nvSpPr>
          <p:cNvPr id="6" name="Rectángulo 5"/>
          <p:cNvSpPr/>
          <p:nvPr/>
        </p:nvSpPr>
        <p:spPr>
          <a:xfrm>
            <a:off x="755576" y="1628800"/>
            <a:ext cx="1368152" cy="2308324"/>
          </a:xfrm>
          <a:prstGeom prst="rect">
            <a:avLst/>
          </a:prstGeom>
        </p:spPr>
        <p:txBody>
          <a:bodyPr wrap="square">
            <a:spAutoFit/>
          </a:bodyPr>
          <a:lstStyle/>
          <a:p>
            <a:r>
              <a:rPr lang="en-US" sz="2400" b="1" dirty="0"/>
              <a:t>Step 4: Make external IP address as </a:t>
            </a:r>
            <a:r>
              <a:rPr lang="en-US" sz="2400" b="1" dirty="0" smtClean="0"/>
              <a:t>static</a:t>
            </a:r>
          </a:p>
        </p:txBody>
      </p:sp>
      <p:pic>
        <p:nvPicPr>
          <p:cNvPr id="2" name="Imagen 1"/>
          <p:cNvPicPr>
            <a:picLocks noChangeAspect="1"/>
          </p:cNvPicPr>
          <p:nvPr/>
        </p:nvPicPr>
        <p:blipFill>
          <a:blip r:embed="rId3"/>
          <a:stretch>
            <a:fillRect/>
          </a:stretch>
        </p:blipFill>
        <p:spPr>
          <a:xfrm>
            <a:off x="2771800" y="1384920"/>
            <a:ext cx="5178743" cy="5473080"/>
          </a:xfrm>
          <a:prstGeom prst="rect">
            <a:avLst/>
          </a:prstGeom>
        </p:spPr>
      </p:pic>
    </p:spTree>
    <p:extLst>
      <p:ext uri="{BB962C8B-B14F-4D97-AF65-F5344CB8AC3E}">
        <p14:creationId xmlns:p14="http://schemas.microsoft.com/office/powerpoint/2010/main" val="20897333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0" y="2348880"/>
            <a:ext cx="8755101" cy="2221607"/>
          </a:xfrm>
          <a:prstGeom prst="rect">
            <a:avLst/>
          </a:prstGeom>
        </p:spPr>
      </p:pic>
    </p:spTree>
    <p:extLst>
      <p:ext uri="{BB962C8B-B14F-4D97-AF65-F5344CB8AC3E}">
        <p14:creationId xmlns:p14="http://schemas.microsoft.com/office/powerpoint/2010/main" val="33107834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683568" y="404664"/>
            <a:ext cx="7272808" cy="461665"/>
          </a:xfrm>
          <a:prstGeom prst="rect">
            <a:avLst/>
          </a:prstGeom>
        </p:spPr>
        <p:txBody>
          <a:bodyPr wrap="square">
            <a:spAutoFit/>
          </a:bodyPr>
          <a:lstStyle/>
          <a:p>
            <a:r>
              <a:rPr lang="en-US" sz="2400" b="1" dirty="0" smtClean="0"/>
              <a:t>Step </a:t>
            </a:r>
            <a:r>
              <a:rPr lang="en-US" sz="2400" b="1" dirty="0"/>
              <a:t>5: Change the Firewall setting</a:t>
            </a:r>
            <a:endParaRPr lang="en-US" sz="2400" b="1" dirty="0" smtClean="0"/>
          </a:p>
        </p:txBody>
      </p:sp>
      <p:pic>
        <p:nvPicPr>
          <p:cNvPr id="7" name="Imagen 6"/>
          <p:cNvPicPr>
            <a:picLocks noChangeAspect="1"/>
          </p:cNvPicPr>
          <p:nvPr/>
        </p:nvPicPr>
        <p:blipFill>
          <a:blip r:embed="rId2"/>
          <a:stretch>
            <a:fillRect/>
          </a:stretch>
        </p:blipFill>
        <p:spPr>
          <a:xfrm>
            <a:off x="2339752" y="980728"/>
            <a:ext cx="5400600" cy="5707547"/>
          </a:xfrm>
          <a:prstGeom prst="rect">
            <a:avLst/>
          </a:prstGeom>
        </p:spPr>
      </p:pic>
    </p:spTree>
    <p:extLst>
      <p:ext uri="{BB962C8B-B14F-4D97-AF65-F5344CB8AC3E}">
        <p14:creationId xmlns:p14="http://schemas.microsoft.com/office/powerpoint/2010/main" val="25496807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323528" y="116632"/>
            <a:ext cx="1584176" cy="1569660"/>
          </a:xfrm>
          <a:prstGeom prst="rect">
            <a:avLst/>
          </a:prstGeom>
        </p:spPr>
        <p:txBody>
          <a:bodyPr wrap="square">
            <a:spAutoFit/>
          </a:bodyPr>
          <a:lstStyle/>
          <a:p>
            <a:r>
              <a:rPr lang="en-US" sz="2400" b="1" dirty="0" smtClean="0"/>
              <a:t>Step </a:t>
            </a:r>
            <a:r>
              <a:rPr lang="en-US" sz="2400" b="1" dirty="0"/>
              <a:t>5: Change the Firewall setting</a:t>
            </a:r>
            <a:endParaRPr lang="en-US" sz="2400" b="1" dirty="0" smtClean="0"/>
          </a:p>
        </p:txBody>
      </p:sp>
      <p:pic>
        <p:nvPicPr>
          <p:cNvPr id="2" name="Imagen 1"/>
          <p:cNvPicPr>
            <a:picLocks noChangeAspect="1"/>
          </p:cNvPicPr>
          <p:nvPr/>
        </p:nvPicPr>
        <p:blipFill>
          <a:blip r:embed="rId2"/>
          <a:stretch>
            <a:fillRect/>
          </a:stretch>
        </p:blipFill>
        <p:spPr>
          <a:xfrm>
            <a:off x="2843808" y="175762"/>
            <a:ext cx="5112568" cy="6407073"/>
          </a:xfrm>
          <a:prstGeom prst="rect">
            <a:avLst/>
          </a:prstGeom>
        </p:spPr>
      </p:pic>
      <p:sp>
        <p:nvSpPr>
          <p:cNvPr id="3" name="Elipse 2"/>
          <p:cNvSpPr/>
          <p:nvPr/>
        </p:nvSpPr>
        <p:spPr>
          <a:xfrm>
            <a:off x="1979712" y="5445224"/>
            <a:ext cx="3240360" cy="11521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ángulo 3"/>
          <p:cNvSpPr/>
          <p:nvPr/>
        </p:nvSpPr>
        <p:spPr>
          <a:xfrm>
            <a:off x="323528" y="1844824"/>
            <a:ext cx="4572000" cy="923330"/>
          </a:xfrm>
          <a:prstGeom prst="rect">
            <a:avLst/>
          </a:prstGeom>
        </p:spPr>
        <p:txBody>
          <a:bodyPr>
            <a:spAutoFit/>
          </a:bodyPr>
          <a:lstStyle/>
          <a:p>
            <a:r>
              <a:rPr lang="en-US" b="1" dirty="0" smtClean="0">
                <a:solidFill>
                  <a:srgbClr val="FF0000"/>
                </a:solidFill>
              </a:rPr>
              <a:t>Create a new firewall rule:</a:t>
            </a:r>
          </a:p>
          <a:p>
            <a:endParaRPr lang="es-ES" b="1" dirty="0">
              <a:solidFill>
                <a:srgbClr val="FF0000"/>
              </a:solidFill>
            </a:endParaRPr>
          </a:p>
          <a:p>
            <a:r>
              <a:rPr lang="es-ES" dirty="0" err="1" smtClean="0"/>
              <a:t>Name</a:t>
            </a:r>
            <a:r>
              <a:rPr lang="es-ES" dirty="0" smtClean="0"/>
              <a:t> : ruletcp5000 </a:t>
            </a:r>
            <a:endParaRPr lang="en-US" dirty="0"/>
          </a:p>
        </p:txBody>
      </p:sp>
      <p:sp>
        <p:nvSpPr>
          <p:cNvPr id="7" name="Elipse 6"/>
          <p:cNvSpPr/>
          <p:nvPr/>
        </p:nvSpPr>
        <p:spPr>
          <a:xfrm>
            <a:off x="2483768" y="3068960"/>
            <a:ext cx="2232248" cy="7200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ipse 7"/>
          <p:cNvSpPr/>
          <p:nvPr/>
        </p:nvSpPr>
        <p:spPr>
          <a:xfrm>
            <a:off x="2411760" y="4221088"/>
            <a:ext cx="2232248" cy="7200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ipse 9"/>
          <p:cNvSpPr/>
          <p:nvPr/>
        </p:nvSpPr>
        <p:spPr>
          <a:xfrm>
            <a:off x="2555776" y="2060848"/>
            <a:ext cx="2232248" cy="7200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31412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043608" y="836712"/>
            <a:ext cx="5794791" cy="646331"/>
          </a:xfrm>
          <a:prstGeom prst="rect">
            <a:avLst/>
          </a:prstGeom>
        </p:spPr>
        <p:txBody>
          <a:bodyPr wrap="none">
            <a:spAutoFit/>
          </a:bodyPr>
          <a:lstStyle/>
          <a:p>
            <a:r>
              <a:rPr lang="en-US" sz="3600" b="1" dirty="0"/>
              <a:t>Step 6: Start your VM instance</a:t>
            </a:r>
          </a:p>
        </p:txBody>
      </p:sp>
      <p:pic>
        <p:nvPicPr>
          <p:cNvPr id="5" name="Imagen 4"/>
          <p:cNvPicPr>
            <a:picLocks noChangeAspect="1"/>
          </p:cNvPicPr>
          <p:nvPr/>
        </p:nvPicPr>
        <p:blipFill>
          <a:blip r:embed="rId2"/>
          <a:stretch>
            <a:fillRect/>
          </a:stretch>
        </p:blipFill>
        <p:spPr>
          <a:xfrm>
            <a:off x="314963" y="2204864"/>
            <a:ext cx="8843569" cy="2277219"/>
          </a:xfrm>
          <a:prstGeom prst="rect">
            <a:avLst/>
          </a:prstGeom>
        </p:spPr>
      </p:pic>
    </p:spTree>
    <p:extLst>
      <p:ext uri="{BB962C8B-B14F-4D97-AF65-F5344CB8AC3E}">
        <p14:creationId xmlns:p14="http://schemas.microsoft.com/office/powerpoint/2010/main" val="34605100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755576" y="332656"/>
            <a:ext cx="7704856" cy="4031873"/>
          </a:xfrm>
          <a:prstGeom prst="rect">
            <a:avLst/>
          </a:prstGeom>
        </p:spPr>
        <p:txBody>
          <a:bodyPr wrap="square">
            <a:spAutoFit/>
          </a:bodyPr>
          <a:lstStyle/>
          <a:p>
            <a:endParaRPr lang="en-US" sz="3200" b="1" dirty="0" smtClean="0"/>
          </a:p>
          <a:p>
            <a:endParaRPr lang="en-US" sz="3200" b="1" dirty="0" smtClean="0"/>
          </a:p>
          <a:p>
            <a:r>
              <a:rPr lang="en-US" sz="3200" b="1" dirty="0" smtClean="0"/>
              <a:t>Step </a:t>
            </a:r>
            <a:r>
              <a:rPr lang="en-US" sz="3200" b="1" dirty="0"/>
              <a:t>7 : Install </a:t>
            </a:r>
            <a:r>
              <a:rPr lang="en-US" sz="3200" b="1" dirty="0" err="1"/>
              <a:t>Jupyter</a:t>
            </a:r>
            <a:r>
              <a:rPr lang="en-US" sz="3200" b="1" dirty="0"/>
              <a:t> notebook and other </a:t>
            </a:r>
            <a:r>
              <a:rPr lang="en-US" sz="3200" b="1" dirty="0" smtClean="0"/>
              <a:t>packages</a:t>
            </a:r>
          </a:p>
          <a:p>
            <a:endParaRPr lang="es-ES" sz="3200" b="1" dirty="0"/>
          </a:p>
          <a:p>
            <a:r>
              <a:rPr lang="en-US" sz="3200" b="1" dirty="0">
                <a:solidFill>
                  <a:srgbClr val="FF0000"/>
                </a:solidFill>
              </a:rPr>
              <a:t>This next step has already been done for you in another Computer Engine</a:t>
            </a:r>
          </a:p>
          <a:p>
            <a:endParaRPr lang="en-US" sz="3200" b="1" dirty="0"/>
          </a:p>
        </p:txBody>
      </p:sp>
    </p:spTree>
    <p:extLst>
      <p:ext uri="{BB962C8B-B14F-4D97-AF65-F5344CB8AC3E}">
        <p14:creationId xmlns:p14="http://schemas.microsoft.com/office/powerpoint/2010/main" val="24608088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Imagen 21"/>
          <p:cNvPicPr>
            <a:picLocks noChangeAspect="1"/>
          </p:cNvPicPr>
          <p:nvPr/>
        </p:nvPicPr>
        <p:blipFill>
          <a:blip r:embed="rId2"/>
          <a:stretch>
            <a:fillRect/>
          </a:stretch>
        </p:blipFill>
        <p:spPr>
          <a:xfrm>
            <a:off x="1547664" y="2138938"/>
            <a:ext cx="6390220" cy="3129475"/>
          </a:xfrm>
          <a:prstGeom prst="rect">
            <a:avLst/>
          </a:prstGeom>
        </p:spPr>
      </p:pic>
      <p:pic>
        <p:nvPicPr>
          <p:cNvPr id="3" name="Imagen 2"/>
          <p:cNvPicPr>
            <a:picLocks noChangeAspect="1"/>
          </p:cNvPicPr>
          <p:nvPr/>
        </p:nvPicPr>
        <p:blipFill>
          <a:blip r:embed="rId3"/>
          <a:stretch>
            <a:fillRect/>
          </a:stretch>
        </p:blipFill>
        <p:spPr>
          <a:xfrm>
            <a:off x="251520" y="2859018"/>
            <a:ext cx="1512168" cy="1407659"/>
          </a:xfrm>
          <a:prstGeom prst="rect">
            <a:avLst/>
          </a:prstGeom>
        </p:spPr>
      </p:pic>
      <p:pic>
        <p:nvPicPr>
          <p:cNvPr id="8" name="Imagen 7"/>
          <p:cNvPicPr>
            <a:picLocks noChangeAspect="1"/>
          </p:cNvPicPr>
          <p:nvPr/>
        </p:nvPicPr>
        <p:blipFill>
          <a:blip r:embed="rId4"/>
          <a:stretch>
            <a:fillRect/>
          </a:stretch>
        </p:blipFill>
        <p:spPr>
          <a:xfrm>
            <a:off x="8068147" y="2249576"/>
            <a:ext cx="1043608" cy="1657143"/>
          </a:xfrm>
          <a:prstGeom prst="rect">
            <a:avLst/>
          </a:prstGeom>
        </p:spPr>
      </p:pic>
      <p:sp>
        <p:nvSpPr>
          <p:cNvPr id="23" name="Rectángulo 22"/>
          <p:cNvSpPr/>
          <p:nvPr/>
        </p:nvSpPr>
        <p:spPr>
          <a:xfrm>
            <a:off x="31851" y="-99392"/>
            <a:ext cx="4886787" cy="646331"/>
          </a:xfrm>
          <a:prstGeom prst="rect">
            <a:avLst/>
          </a:prstGeom>
          <a:noFill/>
        </p:spPr>
        <p:txBody>
          <a:bodyPr wrap="none" lIns="91440" tIns="45720" rIns="91440" bIns="45720">
            <a:spAutoFit/>
          </a:bodyPr>
          <a:lstStyle/>
          <a:p>
            <a:pPr algn="ctr" eaLnBrk="0" fontAlgn="base" hangingPunct="0">
              <a:spcBef>
                <a:spcPct val="0"/>
              </a:spcBef>
              <a:spcAft>
                <a:spcPct val="0"/>
              </a:spcAft>
            </a:pPr>
            <a:r>
              <a:rPr lang="en-US" sz="3600" b="1" dirty="0" smtClean="0">
                <a:ln w="12700">
                  <a:solidFill>
                    <a:srgbClr val="000000">
                      <a:lumMod val="75000"/>
                    </a:srgbClr>
                  </a:solidFill>
                  <a:prstDash val="solid"/>
                </a:ln>
                <a:pattFill prst="dkUpDiag">
                  <a:fgClr>
                    <a:srgbClr val="000000"/>
                  </a:fgClr>
                  <a:bgClr>
                    <a:srgbClr val="000000">
                      <a:lumMod val="20000"/>
                      <a:lumOff val="80000"/>
                    </a:srgbClr>
                  </a:bgClr>
                </a:pattFill>
                <a:effectLst>
                  <a:outerShdw blurRad="38100" dist="38100" dir="2700000" algn="tl">
                    <a:srgbClr val="000000">
                      <a:alpha val="43137"/>
                    </a:srgbClr>
                  </a:outerShdw>
                </a:effectLst>
              </a:rPr>
              <a:t>Big Data Architecture</a:t>
            </a:r>
            <a:endParaRPr lang="en-US" sz="3600" b="1" dirty="0">
              <a:ln w="12700">
                <a:solidFill>
                  <a:srgbClr val="000000">
                    <a:lumMod val="75000"/>
                  </a:srgbClr>
                </a:solidFill>
                <a:prstDash val="solid"/>
              </a:ln>
              <a:pattFill prst="dkUpDiag">
                <a:fgClr>
                  <a:srgbClr val="000000"/>
                </a:fgClr>
                <a:bgClr>
                  <a:srgbClr val="000000">
                    <a:lumMod val="20000"/>
                    <a:lumOff val="80000"/>
                  </a:srgbClr>
                </a:bgClr>
              </a:pattFill>
              <a:effectLst>
                <a:outerShdw blurRad="38100" dist="38100" dir="2700000" algn="tl">
                  <a:srgbClr val="000000">
                    <a:alpha val="43137"/>
                  </a:srgbClr>
                </a:outerShdw>
              </a:effectLst>
            </a:endParaRPr>
          </a:p>
        </p:txBody>
      </p:sp>
      <p:sp>
        <p:nvSpPr>
          <p:cNvPr id="24" name="Rectángulo 23"/>
          <p:cNvSpPr/>
          <p:nvPr/>
        </p:nvSpPr>
        <p:spPr>
          <a:xfrm>
            <a:off x="32763" y="2210946"/>
            <a:ext cx="1952779" cy="400110"/>
          </a:xfrm>
          <a:prstGeom prst="rect">
            <a:avLst/>
          </a:prstGeom>
        </p:spPr>
        <p:txBody>
          <a:bodyPr wrap="none">
            <a:spAutoFit/>
          </a:bodyPr>
          <a:lstStyle/>
          <a:p>
            <a:pPr eaLnBrk="0" fontAlgn="base" hangingPunct="0">
              <a:spcBef>
                <a:spcPct val="0"/>
              </a:spcBef>
              <a:spcAft>
                <a:spcPct val="0"/>
              </a:spcAft>
            </a:pPr>
            <a:r>
              <a:rPr lang="en-US" sz="2000" b="1" dirty="0" smtClean="0">
                <a:solidFill>
                  <a:srgbClr val="808080">
                    <a:lumMod val="50000"/>
                  </a:srgbClr>
                </a:solidFill>
                <a:latin typeface="Segoe Script" panose="020B0504020000000003" pitchFamily="34" charset="0"/>
                <a:cs typeface="MV Boli" panose="02000500030200090000" pitchFamily="2" charset="0"/>
              </a:rPr>
              <a:t>Data Sources</a:t>
            </a:r>
          </a:p>
        </p:txBody>
      </p:sp>
      <p:sp>
        <p:nvSpPr>
          <p:cNvPr id="25" name="Rectángulo 24"/>
          <p:cNvSpPr/>
          <p:nvPr/>
        </p:nvSpPr>
        <p:spPr>
          <a:xfrm>
            <a:off x="6228184" y="6021288"/>
            <a:ext cx="2315057" cy="400110"/>
          </a:xfrm>
          <a:prstGeom prst="rect">
            <a:avLst/>
          </a:prstGeom>
        </p:spPr>
        <p:txBody>
          <a:bodyPr wrap="none">
            <a:spAutoFit/>
          </a:bodyPr>
          <a:lstStyle/>
          <a:p>
            <a:pPr eaLnBrk="0" fontAlgn="base" hangingPunct="0">
              <a:spcBef>
                <a:spcPct val="0"/>
              </a:spcBef>
              <a:spcAft>
                <a:spcPct val="0"/>
              </a:spcAft>
            </a:pPr>
            <a:r>
              <a:rPr lang="en-US" sz="2000" b="1" dirty="0" smtClean="0">
                <a:solidFill>
                  <a:srgbClr val="808080">
                    <a:lumMod val="50000"/>
                  </a:srgbClr>
                </a:solidFill>
                <a:latin typeface="Segoe Script" panose="020B0504020000000003" pitchFamily="34" charset="0"/>
                <a:cs typeface="MV Boli" panose="02000500030200090000" pitchFamily="2" charset="0"/>
              </a:rPr>
              <a:t>Data Customers</a:t>
            </a:r>
          </a:p>
        </p:txBody>
      </p:sp>
      <p:sp>
        <p:nvSpPr>
          <p:cNvPr id="26" name="CuadroTexto 25"/>
          <p:cNvSpPr txBox="1"/>
          <p:nvPr/>
        </p:nvSpPr>
        <p:spPr>
          <a:xfrm>
            <a:off x="6411589" y="5163274"/>
            <a:ext cx="2738769" cy="830997"/>
          </a:xfrm>
          <a:prstGeom prst="rect">
            <a:avLst/>
          </a:prstGeom>
          <a:noFill/>
        </p:spPr>
        <p:txBody>
          <a:bodyPr wrap="square" rtlCol="0">
            <a:spAutoFit/>
          </a:bodyPr>
          <a:lstStyle/>
          <a:p>
            <a:pPr marL="342900" indent="-342900" eaLnBrk="0" fontAlgn="base" hangingPunct="0">
              <a:spcBef>
                <a:spcPct val="0"/>
              </a:spcBef>
              <a:spcAft>
                <a:spcPct val="0"/>
              </a:spcAft>
              <a:buClr>
                <a:srgbClr val="CC6600"/>
              </a:buClr>
              <a:buFont typeface="Courier New" panose="02070309020205020404" pitchFamily="49" charset="0"/>
              <a:buChar char="o"/>
            </a:pPr>
            <a:r>
              <a:rPr lang="en-US" sz="1600" dirty="0" smtClean="0">
                <a:solidFill>
                  <a:srgbClr val="000000"/>
                </a:solidFill>
                <a:latin typeface="Lucida Sans Unicode" panose="020B0602030504020204" pitchFamily="34" charset="0"/>
                <a:cs typeface="Lucida Sans Unicode" panose="020B0602030504020204" pitchFamily="34" charset="0"/>
              </a:rPr>
              <a:t>Business Intelligence</a:t>
            </a:r>
          </a:p>
          <a:p>
            <a:pPr marL="342900" indent="-342900" eaLnBrk="0" fontAlgn="base" hangingPunct="0">
              <a:spcBef>
                <a:spcPct val="0"/>
              </a:spcBef>
              <a:spcAft>
                <a:spcPct val="0"/>
              </a:spcAft>
              <a:buClr>
                <a:srgbClr val="CC6600"/>
              </a:buClr>
              <a:buFont typeface="Courier New" panose="02070309020205020404" pitchFamily="49" charset="0"/>
              <a:buChar char="o"/>
            </a:pPr>
            <a:r>
              <a:rPr lang="en-US" sz="1600" dirty="0" smtClean="0">
                <a:solidFill>
                  <a:srgbClr val="000000"/>
                </a:solidFill>
                <a:latin typeface="Lucida Sans Unicode" panose="020B0602030504020204" pitchFamily="34" charset="0"/>
                <a:cs typeface="Lucida Sans Unicode" panose="020B0602030504020204" pitchFamily="34" charset="0"/>
              </a:rPr>
              <a:t>Visualization</a:t>
            </a:r>
            <a:endParaRPr lang="en-US" sz="1600" dirty="0">
              <a:solidFill>
                <a:srgbClr val="000000"/>
              </a:solidFill>
              <a:latin typeface="Lucida Sans Unicode" panose="020B0602030504020204" pitchFamily="34" charset="0"/>
              <a:cs typeface="Lucida Sans Unicode" panose="020B0602030504020204" pitchFamily="34" charset="0"/>
            </a:endParaRPr>
          </a:p>
          <a:p>
            <a:pPr marL="342900" indent="-342900" eaLnBrk="0" fontAlgn="base" hangingPunct="0">
              <a:spcBef>
                <a:spcPct val="0"/>
              </a:spcBef>
              <a:spcAft>
                <a:spcPct val="0"/>
              </a:spcAft>
              <a:buClr>
                <a:srgbClr val="CC6600"/>
              </a:buClr>
              <a:buFont typeface="Courier New" panose="02070309020205020404" pitchFamily="49" charset="0"/>
              <a:buChar char="o"/>
            </a:pPr>
            <a:r>
              <a:rPr lang="en-US" sz="1600" dirty="0" smtClean="0">
                <a:solidFill>
                  <a:srgbClr val="000000"/>
                </a:solidFill>
                <a:latin typeface="Lucida Sans Unicode" panose="020B0602030504020204" pitchFamily="34" charset="0"/>
                <a:cs typeface="Lucida Sans Unicode" panose="020B0602030504020204" pitchFamily="34" charset="0"/>
              </a:rPr>
              <a:t>Analytics</a:t>
            </a:r>
            <a:endParaRPr lang="en-US" sz="1600" dirty="0">
              <a:solidFill>
                <a:srgbClr val="000000"/>
              </a:solidFill>
              <a:latin typeface="Lucida Sans Unicode" panose="020B0602030504020204" pitchFamily="34" charset="0"/>
              <a:cs typeface="Lucida Sans Unicode" panose="020B0602030504020204" pitchFamily="34" charset="0"/>
            </a:endParaRPr>
          </a:p>
        </p:txBody>
      </p:sp>
      <p:pic>
        <p:nvPicPr>
          <p:cNvPr id="28" name="Imagen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96336" y="6362369"/>
            <a:ext cx="1287215" cy="495631"/>
          </a:xfrm>
          <a:prstGeom prst="rect">
            <a:avLst/>
          </a:prstGeom>
        </p:spPr>
      </p:pic>
      <p:pic>
        <p:nvPicPr>
          <p:cNvPr id="2" name="Imagen 1"/>
          <p:cNvPicPr>
            <a:picLocks noChangeAspect="1"/>
          </p:cNvPicPr>
          <p:nvPr/>
        </p:nvPicPr>
        <p:blipFill>
          <a:blip r:embed="rId6">
            <a:clrChange>
              <a:clrFrom>
                <a:srgbClr val="FEFEFE"/>
              </a:clrFrom>
              <a:clrTo>
                <a:srgbClr val="FEFEFE">
                  <a:alpha val="0"/>
                </a:srgbClr>
              </a:clrTo>
            </a:clrChange>
          </a:blip>
          <a:stretch>
            <a:fillRect/>
          </a:stretch>
        </p:blipFill>
        <p:spPr>
          <a:xfrm rot="20961231">
            <a:off x="478997" y="4124887"/>
            <a:ext cx="1327044" cy="1027178"/>
          </a:xfrm>
          <a:prstGeom prst="rect">
            <a:avLst/>
          </a:prstGeom>
        </p:spPr>
      </p:pic>
      <p:pic>
        <p:nvPicPr>
          <p:cNvPr id="4" name="Imagen 3"/>
          <p:cNvPicPr>
            <a:picLocks noChangeAspect="1"/>
          </p:cNvPicPr>
          <p:nvPr/>
        </p:nvPicPr>
        <p:blipFill>
          <a:blip r:embed="rId7"/>
          <a:stretch>
            <a:fillRect/>
          </a:stretch>
        </p:blipFill>
        <p:spPr>
          <a:xfrm>
            <a:off x="7740352" y="2564904"/>
            <a:ext cx="360040" cy="1085182"/>
          </a:xfrm>
          <a:prstGeom prst="rect">
            <a:avLst/>
          </a:prstGeom>
        </p:spPr>
      </p:pic>
      <p:pic>
        <p:nvPicPr>
          <p:cNvPr id="6" name="Imagen 5"/>
          <p:cNvPicPr>
            <a:picLocks noChangeAspect="1"/>
          </p:cNvPicPr>
          <p:nvPr/>
        </p:nvPicPr>
        <p:blipFill>
          <a:blip r:embed="rId8">
            <a:clrChange>
              <a:clrFrom>
                <a:srgbClr val="FFFFFF"/>
              </a:clrFrom>
              <a:clrTo>
                <a:srgbClr val="FFFFFF">
                  <a:alpha val="0"/>
                </a:srgbClr>
              </a:clrTo>
            </a:clrChange>
          </a:blip>
          <a:stretch>
            <a:fillRect/>
          </a:stretch>
        </p:blipFill>
        <p:spPr>
          <a:xfrm>
            <a:off x="1331640" y="5235282"/>
            <a:ext cx="1008112" cy="420047"/>
          </a:xfrm>
          <a:prstGeom prst="rect">
            <a:avLst/>
          </a:prstGeom>
        </p:spPr>
      </p:pic>
      <p:pic>
        <p:nvPicPr>
          <p:cNvPr id="7" name="Imagen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75656" y="5739338"/>
            <a:ext cx="1008112" cy="1008112"/>
          </a:xfrm>
          <a:prstGeom prst="rect">
            <a:avLst/>
          </a:prstGeom>
        </p:spPr>
      </p:pic>
      <p:pic>
        <p:nvPicPr>
          <p:cNvPr id="9" name="Imagen 8"/>
          <p:cNvPicPr>
            <a:picLocks noChangeAspect="1"/>
          </p:cNvPicPr>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059832" y="5019258"/>
            <a:ext cx="1196752" cy="1196752"/>
          </a:xfrm>
          <a:prstGeom prst="rect">
            <a:avLst/>
          </a:prstGeom>
        </p:spPr>
      </p:pic>
      <p:pic>
        <p:nvPicPr>
          <p:cNvPr id="10" name="Imagen 9"/>
          <p:cNvPicPr>
            <a:picLocks noChangeAspect="1"/>
          </p:cNvPicPr>
          <p:nvPr/>
        </p:nvPicPr>
        <p:blipFill>
          <a:blip r:embed="rId11">
            <a:clrChange>
              <a:clrFrom>
                <a:srgbClr val="FFFFFF"/>
              </a:clrFrom>
              <a:clrTo>
                <a:srgbClr val="FFFFFF">
                  <a:alpha val="0"/>
                </a:srgbClr>
              </a:clrTo>
            </a:clrChange>
          </a:blip>
          <a:stretch>
            <a:fillRect/>
          </a:stretch>
        </p:blipFill>
        <p:spPr>
          <a:xfrm>
            <a:off x="4860032" y="1340768"/>
            <a:ext cx="1521027" cy="1124744"/>
          </a:xfrm>
          <a:prstGeom prst="rect">
            <a:avLst/>
          </a:prstGeom>
        </p:spPr>
      </p:pic>
      <p:pic>
        <p:nvPicPr>
          <p:cNvPr id="17" name="Imagen 1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779912" y="1772816"/>
            <a:ext cx="984102" cy="523458"/>
          </a:xfrm>
          <a:prstGeom prst="rect">
            <a:avLst/>
          </a:prstGeom>
        </p:spPr>
      </p:pic>
      <p:pic>
        <p:nvPicPr>
          <p:cNvPr id="5" name="Imagen 4"/>
          <p:cNvPicPr>
            <a:picLocks noChangeAspect="1"/>
          </p:cNvPicPr>
          <p:nvPr/>
        </p:nvPicPr>
        <p:blipFill>
          <a:blip r:embed="rId13"/>
          <a:stretch>
            <a:fillRect/>
          </a:stretch>
        </p:blipFill>
        <p:spPr>
          <a:xfrm>
            <a:off x="6372200" y="548680"/>
            <a:ext cx="1296144" cy="536604"/>
          </a:xfrm>
          <a:prstGeom prst="rect">
            <a:avLst/>
          </a:prstGeom>
        </p:spPr>
      </p:pic>
      <p:pic>
        <p:nvPicPr>
          <p:cNvPr id="11" name="Imagen 10"/>
          <p:cNvPicPr>
            <a:picLocks noChangeAspect="1"/>
          </p:cNvPicPr>
          <p:nvPr/>
        </p:nvPicPr>
        <p:blipFill>
          <a:blip r:embed="rId14"/>
          <a:stretch>
            <a:fillRect/>
          </a:stretch>
        </p:blipFill>
        <p:spPr>
          <a:xfrm>
            <a:off x="7812360" y="332656"/>
            <a:ext cx="936104" cy="504762"/>
          </a:xfrm>
          <a:prstGeom prst="rect">
            <a:avLst/>
          </a:prstGeom>
        </p:spPr>
      </p:pic>
      <p:pic>
        <p:nvPicPr>
          <p:cNvPr id="12" name="Imagen 11"/>
          <p:cNvPicPr>
            <a:picLocks noChangeAspect="1"/>
          </p:cNvPicPr>
          <p:nvPr/>
        </p:nvPicPr>
        <p:blipFill>
          <a:blip r:embed="rId15">
            <a:clrChange>
              <a:clrFrom>
                <a:srgbClr val="FFFFFF"/>
              </a:clrFrom>
              <a:clrTo>
                <a:srgbClr val="FFFFFF">
                  <a:alpha val="0"/>
                </a:srgbClr>
              </a:clrTo>
            </a:clrChange>
          </a:blip>
          <a:stretch>
            <a:fillRect/>
          </a:stretch>
        </p:blipFill>
        <p:spPr>
          <a:xfrm>
            <a:off x="6660232" y="1196752"/>
            <a:ext cx="2232248" cy="944661"/>
          </a:xfrm>
          <a:prstGeom prst="rect">
            <a:avLst/>
          </a:prstGeom>
        </p:spPr>
      </p:pic>
    </p:spTree>
    <p:extLst>
      <p:ext uri="{BB962C8B-B14F-4D97-AF65-F5344CB8AC3E}">
        <p14:creationId xmlns:p14="http://schemas.microsoft.com/office/powerpoint/2010/main" val="37316220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539552" y="476672"/>
            <a:ext cx="7920880" cy="1077218"/>
          </a:xfrm>
          <a:prstGeom prst="rect">
            <a:avLst/>
          </a:prstGeom>
          <a:solidFill>
            <a:srgbClr val="FFFF00"/>
          </a:solidFill>
        </p:spPr>
        <p:txBody>
          <a:bodyPr wrap="square">
            <a:spAutoFit/>
          </a:bodyPr>
          <a:lstStyle/>
          <a:p>
            <a:r>
              <a:rPr lang="en-US" sz="3200" b="1" dirty="0"/>
              <a:t>Step 9 : Launching </a:t>
            </a:r>
            <a:r>
              <a:rPr lang="en-US" sz="3200" b="1" dirty="0" err="1"/>
              <a:t>Jupyter</a:t>
            </a:r>
            <a:r>
              <a:rPr lang="en-US" sz="3200" b="1" dirty="0"/>
              <a:t> Notebook</a:t>
            </a:r>
          </a:p>
          <a:p>
            <a:endParaRPr lang="en-US" sz="3200" dirty="0"/>
          </a:p>
        </p:txBody>
      </p:sp>
      <p:sp>
        <p:nvSpPr>
          <p:cNvPr id="3" name="Rectángulo 2"/>
          <p:cNvSpPr/>
          <p:nvPr/>
        </p:nvSpPr>
        <p:spPr>
          <a:xfrm>
            <a:off x="611560" y="2204864"/>
            <a:ext cx="8748464" cy="1077218"/>
          </a:xfrm>
          <a:prstGeom prst="rect">
            <a:avLst/>
          </a:prstGeom>
        </p:spPr>
        <p:txBody>
          <a:bodyPr wrap="square">
            <a:spAutoFit/>
          </a:bodyPr>
          <a:lstStyle/>
          <a:p>
            <a:r>
              <a:rPr lang="en-US" sz="3200" dirty="0" smtClean="0"/>
              <a:t>Connect using SSH through </a:t>
            </a:r>
            <a:r>
              <a:rPr lang="en-US" sz="3200" b="1" dirty="0" smtClean="0">
                <a:solidFill>
                  <a:srgbClr val="00B0F0"/>
                </a:solidFill>
              </a:rPr>
              <a:t>CONSOLE</a:t>
            </a:r>
          </a:p>
          <a:p>
            <a:endParaRPr lang="es-ES" sz="3200" dirty="0"/>
          </a:p>
        </p:txBody>
      </p:sp>
    </p:spTree>
    <p:extLst>
      <p:ext uri="{BB962C8B-B14F-4D97-AF65-F5344CB8AC3E}">
        <p14:creationId xmlns:p14="http://schemas.microsoft.com/office/powerpoint/2010/main" val="4109762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405349" y="548680"/>
            <a:ext cx="8748464" cy="4524315"/>
          </a:xfrm>
          <a:prstGeom prst="rect">
            <a:avLst/>
          </a:prstGeom>
        </p:spPr>
        <p:txBody>
          <a:bodyPr wrap="square">
            <a:spAutoFit/>
          </a:bodyPr>
          <a:lstStyle/>
          <a:p>
            <a:pPr marL="457200" indent="-457200">
              <a:buFont typeface="Arial" panose="020B0604020202020204" pitchFamily="34" charset="0"/>
              <a:buChar char="•"/>
            </a:pPr>
            <a:r>
              <a:rPr lang="es-ES" sz="3200" b="1" dirty="0" err="1" smtClean="0">
                <a:solidFill>
                  <a:srgbClr val="FF0000"/>
                </a:solidFill>
              </a:rPr>
              <a:t>Make</a:t>
            </a:r>
            <a:r>
              <a:rPr lang="es-ES" sz="3200" b="1" dirty="0" smtClean="0">
                <a:solidFill>
                  <a:srgbClr val="FF0000"/>
                </a:solidFill>
              </a:rPr>
              <a:t> </a:t>
            </a:r>
            <a:r>
              <a:rPr lang="es-ES" sz="3200" b="1" dirty="0" err="1" smtClean="0">
                <a:solidFill>
                  <a:srgbClr val="FF0000"/>
                </a:solidFill>
              </a:rPr>
              <a:t>you</a:t>
            </a:r>
            <a:r>
              <a:rPr lang="es-ES" sz="3200" b="1" dirty="0" smtClean="0">
                <a:solidFill>
                  <a:srgbClr val="FF0000"/>
                </a:solidFill>
              </a:rPr>
              <a:t> me</a:t>
            </a:r>
            <a:r>
              <a:rPr lang="es-ES" sz="3200" dirty="0" smtClean="0"/>
              <a:t>! :</a:t>
            </a:r>
          </a:p>
          <a:p>
            <a:pPr lvl="3"/>
            <a:r>
              <a:rPr lang="es-ES" sz="3200" b="1" dirty="0" smtClean="0"/>
              <a:t>&gt; sudo su lahg235</a:t>
            </a:r>
            <a:endParaRPr lang="en-US" sz="3200" b="1" dirty="0" smtClean="0"/>
          </a:p>
          <a:p>
            <a:pPr marL="457200" indent="-457200">
              <a:buFont typeface="Arial" panose="020B0604020202020204" pitchFamily="34" charset="0"/>
              <a:buChar char="•"/>
            </a:pPr>
            <a:endParaRPr lang="es-ES" sz="3200" b="1" dirty="0">
              <a:solidFill>
                <a:srgbClr val="00B0F0"/>
              </a:solidFill>
            </a:endParaRPr>
          </a:p>
          <a:p>
            <a:pPr marL="457200" indent="-457200">
              <a:buFont typeface="Arial" panose="020B0604020202020204" pitchFamily="34" charset="0"/>
              <a:buChar char="•"/>
            </a:pPr>
            <a:r>
              <a:rPr lang="es-ES" sz="3200" b="1" dirty="0" err="1" smtClean="0"/>
              <a:t>Change</a:t>
            </a:r>
            <a:r>
              <a:rPr lang="es-ES" sz="3200" b="1" dirty="0" smtClean="0"/>
              <a:t> </a:t>
            </a:r>
            <a:r>
              <a:rPr lang="es-ES" sz="3200" b="1" dirty="0" err="1" smtClean="0"/>
              <a:t>directory</a:t>
            </a:r>
            <a:r>
              <a:rPr lang="es-ES" sz="3200" b="1" dirty="0" smtClean="0"/>
              <a:t>:</a:t>
            </a:r>
          </a:p>
          <a:p>
            <a:r>
              <a:rPr lang="es-ES" sz="3200" b="1" dirty="0" smtClean="0"/>
              <a:t>		 &gt; cd /home/lahg235</a:t>
            </a:r>
          </a:p>
          <a:p>
            <a:r>
              <a:rPr lang="es-ES" sz="3200" b="1" dirty="0"/>
              <a:t>	</a:t>
            </a:r>
            <a:r>
              <a:rPr lang="es-ES" sz="3200" b="1" dirty="0" smtClean="0"/>
              <a:t>	</a:t>
            </a:r>
            <a:endParaRPr lang="es-ES" sz="3200" dirty="0" smtClean="0"/>
          </a:p>
          <a:p>
            <a:pPr marL="457200" indent="-457200">
              <a:buFont typeface="Arial" panose="020B0604020202020204" pitchFamily="34" charset="0"/>
              <a:buChar char="•"/>
            </a:pPr>
            <a:r>
              <a:rPr lang="es-ES" sz="3200" b="1" dirty="0" err="1" smtClean="0"/>
              <a:t>Then</a:t>
            </a:r>
            <a:r>
              <a:rPr lang="es-ES" sz="3200" b="1" dirty="0" smtClean="0"/>
              <a:t> </a:t>
            </a:r>
            <a:r>
              <a:rPr lang="es-ES" sz="3200" b="1" dirty="0" err="1" smtClean="0"/>
              <a:t>start</a:t>
            </a:r>
            <a:r>
              <a:rPr lang="es-ES" sz="3200" b="1" dirty="0" smtClean="0"/>
              <a:t> </a:t>
            </a:r>
            <a:r>
              <a:rPr lang="es-ES" sz="3200" b="1" dirty="0" err="1" smtClean="0"/>
              <a:t>jupyter</a:t>
            </a:r>
            <a:r>
              <a:rPr lang="es-ES" sz="3200" b="1" dirty="0" smtClean="0"/>
              <a:t>-notebook</a:t>
            </a:r>
          </a:p>
          <a:p>
            <a:endParaRPr lang="es-ES" sz="3200" dirty="0"/>
          </a:p>
          <a:p>
            <a:r>
              <a:rPr lang="en-US" sz="3200" dirty="0" err="1"/>
              <a:t>jupyter</a:t>
            </a:r>
            <a:r>
              <a:rPr lang="en-US" sz="3200" dirty="0"/>
              <a:t>-notebook --no-browser </a:t>
            </a:r>
            <a:r>
              <a:rPr lang="en-US" sz="3200" b="1" dirty="0"/>
              <a:t>--</a:t>
            </a:r>
            <a:r>
              <a:rPr lang="en-US" sz="3200" b="1" dirty="0" smtClean="0"/>
              <a:t>port=5000</a:t>
            </a:r>
            <a:endParaRPr lang="en-US" sz="3200" b="1" dirty="0"/>
          </a:p>
        </p:txBody>
      </p:sp>
    </p:spTree>
    <p:extLst>
      <p:ext uri="{BB962C8B-B14F-4D97-AF65-F5344CB8AC3E}">
        <p14:creationId xmlns:p14="http://schemas.microsoft.com/office/powerpoint/2010/main" val="12191799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404212" y="692696"/>
            <a:ext cx="8748464" cy="2062103"/>
          </a:xfrm>
          <a:prstGeom prst="rect">
            <a:avLst/>
          </a:prstGeom>
        </p:spPr>
        <p:txBody>
          <a:bodyPr wrap="square">
            <a:spAutoFit/>
          </a:bodyPr>
          <a:lstStyle/>
          <a:p>
            <a:pPr marL="457200" indent="-457200">
              <a:buFont typeface="Arial" panose="020B0604020202020204" pitchFamily="34" charset="0"/>
              <a:buChar char="•"/>
            </a:pPr>
            <a:r>
              <a:rPr lang="en-US" sz="3200" dirty="0" smtClean="0"/>
              <a:t>Connect to </a:t>
            </a:r>
            <a:r>
              <a:rPr lang="en-US" sz="3200" dirty="0" err="1" smtClean="0"/>
              <a:t>jupyter</a:t>
            </a:r>
            <a:r>
              <a:rPr lang="en-US" sz="3200" dirty="0" smtClean="0"/>
              <a:t> from your laptop using the </a:t>
            </a:r>
            <a:r>
              <a:rPr lang="en-US" sz="3200" dirty="0" smtClean="0">
                <a:solidFill>
                  <a:srgbClr val="FF0000"/>
                </a:solidFill>
              </a:rPr>
              <a:t>External IP</a:t>
            </a:r>
            <a:endParaRPr lang="en-US" sz="3200" b="1" dirty="0" smtClean="0">
              <a:solidFill>
                <a:srgbClr val="FF0000"/>
              </a:solidFill>
            </a:endParaRPr>
          </a:p>
          <a:p>
            <a:endParaRPr lang="es-ES" sz="3200" dirty="0"/>
          </a:p>
          <a:p>
            <a:r>
              <a:rPr lang="en-US" sz="3200" dirty="0" smtClean="0"/>
              <a:t>http:\\&lt;external IP&gt;:</a:t>
            </a:r>
            <a:r>
              <a:rPr lang="en-US" sz="3200" b="1" dirty="0" smtClean="0"/>
              <a:t>5000</a:t>
            </a:r>
            <a:endParaRPr lang="en-US" sz="3200" b="1" dirty="0"/>
          </a:p>
        </p:txBody>
      </p:sp>
    </p:spTree>
    <p:extLst>
      <p:ext uri="{BB962C8B-B14F-4D97-AF65-F5344CB8AC3E}">
        <p14:creationId xmlns:p14="http://schemas.microsoft.com/office/powerpoint/2010/main" val="36295966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539552" y="332656"/>
            <a:ext cx="7632848" cy="3539430"/>
          </a:xfrm>
          <a:prstGeom prst="rect">
            <a:avLst/>
          </a:prstGeom>
        </p:spPr>
        <p:txBody>
          <a:bodyPr wrap="square">
            <a:spAutoFit/>
          </a:bodyPr>
          <a:lstStyle/>
          <a:p>
            <a:pPr marL="457200" indent="-457200">
              <a:buFont typeface="Arial" panose="020B0604020202020204" pitchFamily="34" charset="0"/>
              <a:buChar char="•"/>
            </a:pPr>
            <a:r>
              <a:rPr lang="en-US" sz="3200" dirty="0" smtClean="0"/>
              <a:t>Open another connection using SSH through </a:t>
            </a:r>
            <a:r>
              <a:rPr lang="en-US" sz="3200" b="1" dirty="0" smtClean="0">
                <a:solidFill>
                  <a:srgbClr val="00B0F0"/>
                </a:solidFill>
              </a:rPr>
              <a:t>CONSOLE</a:t>
            </a:r>
          </a:p>
          <a:p>
            <a:pPr marL="457200" indent="-457200">
              <a:buFont typeface="Arial" panose="020B0604020202020204" pitchFamily="34" charset="0"/>
              <a:buChar char="•"/>
            </a:pPr>
            <a:endParaRPr lang="es-ES" sz="3200" b="1" dirty="0">
              <a:solidFill>
                <a:srgbClr val="00B0F0"/>
              </a:solidFill>
            </a:endParaRPr>
          </a:p>
          <a:p>
            <a:pPr marL="457200" indent="-457200">
              <a:buFont typeface="Arial" panose="020B0604020202020204" pitchFamily="34" charset="0"/>
              <a:buChar char="•"/>
            </a:pPr>
            <a:r>
              <a:rPr lang="es-ES" sz="3200" b="1" dirty="0" err="1" smtClean="0"/>
              <a:t>You</a:t>
            </a:r>
            <a:r>
              <a:rPr lang="es-ES" sz="3200" b="1" dirty="0" smtClean="0"/>
              <a:t> can </a:t>
            </a:r>
            <a:r>
              <a:rPr lang="es-ES" sz="3200" b="1" dirty="0" err="1" smtClean="0"/>
              <a:t>check</a:t>
            </a:r>
            <a:r>
              <a:rPr lang="es-ES" sz="3200" b="1" dirty="0" smtClean="0"/>
              <a:t> </a:t>
            </a:r>
            <a:r>
              <a:rPr lang="es-ES" sz="3200" b="1" dirty="0" err="1" smtClean="0"/>
              <a:t>that</a:t>
            </a:r>
            <a:r>
              <a:rPr lang="es-ES" sz="3200" b="1" dirty="0" smtClean="0"/>
              <a:t> GPU </a:t>
            </a:r>
            <a:r>
              <a:rPr lang="es-ES" sz="3200" b="1" dirty="0" err="1" smtClean="0"/>
              <a:t>is</a:t>
            </a:r>
            <a:r>
              <a:rPr lang="es-ES" sz="3200" b="1" dirty="0" smtClean="0"/>
              <a:t> </a:t>
            </a:r>
            <a:r>
              <a:rPr lang="es-ES" sz="3200" b="1" dirty="0" err="1" smtClean="0"/>
              <a:t>installed</a:t>
            </a:r>
            <a:r>
              <a:rPr lang="es-ES" sz="3200" b="1" dirty="0" smtClean="0"/>
              <a:t> (and </a:t>
            </a:r>
            <a:r>
              <a:rPr lang="es-ES" sz="3200" b="1" dirty="0" err="1" smtClean="0"/>
              <a:t>used</a:t>
            </a:r>
            <a:r>
              <a:rPr lang="es-ES" sz="3200" b="1" dirty="0" smtClean="0"/>
              <a:t>… </a:t>
            </a:r>
            <a:r>
              <a:rPr lang="es-ES" sz="3200" b="1" dirty="0" err="1" smtClean="0"/>
              <a:t>nvidia-smi</a:t>
            </a:r>
            <a:r>
              <a:rPr lang="es-ES" sz="3200" b="1" dirty="0" smtClean="0"/>
              <a:t> –l 5)</a:t>
            </a:r>
          </a:p>
          <a:p>
            <a:pPr marL="457200" indent="-457200">
              <a:buFont typeface="Arial" panose="020B0604020202020204" pitchFamily="34" charset="0"/>
              <a:buChar char="•"/>
            </a:pPr>
            <a:endParaRPr lang="en-US" sz="3200" b="1" dirty="0" smtClean="0">
              <a:solidFill>
                <a:srgbClr val="00B0F0"/>
              </a:solidFill>
            </a:endParaRPr>
          </a:p>
          <a:p>
            <a:endParaRPr lang="es-ES" sz="3200" dirty="0"/>
          </a:p>
        </p:txBody>
      </p:sp>
      <p:pic>
        <p:nvPicPr>
          <p:cNvPr id="4" name="Imagen 3"/>
          <p:cNvPicPr>
            <a:picLocks noChangeAspect="1"/>
          </p:cNvPicPr>
          <p:nvPr/>
        </p:nvPicPr>
        <p:blipFill>
          <a:blip r:embed="rId2"/>
          <a:stretch>
            <a:fillRect/>
          </a:stretch>
        </p:blipFill>
        <p:spPr>
          <a:xfrm>
            <a:off x="1259632" y="3284984"/>
            <a:ext cx="6115050" cy="3095625"/>
          </a:xfrm>
          <a:prstGeom prst="rect">
            <a:avLst/>
          </a:prstGeom>
        </p:spPr>
      </p:pic>
    </p:spTree>
    <p:extLst>
      <p:ext uri="{BB962C8B-B14F-4D97-AF65-F5344CB8AC3E}">
        <p14:creationId xmlns:p14="http://schemas.microsoft.com/office/powerpoint/2010/main" val="7746769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39552" y="548680"/>
            <a:ext cx="2790829" cy="800219"/>
          </a:xfrm>
          <a:prstGeom prst="rect">
            <a:avLst/>
          </a:prstGeom>
        </p:spPr>
        <p:txBody>
          <a:bodyPr wrap="none">
            <a:spAutoFit/>
          </a:bodyPr>
          <a:lstStyle/>
          <a:p>
            <a:r>
              <a:rPr lang="en-US" sz="2800" b="1" dirty="0" smtClean="0">
                <a:solidFill>
                  <a:srgbClr val="FF0000"/>
                </a:solidFill>
              </a:rPr>
              <a:t>After install check:</a:t>
            </a:r>
          </a:p>
          <a:p>
            <a:r>
              <a:rPr lang="en-US" dirty="0" err="1" smtClean="0"/>
              <a:t>nvidia-smi</a:t>
            </a:r>
            <a:endParaRPr lang="en-US" dirty="0"/>
          </a:p>
        </p:txBody>
      </p:sp>
      <p:pic>
        <p:nvPicPr>
          <p:cNvPr id="5" name="Imagen 4"/>
          <p:cNvPicPr>
            <a:picLocks noChangeAspect="1"/>
          </p:cNvPicPr>
          <p:nvPr/>
        </p:nvPicPr>
        <p:blipFill>
          <a:blip r:embed="rId2"/>
          <a:stretch>
            <a:fillRect/>
          </a:stretch>
        </p:blipFill>
        <p:spPr>
          <a:xfrm>
            <a:off x="1514475" y="1881187"/>
            <a:ext cx="6115050" cy="3095625"/>
          </a:xfrm>
          <a:prstGeom prst="rect">
            <a:avLst/>
          </a:prstGeom>
        </p:spPr>
      </p:pic>
    </p:spTree>
    <p:extLst>
      <p:ext uri="{BB962C8B-B14F-4D97-AF65-F5344CB8AC3E}">
        <p14:creationId xmlns:p14="http://schemas.microsoft.com/office/powerpoint/2010/main" val="16321468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491" y="-17256"/>
            <a:ext cx="4355976" cy="1128275"/>
          </a:xfrm>
          <a:prstGeom prst="rect">
            <a:avLst/>
          </a:prstGeom>
        </p:spPr>
      </p:pic>
      <p:sp>
        <p:nvSpPr>
          <p:cNvPr id="4" name="CuadroTexto 3"/>
          <p:cNvSpPr txBox="1"/>
          <p:nvPr/>
        </p:nvSpPr>
        <p:spPr>
          <a:xfrm>
            <a:off x="4644008" y="332656"/>
            <a:ext cx="2977738" cy="369332"/>
          </a:xfrm>
          <a:prstGeom prst="rect">
            <a:avLst/>
          </a:prstGeom>
          <a:noFill/>
        </p:spPr>
        <p:txBody>
          <a:bodyPr wrap="none" rtlCol="0">
            <a:spAutoFit/>
          </a:bodyPr>
          <a:lstStyle/>
          <a:p>
            <a:r>
              <a:rPr lang="en-US" dirty="0" smtClean="0"/>
              <a:t>Access with my Gmail account</a:t>
            </a:r>
            <a:endParaRPr lang="en-US" dirty="0"/>
          </a:p>
        </p:txBody>
      </p:sp>
      <p:sp>
        <p:nvSpPr>
          <p:cNvPr id="5" name="Rectángulo 4"/>
          <p:cNvSpPr/>
          <p:nvPr/>
        </p:nvSpPr>
        <p:spPr>
          <a:xfrm>
            <a:off x="611560" y="980728"/>
            <a:ext cx="7776864" cy="2246769"/>
          </a:xfrm>
          <a:prstGeom prst="rect">
            <a:avLst/>
          </a:prstGeom>
        </p:spPr>
        <p:txBody>
          <a:bodyPr wrap="square">
            <a:spAutoFit/>
          </a:bodyPr>
          <a:lstStyle/>
          <a:p>
            <a:r>
              <a:rPr lang="en-US" sz="2800" dirty="0">
                <a:hlinkClick r:id="rId3"/>
              </a:rPr>
              <a:t>https://towardsdatascience.com/running-jupyter-notebook-in-google-cloud-platform-in-15-min-61e16da34d52</a:t>
            </a:r>
            <a:r>
              <a:rPr lang="en-US" sz="2800" dirty="0"/>
              <a:t> </a:t>
            </a:r>
          </a:p>
          <a:p>
            <a:endParaRPr lang="en-US" sz="2800" dirty="0">
              <a:hlinkClick r:id="rId4"/>
            </a:endParaRPr>
          </a:p>
          <a:p>
            <a:r>
              <a:rPr lang="en-US" sz="2800" dirty="0" smtClean="0">
                <a:hlinkClick r:id="rId4"/>
              </a:rPr>
              <a:t>https</a:t>
            </a:r>
            <a:r>
              <a:rPr lang="en-US" sz="2800" dirty="0">
                <a:hlinkClick r:id="rId4"/>
              </a:rPr>
              <a:t>://</a:t>
            </a:r>
            <a:r>
              <a:rPr lang="en-US" sz="2800" dirty="0" smtClean="0">
                <a:hlinkClick r:id="rId4"/>
              </a:rPr>
              <a:t>github.com/naranjja/gcp-jupyter-sql</a:t>
            </a:r>
            <a:r>
              <a:rPr lang="en-US" sz="2800" dirty="0" smtClean="0"/>
              <a:t> </a:t>
            </a:r>
            <a:endParaRPr lang="en-US" sz="2800" dirty="0"/>
          </a:p>
        </p:txBody>
      </p:sp>
      <p:sp>
        <p:nvSpPr>
          <p:cNvPr id="6" name="Rectángulo 5"/>
          <p:cNvSpPr/>
          <p:nvPr/>
        </p:nvSpPr>
        <p:spPr>
          <a:xfrm>
            <a:off x="683568" y="3573016"/>
            <a:ext cx="7344816" cy="3046988"/>
          </a:xfrm>
          <a:prstGeom prst="rect">
            <a:avLst/>
          </a:prstGeom>
        </p:spPr>
        <p:txBody>
          <a:bodyPr wrap="square">
            <a:spAutoFit/>
          </a:bodyPr>
          <a:lstStyle/>
          <a:p>
            <a:pPr marL="342900" lvl="0" indent="-342900">
              <a:buFont typeface="Arial" panose="020B0604020202020204" pitchFamily="34" charset="0"/>
              <a:buChar char="•"/>
            </a:pPr>
            <a:r>
              <a:rPr lang="en-US" sz="2400" dirty="0" smtClean="0">
                <a:solidFill>
                  <a:prstClr val="black"/>
                </a:solidFill>
              </a:rPr>
              <a:t>The </a:t>
            </a:r>
            <a:r>
              <a:rPr lang="en-US" sz="2400" dirty="0">
                <a:solidFill>
                  <a:prstClr val="black"/>
                </a:solidFill>
              </a:rPr>
              <a:t>following are instructions to run a (Python 3, Anaconda3) </a:t>
            </a:r>
            <a:r>
              <a:rPr lang="en-US" sz="2400" dirty="0" err="1">
                <a:solidFill>
                  <a:prstClr val="black"/>
                </a:solidFill>
              </a:rPr>
              <a:t>Jupyter</a:t>
            </a:r>
            <a:r>
              <a:rPr lang="en-US" sz="2400" dirty="0">
                <a:solidFill>
                  <a:prstClr val="black"/>
                </a:solidFill>
              </a:rPr>
              <a:t> Notebook Server </a:t>
            </a:r>
            <a:endParaRPr lang="en-US" sz="2400" dirty="0" smtClean="0">
              <a:solidFill>
                <a:prstClr val="black"/>
              </a:solidFill>
            </a:endParaRPr>
          </a:p>
          <a:p>
            <a:pPr marL="800100" lvl="1" indent="-342900">
              <a:buFont typeface="Courier New" panose="02070309020205020404" pitchFamily="49" charset="0"/>
              <a:buChar char="o"/>
            </a:pPr>
            <a:r>
              <a:rPr lang="en-US" sz="2400" dirty="0" smtClean="0">
                <a:solidFill>
                  <a:prstClr val="black"/>
                </a:solidFill>
              </a:rPr>
              <a:t>using </a:t>
            </a:r>
            <a:r>
              <a:rPr lang="en-US" sz="2400" dirty="0">
                <a:solidFill>
                  <a:prstClr val="black"/>
                </a:solidFill>
              </a:rPr>
              <a:t>Google </a:t>
            </a:r>
            <a:r>
              <a:rPr lang="en-US" sz="2400" b="1" dirty="0">
                <a:solidFill>
                  <a:srgbClr val="0070C0"/>
                </a:solidFill>
              </a:rPr>
              <a:t>Cloud Platform's </a:t>
            </a:r>
            <a:r>
              <a:rPr lang="en-US" sz="2400" b="1" dirty="0" err="1">
                <a:solidFill>
                  <a:srgbClr val="0070C0"/>
                </a:solidFill>
              </a:rPr>
              <a:t>Dataproc</a:t>
            </a:r>
            <a:r>
              <a:rPr lang="en-US" sz="2400" b="1" dirty="0">
                <a:solidFill>
                  <a:srgbClr val="0070C0"/>
                </a:solidFill>
              </a:rPr>
              <a:t> </a:t>
            </a:r>
            <a:r>
              <a:rPr lang="en-US" sz="2400" dirty="0">
                <a:solidFill>
                  <a:prstClr val="black"/>
                </a:solidFill>
              </a:rPr>
              <a:t>(for </a:t>
            </a:r>
            <a:r>
              <a:rPr lang="en-US" sz="2400" dirty="0" err="1">
                <a:solidFill>
                  <a:prstClr val="black"/>
                </a:solidFill>
              </a:rPr>
              <a:t>clusterized</a:t>
            </a:r>
            <a:r>
              <a:rPr lang="en-US" sz="2400" dirty="0">
                <a:solidFill>
                  <a:prstClr val="black"/>
                </a:solidFill>
              </a:rPr>
              <a:t> processing) or </a:t>
            </a:r>
            <a:r>
              <a:rPr lang="en-US" sz="2400" b="1" dirty="0">
                <a:solidFill>
                  <a:srgbClr val="0070C0"/>
                </a:solidFill>
              </a:rPr>
              <a:t>Compute Engine </a:t>
            </a:r>
            <a:r>
              <a:rPr lang="en-US" sz="2400" dirty="0">
                <a:solidFill>
                  <a:prstClr val="black"/>
                </a:solidFill>
              </a:rPr>
              <a:t>(for normal processing</a:t>
            </a:r>
            <a:r>
              <a:rPr lang="en-US" sz="2400" dirty="0" smtClean="0">
                <a:solidFill>
                  <a:prstClr val="black"/>
                </a:solidFill>
              </a:rPr>
              <a:t>),</a:t>
            </a:r>
          </a:p>
          <a:p>
            <a:pPr marL="342900" lvl="0" indent="-342900">
              <a:buFont typeface="Arial" panose="020B0604020202020204" pitchFamily="34" charset="0"/>
              <a:buChar char="•"/>
            </a:pPr>
            <a:endParaRPr lang="en-US" sz="2400" dirty="0">
              <a:solidFill>
                <a:prstClr val="black"/>
              </a:solidFill>
            </a:endParaRPr>
          </a:p>
          <a:p>
            <a:pPr marL="800100" lvl="1" indent="-342900">
              <a:buFont typeface="Courier New" panose="02070309020205020404" pitchFamily="49" charset="0"/>
              <a:buChar char="o"/>
            </a:pPr>
            <a:r>
              <a:rPr lang="en-US" sz="2400" dirty="0" smtClean="0">
                <a:solidFill>
                  <a:prstClr val="black"/>
                </a:solidFill>
              </a:rPr>
              <a:t> as </a:t>
            </a:r>
            <a:r>
              <a:rPr lang="en-US" sz="2400" dirty="0">
                <a:solidFill>
                  <a:prstClr val="black"/>
                </a:solidFill>
              </a:rPr>
              <a:t>well as Cloud SQL for storing data. </a:t>
            </a:r>
            <a:endParaRPr lang="en-US" sz="2400" dirty="0" smtClean="0">
              <a:solidFill>
                <a:prstClr val="black"/>
              </a:solidFill>
            </a:endParaRPr>
          </a:p>
          <a:p>
            <a:pPr lvl="1"/>
            <a:endParaRPr lang="en-US" sz="2400" dirty="0" smtClean="0">
              <a:solidFill>
                <a:prstClr val="black"/>
              </a:solidFill>
            </a:endParaRPr>
          </a:p>
        </p:txBody>
      </p:sp>
    </p:spTree>
    <p:extLst>
      <p:ext uri="{BB962C8B-B14F-4D97-AF65-F5344CB8AC3E}">
        <p14:creationId xmlns:p14="http://schemas.microsoft.com/office/powerpoint/2010/main" val="2526250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755576" y="332656"/>
            <a:ext cx="7704856" cy="1569660"/>
          </a:xfrm>
          <a:prstGeom prst="rect">
            <a:avLst/>
          </a:prstGeom>
        </p:spPr>
        <p:txBody>
          <a:bodyPr wrap="square">
            <a:spAutoFit/>
          </a:bodyPr>
          <a:lstStyle/>
          <a:p>
            <a:r>
              <a:rPr lang="en-US" sz="3200" b="1" dirty="0" smtClean="0"/>
              <a:t>Step </a:t>
            </a:r>
            <a:r>
              <a:rPr lang="en-US" sz="3200" b="1" dirty="0"/>
              <a:t>7 : Install </a:t>
            </a:r>
            <a:r>
              <a:rPr lang="en-US" sz="3200" b="1" dirty="0" err="1"/>
              <a:t>Jupyter</a:t>
            </a:r>
            <a:r>
              <a:rPr lang="en-US" sz="3200" b="1" dirty="0"/>
              <a:t> notebook and other packages</a:t>
            </a:r>
          </a:p>
          <a:p>
            <a:r>
              <a:rPr lang="en-US" sz="3200" dirty="0"/>
              <a:t>In your SSH terminal, enter</a:t>
            </a:r>
          </a:p>
        </p:txBody>
      </p:sp>
      <p:sp>
        <p:nvSpPr>
          <p:cNvPr id="7" name="Rectángulo 6"/>
          <p:cNvSpPr/>
          <p:nvPr/>
        </p:nvSpPr>
        <p:spPr>
          <a:xfrm>
            <a:off x="611560" y="2780928"/>
            <a:ext cx="8064896" cy="830997"/>
          </a:xfrm>
          <a:prstGeom prst="rect">
            <a:avLst/>
          </a:prstGeom>
          <a:solidFill>
            <a:srgbClr val="FFFF6D"/>
          </a:solidFill>
        </p:spPr>
        <p:txBody>
          <a:bodyPr wrap="square">
            <a:spAutoFit/>
          </a:bodyPr>
          <a:lstStyle/>
          <a:p>
            <a:r>
              <a:rPr lang="en-US" sz="2400" dirty="0" err="1"/>
              <a:t>sudo</a:t>
            </a:r>
            <a:r>
              <a:rPr lang="en-US" sz="2400" dirty="0"/>
              <a:t> </a:t>
            </a:r>
            <a:r>
              <a:rPr lang="en-US" sz="2400" dirty="0" err="1"/>
              <a:t>wget</a:t>
            </a:r>
            <a:r>
              <a:rPr lang="en-US" sz="2400" dirty="0"/>
              <a:t> https://repo.continuum.io/archive/Anaconda3-5.0.0.1-Linux-x86_64.sh</a:t>
            </a:r>
          </a:p>
        </p:txBody>
      </p:sp>
      <p:sp>
        <p:nvSpPr>
          <p:cNvPr id="8" name="Rectángulo 7"/>
          <p:cNvSpPr/>
          <p:nvPr/>
        </p:nvSpPr>
        <p:spPr>
          <a:xfrm>
            <a:off x="611560" y="3933056"/>
            <a:ext cx="7992888" cy="830997"/>
          </a:xfrm>
          <a:prstGeom prst="rect">
            <a:avLst/>
          </a:prstGeom>
          <a:solidFill>
            <a:srgbClr val="FFFF6D"/>
          </a:solidFill>
        </p:spPr>
        <p:txBody>
          <a:bodyPr wrap="square">
            <a:spAutoFit/>
          </a:bodyPr>
          <a:lstStyle/>
          <a:p>
            <a:r>
              <a:rPr lang="en-US" sz="2400" dirty="0" err="1"/>
              <a:t>sudo</a:t>
            </a:r>
            <a:r>
              <a:rPr lang="en-US" sz="2400" dirty="0"/>
              <a:t> apt-get install bzip2</a:t>
            </a:r>
          </a:p>
          <a:p>
            <a:r>
              <a:rPr lang="en-US" sz="2400" dirty="0"/>
              <a:t>bash Anaconda3-5.0.0.1-Linux-x86_64.sh</a:t>
            </a:r>
          </a:p>
        </p:txBody>
      </p:sp>
      <p:sp>
        <p:nvSpPr>
          <p:cNvPr id="9" name="Rectángulo 8"/>
          <p:cNvSpPr/>
          <p:nvPr/>
        </p:nvSpPr>
        <p:spPr>
          <a:xfrm>
            <a:off x="971600" y="5013176"/>
            <a:ext cx="7704856" cy="1631216"/>
          </a:xfrm>
          <a:prstGeom prst="rect">
            <a:avLst/>
          </a:prstGeom>
          <a:solidFill>
            <a:schemeClr val="bg1">
              <a:lumMod val="85000"/>
            </a:schemeClr>
          </a:solidFill>
        </p:spPr>
        <p:txBody>
          <a:bodyPr wrap="square">
            <a:spAutoFit/>
          </a:bodyPr>
          <a:lstStyle/>
          <a:p>
            <a:r>
              <a:rPr lang="en-US" sz="2000" b="1" dirty="0"/>
              <a:t>check if </a:t>
            </a:r>
            <a:r>
              <a:rPr lang="en-US" sz="2000" b="1" dirty="0" err="1"/>
              <a:t>conda</a:t>
            </a:r>
            <a:r>
              <a:rPr lang="en-US" sz="2000" b="1" dirty="0"/>
              <a:t> registered to path by running the </a:t>
            </a:r>
            <a:r>
              <a:rPr lang="en-US" sz="2000" b="1" dirty="0" err="1"/>
              <a:t>conda</a:t>
            </a:r>
            <a:r>
              <a:rPr lang="en-US" sz="2000" b="1" dirty="0"/>
              <a:t> command</a:t>
            </a:r>
            <a:r>
              <a:rPr lang="en-US" sz="2000" b="1" dirty="0" smtClean="0"/>
              <a:t>.</a:t>
            </a:r>
          </a:p>
          <a:p>
            <a:endParaRPr lang="en-US" sz="2000" b="1" dirty="0"/>
          </a:p>
          <a:p>
            <a:r>
              <a:rPr lang="en-US" sz="2000" b="1" dirty="0" smtClean="0"/>
              <a:t> </a:t>
            </a:r>
            <a:r>
              <a:rPr lang="en-US" sz="2000" b="1" dirty="0"/>
              <a:t>If not recognized, add to path manually:</a:t>
            </a:r>
          </a:p>
          <a:p>
            <a:endParaRPr lang="en-US" sz="2000" b="1" dirty="0"/>
          </a:p>
          <a:p>
            <a:r>
              <a:rPr lang="en-US" sz="2000" b="1" dirty="0"/>
              <a:t>source ~/.</a:t>
            </a:r>
            <a:r>
              <a:rPr lang="en-US" sz="2000" b="1" dirty="0" err="1"/>
              <a:t>bashrc</a:t>
            </a:r>
            <a:endParaRPr lang="en-US" sz="2000" b="1" dirty="0"/>
          </a:p>
        </p:txBody>
      </p:sp>
    </p:spTree>
    <p:extLst>
      <p:ext uri="{BB962C8B-B14F-4D97-AF65-F5344CB8AC3E}">
        <p14:creationId xmlns:p14="http://schemas.microsoft.com/office/powerpoint/2010/main" val="11789955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67544" y="620688"/>
            <a:ext cx="7704856" cy="5472608"/>
          </a:xfrm>
        </p:spPr>
        <p:txBody>
          <a:bodyPr>
            <a:normAutofit fontScale="85000" lnSpcReduction="20000"/>
          </a:bodyPr>
          <a:lstStyle/>
          <a:p>
            <a:pPr marL="0" indent="0">
              <a:buNone/>
            </a:pPr>
            <a:r>
              <a:rPr lang="es-ES" sz="3100" b="1" dirty="0" smtClean="0"/>
              <a:t>Anaconda </a:t>
            </a:r>
            <a:r>
              <a:rPr lang="es-ES" sz="3100" b="1" dirty="0" err="1" smtClean="0"/>
              <a:t>path</a:t>
            </a:r>
            <a:endParaRPr lang="es-ES" sz="3100" b="1" dirty="0" smtClean="0"/>
          </a:p>
          <a:p>
            <a:pPr marL="0" indent="0">
              <a:buNone/>
            </a:pPr>
            <a:endParaRPr lang="en-US" sz="3100" dirty="0" smtClean="0"/>
          </a:p>
          <a:p>
            <a:pPr marL="0" indent="0">
              <a:buNone/>
            </a:pPr>
            <a:r>
              <a:rPr lang="en-US" sz="3100" dirty="0" smtClean="0"/>
              <a:t>export PATH</a:t>
            </a:r>
            <a:r>
              <a:rPr lang="en-US" sz="3100" dirty="0"/>
              <a:t>=~/anaconda3/bin:$</a:t>
            </a:r>
            <a:r>
              <a:rPr lang="en-US" sz="3100" dirty="0" smtClean="0"/>
              <a:t>PATH</a:t>
            </a:r>
          </a:p>
          <a:p>
            <a:pPr marL="0" indent="0">
              <a:buNone/>
            </a:pPr>
            <a:endParaRPr lang="es-ES" sz="3100" dirty="0"/>
          </a:p>
          <a:p>
            <a:pPr marL="0" indent="0">
              <a:buNone/>
            </a:pPr>
            <a:r>
              <a:rPr lang="en-US" sz="3100" dirty="0" err="1"/>
              <a:t>sudo</a:t>
            </a:r>
            <a:r>
              <a:rPr lang="en-US" sz="3100" dirty="0"/>
              <a:t> </a:t>
            </a:r>
            <a:r>
              <a:rPr lang="en-US" sz="3100" dirty="0" err="1"/>
              <a:t>nano</a:t>
            </a:r>
            <a:r>
              <a:rPr lang="en-US" sz="3100" dirty="0"/>
              <a:t> ~/.</a:t>
            </a:r>
            <a:r>
              <a:rPr lang="en-US" sz="3100" dirty="0" err="1"/>
              <a:t>bashrc</a:t>
            </a:r>
            <a:endParaRPr lang="en-US" sz="3100" dirty="0"/>
          </a:p>
          <a:p>
            <a:pPr marL="0" indent="0">
              <a:buNone/>
            </a:pPr>
            <a:endParaRPr lang="en-US" sz="3100" dirty="0"/>
          </a:p>
          <a:p>
            <a:pPr marL="0" indent="0">
              <a:buNone/>
            </a:pPr>
            <a:r>
              <a:rPr lang="en-US" sz="3100" b="1" dirty="0">
                <a:solidFill>
                  <a:srgbClr val="FF0000"/>
                </a:solidFill>
              </a:rPr>
              <a:t>go down to the last line in the file and add</a:t>
            </a:r>
          </a:p>
          <a:p>
            <a:pPr marL="0" indent="0">
              <a:buNone/>
            </a:pPr>
            <a:endParaRPr lang="en-US" sz="3100" dirty="0"/>
          </a:p>
          <a:p>
            <a:pPr marL="0" indent="0">
              <a:buNone/>
            </a:pPr>
            <a:r>
              <a:rPr lang="en-US" sz="3100" dirty="0"/>
              <a:t>export PATH=~/anaconda3/bin:$PATH</a:t>
            </a:r>
          </a:p>
          <a:p>
            <a:pPr marL="0" indent="0">
              <a:buNone/>
            </a:pPr>
            <a:endParaRPr lang="en-US" sz="3100" dirty="0"/>
          </a:p>
          <a:p>
            <a:pPr marL="0" indent="0">
              <a:buNone/>
            </a:pPr>
            <a:r>
              <a:rPr lang="en-US" sz="3100" b="1" dirty="0">
                <a:solidFill>
                  <a:srgbClr val="FF0000"/>
                </a:solidFill>
              </a:rPr>
              <a:t>then </a:t>
            </a:r>
            <a:r>
              <a:rPr lang="en-US" sz="3100" b="1" dirty="0" err="1">
                <a:solidFill>
                  <a:srgbClr val="FF0000"/>
                </a:solidFill>
              </a:rPr>
              <a:t>Ctrl+X</a:t>
            </a:r>
            <a:r>
              <a:rPr lang="en-US" sz="3100" b="1" dirty="0">
                <a:solidFill>
                  <a:srgbClr val="FF0000"/>
                </a:solidFill>
              </a:rPr>
              <a:t> and then </a:t>
            </a:r>
            <a:r>
              <a:rPr lang="en-US" sz="3100" b="1" dirty="0" smtClean="0">
                <a:solidFill>
                  <a:srgbClr val="FF0000"/>
                </a:solidFill>
              </a:rPr>
              <a:t>enter</a:t>
            </a:r>
          </a:p>
          <a:p>
            <a:pPr marL="0" indent="0">
              <a:buNone/>
            </a:pPr>
            <a:endParaRPr lang="es-ES" sz="3100" b="1" dirty="0">
              <a:solidFill>
                <a:srgbClr val="FF0000"/>
              </a:solidFill>
            </a:endParaRPr>
          </a:p>
          <a:p>
            <a:pPr marL="0" indent="0">
              <a:buNone/>
            </a:pPr>
            <a:r>
              <a:rPr lang="en-US" sz="3100" b="1" dirty="0"/>
              <a:t>source ~/.</a:t>
            </a:r>
            <a:r>
              <a:rPr lang="en-US" sz="3100" b="1" dirty="0" err="1"/>
              <a:t>bashrc</a:t>
            </a:r>
            <a:endParaRPr lang="en-US" sz="3100" b="1" dirty="0"/>
          </a:p>
          <a:p>
            <a:pPr marL="0" indent="0">
              <a:buNone/>
            </a:pPr>
            <a:endParaRPr lang="en-US" b="1" dirty="0">
              <a:solidFill>
                <a:srgbClr val="FF0000"/>
              </a:solidFill>
            </a:endParaRPr>
          </a:p>
        </p:txBody>
      </p:sp>
    </p:spTree>
    <p:extLst>
      <p:ext uri="{BB962C8B-B14F-4D97-AF65-F5344CB8AC3E}">
        <p14:creationId xmlns:p14="http://schemas.microsoft.com/office/powerpoint/2010/main" val="38491836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23528" y="980728"/>
            <a:ext cx="8964488" cy="5632311"/>
          </a:xfrm>
          <a:prstGeom prst="rect">
            <a:avLst/>
          </a:prstGeom>
        </p:spPr>
        <p:txBody>
          <a:bodyPr wrap="square">
            <a:spAutoFit/>
          </a:bodyPr>
          <a:lstStyle/>
          <a:p>
            <a:r>
              <a:rPr lang="en-US" dirty="0" err="1" smtClean="0"/>
              <a:t>sudo</a:t>
            </a:r>
            <a:r>
              <a:rPr lang="en-US" dirty="0" smtClean="0"/>
              <a:t> </a:t>
            </a:r>
            <a:r>
              <a:rPr lang="en-US" dirty="0" err="1"/>
              <a:t>wget</a:t>
            </a:r>
            <a:r>
              <a:rPr lang="en-US" dirty="0"/>
              <a:t> https://repo.continuum.io/archive/Anaconda3-5.0.0.1-Linux-x86_64.sh</a:t>
            </a:r>
          </a:p>
          <a:p>
            <a:endParaRPr lang="en-US" dirty="0"/>
          </a:p>
          <a:p>
            <a:r>
              <a:rPr lang="en-US" dirty="0"/>
              <a:t>    NOTE: You can always visit the Anaconda archive to get any version's URL.</a:t>
            </a:r>
          </a:p>
          <a:p>
            <a:endParaRPr lang="en-US" dirty="0"/>
          </a:p>
          <a:p>
            <a:r>
              <a:rPr lang="en-US" dirty="0"/>
              <a:t>Proceed to install Anaconda3 (install bzip2 to be able to decompress some Anaconda3 installation files):</a:t>
            </a:r>
          </a:p>
          <a:p>
            <a:endParaRPr lang="en-US" dirty="0"/>
          </a:p>
          <a:p>
            <a:r>
              <a:rPr lang="en-US" dirty="0" err="1"/>
              <a:t>sudo</a:t>
            </a:r>
            <a:r>
              <a:rPr lang="en-US" dirty="0"/>
              <a:t> apt-get install bzip2</a:t>
            </a:r>
          </a:p>
          <a:p>
            <a:r>
              <a:rPr lang="en-US" dirty="0"/>
              <a:t>bash Anaconda3-5.0.0.1-Linux-x86_64.sh</a:t>
            </a:r>
          </a:p>
          <a:p>
            <a:endParaRPr lang="en-US" dirty="0"/>
          </a:p>
          <a:p>
            <a:r>
              <a:rPr lang="en-US" dirty="0"/>
              <a:t>    NOTE: Do not run </a:t>
            </a:r>
            <a:r>
              <a:rPr lang="en-US" dirty="0" err="1"/>
              <a:t>sudo</a:t>
            </a:r>
            <a:r>
              <a:rPr lang="en-US" dirty="0"/>
              <a:t> bash for the installation, as it will be installed elsewhere.</a:t>
            </a:r>
          </a:p>
          <a:p>
            <a:endParaRPr lang="en-US" dirty="0"/>
          </a:p>
          <a:p>
            <a:r>
              <a:rPr lang="en-US" dirty="0"/>
              <a:t>    NOTE: During the installation, you will be asked if you want to add Anaconda3 to the PATH variable (albeit in very quirky wording). Type yes to this step when prompted.</a:t>
            </a:r>
          </a:p>
          <a:p>
            <a:endParaRPr lang="en-US" dirty="0"/>
          </a:p>
          <a:p>
            <a:r>
              <a:rPr lang="en-US" dirty="0"/>
              <a:t>Check if installation is successful by running the ls command and checking that the anaconda3 folder is present. Then, check if </a:t>
            </a:r>
            <a:r>
              <a:rPr lang="en-US" dirty="0" err="1"/>
              <a:t>conda</a:t>
            </a:r>
            <a:r>
              <a:rPr lang="en-US" dirty="0"/>
              <a:t> registered to path by running the </a:t>
            </a:r>
            <a:r>
              <a:rPr lang="en-US" dirty="0" err="1"/>
              <a:t>conda</a:t>
            </a:r>
            <a:r>
              <a:rPr lang="en-US" dirty="0"/>
              <a:t> command. If not recognized, add to path manually:</a:t>
            </a:r>
          </a:p>
          <a:p>
            <a:endParaRPr lang="en-US" dirty="0"/>
          </a:p>
          <a:p>
            <a:r>
              <a:rPr lang="en-US" dirty="0"/>
              <a:t>source ~/.</a:t>
            </a:r>
            <a:r>
              <a:rPr lang="en-US" dirty="0" err="1"/>
              <a:t>bashrc</a:t>
            </a:r>
            <a:endParaRPr lang="en-US" dirty="0"/>
          </a:p>
        </p:txBody>
      </p:sp>
      <p:sp>
        <p:nvSpPr>
          <p:cNvPr id="5" name="Rectángulo 4"/>
          <p:cNvSpPr/>
          <p:nvPr/>
        </p:nvSpPr>
        <p:spPr>
          <a:xfrm>
            <a:off x="251520" y="188640"/>
            <a:ext cx="6970626" cy="677108"/>
          </a:xfrm>
          <a:prstGeom prst="rect">
            <a:avLst/>
          </a:prstGeom>
        </p:spPr>
        <p:txBody>
          <a:bodyPr wrap="none">
            <a:spAutoFit/>
          </a:bodyPr>
          <a:lstStyle/>
          <a:p>
            <a:r>
              <a:rPr lang="en-US" sz="2000" b="1" dirty="0" smtClean="0"/>
              <a:t>INSTALL Anaconda3 to have JUPYTER: More details of previous step</a:t>
            </a:r>
          </a:p>
          <a:p>
            <a:r>
              <a:rPr lang="en-US" dirty="0" smtClean="0"/>
              <a:t>From: https</a:t>
            </a:r>
            <a:r>
              <a:rPr lang="en-US" dirty="0"/>
              <a:t>://github.com/naranjja/gcp-jupyter-sql</a:t>
            </a:r>
          </a:p>
        </p:txBody>
      </p:sp>
    </p:spTree>
    <p:extLst>
      <p:ext uri="{BB962C8B-B14F-4D97-AF65-F5344CB8AC3E}">
        <p14:creationId xmlns:p14="http://schemas.microsoft.com/office/powerpoint/2010/main" val="38416508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611560" y="476672"/>
            <a:ext cx="7272808" cy="5016758"/>
          </a:xfrm>
          <a:prstGeom prst="rect">
            <a:avLst/>
          </a:prstGeom>
        </p:spPr>
        <p:txBody>
          <a:bodyPr wrap="square">
            <a:spAutoFit/>
          </a:bodyPr>
          <a:lstStyle/>
          <a:p>
            <a:r>
              <a:rPr lang="en-US" sz="3200" b="1" dirty="0"/>
              <a:t>Step 8: Set up the VM server</a:t>
            </a:r>
          </a:p>
          <a:p>
            <a:endParaRPr lang="en-US" sz="3200" dirty="0"/>
          </a:p>
          <a:p>
            <a:r>
              <a:rPr lang="en-US" sz="3200" dirty="0"/>
              <a:t>Open up a SSH session to your VM. Check if you have a </a:t>
            </a:r>
            <a:r>
              <a:rPr lang="en-US" sz="3200" dirty="0" err="1"/>
              <a:t>Jupyter</a:t>
            </a:r>
            <a:r>
              <a:rPr lang="en-US" sz="3200" dirty="0"/>
              <a:t> configuration file:</a:t>
            </a:r>
          </a:p>
          <a:p>
            <a:endParaRPr lang="en-US" sz="3200" dirty="0"/>
          </a:p>
          <a:p>
            <a:r>
              <a:rPr lang="en-US" sz="3200" b="1" dirty="0"/>
              <a:t>ls ~/.jupyter/jupyter_notebook_config.py</a:t>
            </a:r>
          </a:p>
          <a:p>
            <a:endParaRPr lang="en-US" sz="3200" dirty="0"/>
          </a:p>
          <a:p>
            <a:r>
              <a:rPr lang="en-US" sz="3200" dirty="0"/>
              <a:t>If it doesn’t exist, create one:</a:t>
            </a:r>
          </a:p>
          <a:p>
            <a:endParaRPr lang="en-US" sz="3200" dirty="0"/>
          </a:p>
          <a:p>
            <a:r>
              <a:rPr lang="en-US" sz="3200" b="1" dirty="0" err="1" smtClean="0"/>
              <a:t>jupyter</a:t>
            </a:r>
            <a:r>
              <a:rPr lang="en-US" sz="3200" b="1" dirty="0" smtClean="0"/>
              <a:t> notebook --generate-</a:t>
            </a:r>
            <a:r>
              <a:rPr lang="en-US" sz="3200" b="1" dirty="0" err="1" smtClean="0"/>
              <a:t>config</a:t>
            </a:r>
            <a:endParaRPr lang="en-US" sz="3200" b="1" dirty="0"/>
          </a:p>
        </p:txBody>
      </p:sp>
    </p:spTree>
    <p:extLst>
      <p:ext uri="{BB962C8B-B14F-4D97-AF65-F5344CB8AC3E}">
        <p14:creationId xmlns:p14="http://schemas.microsoft.com/office/powerpoint/2010/main" val="2829187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491" y="-17256"/>
            <a:ext cx="4355976" cy="1128275"/>
          </a:xfrm>
          <a:prstGeom prst="rect">
            <a:avLst/>
          </a:prstGeom>
        </p:spPr>
      </p:pic>
      <p:sp>
        <p:nvSpPr>
          <p:cNvPr id="4" name="CuadroTexto 3"/>
          <p:cNvSpPr txBox="1"/>
          <p:nvPr/>
        </p:nvSpPr>
        <p:spPr>
          <a:xfrm>
            <a:off x="4644008" y="332656"/>
            <a:ext cx="2977738" cy="369332"/>
          </a:xfrm>
          <a:prstGeom prst="rect">
            <a:avLst/>
          </a:prstGeom>
          <a:noFill/>
        </p:spPr>
        <p:txBody>
          <a:bodyPr wrap="none" rtlCol="0">
            <a:spAutoFit/>
          </a:bodyPr>
          <a:lstStyle/>
          <a:p>
            <a:r>
              <a:rPr lang="en-US" dirty="0" smtClean="0"/>
              <a:t>Access with my Gmail account</a:t>
            </a:r>
            <a:endParaRPr lang="en-US" dirty="0"/>
          </a:p>
        </p:txBody>
      </p:sp>
      <p:sp>
        <p:nvSpPr>
          <p:cNvPr id="5" name="Rectángulo 4"/>
          <p:cNvSpPr/>
          <p:nvPr/>
        </p:nvSpPr>
        <p:spPr>
          <a:xfrm>
            <a:off x="251520" y="908720"/>
            <a:ext cx="4235775" cy="369332"/>
          </a:xfrm>
          <a:prstGeom prst="rect">
            <a:avLst/>
          </a:prstGeom>
        </p:spPr>
        <p:txBody>
          <a:bodyPr wrap="none">
            <a:spAutoFit/>
          </a:bodyPr>
          <a:lstStyle/>
          <a:p>
            <a:r>
              <a:rPr lang="en-US" dirty="0"/>
              <a:t>https://github.com/naranjja/gcp-jupyter-sql</a:t>
            </a:r>
          </a:p>
        </p:txBody>
      </p:sp>
      <p:sp>
        <p:nvSpPr>
          <p:cNvPr id="6" name="Rectángulo 5"/>
          <p:cNvSpPr/>
          <p:nvPr/>
        </p:nvSpPr>
        <p:spPr>
          <a:xfrm>
            <a:off x="611560" y="1772816"/>
            <a:ext cx="7344816" cy="3877985"/>
          </a:xfrm>
          <a:prstGeom prst="rect">
            <a:avLst/>
          </a:prstGeom>
        </p:spPr>
        <p:txBody>
          <a:bodyPr wrap="square">
            <a:spAutoFit/>
          </a:bodyPr>
          <a:lstStyle/>
          <a:p>
            <a:pPr marL="342900" indent="-342900">
              <a:buFont typeface="Arial" panose="020B0604020202020204" pitchFamily="34" charset="0"/>
              <a:buChar char="•"/>
            </a:pPr>
            <a:r>
              <a:rPr lang="en-US" sz="2400" dirty="0" smtClean="0"/>
              <a:t>It </a:t>
            </a:r>
            <a:r>
              <a:rPr lang="en-US" sz="2400" dirty="0"/>
              <a:t>can be </a:t>
            </a:r>
            <a:r>
              <a:rPr lang="en-US" sz="2400" i="1" dirty="0"/>
              <a:t>very</a:t>
            </a:r>
            <a:r>
              <a:rPr lang="en-US" sz="2400" dirty="0"/>
              <a:t> useful to outsource processing to the cloud as it allows for </a:t>
            </a:r>
            <a:r>
              <a:rPr lang="en-US" sz="2400" b="1" dirty="0">
                <a:solidFill>
                  <a:srgbClr val="C00000"/>
                </a:solidFill>
              </a:rPr>
              <a:t>easy horizontal and vertical scaling</a:t>
            </a:r>
            <a:r>
              <a:rPr lang="en-US" sz="2400" dirty="0"/>
              <a:t>. </a:t>
            </a:r>
            <a:endParaRPr lang="en-US" sz="2400" dirty="0" smtClean="0"/>
          </a:p>
          <a:p>
            <a:endParaRPr lang="en-US" dirty="0"/>
          </a:p>
          <a:p>
            <a:endParaRPr lang="en-US" dirty="0" smtClean="0"/>
          </a:p>
          <a:p>
            <a:pPr marL="342900" indent="-342900">
              <a:buFont typeface="Arial" panose="020B0604020202020204" pitchFamily="34" charset="0"/>
              <a:buChar char="•"/>
            </a:pPr>
            <a:r>
              <a:rPr lang="en-US" sz="2400" b="1" dirty="0">
                <a:solidFill>
                  <a:srgbClr val="00B050"/>
                </a:solidFill>
              </a:rPr>
              <a:t>Google Cloud Platform </a:t>
            </a:r>
            <a:r>
              <a:rPr lang="en-US" sz="2400" dirty="0"/>
              <a:t>has all the necessary infrastructure to run </a:t>
            </a:r>
            <a:r>
              <a:rPr lang="en-US" sz="2400" dirty="0" err="1"/>
              <a:t>Jupyter</a:t>
            </a:r>
            <a:r>
              <a:rPr lang="en-US" sz="2400" dirty="0"/>
              <a:t> Notebooks in the cloud, </a:t>
            </a:r>
            <a:endParaRPr lang="en-US" sz="2400" dirty="0" smtClean="0"/>
          </a:p>
          <a:p>
            <a:pPr marL="800100" lvl="1" indent="-342900">
              <a:buFont typeface="Arial" panose="020B0604020202020204" pitchFamily="34" charset="0"/>
              <a:buChar char="•"/>
            </a:pPr>
            <a:r>
              <a:rPr lang="en-US" sz="2400" dirty="0" smtClean="0"/>
              <a:t>from </a:t>
            </a:r>
            <a:r>
              <a:rPr lang="en-US" sz="2400" dirty="0"/>
              <a:t>creating a </a:t>
            </a:r>
            <a:r>
              <a:rPr lang="en-US" sz="2400" b="1" dirty="0" err="1">
                <a:solidFill>
                  <a:srgbClr val="0070C0"/>
                </a:solidFill>
              </a:rPr>
              <a:t>clusterized</a:t>
            </a:r>
            <a:r>
              <a:rPr lang="en-US" sz="2400" b="1" dirty="0">
                <a:solidFill>
                  <a:srgbClr val="0070C0"/>
                </a:solidFill>
              </a:rPr>
              <a:t> server </a:t>
            </a:r>
            <a:r>
              <a:rPr lang="en-US" sz="2400" dirty="0"/>
              <a:t>configuration of </a:t>
            </a:r>
            <a:r>
              <a:rPr lang="en-US" sz="2400" dirty="0" smtClean="0"/>
              <a:t>notebooks,</a:t>
            </a:r>
          </a:p>
          <a:p>
            <a:pPr marL="800100" lvl="1" indent="-342900">
              <a:buFont typeface="Arial" panose="020B0604020202020204" pitchFamily="34" charset="0"/>
              <a:buChar char="•"/>
            </a:pPr>
            <a:r>
              <a:rPr lang="en-US" sz="2400" dirty="0" smtClean="0"/>
              <a:t>to </a:t>
            </a:r>
            <a:r>
              <a:rPr lang="en-US" sz="2400" dirty="0"/>
              <a:t>reading and writing data to a database based on </a:t>
            </a:r>
            <a:r>
              <a:rPr lang="en-US" sz="2400" b="1" dirty="0">
                <a:solidFill>
                  <a:srgbClr val="0070C0"/>
                </a:solidFill>
              </a:rPr>
              <a:t>Cloud SQL</a:t>
            </a:r>
            <a:r>
              <a:rPr lang="en-US" sz="2400" dirty="0"/>
              <a:t>.</a:t>
            </a:r>
          </a:p>
          <a:p>
            <a:endParaRPr lang="es-ES" dirty="0"/>
          </a:p>
        </p:txBody>
      </p:sp>
    </p:spTree>
    <p:extLst>
      <p:ext uri="{BB962C8B-B14F-4D97-AF65-F5344CB8AC3E}">
        <p14:creationId xmlns:p14="http://schemas.microsoft.com/office/powerpoint/2010/main" val="5916294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539552" y="260648"/>
            <a:ext cx="7920880" cy="3046988"/>
          </a:xfrm>
          <a:prstGeom prst="rect">
            <a:avLst/>
          </a:prstGeom>
          <a:solidFill>
            <a:srgbClr val="FFFF00"/>
          </a:solidFill>
        </p:spPr>
        <p:txBody>
          <a:bodyPr wrap="square">
            <a:spAutoFit/>
          </a:bodyPr>
          <a:lstStyle/>
          <a:p>
            <a:r>
              <a:rPr lang="en-US" sz="3200" b="1" dirty="0" smtClean="0"/>
              <a:t>Modify jupyter_notebook_config.py</a:t>
            </a:r>
          </a:p>
          <a:p>
            <a:endParaRPr lang="en-US" sz="3200" b="1" dirty="0"/>
          </a:p>
          <a:p>
            <a:r>
              <a:rPr lang="en-US" sz="3200" b="1" dirty="0" smtClean="0"/>
              <a:t>c </a:t>
            </a:r>
            <a:r>
              <a:rPr lang="en-US" sz="3200" b="1" dirty="0"/>
              <a:t>= </a:t>
            </a:r>
            <a:r>
              <a:rPr lang="en-US" sz="3200" b="1" dirty="0" err="1"/>
              <a:t>get_config</a:t>
            </a:r>
            <a:r>
              <a:rPr lang="en-US" sz="3200" b="1" dirty="0"/>
              <a:t>()</a:t>
            </a:r>
          </a:p>
          <a:p>
            <a:r>
              <a:rPr lang="en-US" sz="3200" b="1" dirty="0" err="1"/>
              <a:t>c.NotebookApp.ip</a:t>
            </a:r>
            <a:r>
              <a:rPr lang="en-US" sz="3200" b="1" dirty="0"/>
              <a:t> = '*'</a:t>
            </a:r>
          </a:p>
          <a:p>
            <a:r>
              <a:rPr lang="en-US" sz="3200" b="1" dirty="0" err="1"/>
              <a:t>c.NotebookApp.open_browser</a:t>
            </a:r>
            <a:r>
              <a:rPr lang="en-US" sz="3200" b="1" dirty="0"/>
              <a:t> = False</a:t>
            </a:r>
          </a:p>
          <a:p>
            <a:r>
              <a:rPr lang="en-US" sz="3200" b="1" dirty="0" err="1"/>
              <a:t>c.NotebookApp.port</a:t>
            </a:r>
            <a:r>
              <a:rPr lang="en-US" sz="3200" b="1" dirty="0"/>
              <a:t> = </a:t>
            </a:r>
            <a:r>
              <a:rPr lang="en-US" sz="3200" b="1" dirty="0" smtClean="0">
                <a:solidFill>
                  <a:srgbClr val="FF0000"/>
                </a:solidFill>
              </a:rPr>
              <a:t>5000</a:t>
            </a:r>
            <a:endParaRPr lang="en-US" sz="3200" dirty="0">
              <a:solidFill>
                <a:srgbClr val="FF0000"/>
              </a:solidFill>
            </a:endParaRPr>
          </a:p>
        </p:txBody>
      </p:sp>
      <p:pic>
        <p:nvPicPr>
          <p:cNvPr id="2" name="Imagen 1"/>
          <p:cNvPicPr>
            <a:picLocks noChangeAspect="1"/>
          </p:cNvPicPr>
          <p:nvPr/>
        </p:nvPicPr>
        <p:blipFill>
          <a:blip r:embed="rId2"/>
          <a:stretch>
            <a:fillRect/>
          </a:stretch>
        </p:blipFill>
        <p:spPr>
          <a:xfrm>
            <a:off x="467544" y="3429000"/>
            <a:ext cx="7861453" cy="4746352"/>
          </a:xfrm>
          <a:prstGeom prst="rect">
            <a:avLst/>
          </a:prstGeom>
        </p:spPr>
      </p:pic>
    </p:spTree>
    <p:extLst>
      <p:ext uri="{BB962C8B-B14F-4D97-AF65-F5344CB8AC3E}">
        <p14:creationId xmlns:p14="http://schemas.microsoft.com/office/powerpoint/2010/main" val="11801745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539552" y="476672"/>
            <a:ext cx="7920880" cy="1077218"/>
          </a:xfrm>
          <a:prstGeom prst="rect">
            <a:avLst/>
          </a:prstGeom>
          <a:solidFill>
            <a:srgbClr val="FFFF00"/>
          </a:solidFill>
        </p:spPr>
        <p:txBody>
          <a:bodyPr wrap="square">
            <a:spAutoFit/>
          </a:bodyPr>
          <a:lstStyle/>
          <a:p>
            <a:r>
              <a:rPr lang="en-US" sz="3200" b="1" dirty="0"/>
              <a:t>Step 9 : Launching </a:t>
            </a:r>
            <a:r>
              <a:rPr lang="en-US" sz="3200" b="1" dirty="0" err="1"/>
              <a:t>Jupyter</a:t>
            </a:r>
            <a:r>
              <a:rPr lang="en-US" sz="3200" b="1" dirty="0"/>
              <a:t> Notebook</a:t>
            </a:r>
          </a:p>
          <a:p>
            <a:endParaRPr lang="en-US" sz="3200" dirty="0"/>
          </a:p>
        </p:txBody>
      </p:sp>
      <p:sp>
        <p:nvSpPr>
          <p:cNvPr id="3" name="Rectángulo 2"/>
          <p:cNvSpPr/>
          <p:nvPr/>
        </p:nvSpPr>
        <p:spPr>
          <a:xfrm>
            <a:off x="611560" y="2204864"/>
            <a:ext cx="8748464" cy="2062103"/>
          </a:xfrm>
          <a:prstGeom prst="rect">
            <a:avLst/>
          </a:prstGeom>
        </p:spPr>
        <p:txBody>
          <a:bodyPr wrap="square">
            <a:spAutoFit/>
          </a:bodyPr>
          <a:lstStyle/>
          <a:p>
            <a:r>
              <a:rPr lang="en-US" sz="3200" dirty="0" err="1"/>
              <a:t>jupyter</a:t>
            </a:r>
            <a:r>
              <a:rPr lang="en-US" sz="3200" dirty="0"/>
              <a:t>-notebook --no-browser --port=&lt;PORT-NUMBER</a:t>
            </a:r>
            <a:r>
              <a:rPr lang="en-US" sz="3200" dirty="0" smtClean="0"/>
              <a:t>&gt;</a:t>
            </a:r>
          </a:p>
          <a:p>
            <a:endParaRPr lang="es-ES" sz="3200" dirty="0"/>
          </a:p>
          <a:p>
            <a:r>
              <a:rPr lang="en-US" sz="3200" dirty="0" err="1"/>
              <a:t>jupyter</a:t>
            </a:r>
            <a:r>
              <a:rPr lang="en-US" sz="3200" dirty="0"/>
              <a:t>-notebook --no-browser </a:t>
            </a:r>
            <a:r>
              <a:rPr lang="en-US" sz="3200" b="1" dirty="0"/>
              <a:t>--</a:t>
            </a:r>
            <a:r>
              <a:rPr lang="en-US" sz="3200" b="1" dirty="0" smtClean="0"/>
              <a:t>port=5000</a:t>
            </a:r>
            <a:endParaRPr lang="en-US" sz="3200" b="1" dirty="0"/>
          </a:p>
        </p:txBody>
      </p:sp>
    </p:spTree>
    <p:extLst>
      <p:ext uri="{BB962C8B-B14F-4D97-AF65-F5344CB8AC3E}">
        <p14:creationId xmlns:p14="http://schemas.microsoft.com/office/powerpoint/2010/main" val="39160680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39552" y="188640"/>
            <a:ext cx="7776864" cy="2954655"/>
          </a:xfrm>
          <a:prstGeom prst="rect">
            <a:avLst/>
          </a:prstGeom>
        </p:spPr>
        <p:txBody>
          <a:bodyPr wrap="square">
            <a:spAutoFit/>
          </a:bodyPr>
          <a:lstStyle/>
          <a:p>
            <a:r>
              <a:rPr lang="en-US" sz="3200" b="1" dirty="0"/>
              <a:t>Now to launch your </a:t>
            </a:r>
            <a:r>
              <a:rPr lang="en-US" sz="3200" b="1" dirty="0" err="1"/>
              <a:t>jupyter</a:t>
            </a:r>
            <a:r>
              <a:rPr lang="en-US" sz="3200" b="1" dirty="0"/>
              <a:t> </a:t>
            </a:r>
            <a:r>
              <a:rPr lang="en-US" sz="3200" b="1" dirty="0" smtClean="0"/>
              <a:t>notebook in </a:t>
            </a:r>
            <a:r>
              <a:rPr lang="en-US" sz="3600" b="1" dirty="0" smtClean="0">
                <a:solidFill>
                  <a:srgbClr val="C00000"/>
                </a:solidFill>
              </a:rPr>
              <a:t>your laptop</a:t>
            </a:r>
            <a:r>
              <a:rPr lang="en-US" sz="3200" b="1" dirty="0" smtClean="0"/>
              <a:t>, </a:t>
            </a:r>
            <a:r>
              <a:rPr lang="en-US" sz="3200" b="1" dirty="0"/>
              <a:t>just type the following in your browser:</a:t>
            </a:r>
          </a:p>
          <a:p>
            <a:endParaRPr lang="en-US" dirty="0"/>
          </a:p>
          <a:p>
            <a:r>
              <a:rPr lang="en-US" sz="3200" dirty="0"/>
              <a:t>http://&lt;External Static IP Address&gt;:&lt;Port Number&gt;</a:t>
            </a:r>
          </a:p>
        </p:txBody>
      </p:sp>
      <p:pic>
        <p:nvPicPr>
          <p:cNvPr id="5" name="Imagen 4"/>
          <p:cNvPicPr>
            <a:picLocks noChangeAspect="1"/>
          </p:cNvPicPr>
          <p:nvPr/>
        </p:nvPicPr>
        <p:blipFill>
          <a:blip r:embed="rId2"/>
          <a:stretch>
            <a:fillRect/>
          </a:stretch>
        </p:blipFill>
        <p:spPr>
          <a:xfrm>
            <a:off x="683568" y="3429000"/>
            <a:ext cx="7620000" cy="4114800"/>
          </a:xfrm>
          <a:prstGeom prst="rect">
            <a:avLst/>
          </a:prstGeom>
        </p:spPr>
      </p:pic>
    </p:spTree>
    <p:extLst>
      <p:ext uri="{BB962C8B-B14F-4D97-AF65-F5344CB8AC3E}">
        <p14:creationId xmlns:p14="http://schemas.microsoft.com/office/powerpoint/2010/main" val="10117191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95536" y="620688"/>
            <a:ext cx="8280920" cy="2585323"/>
          </a:xfrm>
          <a:prstGeom prst="rect">
            <a:avLst/>
          </a:prstGeom>
        </p:spPr>
        <p:txBody>
          <a:bodyPr wrap="square">
            <a:spAutoFit/>
          </a:bodyPr>
          <a:lstStyle/>
          <a:p>
            <a:r>
              <a:rPr lang="en-US" sz="5400" b="1" dirty="0">
                <a:solidFill>
                  <a:srgbClr val="FF0000"/>
                </a:solidFill>
              </a:rPr>
              <a:t>ATTENTION — FOR THE LOVE OF GOD! DO NOT FORGET TO STOP THE VM INSTANCE!!</a:t>
            </a:r>
          </a:p>
        </p:txBody>
      </p:sp>
    </p:spTree>
    <p:extLst>
      <p:ext uri="{BB962C8B-B14F-4D97-AF65-F5344CB8AC3E}">
        <p14:creationId xmlns:p14="http://schemas.microsoft.com/office/powerpoint/2010/main" val="22941292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Connecting</a:t>
            </a:r>
            <a:r>
              <a:rPr lang="es-ES" dirty="0" smtClean="0"/>
              <a:t> to </a:t>
            </a:r>
            <a:r>
              <a:rPr lang="es-ES" dirty="0" err="1" smtClean="0"/>
              <a:t>Jupyter</a:t>
            </a:r>
            <a:endParaRPr lang="en-US" dirty="0"/>
          </a:p>
        </p:txBody>
      </p:sp>
      <p:sp>
        <p:nvSpPr>
          <p:cNvPr id="3" name="Marcador de contenido 2"/>
          <p:cNvSpPr>
            <a:spLocks noGrp="1"/>
          </p:cNvSpPr>
          <p:nvPr>
            <p:ph idx="1"/>
          </p:nvPr>
        </p:nvSpPr>
        <p:spPr/>
        <p:txBody>
          <a:bodyPr>
            <a:normAutofit/>
          </a:bodyPr>
          <a:lstStyle/>
          <a:p>
            <a:pPr marL="0" indent="0" algn="ctr">
              <a:buNone/>
            </a:pPr>
            <a:r>
              <a:rPr lang="es-ES" sz="4800" b="1" dirty="0" smtClean="0">
                <a:solidFill>
                  <a:srgbClr val="FF0000"/>
                </a:solidFill>
              </a:rPr>
              <a:t>CONECTING USING SSH TUNNEL</a:t>
            </a:r>
            <a:endParaRPr lang="en-US" sz="4800" b="1" dirty="0">
              <a:solidFill>
                <a:srgbClr val="FF0000"/>
              </a:solidFill>
            </a:endParaRPr>
          </a:p>
        </p:txBody>
      </p:sp>
    </p:spTree>
    <p:extLst>
      <p:ext uri="{BB962C8B-B14F-4D97-AF65-F5344CB8AC3E}">
        <p14:creationId xmlns:p14="http://schemas.microsoft.com/office/powerpoint/2010/main" val="92417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51520" y="260648"/>
            <a:ext cx="6222473" cy="1138773"/>
          </a:xfrm>
          <a:prstGeom prst="rect">
            <a:avLst/>
          </a:prstGeom>
        </p:spPr>
        <p:txBody>
          <a:bodyPr wrap="none">
            <a:spAutoFit/>
          </a:bodyPr>
          <a:lstStyle/>
          <a:p>
            <a:r>
              <a:rPr lang="en-US" sz="2400" b="1" dirty="0" smtClean="0">
                <a:solidFill>
                  <a:srgbClr val="FF0000"/>
                </a:solidFill>
              </a:rPr>
              <a:t>OTHER WAYS!!</a:t>
            </a:r>
          </a:p>
          <a:p>
            <a:r>
              <a:rPr lang="en-US" sz="2400" b="1" dirty="0" smtClean="0"/>
              <a:t>Setup </a:t>
            </a:r>
            <a:r>
              <a:rPr lang="en-US" sz="2400" b="1" dirty="0"/>
              <a:t>SSH tunnel to </a:t>
            </a:r>
            <a:r>
              <a:rPr lang="en-US" sz="2400" b="1" dirty="0" smtClean="0"/>
              <a:t>instance</a:t>
            </a:r>
          </a:p>
          <a:p>
            <a:r>
              <a:rPr lang="en-US" sz="2000" dirty="0" smtClean="0"/>
              <a:t>Following now https</a:t>
            </a:r>
            <a:r>
              <a:rPr lang="en-US" sz="2000" dirty="0"/>
              <a:t>://github.com/naranjja/gcp-jupyter-sql</a:t>
            </a:r>
          </a:p>
        </p:txBody>
      </p:sp>
      <p:sp>
        <p:nvSpPr>
          <p:cNvPr id="2" name="Rectángulo 1"/>
          <p:cNvSpPr/>
          <p:nvPr/>
        </p:nvSpPr>
        <p:spPr>
          <a:xfrm>
            <a:off x="304164" y="1268760"/>
            <a:ext cx="8820472" cy="1477328"/>
          </a:xfrm>
          <a:prstGeom prst="rect">
            <a:avLst/>
          </a:prstGeom>
        </p:spPr>
        <p:txBody>
          <a:bodyPr wrap="square">
            <a:spAutoFit/>
          </a:bodyPr>
          <a:lstStyle/>
          <a:p>
            <a:r>
              <a:rPr lang="en-US" b="1" dirty="0"/>
              <a:t>Exposing the Compute Engine instance's port</a:t>
            </a:r>
          </a:p>
          <a:p>
            <a:endParaRPr lang="en-US" dirty="0"/>
          </a:p>
          <a:p>
            <a:r>
              <a:rPr lang="en-US" dirty="0"/>
              <a:t>Go to the </a:t>
            </a:r>
            <a:r>
              <a:rPr lang="en-US" b="1" dirty="0">
                <a:solidFill>
                  <a:srgbClr val="0070C0"/>
                </a:solidFill>
              </a:rPr>
              <a:t>External IP Addresses list page </a:t>
            </a:r>
            <a:r>
              <a:rPr lang="en-US" dirty="0"/>
              <a:t>and make the Compute Engine instance's IP static. </a:t>
            </a:r>
            <a:endParaRPr lang="en-US" dirty="0" smtClean="0"/>
          </a:p>
          <a:p>
            <a:endParaRPr lang="es-ES" dirty="0"/>
          </a:p>
          <a:p>
            <a:endParaRPr lang="en-US" dirty="0"/>
          </a:p>
        </p:txBody>
      </p:sp>
      <p:pic>
        <p:nvPicPr>
          <p:cNvPr id="3" name="Imagen 2"/>
          <p:cNvPicPr>
            <a:picLocks noChangeAspect="1"/>
          </p:cNvPicPr>
          <p:nvPr/>
        </p:nvPicPr>
        <p:blipFill>
          <a:blip r:embed="rId2"/>
          <a:stretch>
            <a:fillRect/>
          </a:stretch>
        </p:blipFill>
        <p:spPr>
          <a:xfrm>
            <a:off x="251520" y="2348880"/>
            <a:ext cx="8610600" cy="4152900"/>
          </a:xfrm>
          <a:prstGeom prst="rect">
            <a:avLst/>
          </a:prstGeom>
        </p:spPr>
      </p:pic>
    </p:spTree>
    <p:extLst>
      <p:ext uri="{BB962C8B-B14F-4D97-AF65-F5344CB8AC3E}">
        <p14:creationId xmlns:p14="http://schemas.microsoft.com/office/powerpoint/2010/main" val="6655304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51520" y="31177"/>
            <a:ext cx="8229600" cy="5904656"/>
          </a:xfrm>
        </p:spPr>
        <p:txBody>
          <a:bodyPr>
            <a:normAutofit fontScale="77500" lnSpcReduction="20000"/>
          </a:bodyPr>
          <a:lstStyle/>
          <a:p>
            <a:pPr marL="0" indent="0">
              <a:buNone/>
            </a:pPr>
            <a:r>
              <a:rPr lang="en-US" dirty="0" err="1"/>
              <a:t>jupyter</a:t>
            </a:r>
            <a:r>
              <a:rPr lang="en-US" dirty="0"/>
              <a:t> notebook --</a:t>
            </a:r>
            <a:r>
              <a:rPr lang="en-US" dirty="0" err="1"/>
              <a:t>ip</a:t>
            </a:r>
            <a:r>
              <a:rPr lang="en-US" dirty="0"/>
              <a:t>=0.0.0.0 --port=8888 --</a:t>
            </a:r>
            <a:r>
              <a:rPr lang="en-US" dirty="0" smtClean="0"/>
              <a:t>no-browser</a:t>
            </a:r>
          </a:p>
          <a:p>
            <a:pPr marL="0" indent="0">
              <a:buNone/>
            </a:pPr>
            <a:endParaRPr lang="es-ES" dirty="0"/>
          </a:p>
          <a:p>
            <a:pPr marL="0" indent="0">
              <a:buNone/>
            </a:pPr>
            <a:r>
              <a:rPr lang="en-US" dirty="0"/>
              <a:t>Creating the tunnel</a:t>
            </a:r>
          </a:p>
          <a:p>
            <a:pPr marL="0" indent="0">
              <a:buNone/>
            </a:pPr>
            <a:endParaRPr lang="en-US" dirty="0"/>
          </a:p>
          <a:p>
            <a:pPr marL="0" indent="0">
              <a:buNone/>
            </a:pPr>
            <a:r>
              <a:rPr lang="en-US" dirty="0"/>
              <a:t>Thus far, you have </a:t>
            </a:r>
            <a:r>
              <a:rPr lang="en-US" dirty="0" err="1"/>
              <a:t>Jupyter</a:t>
            </a:r>
            <a:r>
              <a:rPr lang="en-US" dirty="0"/>
              <a:t> running on a Google Cloud instance, on port 8888. Now, we need to tunnel this port to another port, we will use local port 2222 to interface with remote port 8888.</a:t>
            </a:r>
          </a:p>
          <a:p>
            <a:pPr marL="0" indent="0">
              <a:buNone/>
            </a:pPr>
            <a:endParaRPr lang="en-US" dirty="0"/>
          </a:p>
          <a:p>
            <a:pPr marL="0" indent="0">
              <a:buNone/>
            </a:pPr>
            <a:r>
              <a:rPr lang="en-US" dirty="0"/>
              <a:t>Run a new command prompt, or the included Google Cloud SDK Shell and connect to the instance again using SSH. This time, passing a flag to create the tunnel:</a:t>
            </a:r>
          </a:p>
          <a:p>
            <a:pPr marL="0" indent="0">
              <a:buNone/>
            </a:pPr>
            <a:endParaRPr lang="en-US" dirty="0"/>
          </a:p>
          <a:p>
            <a:pPr marL="0" indent="0">
              <a:buNone/>
            </a:pPr>
            <a:r>
              <a:rPr lang="en-US" dirty="0" err="1"/>
              <a:t>gcloud</a:t>
            </a:r>
            <a:r>
              <a:rPr lang="en-US" dirty="0"/>
              <a:t> compute </a:t>
            </a:r>
            <a:r>
              <a:rPr lang="en-US" dirty="0" err="1"/>
              <a:t>ssh</a:t>
            </a:r>
            <a:r>
              <a:rPr lang="en-US" dirty="0"/>
              <a:t> [INSTANCE_NAME] --zone [ZONE] --</a:t>
            </a:r>
            <a:r>
              <a:rPr lang="en-US" dirty="0" err="1"/>
              <a:t>ssh</a:t>
            </a:r>
            <a:r>
              <a:rPr lang="en-US" dirty="0"/>
              <a:t>-flag="-L" --</a:t>
            </a:r>
            <a:r>
              <a:rPr lang="en-US" dirty="0" err="1"/>
              <a:t>ssh</a:t>
            </a:r>
            <a:r>
              <a:rPr lang="en-US" dirty="0"/>
              <a:t>-flag="</a:t>
            </a:r>
            <a:r>
              <a:rPr lang="en-US" dirty="0" smtClean="0"/>
              <a:t>2222:localhost:8888“</a:t>
            </a:r>
          </a:p>
          <a:p>
            <a:pPr marL="0" indent="0">
              <a:buNone/>
            </a:pPr>
            <a:endParaRPr lang="es-ES" dirty="0"/>
          </a:p>
          <a:p>
            <a:pPr marL="0" indent="0">
              <a:buNone/>
            </a:pPr>
            <a:r>
              <a:rPr lang="en-US" dirty="0" err="1"/>
              <a:t>gcloud</a:t>
            </a:r>
            <a:r>
              <a:rPr lang="en-US" dirty="0"/>
              <a:t> compute </a:t>
            </a:r>
            <a:r>
              <a:rPr lang="en-US" dirty="0" err="1"/>
              <a:t>ssh</a:t>
            </a:r>
            <a:r>
              <a:rPr lang="en-US" dirty="0"/>
              <a:t> --</a:t>
            </a:r>
            <a:r>
              <a:rPr lang="en-US" dirty="0" err="1"/>
              <a:t>ssh</a:t>
            </a:r>
            <a:r>
              <a:rPr lang="en-US" dirty="0"/>
              <a:t>-flag="-X" </a:t>
            </a:r>
            <a:r>
              <a:rPr lang="en-US" dirty="0" smtClean="0"/>
              <a:t>lahg235@dispcloud </a:t>
            </a:r>
            <a:r>
              <a:rPr lang="en-US" dirty="0"/>
              <a:t>--project peak-empire-194914 --zone us-central1-c --</a:t>
            </a:r>
            <a:r>
              <a:rPr lang="en-US" dirty="0" err="1"/>
              <a:t>ssh</a:t>
            </a:r>
            <a:r>
              <a:rPr lang="en-US" dirty="0"/>
              <a:t>-flag="-L" --</a:t>
            </a:r>
            <a:r>
              <a:rPr lang="en-US" dirty="0" err="1"/>
              <a:t>ssh</a:t>
            </a:r>
            <a:r>
              <a:rPr lang="en-US" dirty="0"/>
              <a:t>-flag="2222:localhost:8888“</a:t>
            </a:r>
          </a:p>
          <a:p>
            <a:pPr marL="0" indent="0">
              <a:buNone/>
            </a:pPr>
            <a:endParaRPr lang="en-US" dirty="0" smtClean="0"/>
          </a:p>
          <a:p>
            <a:pPr marL="0" indent="0">
              <a:buNone/>
            </a:pPr>
            <a:endParaRPr lang="es-E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908668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normAutofit/>
          </a:bodyPr>
          <a:lstStyle/>
          <a:p>
            <a:r>
              <a:rPr lang="en-US" sz="4800" b="1" dirty="0"/>
              <a:t>https://github.com/MUIT-TSA</a:t>
            </a:r>
          </a:p>
        </p:txBody>
      </p:sp>
    </p:spTree>
    <p:extLst>
      <p:ext uri="{BB962C8B-B14F-4D97-AF65-F5344CB8AC3E}">
        <p14:creationId xmlns:p14="http://schemas.microsoft.com/office/powerpoint/2010/main" val="7296990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51520" y="404664"/>
            <a:ext cx="8229600" cy="5904656"/>
          </a:xfrm>
        </p:spPr>
        <p:txBody>
          <a:bodyPr>
            <a:normAutofit/>
          </a:bodyPr>
          <a:lstStyle/>
          <a:p>
            <a:pPr marL="0" indent="0">
              <a:buNone/>
            </a:pPr>
            <a:r>
              <a:rPr lang="en-US" b="1" dirty="0" smtClean="0">
                <a:solidFill>
                  <a:srgbClr val="FF0000"/>
                </a:solidFill>
              </a:rPr>
              <a:t>If you want you should connect as lahg235 otherwise you have to install ….</a:t>
            </a:r>
          </a:p>
          <a:p>
            <a:pPr marL="0" indent="0">
              <a:buNone/>
            </a:pPr>
            <a:endParaRPr lang="es-ES" dirty="0"/>
          </a:p>
          <a:p>
            <a:pPr marL="0" indent="0">
              <a:buNone/>
            </a:pPr>
            <a:endParaRPr lang="es-ES" dirty="0"/>
          </a:p>
          <a:p>
            <a:pPr marL="0" indent="0">
              <a:buNone/>
            </a:pPr>
            <a:r>
              <a:rPr lang="en-US" dirty="0" err="1"/>
              <a:t>gcloud</a:t>
            </a:r>
            <a:r>
              <a:rPr lang="en-US" dirty="0"/>
              <a:t> compute </a:t>
            </a:r>
            <a:r>
              <a:rPr lang="en-US" dirty="0" err="1"/>
              <a:t>ssh</a:t>
            </a:r>
            <a:r>
              <a:rPr lang="en-US" dirty="0"/>
              <a:t> --</a:t>
            </a:r>
            <a:r>
              <a:rPr lang="en-US" dirty="0" err="1"/>
              <a:t>ssh</a:t>
            </a:r>
            <a:r>
              <a:rPr lang="en-US" dirty="0"/>
              <a:t>-flag="-X" </a:t>
            </a:r>
            <a:r>
              <a:rPr lang="en-US" b="1" dirty="0" smtClean="0"/>
              <a:t>lahg235</a:t>
            </a:r>
            <a:r>
              <a:rPr lang="en-US" dirty="0" smtClean="0"/>
              <a:t>@dispcloud </a:t>
            </a:r>
            <a:r>
              <a:rPr lang="en-US" dirty="0"/>
              <a:t>--project peak-empire-194914 --zone us-central1-c --</a:t>
            </a:r>
            <a:r>
              <a:rPr lang="en-US" dirty="0" err="1"/>
              <a:t>ssh</a:t>
            </a:r>
            <a:r>
              <a:rPr lang="en-US" dirty="0"/>
              <a:t>-flag="-L" --</a:t>
            </a:r>
            <a:r>
              <a:rPr lang="en-US" dirty="0" err="1"/>
              <a:t>ssh</a:t>
            </a:r>
            <a:r>
              <a:rPr lang="en-US" dirty="0"/>
              <a:t>-flag="2222:localhost:8888</a:t>
            </a:r>
            <a:r>
              <a:rPr lang="en-US" dirty="0" smtClean="0"/>
              <a:t>“</a:t>
            </a:r>
          </a:p>
          <a:p>
            <a:pPr marL="0" indent="0">
              <a:buNone/>
            </a:pPr>
            <a:endParaRPr lang="es-ES" dirty="0"/>
          </a:p>
          <a:p>
            <a:pPr marL="0" indent="0">
              <a:buNone/>
            </a:pPr>
            <a:r>
              <a:rPr lang="es-ES" b="1" dirty="0" err="1" smtClean="0"/>
              <a:t>Connect</a:t>
            </a:r>
            <a:r>
              <a:rPr lang="es-ES" b="1" dirty="0" smtClean="0"/>
              <a:t> as </a:t>
            </a:r>
            <a:r>
              <a:rPr lang="es-ES" b="1" dirty="0" err="1" smtClean="0"/>
              <a:t>your</a:t>
            </a:r>
            <a:r>
              <a:rPr lang="es-ES" b="1" dirty="0" smtClean="0"/>
              <a:t> local </a:t>
            </a:r>
            <a:r>
              <a:rPr lang="es-ES" b="1" dirty="0" err="1" smtClean="0"/>
              <a:t>user</a:t>
            </a:r>
            <a:r>
              <a:rPr lang="es-ES" b="1" dirty="0" smtClean="0"/>
              <a:t>!</a:t>
            </a:r>
            <a:endParaRPr lang="en-US" b="1" dirty="0" smtClean="0"/>
          </a:p>
          <a:p>
            <a:pPr marL="0" indent="0">
              <a:buNone/>
            </a:pPr>
            <a:r>
              <a:rPr lang="en-US" dirty="0" err="1" smtClean="0"/>
              <a:t>gcloud</a:t>
            </a:r>
            <a:r>
              <a:rPr lang="en-US" dirty="0" smtClean="0"/>
              <a:t> </a:t>
            </a:r>
            <a:r>
              <a:rPr lang="en-US" dirty="0"/>
              <a:t>compute </a:t>
            </a:r>
            <a:r>
              <a:rPr lang="en-US" dirty="0" err="1"/>
              <a:t>ssh</a:t>
            </a:r>
            <a:r>
              <a:rPr lang="en-US" dirty="0"/>
              <a:t> </a:t>
            </a:r>
            <a:r>
              <a:rPr lang="en-US" dirty="0" err="1" smtClean="0"/>
              <a:t>dispcloud</a:t>
            </a:r>
            <a:r>
              <a:rPr lang="en-US" dirty="0" smtClean="0"/>
              <a:t> </a:t>
            </a:r>
            <a:r>
              <a:rPr lang="en-US" dirty="0"/>
              <a:t>--project peak-empire-194914 --zone us-central1-c --</a:t>
            </a:r>
            <a:r>
              <a:rPr lang="en-US" dirty="0" err="1"/>
              <a:t>ssh</a:t>
            </a:r>
            <a:r>
              <a:rPr lang="en-US" dirty="0"/>
              <a:t>-flag="-L" --</a:t>
            </a:r>
            <a:r>
              <a:rPr lang="en-US" dirty="0" err="1"/>
              <a:t>ssh</a:t>
            </a:r>
            <a:r>
              <a:rPr lang="en-US" dirty="0"/>
              <a:t>-flag="2222:localhost:8888“</a:t>
            </a:r>
          </a:p>
          <a:p>
            <a:pPr marL="0" indent="0">
              <a:buNone/>
            </a:pPr>
            <a:endParaRPr lang="en-US" dirty="0"/>
          </a:p>
          <a:p>
            <a:pPr marL="0" indent="0">
              <a:buNone/>
            </a:pPr>
            <a:endParaRPr lang="en-US" dirty="0" smtClean="0"/>
          </a:p>
          <a:p>
            <a:pPr marL="0" indent="0">
              <a:buNone/>
            </a:pPr>
            <a:endParaRPr lang="es-E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9462456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267744" y="2276872"/>
            <a:ext cx="2486258" cy="369332"/>
          </a:xfrm>
          <a:prstGeom prst="rect">
            <a:avLst/>
          </a:prstGeom>
        </p:spPr>
        <p:txBody>
          <a:bodyPr wrap="none">
            <a:spAutoFit/>
          </a:bodyPr>
          <a:lstStyle/>
          <a:p>
            <a:r>
              <a:rPr lang="en-US" dirty="0"/>
              <a:t>winged-keyword-177211</a:t>
            </a:r>
          </a:p>
        </p:txBody>
      </p:sp>
      <p:sp>
        <p:nvSpPr>
          <p:cNvPr id="5" name="Rectángulo 4"/>
          <p:cNvSpPr/>
          <p:nvPr/>
        </p:nvSpPr>
        <p:spPr>
          <a:xfrm>
            <a:off x="755576" y="692696"/>
            <a:ext cx="6606480" cy="923330"/>
          </a:xfrm>
          <a:prstGeom prst="rect">
            <a:avLst/>
          </a:prstGeom>
        </p:spPr>
        <p:txBody>
          <a:bodyPr wrap="square">
            <a:spAutoFit/>
          </a:bodyPr>
          <a:lstStyle/>
          <a:p>
            <a:r>
              <a:rPr lang="en-US" dirty="0" err="1"/>
              <a:t>gcloud</a:t>
            </a:r>
            <a:r>
              <a:rPr lang="en-US" dirty="0"/>
              <a:t> compute </a:t>
            </a:r>
            <a:r>
              <a:rPr lang="en-US" dirty="0" err="1"/>
              <a:t>ssh</a:t>
            </a:r>
            <a:r>
              <a:rPr lang="en-US" dirty="0"/>
              <a:t> --</a:t>
            </a:r>
            <a:r>
              <a:rPr lang="en-US" dirty="0" err="1"/>
              <a:t>ssh</a:t>
            </a:r>
            <a:r>
              <a:rPr lang="en-US" dirty="0"/>
              <a:t>-flag="-X" </a:t>
            </a:r>
            <a:r>
              <a:rPr lang="en-US" b="1" dirty="0"/>
              <a:t>lahg235</a:t>
            </a:r>
            <a:r>
              <a:rPr lang="en-US" dirty="0"/>
              <a:t>@dispcloud --project </a:t>
            </a:r>
            <a:r>
              <a:rPr lang="en-US" dirty="0" smtClean="0"/>
              <a:t>winged-keyword-177211 </a:t>
            </a:r>
            <a:r>
              <a:rPr lang="en-US" dirty="0"/>
              <a:t>--zone us-central1-c --</a:t>
            </a:r>
            <a:r>
              <a:rPr lang="en-US" dirty="0" err="1"/>
              <a:t>ssh</a:t>
            </a:r>
            <a:r>
              <a:rPr lang="en-US" dirty="0"/>
              <a:t>-flag="-L" --</a:t>
            </a:r>
            <a:r>
              <a:rPr lang="en-US" dirty="0" err="1"/>
              <a:t>ssh</a:t>
            </a:r>
            <a:r>
              <a:rPr lang="en-US" dirty="0"/>
              <a:t>-flag="2222:localhost:8888“</a:t>
            </a:r>
          </a:p>
        </p:txBody>
      </p:sp>
      <p:sp>
        <p:nvSpPr>
          <p:cNvPr id="6" name="Rectángulo 5"/>
          <p:cNvSpPr/>
          <p:nvPr/>
        </p:nvSpPr>
        <p:spPr>
          <a:xfrm>
            <a:off x="899592" y="3212976"/>
            <a:ext cx="6606480" cy="923330"/>
          </a:xfrm>
          <a:prstGeom prst="rect">
            <a:avLst/>
          </a:prstGeom>
        </p:spPr>
        <p:txBody>
          <a:bodyPr wrap="square">
            <a:spAutoFit/>
          </a:bodyPr>
          <a:lstStyle/>
          <a:p>
            <a:r>
              <a:rPr lang="en-US" dirty="0" err="1"/>
              <a:t>gcloud</a:t>
            </a:r>
            <a:r>
              <a:rPr lang="en-US" dirty="0"/>
              <a:t> compute </a:t>
            </a:r>
            <a:r>
              <a:rPr lang="en-US" dirty="0" err="1"/>
              <a:t>ssh</a:t>
            </a:r>
            <a:r>
              <a:rPr lang="en-US" dirty="0"/>
              <a:t> --</a:t>
            </a:r>
            <a:r>
              <a:rPr lang="en-US" dirty="0" err="1"/>
              <a:t>ssh</a:t>
            </a:r>
            <a:r>
              <a:rPr lang="en-US" dirty="0"/>
              <a:t>-flag="-X" </a:t>
            </a:r>
            <a:r>
              <a:rPr lang="en-US" b="1" dirty="0" smtClean="0"/>
              <a:t>lahg235</a:t>
            </a:r>
            <a:r>
              <a:rPr lang="en-US" dirty="0" smtClean="0"/>
              <a:t>@cloudacoustics1 --project </a:t>
            </a:r>
            <a:r>
              <a:rPr lang="en-US" dirty="0"/>
              <a:t>acousticsupm1</a:t>
            </a:r>
            <a:r>
              <a:rPr lang="en-US" dirty="0" smtClean="0"/>
              <a:t> </a:t>
            </a:r>
            <a:r>
              <a:rPr lang="en-US" dirty="0"/>
              <a:t>--zone us-central1-c --</a:t>
            </a:r>
            <a:r>
              <a:rPr lang="en-US" dirty="0" err="1"/>
              <a:t>ssh</a:t>
            </a:r>
            <a:r>
              <a:rPr lang="en-US" dirty="0"/>
              <a:t>-flag="-L" --</a:t>
            </a:r>
            <a:r>
              <a:rPr lang="en-US" dirty="0" err="1"/>
              <a:t>ssh</a:t>
            </a:r>
            <a:r>
              <a:rPr lang="en-US" dirty="0"/>
              <a:t>-flag="2222:localhost:8888“</a:t>
            </a:r>
          </a:p>
        </p:txBody>
      </p:sp>
      <p:sp>
        <p:nvSpPr>
          <p:cNvPr id="2" name="Rectángulo 1"/>
          <p:cNvSpPr/>
          <p:nvPr/>
        </p:nvSpPr>
        <p:spPr>
          <a:xfrm>
            <a:off x="899592" y="5085184"/>
            <a:ext cx="7128792" cy="646331"/>
          </a:xfrm>
          <a:prstGeom prst="rect">
            <a:avLst/>
          </a:prstGeom>
        </p:spPr>
        <p:txBody>
          <a:bodyPr wrap="square">
            <a:spAutoFit/>
          </a:bodyPr>
          <a:lstStyle/>
          <a:p>
            <a:r>
              <a:rPr lang="en-US" dirty="0"/>
              <a:t>https://cloud.google.com/compute/docs/instances/connecting-to-instance?hl=es</a:t>
            </a:r>
          </a:p>
        </p:txBody>
      </p:sp>
    </p:spTree>
    <p:extLst>
      <p:ext uri="{BB962C8B-B14F-4D97-AF65-F5344CB8AC3E}">
        <p14:creationId xmlns:p14="http://schemas.microsoft.com/office/powerpoint/2010/main" val="641444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p:cNvPicPr>
            <a:picLocks noChangeAspect="1"/>
          </p:cNvPicPr>
          <p:nvPr/>
        </p:nvPicPr>
        <p:blipFill>
          <a:blip r:embed="rId2"/>
          <a:stretch>
            <a:fillRect/>
          </a:stretch>
        </p:blipFill>
        <p:spPr>
          <a:xfrm>
            <a:off x="251520" y="476672"/>
            <a:ext cx="8496944" cy="5479242"/>
          </a:xfrm>
          <a:prstGeom prst="rect">
            <a:avLst/>
          </a:prstGeom>
        </p:spPr>
      </p:pic>
    </p:spTree>
    <p:extLst>
      <p:ext uri="{BB962C8B-B14F-4D97-AF65-F5344CB8AC3E}">
        <p14:creationId xmlns:p14="http://schemas.microsoft.com/office/powerpoint/2010/main" val="33904123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95536" y="764704"/>
            <a:ext cx="8229600" cy="4525963"/>
          </a:xfrm>
        </p:spPr>
        <p:txBody>
          <a:bodyPr>
            <a:normAutofit/>
          </a:bodyPr>
          <a:lstStyle/>
          <a:p>
            <a:pPr marL="0" indent="0">
              <a:buNone/>
            </a:pPr>
            <a:r>
              <a:rPr lang="en-US" dirty="0" err="1" smtClean="0"/>
              <a:t>gcloud</a:t>
            </a:r>
            <a:r>
              <a:rPr lang="en-US" dirty="0" smtClean="0"/>
              <a:t> </a:t>
            </a:r>
            <a:r>
              <a:rPr lang="en-US" dirty="0"/>
              <a:t>compute </a:t>
            </a:r>
            <a:r>
              <a:rPr lang="en-US" dirty="0" err="1"/>
              <a:t>ssh</a:t>
            </a:r>
            <a:r>
              <a:rPr lang="en-US" dirty="0"/>
              <a:t> --</a:t>
            </a:r>
            <a:r>
              <a:rPr lang="en-US" dirty="0" err="1"/>
              <a:t>ssh</a:t>
            </a:r>
            <a:r>
              <a:rPr lang="en-US" dirty="0"/>
              <a:t>-flag="-X" </a:t>
            </a:r>
            <a:r>
              <a:rPr lang="en-US" dirty="0" smtClean="0"/>
              <a:t>lahg235@dispcloud </a:t>
            </a:r>
            <a:r>
              <a:rPr lang="en-US" dirty="0"/>
              <a:t>--project winged-keyword-177211 </a:t>
            </a:r>
            <a:r>
              <a:rPr lang="en-US" dirty="0" smtClean="0"/>
              <a:t>--</a:t>
            </a:r>
            <a:r>
              <a:rPr lang="en-US" dirty="0"/>
              <a:t>zone </a:t>
            </a:r>
            <a:r>
              <a:rPr lang="en-US" dirty="0" smtClean="0"/>
              <a:t>us-central1-c</a:t>
            </a:r>
          </a:p>
          <a:p>
            <a:pPr marL="0" indent="0">
              <a:buNone/>
            </a:pPr>
            <a:endParaRPr lang="en-US" dirty="0"/>
          </a:p>
          <a:p>
            <a:pPr marL="0" indent="0">
              <a:buNone/>
            </a:pPr>
            <a:endParaRPr lang="en-US" dirty="0" smtClean="0"/>
          </a:p>
          <a:p>
            <a:pPr marL="0" indent="0">
              <a:buNone/>
            </a:pPr>
            <a:r>
              <a:rPr lang="en-US" dirty="0" err="1" smtClean="0"/>
              <a:t>gcloud</a:t>
            </a:r>
            <a:r>
              <a:rPr lang="en-US" dirty="0" smtClean="0"/>
              <a:t> </a:t>
            </a:r>
            <a:r>
              <a:rPr lang="en-US" dirty="0"/>
              <a:t>compute --project "peak-empire-194914" </a:t>
            </a:r>
            <a:r>
              <a:rPr lang="en-US" dirty="0" err="1"/>
              <a:t>ssh</a:t>
            </a:r>
            <a:r>
              <a:rPr lang="en-US" dirty="0"/>
              <a:t> --zone "us-c</a:t>
            </a:r>
          </a:p>
          <a:p>
            <a:pPr marL="0" indent="0">
              <a:buNone/>
            </a:pPr>
            <a:r>
              <a:rPr lang="en-US" dirty="0"/>
              <a:t>entral1-c" "lahg235@dispcloud"</a:t>
            </a:r>
          </a:p>
          <a:p>
            <a:pPr marL="0" indent="0">
              <a:buNone/>
            </a:pPr>
            <a:r>
              <a:rPr lang="en-US" dirty="0"/>
              <a:t>Updating project </a:t>
            </a:r>
            <a:r>
              <a:rPr lang="en-US" dirty="0" err="1"/>
              <a:t>ssh</a:t>
            </a:r>
            <a:r>
              <a:rPr lang="en-US" dirty="0"/>
              <a:t> metadata.../</a:t>
            </a:r>
          </a:p>
          <a:p>
            <a:pPr marL="0" indent="0">
              <a:buNone/>
            </a:pPr>
            <a:r>
              <a:rPr lang="en-US" dirty="0" smtClean="0"/>
              <a:t> </a:t>
            </a:r>
            <a:endParaRPr lang="en-US" dirty="0"/>
          </a:p>
          <a:p>
            <a:pPr marL="0" indent="0">
              <a:buNone/>
            </a:pPr>
            <a:endParaRPr lang="en-US" dirty="0"/>
          </a:p>
        </p:txBody>
      </p:sp>
    </p:spTree>
    <p:extLst>
      <p:ext uri="{BB962C8B-B14F-4D97-AF65-F5344CB8AC3E}">
        <p14:creationId xmlns:p14="http://schemas.microsoft.com/office/powerpoint/2010/main" val="2380610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pPr marL="0" indent="0">
              <a:buNone/>
            </a:pPr>
            <a:r>
              <a:rPr lang="en-US" dirty="0" err="1"/>
              <a:t>gcloud</a:t>
            </a:r>
            <a:r>
              <a:rPr lang="en-US" dirty="0"/>
              <a:t> compute </a:t>
            </a:r>
            <a:r>
              <a:rPr lang="en-US" dirty="0" err="1"/>
              <a:t>ssh</a:t>
            </a:r>
            <a:r>
              <a:rPr lang="en-US" dirty="0"/>
              <a:t> </a:t>
            </a:r>
            <a:r>
              <a:rPr lang="en-US" dirty="0" smtClean="0"/>
              <a:t>instance-3 </a:t>
            </a:r>
            <a:r>
              <a:rPr lang="en-US" dirty="0"/>
              <a:t>\</a:t>
            </a:r>
          </a:p>
          <a:p>
            <a:pPr marL="0" indent="0">
              <a:buNone/>
            </a:pPr>
            <a:r>
              <a:rPr lang="en-US" dirty="0"/>
              <a:t>    --project winged-keyword-177211 \</a:t>
            </a:r>
          </a:p>
          <a:p>
            <a:pPr marL="0" indent="0">
              <a:buNone/>
            </a:pPr>
            <a:r>
              <a:rPr lang="en-US" dirty="0"/>
              <a:t>    --zone us-central1-c \</a:t>
            </a:r>
          </a:p>
          <a:p>
            <a:pPr marL="0" indent="0">
              <a:buNone/>
            </a:pPr>
            <a:r>
              <a:rPr lang="en-US" dirty="0"/>
              <a:t>    -- -L </a:t>
            </a:r>
            <a:r>
              <a:rPr lang="en-US" dirty="0" smtClean="0"/>
              <a:t>5901:localhost:5901</a:t>
            </a:r>
          </a:p>
          <a:p>
            <a:pPr marL="0" indent="0">
              <a:buNone/>
            </a:pPr>
            <a:endParaRPr lang="es-ES" dirty="0"/>
          </a:p>
          <a:p>
            <a:pPr marL="0" indent="0">
              <a:buNone/>
            </a:pPr>
            <a:r>
              <a:rPr lang="en-US" dirty="0"/>
              <a:t>2222 is the local port you're listening on.</a:t>
            </a:r>
          </a:p>
          <a:p>
            <a:pPr marL="0" indent="0">
              <a:buNone/>
            </a:pPr>
            <a:r>
              <a:rPr lang="en-US" dirty="0"/>
              <a:t>8888 is the remote port you're connecting to.</a:t>
            </a:r>
          </a:p>
        </p:txBody>
      </p:sp>
      <p:sp>
        <p:nvSpPr>
          <p:cNvPr id="6" name="Rectángulo 5"/>
          <p:cNvSpPr/>
          <p:nvPr/>
        </p:nvSpPr>
        <p:spPr>
          <a:xfrm>
            <a:off x="755576" y="5661248"/>
            <a:ext cx="7056784" cy="646331"/>
          </a:xfrm>
          <a:prstGeom prst="rect">
            <a:avLst/>
          </a:prstGeom>
        </p:spPr>
        <p:txBody>
          <a:bodyPr wrap="square">
            <a:spAutoFit/>
          </a:bodyPr>
          <a:lstStyle/>
          <a:p>
            <a:r>
              <a:rPr lang="en-US" dirty="0" err="1"/>
              <a:t>gcloud</a:t>
            </a:r>
            <a:r>
              <a:rPr lang="en-US" dirty="0"/>
              <a:t> compute </a:t>
            </a:r>
            <a:r>
              <a:rPr lang="en-US" dirty="0" err="1"/>
              <a:t>ssh</a:t>
            </a:r>
            <a:r>
              <a:rPr lang="en-US" dirty="0"/>
              <a:t> instance-3 --project winged-keyword-177211 --zone us-central1-c -- -L 5901:localhost:5901</a:t>
            </a:r>
          </a:p>
        </p:txBody>
      </p:sp>
    </p:spTree>
    <p:extLst>
      <p:ext uri="{BB962C8B-B14F-4D97-AF65-F5344CB8AC3E}">
        <p14:creationId xmlns:p14="http://schemas.microsoft.com/office/powerpoint/2010/main" val="29624920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39552" y="1844824"/>
            <a:ext cx="8229600" cy="4525963"/>
          </a:xfrm>
        </p:spPr>
        <p:txBody>
          <a:bodyPr/>
          <a:lstStyle/>
          <a:p>
            <a:r>
              <a:rPr lang="en-US" dirty="0">
                <a:hlinkClick r:id="rId2"/>
              </a:rPr>
              <a:t>https://</a:t>
            </a:r>
            <a:r>
              <a:rPr lang="en-US" dirty="0" smtClean="0">
                <a:hlinkClick r:id="rId2"/>
              </a:rPr>
              <a:t>cloud.google.com/compute/docs/gpus/add-gpus#install-gpu-driver</a:t>
            </a:r>
            <a:endParaRPr lang="en-US" dirty="0" smtClean="0"/>
          </a:p>
          <a:p>
            <a:endParaRPr lang="es-ES" dirty="0"/>
          </a:p>
          <a:p>
            <a:r>
              <a:rPr lang="en-US" dirty="0">
                <a:hlinkClick r:id="rId3"/>
              </a:rPr>
              <a:t>https://</a:t>
            </a:r>
            <a:r>
              <a:rPr lang="en-US" dirty="0" smtClean="0">
                <a:hlinkClick r:id="rId3"/>
              </a:rPr>
              <a:t>medium.com/google-cloud/using-a-gpu-tensorflow-on-google-cloud-platform-1a2458f42b0</a:t>
            </a:r>
            <a:endParaRPr lang="en-US" dirty="0" smtClean="0"/>
          </a:p>
          <a:p>
            <a:endParaRPr lang="es-ES" dirty="0"/>
          </a:p>
          <a:p>
            <a:pPr marL="0" indent="0">
              <a:buNone/>
            </a:pPr>
            <a:r>
              <a:rPr lang="es-ES" dirty="0" smtClean="0"/>
              <a:t>Sudo </a:t>
            </a:r>
            <a:r>
              <a:rPr lang="es-ES" dirty="0" err="1" smtClean="0"/>
              <a:t>bash</a:t>
            </a:r>
            <a:r>
              <a:rPr lang="es-ES" dirty="0" smtClean="0"/>
              <a:t> cudainstall.sh</a:t>
            </a:r>
            <a:endParaRPr lang="en-US" dirty="0"/>
          </a:p>
        </p:txBody>
      </p:sp>
      <p:sp>
        <p:nvSpPr>
          <p:cNvPr id="4" name="Rectángulo 3"/>
          <p:cNvSpPr/>
          <p:nvPr/>
        </p:nvSpPr>
        <p:spPr>
          <a:xfrm>
            <a:off x="251520" y="260648"/>
            <a:ext cx="7992888" cy="1200329"/>
          </a:xfrm>
          <a:prstGeom prst="rect">
            <a:avLst/>
          </a:prstGeom>
        </p:spPr>
        <p:txBody>
          <a:bodyPr wrap="square">
            <a:spAutoFit/>
          </a:bodyPr>
          <a:lstStyle/>
          <a:p>
            <a:r>
              <a:rPr lang="en-US" sz="2400" dirty="0"/>
              <a:t>You must identify what drivers are appropriate for your images. </a:t>
            </a:r>
            <a:r>
              <a:rPr lang="en-US" sz="2400" b="1" dirty="0">
                <a:solidFill>
                  <a:srgbClr val="FF0000"/>
                </a:solidFill>
              </a:rPr>
              <a:t>Drivers are not installed by default on public images</a:t>
            </a:r>
            <a:r>
              <a:rPr lang="en-US" sz="2400" dirty="0"/>
              <a:t>. Read installing GPU drivers for details.</a:t>
            </a:r>
          </a:p>
        </p:txBody>
      </p:sp>
    </p:spTree>
    <p:extLst>
      <p:ext uri="{BB962C8B-B14F-4D97-AF65-F5344CB8AC3E}">
        <p14:creationId xmlns:p14="http://schemas.microsoft.com/office/powerpoint/2010/main" val="21170365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67544" y="404664"/>
            <a:ext cx="8229600" cy="4525963"/>
          </a:xfrm>
        </p:spPr>
        <p:txBody>
          <a:bodyPr>
            <a:normAutofit fontScale="70000" lnSpcReduction="20000"/>
          </a:bodyPr>
          <a:lstStyle/>
          <a:p>
            <a:pPr marL="0" indent="0">
              <a:buNone/>
            </a:pPr>
            <a:r>
              <a:rPr lang="en-US" dirty="0"/>
              <a:t>#!/bin/bash</a:t>
            </a:r>
          </a:p>
          <a:p>
            <a:pPr marL="0" indent="0">
              <a:buNone/>
            </a:pPr>
            <a:r>
              <a:rPr lang="en-US" dirty="0"/>
              <a:t>echo "Checking for CUDA and installing."</a:t>
            </a:r>
          </a:p>
          <a:p>
            <a:pPr marL="0" indent="0">
              <a:buNone/>
            </a:pPr>
            <a:r>
              <a:rPr lang="en-US" dirty="0"/>
              <a:t># Check for CUDA and try to install.</a:t>
            </a:r>
          </a:p>
          <a:p>
            <a:pPr marL="0" indent="0">
              <a:buNone/>
            </a:pPr>
            <a:r>
              <a:rPr lang="en-US" dirty="0"/>
              <a:t>if ! </a:t>
            </a:r>
            <a:r>
              <a:rPr lang="en-US" dirty="0" err="1"/>
              <a:t>dpkg</a:t>
            </a:r>
            <a:r>
              <a:rPr lang="en-US" dirty="0"/>
              <a:t>-query -W cuda-8-0; then</a:t>
            </a:r>
          </a:p>
          <a:p>
            <a:pPr marL="0" indent="0">
              <a:buNone/>
            </a:pPr>
            <a:r>
              <a:rPr lang="en-US" dirty="0"/>
              <a:t>  # The 16.04 installer works with 16.10.</a:t>
            </a:r>
          </a:p>
          <a:p>
            <a:pPr marL="0" indent="0">
              <a:buNone/>
            </a:pPr>
            <a:r>
              <a:rPr lang="en-US" dirty="0"/>
              <a:t>  curl -O https://developer.download.nvidia.com/compute/cuda/repos/ubuntu1604/x86_64/cuda-repo-ubuntu1604_8.0.61-1_amd64.deb</a:t>
            </a:r>
          </a:p>
          <a:p>
            <a:pPr marL="0" indent="0">
              <a:buNone/>
            </a:pPr>
            <a:r>
              <a:rPr lang="en-US" dirty="0"/>
              <a:t>  </a:t>
            </a:r>
            <a:r>
              <a:rPr lang="en-US" dirty="0" err="1"/>
              <a:t>dpkg</a:t>
            </a:r>
            <a:r>
              <a:rPr lang="en-US" dirty="0"/>
              <a:t> -</a:t>
            </a:r>
            <a:r>
              <a:rPr lang="en-US" dirty="0" err="1"/>
              <a:t>i</a:t>
            </a:r>
            <a:r>
              <a:rPr lang="en-US" dirty="0"/>
              <a:t> ./cuda-repo-ubuntu1604_8.0.61-1_amd64.deb</a:t>
            </a:r>
          </a:p>
          <a:p>
            <a:pPr marL="0" indent="0">
              <a:buNone/>
            </a:pPr>
            <a:r>
              <a:rPr lang="en-US" dirty="0"/>
              <a:t>  apt-get update</a:t>
            </a:r>
          </a:p>
          <a:p>
            <a:pPr marL="0" indent="0">
              <a:buNone/>
            </a:pPr>
            <a:r>
              <a:rPr lang="en-US" dirty="0"/>
              <a:t>  apt-get install cuda-8-0 -y</a:t>
            </a:r>
          </a:p>
          <a:p>
            <a:pPr marL="0" indent="0">
              <a:buNone/>
            </a:pPr>
            <a:r>
              <a:rPr lang="en-US" dirty="0"/>
              <a:t>fi</a:t>
            </a:r>
          </a:p>
          <a:p>
            <a:pPr marL="0" indent="0">
              <a:buNone/>
            </a:pPr>
            <a:r>
              <a:rPr lang="en-US" dirty="0"/>
              <a:t># Enable persistence mode</a:t>
            </a:r>
          </a:p>
          <a:p>
            <a:pPr marL="0" indent="0">
              <a:buNone/>
            </a:pPr>
            <a:r>
              <a:rPr lang="en-US" dirty="0" err="1"/>
              <a:t>nvidia-smi</a:t>
            </a:r>
            <a:r>
              <a:rPr lang="en-US" dirty="0"/>
              <a:t> -pm 1</a:t>
            </a:r>
          </a:p>
          <a:p>
            <a:endParaRPr lang="en-US" dirty="0"/>
          </a:p>
        </p:txBody>
      </p:sp>
    </p:spTree>
    <p:extLst>
      <p:ext uri="{BB962C8B-B14F-4D97-AF65-F5344CB8AC3E}">
        <p14:creationId xmlns:p14="http://schemas.microsoft.com/office/powerpoint/2010/main" val="30274333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39552" y="548680"/>
            <a:ext cx="2790829" cy="800219"/>
          </a:xfrm>
          <a:prstGeom prst="rect">
            <a:avLst/>
          </a:prstGeom>
        </p:spPr>
        <p:txBody>
          <a:bodyPr wrap="none">
            <a:spAutoFit/>
          </a:bodyPr>
          <a:lstStyle/>
          <a:p>
            <a:r>
              <a:rPr lang="en-US" sz="2800" b="1" dirty="0" smtClean="0">
                <a:solidFill>
                  <a:srgbClr val="FF0000"/>
                </a:solidFill>
              </a:rPr>
              <a:t>After install check:</a:t>
            </a:r>
          </a:p>
          <a:p>
            <a:r>
              <a:rPr lang="en-US" dirty="0" err="1" smtClean="0"/>
              <a:t>nvidia-smi</a:t>
            </a:r>
            <a:endParaRPr lang="en-US" dirty="0"/>
          </a:p>
        </p:txBody>
      </p:sp>
      <p:pic>
        <p:nvPicPr>
          <p:cNvPr id="5" name="Imagen 4"/>
          <p:cNvPicPr>
            <a:picLocks noChangeAspect="1"/>
          </p:cNvPicPr>
          <p:nvPr/>
        </p:nvPicPr>
        <p:blipFill>
          <a:blip r:embed="rId2"/>
          <a:stretch>
            <a:fillRect/>
          </a:stretch>
        </p:blipFill>
        <p:spPr>
          <a:xfrm>
            <a:off x="1514475" y="1881187"/>
            <a:ext cx="6115050" cy="3095625"/>
          </a:xfrm>
          <a:prstGeom prst="rect">
            <a:avLst/>
          </a:prstGeom>
        </p:spPr>
      </p:pic>
    </p:spTree>
    <p:extLst>
      <p:ext uri="{BB962C8B-B14F-4D97-AF65-F5344CB8AC3E}">
        <p14:creationId xmlns:p14="http://schemas.microsoft.com/office/powerpoint/2010/main" val="35415151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043608" y="2420888"/>
            <a:ext cx="4572000" cy="646331"/>
          </a:xfrm>
          <a:prstGeom prst="rect">
            <a:avLst/>
          </a:prstGeom>
        </p:spPr>
        <p:txBody>
          <a:bodyPr>
            <a:spAutoFit/>
          </a:bodyPr>
          <a:lstStyle/>
          <a:p>
            <a:r>
              <a:rPr lang="en-US" dirty="0"/>
              <a:t>pip3 uninstall </a:t>
            </a:r>
            <a:r>
              <a:rPr lang="en-US" dirty="0" err="1"/>
              <a:t>tensorflow-gpu</a:t>
            </a:r>
            <a:endParaRPr lang="en-US" dirty="0"/>
          </a:p>
          <a:p>
            <a:r>
              <a:rPr lang="en-US" dirty="0"/>
              <a:t>pip3 install --</a:t>
            </a:r>
            <a:r>
              <a:rPr lang="en-US" b="1" dirty="0">
                <a:solidFill>
                  <a:srgbClr val="FF0000"/>
                </a:solidFill>
              </a:rPr>
              <a:t>upgrade </a:t>
            </a:r>
            <a:r>
              <a:rPr lang="en-US" b="1" dirty="0" err="1">
                <a:solidFill>
                  <a:srgbClr val="FF0000"/>
                </a:solidFill>
              </a:rPr>
              <a:t>tensorflow-gpu</a:t>
            </a:r>
            <a:r>
              <a:rPr lang="en-US" b="1" dirty="0">
                <a:solidFill>
                  <a:srgbClr val="FF0000"/>
                </a:solidFill>
              </a:rPr>
              <a:t>==1.4</a:t>
            </a:r>
          </a:p>
        </p:txBody>
      </p:sp>
      <p:sp>
        <p:nvSpPr>
          <p:cNvPr id="5" name="Rectángulo 4"/>
          <p:cNvSpPr/>
          <p:nvPr/>
        </p:nvSpPr>
        <p:spPr>
          <a:xfrm>
            <a:off x="755576" y="476672"/>
            <a:ext cx="7281609" cy="1508105"/>
          </a:xfrm>
          <a:prstGeom prst="rect">
            <a:avLst/>
          </a:prstGeom>
        </p:spPr>
        <p:txBody>
          <a:bodyPr wrap="none">
            <a:spAutoFit/>
          </a:bodyPr>
          <a:lstStyle/>
          <a:p>
            <a:r>
              <a:rPr lang="en-US" sz="2000" b="1" dirty="0" smtClean="0"/>
              <a:t>PROBLEMA: con </a:t>
            </a:r>
            <a:r>
              <a:rPr lang="en-US" sz="2000" b="1" dirty="0" err="1" smtClean="0"/>
              <a:t>cudnn</a:t>
            </a:r>
            <a:r>
              <a:rPr lang="en-US" sz="2000" b="1" dirty="0" smtClean="0"/>
              <a:t>:</a:t>
            </a:r>
          </a:p>
          <a:p>
            <a:endParaRPr lang="en-US" dirty="0"/>
          </a:p>
          <a:p>
            <a:r>
              <a:rPr lang="en-US" dirty="0" smtClean="0"/>
              <a:t>He </a:t>
            </a:r>
            <a:r>
              <a:rPr lang="en-US" dirty="0" err="1" smtClean="0"/>
              <a:t>tenido</a:t>
            </a:r>
            <a:r>
              <a:rPr lang="en-US" dirty="0" smtClean="0"/>
              <a:t> que </a:t>
            </a:r>
            <a:r>
              <a:rPr lang="en-US" dirty="0" err="1" smtClean="0"/>
              <a:t>instalar</a:t>
            </a:r>
            <a:r>
              <a:rPr lang="en-US" dirty="0" smtClean="0"/>
              <a:t> cudnn-8.0-linu</a:t>
            </a:r>
            <a:r>
              <a:rPr lang="en-US" b="1" dirty="0" smtClean="0">
                <a:solidFill>
                  <a:srgbClr val="FF0000"/>
                </a:solidFill>
              </a:rPr>
              <a:t>x-x64-v6.0.tg</a:t>
            </a:r>
            <a:r>
              <a:rPr lang="en-US" dirty="0" smtClean="0"/>
              <a:t>z</a:t>
            </a:r>
          </a:p>
          <a:p>
            <a:endParaRPr lang="es-ES" dirty="0"/>
          </a:p>
          <a:p>
            <a:r>
              <a:rPr lang="es-ES" dirty="0" err="1" smtClean="0"/>
              <a:t>LuegoTF</a:t>
            </a:r>
            <a:r>
              <a:rPr lang="es-ES" dirty="0" smtClean="0"/>
              <a:t> con Python 6 da error, pero </a:t>
            </a:r>
            <a:r>
              <a:rPr lang="es-ES" b="1" dirty="0" smtClean="0">
                <a:solidFill>
                  <a:srgbClr val="FF0000"/>
                </a:solidFill>
              </a:rPr>
              <a:t>funciona: instalar anaconda Python 3.5!!</a:t>
            </a:r>
            <a:endParaRPr lang="en-US" b="1" dirty="0">
              <a:solidFill>
                <a:srgbClr val="FF0000"/>
              </a:solidFill>
            </a:endParaRPr>
          </a:p>
        </p:txBody>
      </p:sp>
    </p:spTree>
    <p:extLst>
      <p:ext uri="{BB962C8B-B14F-4D97-AF65-F5344CB8AC3E}">
        <p14:creationId xmlns:p14="http://schemas.microsoft.com/office/powerpoint/2010/main" val="34605216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err="1" smtClean="0"/>
              <a:t>OpenAI</a:t>
            </a:r>
            <a:r>
              <a:rPr lang="en-US" b="1" dirty="0" smtClean="0"/>
              <a:t> &amp; </a:t>
            </a:r>
            <a:r>
              <a:rPr lang="en-US" b="1" dirty="0" err="1" smtClean="0"/>
              <a:t>Keras</a:t>
            </a:r>
            <a:r>
              <a:rPr lang="en-US" b="1" dirty="0" smtClean="0"/>
              <a:t>-RL</a:t>
            </a:r>
            <a:endParaRPr lang="en-US" b="1" dirty="0"/>
          </a:p>
        </p:txBody>
      </p:sp>
      <p:sp>
        <p:nvSpPr>
          <p:cNvPr id="3" name="Marcador de contenido 2"/>
          <p:cNvSpPr>
            <a:spLocks noGrp="1"/>
          </p:cNvSpPr>
          <p:nvPr>
            <p:ph idx="1"/>
          </p:nvPr>
        </p:nvSpPr>
        <p:spPr/>
        <p:txBody>
          <a:bodyPr/>
          <a:lstStyle/>
          <a:p>
            <a:r>
              <a:rPr lang="es-ES" dirty="0" smtClean="0"/>
              <a:t>Open AI</a:t>
            </a:r>
          </a:p>
          <a:p>
            <a:endParaRPr lang="es-ES" dirty="0"/>
          </a:p>
          <a:p>
            <a:r>
              <a:rPr lang="es-ES" dirty="0" err="1" smtClean="0"/>
              <a:t>Keras</a:t>
            </a:r>
            <a:r>
              <a:rPr lang="es-ES" dirty="0" smtClean="0"/>
              <a:t>-RL</a:t>
            </a:r>
            <a:endParaRPr lang="en-US" dirty="0"/>
          </a:p>
        </p:txBody>
      </p:sp>
    </p:spTree>
    <p:extLst>
      <p:ext uri="{BB962C8B-B14F-4D97-AF65-F5344CB8AC3E}">
        <p14:creationId xmlns:p14="http://schemas.microsoft.com/office/powerpoint/2010/main" val="17594296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b="1" dirty="0" err="1"/>
              <a:t>OpenAI</a:t>
            </a:r>
            <a:r>
              <a:rPr lang="en-US" b="1" dirty="0"/>
              <a:t> &amp; </a:t>
            </a:r>
            <a:r>
              <a:rPr lang="en-US" b="1" dirty="0" err="1"/>
              <a:t>Keras</a:t>
            </a:r>
            <a:r>
              <a:rPr lang="en-US" b="1" dirty="0"/>
              <a:t>-RL: SHARING X11 through SSH in Google Cloud</a:t>
            </a:r>
          </a:p>
        </p:txBody>
      </p:sp>
      <p:sp>
        <p:nvSpPr>
          <p:cNvPr id="3" name="Marcador de contenido 2"/>
          <p:cNvSpPr>
            <a:spLocks noGrp="1"/>
          </p:cNvSpPr>
          <p:nvPr>
            <p:ph idx="1"/>
          </p:nvPr>
        </p:nvSpPr>
        <p:spPr>
          <a:xfrm>
            <a:off x="395536" y="1340768"/>
            <a:ext cx="8229600" cy="4525963"/>
          </a:xfrm>
        </p:spPr>
        <p:txBody>
          <a:bodyPr/>
          <a:lstStyle/>
          <a:p>
            <a:pPr marL="514350" indent="-514350">
              <a:buFont typeface="+mj-lt"/>
              <a:buAutoNum type="arabicPeriod"/>
            </a:pPr>
            <a:r>
              <a:rPr lang="es-ES" dirty="0" err="1" smtClean="0"/>
              <a:t>Create</a:t>
            </a:r>
            <a:r>
              <a:rPr lang="es-ES" dirty="0" smtClean="0"/>
              <a:t> a Compute </a:t>
            </a:r>
            <a:r>
              <a:rPr lang="es-ES" dirty="0" err="1" smtClean="0"/>
              <a:t>Engine</a:t>
            </a:r>
            <a:r>
              <a:rPr lang="es-ES" dirty="0" smtClean="0"/>
              <a:t>: </a:t>
            </a:r>
            <a:r>
              <a:rPr lang="es-ES" dirty="0" err="1" smtClean="0"/>
              <a:t>example</a:t>
            </a:r>
            <a:endParaRPr lang="es-ES" dirty="0" smtClean="0"/>
          </a:p>
          <a:p>
            <a:pPr lvl="1"/>
            <a:r>
              <a:rPr lang="es-ES" dirty="0" smtClean="0"/>
              <a:t> 4 CPU 15GB</a:t>
            </a:r>
          </a:p>
          <a:p>
            <a:pPr lvl="1"/>
            <a:r>
              <a:rPr lang="es-ES" dirty="0" smtClean="0"/>
              <a:t>1GPU Tesla P100</a:t>
            </a:r>
          </a:p>
          <a:p>
            <a:pPr lvl="1"/>
            <a:r>
              <a:rPr lang="es-ES" dirty="0" smtClean="0"/>
              <a:t>Ubuntu 16.04</a:t>
            </a:r>
          </a:p>
          <a:p>
            <a:endParaRPr lang="es-ES" dirty="0"/>
          </a:p>
          <a:p>
            <a:pPr marL="0" indent="0">
              <a:buNone/>
            </a:pPr>
            <a:endParaRPr lang="en-US" dirty="0"/>
          </a:p>
        </p:txBody>
      </p:sp>
    </p:spTree>
    <p:extLst>
      <p:ext uri="{BB962C8B-B14F-4D97-AF65-F5344CB8AC3E}">
        <p14:creationId xmlns:p14="http://schemas.microsoft.com/office/powerpoint/2010/main" val="37756927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b="1" dirty="0" err="1"/>
              <a:t>OpenAI</a:t>
            </a:r>
            <a:r>
              <a:rPr lang="en-US" b="1" dirty="0"/>
              <a:t> &amp; </a:t>
            </a:r>
            <a:r>
              <a:rPr lang="en-US" b="1" dirty="0" err="1"/>
              <a:t>Keras</a:t>
            </a:r>
            <a:r>
              <a:rPr lang="en-US" b="1" dirty="0"/>
              <a:t>-RL: SHARING X11 through SSH in Google Cloud</a:t>
            </a:r>
          </a:p>
        </p:txBody>
      </p:sp>
      <p:sp>
        <p:nvSpPr>
          <p:cNvPr id="3" name="Marcador de contenido 2"/>
          <p:cNvSpPr>
            <a:spLocks noGrp="1"/>
          </p:cNvSpPr>
          <p:nvPr>
            <p:ph idx="1"/>
          </p:nvPr>
        </p:nvSpPr>
        <p:spPr>
          <a:xfrm>
            <a:off x="395536" y="1340768"/>
            <a:ext cx="8229600" cy="4525963"/>
          </a:xfrm>
        </p:spPr>
        <p:txBody>
          <a:bodyPr/>
          <a:lstStyle/>
          <a:p>
            <a:pPr marL="514350" indent="-514350">
              <a:buFont typeface="+mj-lt"/>
              <a:buAutoNum type="arabicPeriod" startAt="2"/>
            </a:pPr>
            <a:r>
              <a:rPr lang="en-US" dirty="0" smtClean="0"/>
              <a:t>Connect using Google Cloud SKD Shell</a:t>
            </a:r>
          </a:p>
          <a:p>
            <a:pPr marL="0" indent="0">
              <a:buNone/>
            </a:pPr>
            <a:r>
              <a:rPr lang="en-US" dirty="0" smtClean="0"/>
              <a:t>… you can see the command in</a:t>
            </a:r>
            <a:r>
              <a:rPr lang="es-ES" dirty="0" smtClean="0"/>
              <a:t>:</a:t>
            </a:r>
          </a:p>
          <a:p>
            <a:pPr marL="0" indent="0">
              <a:buNone/>
            </a:pPr>
            <a:endParaRPr lang="es-ES" dirty="0"/>
          </a:p>
          <a:p>
            <a:pPr marL="0" indent="0">
              <a:buNone/>
            </a:pPr>
            <a:endParaRPr lang="es-ES" dirty="0" smtClean="0"/>
          </a:p>
          <a:p>
            <a:endParaRPr lang="es-ES" dirty="0"/>
          </a:p>
          <a:p>
            <a:pPr marL="0" indent="0">
              <a:buNone/>
            </a:pPr>
            <a:endParaRPr lang="en-US" dirty="0"/>
          </a:p>
        </p:txBody>
      </p:sp>
      <p:pic>
        <p:nvPicPr>
          <p:cNvPr id="4" name="Imagen 3"/>
          <p:cNvPicPr>
            <a:picLocks noChangeAspect="1"/>
          </p:cNvPicPr>
          <p:nvPr/>
        </p:nvPicPr>
        <p:blipFill>
          <a:blip r:embed="rId2"/>
          <a:stretch>
            <a:fillRect/>
          </a:stretch>
        </p:blipFill>
        <p:spPr>
          <a:xfrm>
            <a:off x="827584" y="2420888"/>
            <a:ext cx="7467600" cy="2638425"/>
          </a:xfrm>
          <a:prstGeom prst="rect">
            <a:avLst/>
          </a:prstGeom>
        </p:spPr>
      </p:pic>
      <p:cxnSp>
        <p:nvCxnSpPr>
          <p:cNvPr id="6" name="Conector recto de flecha 5"/>
          <p:cNvCxnSpPr/>
          <p:nvPr/>
        </p:nvCxnSpPr>
        <p:spPr>
          <a:xfrm flipH="1">
            <a:off x="5148064" y="2132856"/>
            <a:ext cx="72008" cy="165618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7" name="Elipse 6"/>
          <p:cNvSpPr/>
          <p:nvPr/>
        </p:nvSpPr>
        <p:spPr>
          <a:xfrm>
            <a:off x="3779912" y="3717032"/>
            <a:ext cx="1728192" cy="36004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7467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b="1" dirty="0" err="1" smtClean="0"/>
              <a:t>OpenAI</a:t>
            </a:r>
            <a:r>
              <a:rPr lang="en-US" b="1" dirty="0" smtClean="0"/>
              <a:t> &amp; </a:t>
            </a:r>
            <a:r>
              <a:rPr lang="en-US" b="1" dirty="0" err="1" smtClean="0"/>
              <a:t>Keras</a:t>
            </a:r>
            <a:r>
              <a:rPr lang="en-US" b="1" dirty="0" smtClean="0"/>
              <a:t>-RL: SHARING X11 through SSH in Google Cloud</a:t>
            </a:r>
            <a:endParaRPr lang="en-US" b="1" dirty="0"/>
          </a:p>
        </p:txBody>
      </p:sp>
      <p:sp>
        <p:nvSpPr>
          <p:cNvPr id="5" name="Marcador de contenido 2"/>
          <p:cNvSpPr>
            <a:spLocks noGrp="1"/>
          </p:cNvSpPr>
          <p:nvPr>
            <p:ph idx="1"/>
          </p:nvPr>
        </p:nvSpPr>
        <p:spPr>
          <a:xfrm>
            <a:off x="467544" y="1412776"/>
            <a:ext cx="8229600" cy="4525963"/>
          </a:xfrm>
        </p:spPr>
        <p:txBody>
          <a:bodyPr/>
          <a:lstStyle/>
          <a:p>
            <a:pPr marL="0" indent="0">
              <a:buNone/>
            </a:pPr>
            <a:r>
              <a:rPr lang="en-US" dirty="0" smtClean="0"/>
              <a:t>Letting </a:t>
            </a:r>
            <a:r>
              <a:rPr lang="en-US" dirty="0"/>
              <a:t>Ubuntu bash on Windows 10 run </a:t>
            </a:r>
            <a:r>
              <a:rPr lang="en-US" dirty="0" err="1"/>
              <a:t>ssh</a:t>
            </a:r>
            <a:r>
              <a:rPr lang="en-US" dirty="0"/>
              <a:t> -X to get a GUI environment on a remote </a:t>
            </a:r>
            <a:r>
              <a:rPr lang="en-US" dirty="0" smtClean="0"/>
              <a:t>server</a:t>
            </a:r>
          </a:p>
          <a:p>
            <a:endParaRPr lang="es-ES" dirty="0"/>
          </a:p>
          <a:p>
            <a:pPr marL="0" indent="0">
              <a:buNone/>
            </a:pPr>
            <a:r>
              <a:rPr lang="en-US" sz="2400" dirty="0">
                <a:hlinkClick r:id="rId2"/>
              </a:rPr>
              <a:t>https://</a:t>
            </a:r>
            <a:r>
              <a:rPr lang="en-US" sz="2400" dirty="0" smtClean="0">
                <a:hlinkClick r:id="rId2"/>
              </a:rPr>
              <a:t>unix.stackexchange.com/questions/12755/how-to-forward-x-over-ssh-to-run-graphics-applications-remotely?answertab=votes#tab-top</a:t>
            </a:r>
            <a:endParaRPr lang="en-US" sz="2400" dirty="0" smtClean="0"/>
          </a:p>
          <a:p>
            <a:endParaRPr lang="es-ES" sz="2400" dirty="0"/>
          </a:p>
          <a:p>
            <a:pPr marL="0" indent="0">
              <a:buNone/>
            </a:pPr>
            <a:r>
              <a:rPr lang="en-US" sz="2400" dirty="0">
                <a:hlinkClick r:id="rId3"/>
              </a:rPr>
              <a:t>https://</a:t>
            </a:r>
            <a:r>
              <a:rPr lang="en-US" sz="2400" dirty="0" smtClean="0">
                <a:hlinkClick r:id="rId3"/>
              </a:rPr>
              <a:t>stackoverflow.com/questions/25521486/x11-forwarding-from-debian-on-google-compute-engine</a:t>
            </a:r>
            <a:endParaRPr lang="en-US" sz="2400" dirty="0" smtClean="0"/>
          </a:p>
          <a:p>
            <a:endParaRPr lang="en-US" dirty="0"/>
          </a:p>
        </p:txBody>
      </p:sp>
    </p:spTree>
    <p:extLst>
      <p:ext uri="{BB962C8B-B14F-4D97-AF65-F5344CB8AC3E}">
        <p14:creationId xmlns:p14="http://schemas.microsoft.com/office/powerpoint/2010/main" val="3514491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491" y="-17256"/>
            <a:ext cx="4355976" cy="1128275"/>
          </a:xfrm>
          <a:prstGeom prst="rect">
            <a:avLst/>
          </a:prstGeom>
        </p:spPr>
      </p:pic>
      <p:sp>
        <p:nvSpPr>
          <p:cNvPr id="4" name="CuadroTexto 3"/>
          <p:cNvSpPr txBox="1"/>
          <p:nvPr/>
        </p:nvSpPr>
        <p:spPr>
          <a:xfrm>
            <a:off x="395536" y="836712"/>
            <a:ext cx="4496937" cy="461665"/>
          </a:xfrm>
          <a:prstGeom prst="rect">
            <a:avLst/>
          </a:prstGeom>
          <a:noFill/>
        </p:spPr>
        <p:txBody>
          <a:bodyPr wrap="none" rtlCol="0">
            <a:spAutoFit/>
          </a:bodyPr>
          <a:lstStyle/>
          <a:p>
            <a:r>
              <a:rPr lang="en-US" sz="2400" b="1" dirty="0" smtClean="0">
                <a:solidFill>
                  <a:srgbClr val="C00000"/>
                </a:solidFill>
              </a:rPr>
              <a:t>Access with my/your Gmail account</a:t>
            </a:r>
            <a:endParaRPr lang="en-US" sz="2400" b="1" dirty="0">
              <a:solidFill>
                <a:srgbClr val="C00000"/>
              </a:solidFill>
            </a:endParaRPr>
          </a:p>
        </p:txBody>
      </p:sp>
      <p:pic>
        <p:nvPicPr>
          <p:cNvPr id="2" name="Imagen 1"/>
          <p:cNvPicPr>
            <a:picLocks noChangeAspect="1"/>
          </p:cNvPicPr>
          <p:nvPr/>
        </p:nvPicPr>
        <p:blipFill>
          <a:blip r:embed="rId3"/>
          <a:stretch>
            <a:fillRect/>
          </a:stretch>
        </p:blipFill>
        <p:spPr>
          <a:xfrm>
            <a:off x="179512" y="1844824"/>
            <a:ext cx="8645424" cy="4262538"/>
          </a:xfrm>
          <a:prstGeom prst="rect">
            <a:avLst/>
          </a:prstGeom>
        </p:spPr>
      </p:pic>
      <p:sp>
        <p:nvSpPr>
          <p:cNvPr id="7" name="Rectángulo 6"/>
          <p:cNvSpPr/>
          <p:nvPr/>
        </p:nvSpPr>
        <p:spPr>
          <a:xfrm>
            <a:off x="467544" y="1124744"/>
            <a:ext cx="8424936" cy="707886"/>
          </a:xfrm>
          <a:prstGeom prst="rect">
            <a:avLst/>
          </a:prstGeom>
        </p:spPr>
        <p:txBody>
          <a:bodyPr wrap="square">
            <a:spAutoFit/>
          </a:bodyPr>
          <a:lstStyle/>
          <a:p>
            <a:r>
              <a:rPr lang="en-US" sz="4000" dirty="0">
                <a:solidFill>
                  <a:srgbClr val="000000"/>
                </a:solidFill>
                <a:latin typeface="Arial" panose="020B0604020202020204" pitchFamily="34" charset="0"/>
                <a:ea typeface="Calibri" panose="020F0502020204030204" pitchFamily="34" charset="0"/>
              </a:rPr>
              <a:t> </a:t>
            </a:r>
            <a:r>
              <a:rPr lang="en-US" sz="3200" u="sng" dirty="0">
                <a:solidFill>
                  <a:srgbClr val="1155CC"/>
                </a:solidFill>
                <a:latin typeface="Arial" panose="020B0604020202020204" pitchFamily="34" charset="0"/>
                <a:ea typeface="Calibri" panose="020F0502020204030204" pitchFamily="34" charset="0"/>
                <a:hlinkClick r:id="rId4"/>
              </a:rPr>
              <a:t>https://console.cloud.google.com/education</a:t>
            </a:r>
            <a:endParaRPr lang="en-US" sz="3200" dirty="0"/>
          </a:p>
        </p:txBody>
      </p:sp>
    </p:spTree>
    <p:extLst>
      <p:ext uri="{BB962C8B-B14F-4D97-AF65-F5344CB8AC3E}">
        <p14:creationId xmlns:p14="http://schemas.microsoft.com/office/powerpoint/2010/main" val="21423913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187624" y="5085184"/>
            <a:ext cx="6120680" cy="369332"/>
          </a:xfrm>
          <a:prstGeom prst="rect">
            <a:avLst/>
          </a:prstGeom>
        </p:spPr>
        <p:txBody>
          <a:bodyPr wrap="square">
            <a:spAutoFit/>
          </a:bodyPr>
          <a:lstStyle/>
          <a:p>
            <a:r>
              <a:rPr lang="en-US" dirty="0"/>
              <a:t>https://cloud.google.com/solutions/connecting-securely</a:t>
            </a:r>
          </a:p>
        </p:txBody>
      </p:sp>
      <p:sp>
        <p:nvSpPr>
          <p:cNvPr id="7" name="Rectángulo 6"/>
          <p:cNvSpPr/>
          <p:nvPr/>
        </p:nvSpPr>
        <p:spPr>
          <a:xfrm>
            <a:off x="1743019" y="5490454"/>
            <a:ext cx="3379580" cy="369332"/>
          </a:xfrm>
          <a:prstGeom prst="rect">
            <a:avLst/>
          </a:prstGeom>
        </p:spPr>
        <p:txBody>
          <a:bodyPr wrap="none">
            <a:spAutoFit/>
          </a:bodyPr>
          <a:lstStyle/>
          <a:p>
            <a:r>
              <a:rPr lang="en-US" dirty="0"/>
              <a:t>https://github.com/EN10/CartPole</a:t>
            </a:r>
          </a:p>
        </p:txBody>
      </p:sp>
      <p:sp>
        <p:nvSpPr>
          <p:cNvPr id="8" name="Rectángulo 7"/>
          <p:cNvSpPr/>
          <p:nvPr/>
        </p:nvSpPr>
        <p:spPr>
          <a:xfrm>
            <a:off x="1259632" y="5934670"/>
            <a:ext cx="7200800" cy="923330"/>
          </a:xfrm>
          <a:prstGeom prst="rect">
            <a:avLst/>
          </a:prstGeom>
        </p:spPr>
        <p:txBody>
          <a:bodyPr wrap="square">
            <a:spAutoFit/>
          </a:bodyPr>
          <a:lstStyle/>
          <a:p>
            <a:r>
              <a:rPr lang="en-US" dirty="0">
                <a:hlinkClick r:id="rId2"/>
              </a:rPr>
              <a:t>https://</a:t>
            </a:r>
            <a:r>
              <a:rPr lang="en-US" dirty="0" smtClean="0">
                <a:hlinkClick r:id="rId2"/>
              </a:rPr>
              <a:t>stackoverflow.com/questions/42605769/openai-gym-atari-on-windows/44345972#44345972</a:t>
            </a:r>
            <a:endParaRPr lang="en-US" dirty="0" smtClean="0"/>
          </a:p>
          <a:p>
            <a:endParaRPr lang="en-US" dirty="0"/>
          </a:p>
        </p:txBody>
      </p:sp>
      <p:sp>
        <p:nvSpPr>
          <p:cNvPr id="9" name="Rectangle 2"/>
          <p:cNvSpPr>
            <a:spLocks noChangeArrowheads="1"/>
          </p:cNvSpPr>
          <p:nvPr/>
        </p:nvSpPr>
        <p:spPr bwMode="auto">
          <a:xfrm>
            <a:off x="899592" y="901752"/>
            <a:ext cx="6659195"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4000" dirty="0" smtClean="0">
                <a:latin typeface="Arial Unicode MS" panose="020B0604020202020204" pitchFamily="34" charset="-128"/>
              </a:rPr>
              <a:t>a</a:t>
            </a:r>
            <a:r>
              <a:rPr kumimoji="0" lang="en-US" altLang="en-US" sz="4000" b="0" i="0" u="none" strike="noStrike" cap="none" normalizeH="0" baseline="0" dirty="0" smtClean="0">
                <a:ln>
                  <a:noFill/>
                </a:ln>
                <a:solidFill>
                  <a:schemeClr val="tx1"/>
                </a:solidFill>
                <a:effectLst/>
                <a:latin typeface="Arial Unicode MS" panose="020B0604020202020204" pitchFamily="34" charset="-128"/>
              </a:rPr>
              <a:t>pt-get install build-essential</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4000" dirty="0">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err="1" smtClean="0">
                <a:ln>
                  <a:noFill/>
                </a:ln>
                <a:solidFill>
                  <a:schemeClr val="tx1"/>
                </a:solidFill>
                <a:effectLst/>
                <a:latin typeface="Arial Unicode MS" panose="020B0604020202020204" pitchFamily="34" charset="-128"/>
              </a:rPr>
              <a:t>Cmake</a:t>
            </a:r>
            <a:endParaRPr kumimoji="0" lang="en-US" altLang="en-US" sz="4000" b="0" i="0" u="none" strike="noStrike" cap="none" normalizeH="0" baseline="0" dirty="0" smtClean="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4000" dirty="0">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smtClean="0">
                <a:ln>
                  <a:noFill/>
                </a:ln>
                <a:solidFill>
                  <a:schemeClr val="tx1"/>
                </a:solidFill>
                <a:effectLst/>
                <a:latin typeface="Arial Unicode MS" panose="020B0604020202020204" pitchFamily="34" charset="-128"/>
              </a:rPr>
              <a:t>Y </a:t>
            </a:r>
            <a:r>
              <a:rPr kumimoji="0" lang="en-US" altLang="en-US" sz="4000" b="0" i="0" u="none" strike="noStrike" cap="none" normalizeH="0" baseline="0" dirty="0" err="1" smtClean="0">
                <a:ln>
                  <a:noFill/>
                </a:ln>
                <a:solidFill>
                  <a:schemeClr val="tx1"/>
                </a:solidFill>
                <a:effectLst/>
                <a:latin typeface="Arial Unicode MS" panose="020B0604020202020204" pitchFamily="34" charset="-128"/>
              </a:rPr>
              <a:t>luego</a:t>
            </a:r>
            <a:r>
              <a:rPr kumimoji="0" lang="en-US" altLang="en-US" sz="4000" b="0" i="0" u="none" strike="noStrike" cap="none" normalizeH="0" baseline="0" dirty="0" smtClean="0">
                <a:ln>
                  <a:noFill/>
                </a:ln>
                <a:solidFill>
                  <a:schemeClr val="tx1"/>
                </a:solidFill>
                <a:effectLst/>
                <a:latin typeface="Arial Unicode MS" panose="020B0604020202020204" pitchFamily="34" charset="-128"/>
              </a:rPr>
              <a:t> pip install Atari-</a:t>
            </a:r>
            <a:r>
              <a:rPr kumimoji="0" lang="en-US" altLang="en-US" sz="4000" b="0" i="0" u="none" strike="noStrike" cap="none" normalizeH="0" baseline="0" dirty="0" err="1" smtClean="0">
                <a:ln>
                  <a:noFill/>
                </a:ln>
                <a:solidFill>
                  <a:schemeClr val="tx1"/>
                </a:solidFill>
                <a:effectLst/>
                <a:latin typeface="Arial Unicode MS" panose="020B0604020202020204" pitchFamily="34" charset="-128"/>
              </a:rPr>
              <a:t>py</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120340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endParaRPr lang="en-US"/>
          </a:p>
        </p:txBody>
      </p:sp>
    </p:spTree>
    <p:extLst>
      <p:ext uri="{BB962C8B-B14F-4D97-AF65-F5344CB8AC3E}">
        <p14:creationId xmlns:p14="http://schemas.microsoft.com/office/powerpoint/2010/main" val="32777105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95536" y="764704"/>
            <a:ext cx="8229600" cy="4525963"/>
          </a:xfrm>
        </p:spPr>
        <p:txBody>
          <a:bodyPr>
            <a:normAutofit/>
          </a:bodyPr>
          <a:lstStyle/>
          <a:p>
            <a:pPr marL="0" indent="0">
              <a:buNone/>
            </a:pPr>
            <a:r>
              <a:rPr lang="en-US" dirty="0" err="1" smtClean="0"/>
              <a:t>gcloud</a:t>
            </a:r>
            <a:r>
              <a:rPr lang="en-US" dirty="0" smtClean="0"/>
              <a:t> </a:t>
            </a:r>
            <a:r>
              <a:rPr lang="en-US" dirty="0"/>
              <a:t>compute </a:t>
            </a:r>
            <a:r>
              <a:rPr lang="en-US" dirty="0" err="1"/>
              <a:t>ssh</a:t>
            </a:r>
            <a:r>
              <a:rPr lang="en-US" dirty="0"/>
              <a:t> --</a:t>
            </a:r>
            <a:r>
              <a:rPr lang="en-US" dirty="0" err="1"/>
              <a:t>ssh</a:t>
            </a:r>
            <a:r>
              <a:rPr lang="en-US" dirty="0"/>
              <a:t>-flag="-X" </a:t>
            </a:r>
            <a:r>
              <a:rPr lang="en-US" dirty="0" smtClean="0"/>
              <a:t>lahg235@dispcloud </a:t>
            </a:r>
            <a:r>
              <a:rPr lang="en-US" dirty="0"/>
              <a:t>--project winged-keyword-177211 </a:t>
            </a:r>
            <a:r>
              <a:rPr lang="en-US" dirty="0" smtClean="0"/>
              <a:t>--</a:t>
            </a:r>
            <a:r>
              <a:rPr lang="en-US" dirty="0"/>
              <a:t>zone </a:t>
            </a:r>
            <a:r>
              <a:rPr lang="en-US" dirty="0" smtClean="0"/>
              <a:t>us-central1-c</a:t>
            </a:r>
          </a:p>
          <a:p>
            <a:pPr marL="0" indent="0">
              <a:buNone/>
            </a:pPr>
            <a:endParaRPr lang="en-US" dirty="0"/>
          </a:p>
          <a:p>
            <a:pPr marL="0" indent="0">
              <a:buNone/>
            </a:pPr>
            <a:endParaRPr lang="en-US" dirty="0" smtClean="0"/>
          </a:p>
          <a:p>
            <a:pPr marL="0" indent="0">
              <a:buNone/>
            </a:pPr>
            <a:r>
              <a:rPr lang="en-US" dirty="0" err="1" smtClean="0"/>
              <a:t>gcloud</a:t>
            </a:r>
            <a:r>
              <a:rPr lang="en-US" dirty="0" smtClean="0"/>
              <a:t> </a:t>
            </a:r>
            <a:r>
              <a:rPr lang="en-US" dirty="0"/>
              <a:t>compute --project "peak-empire-194914" </a:t>
            </a:r>
            <a:r>
              <a:rPr lang="en-US" dirty="0" err="1"/>
              <a:t>ssh</a:t>
            </a:r>
            <a:r>
              <a:rPr lang="en-US" dirty="0"/>
              <a:t> --zone "us-c</a:t>
            </a:r>
          </a:p>
          <a:p>
            <a:pPr marL="0" indent="0">
              <a:buNone/>
            </a:pPr>
            <a:r>
              <a:rPr lang="en-US" dirty="0"/>
              <a:t>entral1-c" "lahg235@dispcloud"</a:t>
            </a:r>
          </a:p>
          <a:p>
            <a:pPr marL="0" indent="0">
              <a:buNone/>
            </a:pPr>
            <a:r>
              <a:rPr lang="en-US" dirty="0"/>
              <a:t>Updating project </a:t>
            </a:r>
            <a:r>
              <a:rPr lang="en-US" dirty="0" err="1"/>
              <a:t>ssh</a:t>
            </a:r>
            <a:r>
              <a:rPr lang="en-US" dirty="0"/>
              <a:t> metadata.../</a:t>
            </a:r>
          </a:p>
          <a:p>
            <a:pPr marL="0" indent="0">
              <a:buNone/>
            </a:pPr>
            <a:r>
              <a:rPr lang="en-US" dirty="0" smtClean="0"/>
              <a:t> </a:t>
            </a:r>
            <a:endParaRPr lang="en-US" dirty="0"/>
          </a:p>
          <a:p>
            <a:pPr marL="0" indent="0">
              <a:buNone/>
            </a:pPr>
            <a:endParaRPr lang="en-US" dirty="0"/>
          </a:p>
        </p:txBody>
      </p:sp>
    </p:spTree>
    <p:extLst>
      <p:ext uri="{BB962C8B-B14F-4D97-AF65-F5344CB8AC3E}">
        <p14:creationId xmlns:p14="http://schemas.microsoft.com/office/powerpoint/2010/main" val="26636210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pPr marL="0" indent="0">
              <a:buNone/>
            </a:pPr>
            <a:r>
              <a:rPr lang="en-US" dirty="0" err="1"/>
              <a:t>gcloud</a:t>
            </a:r>
            <a:r>
              <a:rPr lang="en-US" dirty="0"/>
              <a:t> compute </a:t>
            </a:r>
            <a:r>
              <a:rPr lang="en-US" dirty="0" err="1"/>
              <a:t>ssh</a:t>
            </a:r>
            <a:r>
              <a:rPr lang="en-US" dirty="0"/>
              <a:t> </a:t>
            </a:r>
            <a:r>
              <a:rPr lang="en-US" dirty="0" smtClean="0"/>
              <a:t>instance-3 </a:t>
            </a:r>
            <a:r>
              <a:rPr lang="en-US" dirty="0"/>
              <a:t>\</a:t>
            </a:r>
          </a:p>
          <a:p>
            <a:pPr marL="0" indent="0">
              <a:buNone/>
            </a:pPr>
            <a:r>
              <a:rPr lang="en-US" dirty="0"/>
              <a:t>    --project winged-keyword-177211 \</a:t>
            </a:r>
          </a:p>
          <a:p>
            <a:pPr marL="0" indent="0">
              <a:buNone/>
            </a:pPr>
            <a:r>
              <a:rPr lang="en-US" dirty="0"/>
              <a:t>    --zone us-central1-c \</a:t>
            </a:r>
          </a:p>
          <a:p>
            <a:pPr marL="0" indent="0">
              <a:buNone/>
            </a:pPr>
            <a:r>
              <a:rPr lang="en-US" dirty="0"/>
              <a:t>    -- -L </a:t>
            </a:r>
            <a:r>
              <a:rPr lang="en-US" dirty="0" smtClean="0"/>
              <a:t>5901:localhost:5901</a:t>
            </a:r>
          </a:p>
          <a:p>
            <a:pPr marL="0" indent="0">
              <a:buNone/>
            </a:pPr>
            <a:endParaRPr lang="es-ES" dirty="0"/>
          </a:p>
          <a:p>
            <a:pPr marL="0" indent="0">
              <a:buNone/>
            </a:pPr>
            <a:r>
              <a:rPr lang="en-US" dirty="0"/>
              <a:t>2222 is the local port you're listening on.</a:t>
            </a:r>
          </a:p>
          <a:p>
            <a:pPr marL="0" indent="0">
              <a:buNone/>
            </a:pPr>
            <a:r>
              <a:rPr lang="en-US" dirty="0"/>
              <a:t>8888 is the remote port you're connecting to.</a:t>
            </a:r>
          </a:p>
        </p:txBody>
      </p:sp>
      <p:sp>
        <p:nvSpPr>
          <p:cNvPr id="6" name="Rectángulo 5"/>
          <p:cNvSpPr/>
          <p:nvPr/>
        </p:nvSpPr>
        <p:spPr>
          <a:xfrm>
            <a:off x="755576" y="5661248"/>
            <a:ext cx="7056784" cy="646331"/>
          </a:xfrm>
          <a:prstGeom prst="rect">
            <a:avLst/>
          </a:prstGeom>
        </p:spPr>
        <p:txBody>
          <a:bodyPr wrap="square">
            <a:spAutoFit/>
          </a:bodyPr>
          <a:lstStyle/>
          <a:p>
            <a:r>
              <a:rPr lang="en-US" dirty="0" err="1"/>
              <a:t>gcloud</a:t>
            </a:r>
            <a:r>
              <a:rPr lang="en-US" dirty="0"/>
              <a:t> compute </a:t>
            </a:r>
            <a:r>
              <a:rPr lang="en-US" dirty="0" err="1"/>
              <a:t>ssh</a:t>
            </a:r>
            <a:r>
              <a:rPr lang="en-US" dirty="0"/>
              <a:t> instance-3 --project winged-keyword-177211 --zone us-central1-c -- -L 5901:localhost:5901</a:t>
            </a:r>
          </a:p>
        </p:txBody>
      </p:sp>
    </p:spTree>
    <p:extLst>
      <p:ext uri="{BB962C8B-B14F-4D97-AF65-F5344CB8AC3E}">
        <p14:creationId xmlns:p14="http://schemas.microsoft.com/office/powerpoint/2010/main" val="39617682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smtClean="0"/>
              <a:t>Transfer files to Google Cloud Compute Engine</a:t>
            </a:r>
            <a:endParaRPr lang="en-US" b="1" dirty="0"/>
          </a:p>
        </p:txBody>
      </p:sp>
      <p:sp>
        <p:nvSpPr>
          <p:cNvPr id="3" name="Marcador de contenido 2"/>
          <p:cNvSpPr>
            <a:spLocks noGrp="1"/>
          </p:cNvSpPr>
          <p:nvPr>
            <p:ph idx="1"/>
          </p:nvPr>
        </p:nvSpPr>
        <p:spPr>
          <a:xfrm>
            <a:off x="395536" y="1268760"/>
            <a:ext cx="8229600" cy="4525963"/>
          </a:xfrm>
        </p:spPr>
        <p:txBody>
          <a:bodyPr>
            <a:normAutofit fontScale="55000" lnSpcReduction="20000"/>
          </a:bodyPr>
          <a:lstStyle/>
          <a:p>
            <a:pPr marL="0" indent="0">
              <a:buNone/>
            </a:pPr>
            <a:r>
              <a:rPr lang="en-US" dirty="0">
                <a:hlinkClick r:id="rId2"/>
              </a:rPr>
              <a:t>https://</a:t>
            </a:r>
            <a:r>
              <a:rPr lang="en-US" dirty="0" smtClean="0">
                <a:hlinkClick r:id="rId2"/>
              </a:rPr>
              <a:t>cloud.google.com/compute/docs/instances/transfer-files</a:t>
            </a:r>
            <a:endParaRPr lang="en-US" dirty="0" smtClean="0"/>
          </a:p>
          <a:p>
            <a:pPr marL="0" indent="0">
              <a:buNone/>
            </a:pPr>
            <a:endParaRPr lang="es-ES" dirty="0"/>
          </a:p>
          <a:p>
            <a:pPr marL="0" indent="0">
              <a:buNone/>
            </a:pPr>
            <a:r>
              <a:rPr lang="en-US" dirty="0" err="1"/>
              <a:t>gcloud</a:t>
            </a:r>
            <a:r>
              <a:rPr lang="en-US" dirty="0"/>
              <a:t> compute </a:t>
            </a:r>
            <a:r>
              <a:rPr lang="en-US" dirty="0" err="1"/>
              <a:t>scp</a:t>
            </a:r>
            <a:r>
              <a:rPr lang="en-US" dirty="0"/>
              <a:t> [LOCAL_FILE_PATH] [INSTANCE_NAME]:~/</a:t>
            </a:r>
          </a:p>
          <a:p>
            <a:pPr marL="0" indent="0">
              <a:buNone/>
            </a:pPr>
            <a:endParaRPr lang="en-US" dirty="0"/>
          </a:p>
          <a:p>
            <a:pPr marL="0" indent="0">
              <a:buNone/>
            </a:pPr>
            <a:r>
              <a:rPr lang="en-US" dirty="0"/>
              <a:t>where:</a:t>
            </a:r>
          </a:p>
          <a:p>
            <a:pPr marL="0" indent="0">
              <a:buNone/>
            </a:pPr>
            <a:endParaRPr lang="en-US" dirty="0"/>
          </a:p>
          <a:p>
            <a:pPr marL="0" indent="0">
              <a:buNone/>
            </a:pPr>
            <a:r>
              <a:rPr lang="en-US" dirty="0"/>
              <a:t>    [LOCAL_FILE_PATH] is the path to the file on your workstation.</a:t>
            </a:r>
          </a:p>
          <a:p>
            <a:pPr marL="0" indent="0">
              <a:buNone/>
            </a:pPr>
            <a:r>
              <a:rPr lang="en-US" dirty="0"/>
              <a:t>    [INSTANCE_NAME] is the name of your instance.</a:t>
            </a:r>
          </a:p>
          <a:p>
            <a:pPr marL="0" indent="0">
              <a:buNone/>
            </a:pPr>
            <a:endParaRPr lang="en-US" dirty="0"/>
          </a:p>
          <a:p>
            <a:pPr marL="0" indent="0">
              <a:buNone/>
            </a:pPr>
            <a:r>
              <a:rPr lang="en-US" dirty="0"/>
              <a:t>You can also copy files from an instance to your local workstation by reversing the source and destination variables. The following example copies a file from your instance to your workstation.</a:t>
            </a:r>
          </a:p>
          <a:p>
            <a:pPr marL="0" indent="0">
              <a:buNone/>
            </a:pPr>
            <a:endParaRPr lang="en-US" dirty="0"/>
          </a:p>
          <a:p>
            <a:pPr marL="0" indent="0">
              <a:buNone/>
            </a:pPr>
            <a:r>
              <a:rPr lang="en-US" dirty="0" err="1"/>
              <a:t>gcloud</a:t>
            </a:r>
            <a:r>
              <a:rPr lang="en-US" dirty="0"/>
              <a:t> compute </a:t>
            </a:r>
            <a:r>
              <a:rPr lang="en-US" dirty="0" err="1"/>
              <a:t>scp</a:t>
            </a:r>
            <a:r>
              <a:rPr lang="en-US" dirty="0"/>
              <a:t> [INSTANCE_NAME]:[REMOTE_FILE_PATH] [LOCAL_FILE_PATH]</a:t>
            </a:r>
          </a:p>
          <a:p>
            <a:pPr marL="0" indent="0">
              <a:buNone/>
            </a:pPr>
            <a:endParaRPr lang="en-US" dirty="0"/>
          </a:p>
          <a:p>
            <a:pPr marL="0" indent="0">
              <a:buNone/>
            </a:pPr>
            <a:r>
              <a:rPr lang="en-US" dirty="0"/>
              <a:t>where:</a:t>
            </a:r>
          </a:p>
          <a:p>
            <a:pPr marL="0" indent="0">
              <a:buNone/>
            </a:pPr>
            <a:endParaRPr lang="en-US" dirty="0"/>
          </a:p>
          <a:p>
            <a:pPr marL="0" indent="0">
              <a:buNone/>
            </a:pPr>
            <a:r>
              <a:rPr lang="en-US" dirty="0"/>
              <a:t>    [INSTANCE_NAME] is the name of the instance.</a:t>
            </a:r>
          </a:p>
          <a:p>
            <a:pPr marL="0" indent="0">
              <a:buNone/>
            </a:pPr>
            <a:r>
              <a:rPr lang="en-US" dirty="0"/>
              <a:t>    [REMOTE_FILE_PATH] is the path to the file on your instance.</a:t>
            </a:r>
          </a:p>
          <a:p>
            <a:pPr marL="0" indent="0">
              <a:buNone/>
            </a:pPr>
            <a:r>
              <a:rPr lang="en-US" dirty="0"/>
              <a:t>    [LOCAL_FILE_PATH] is the path where you want to put the file on your workstation.</a:t>
            </a:r>
          </a:p>
          <a:p>
            <a:pPr marL="0" indent="0">
              <a:buNone/>
            </a:pPr>
            <a:endParaRPr lang="en-US" dirty="0"/>
          </a:p>
        </p:txBody>
      </p:sp>
    </p:spTree>
    <p:extLst>
      <p:ext uri="{BB962C8B-B14F-4D97-AF65-F5344CB8AC3E}">
        <p14:creationId xmlns:p14="http://schemas.microsoft.com/office/powerpoint/2010/main" val="8378368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755576" y="188640"/>
            <a:ext cx="7344816" cy="3970318"/>
          </a:xfrm>
          <a:prstGeom prst="rect">
            <a:avLst/>
          </a:prstGeom>
        </p:spPr>
        <p:txBody>
          <a:bodyPr wrap="square">
            <a:spAutoFit/>
          </a:bodyPr>
          <a:lstStyle/>
          <a:p>
            <a:r>
              <a:rPr lang="en-US" b="1" dirty="0" smtClean="0"/>
              <a:t>Copy from Windows to VM:</a:t>
            </a:r>
          </a:p>
          <a:p>
            <a:endParaRPr lang="en-US" dirty="0"/>
          </a:p>
          <a:p>
            <a:r>
              <a:rPr lang="en-US" dirty="0" err="1" smtClean="0"/>
              <a:t>gcloud</a:t>
            </a:r>
            <a:r>
              <a:rPr lang="en-US" dirty="0" smtClean="0"/>
              <a:t> </a:t>
            </a:r>
            <a:r>
              <a:rPr lang="en-US" dirty="0"/>
              <a:t>compute </a:t>
            </a:r>
            <a:r>
              <a:rPr lang="en-US" dirty="0" err="1"/>
              <a:t>scp</a:t>
            </a:r>
            <a:r>
              <a:rPr lang="en-US" dirty="0"/>
              <a:t> c:\tmp\reinforcement.ipynb </a:t>
            </a:r>
            <a:r>
              <a:rPr lang="en-US" dirty="0" smtClean="0"/>
              <a:t>lahg235@dispcloud</a:t>
            </a:r>
            <a:r>
              <a:rPr lang="en-US" dirty="0"/>
              <a:t>:./ </a:t>
            </a:r>
            <a:r>
              <a:rPr lang="en-US" dirty="0" smtClean="0"/>
              <a:t>--project </a:t>
            </a:r>
            <a:r>
              <a:rPr lang="en-US" dirty="0"/>
              <a:t>"peak-empire-194914" --zone "</a:t>
            </a:r>
            <a:r>
              <a:rPr lang="en-US" dirty="0" smtClean="0"/>
              <a:t>us-central1-c“</a:t>
            </a:r>
          </a:p>
          <a:p>
            <a:endParaRPr lang="es-ES" b="1" dirty="0"/>
          </a:p>
          <a:p>
            <a:r>
              <a:rPr lang="es-ES" b="1" dirty="0" err="1" smtClean="0"/>
              <a:t>Copy</a:t>
            </a:r>
            <a:r>
              <a:rPr lang="es-ES" b="1" dirty="0" smtClean="0"/>
              <a:t> </a:t>
            </a:r>
            <a:r>
              <a:rPr lang="es-ES" b="1" dirty="0" err="1" smtClean="0"/>
              <a:t>from</a:t>
            </a:r>
            <a:r>
              <a:rPr lang="es-ES" b="1" dirty="0" smtClean="0"/>
              <a:t> VM to Windows</a:t>
            </a:r>
          </a:p>
          <a:p>
            <a:endParaRPr lang="es-ES" dirty="0"/>
          </a:p>
          <a:p>
            <a:r>
              <a:rPr lang="en-US" dirty="0" err="1"/>
              <a:t>gcloud</a:t>
            </a:r>
            <a:r>
              <a:rPr lang="en-US" dirty="0"/>
              <a:t> compute </a:t>
            </a:r>
            <a:r>
              <a:rPr lang="en-US" dirty="0" err="1"/>
              <a:t>scp</a:t>
            </a:r>
            <a:r>
              <a:rPr lang="en-US" dirty="0"/>
              <a:t> </a:t>
            </a:r>
            <a:r>
              <a:rPr lang="en-US" dirty="0" smtClean="0"/>
              <a:t>lahg235@dispcloud:./test.py c:\tmp --</a:t>
            </a:r>
            <a:r>
              <a:rPr lang="en-US" dirty="0"/>
              <a:t>project "peak-empire-194914" --zone "</a:t>
            </a:r>
            <a:r>
              <a:rPr lang="en-US" dirty="0" smtClean="0"/>
              <a:t>us-central1-c”</a:t>
            </a:r>
            <a:endParaRPr lang="en-US" dirty="0"/>
          </a:p>
          <a:p>
            <a:endParaRPr lang="es-ES" dirty="0" smtClean="0"/>
          </a:p>
          <a:p>
            <a:endParaRPr lang="es-ES" dirty="0"/>
          </a:p>
          <a:p>
            <a:r>
              <a:rPr lang="es-ES" b="1" dirty="0" smtClean="0">
                <a:solidFill>
                  <a:srgbClr val="FF0000"/>
                </a:solidFill>
              </a:rPr>
              <a:t>Las ultimas comillas a veces dan error, borrarlas en la consola y </a:t>
            </a:r>
            <a:r>
              <a:rPr lang="es-ES" b="1" dirty="0" err="1" smtClean="0">
                <a:solidFill>
                  <a:srgbClr val="FF0000"/>
                </a:solidFill>
              </a:rPr>
              <a:t>volverñas</a:t>
            </a:r>
            <a:r>
              <a:rPr lang="es-ES" b="1" dirty="0" smtClean="0">
                <a:solidFill>
                  <a:srgbClr val="FF0000"/>
                </a:solidFill>
              </a:rPr>
              <a:t> a escribir!</a:t>
            </a:r>
            <a:endParaRPr lang="en-US" b="1" dirty="0">
              <a:solidFill>
                <a:srgbClr val="FF0000"/>
              </a:solidFill>
            </a:endParaRPr>
          </a:p>
          <a:p>
            <a:endParaRPr lang="en-US" dirty="0"/>
          </a:p>
        </p:txBody>
      </p:sp>
      <p:sp>
        <p:nvSpPr>
          <p:cNvPr id="2" name="Rectángulo 1"/>
          <p:cNvSpPr/>
          <p:nvPr/>
        </p:nvSpPr>
        <p:spPr>
          <a:xfrm>
            <a:off x="1187624" y="4437112"/>
            <a:ext cx="4572000" cy="646331"/>
          </a:xfrm>
          <a:prstGeom prst="rect">
            <a:avLst/>
          </a:prstGeom>
        </p:spPr>
        <p:txBody>
          <a:bodyPr>
            <a:spAutoFit/>
          </a:bodyPr>
          <a:lstStyle/>
          <a:p>
            <a:r>
              <a:rPr lang="en-US" dirty="0"/>
              <a:t>pip3 uninstall </a:t>
            </a:r>
            <a:r>
              <a:rPr lang="en-US" dirty="0" err="1"/>
              <a:t>tensorflow-gpu</a:t>
            </a:r>
            <a:endParaRPr lang="en-US" dirty="0"/>
          </a:p>
          <a:p>
            <a:r>
              <a:rPr lang="en-US" dirty="0"/>
              <a:t>pip3 install --</a:t>
            </a:r>
            <a:r>
              <a:rPr lang="en-US" b="1" dirty="0">
                <a:solidFill>
                  <a:srgbClr val="FF0000"/>
                </a:solidFill>
              </a:rPr>
              <a:t>upgrade </a:t>
            </a:r>
            <a:r>
              <a:rPr lang="en-US" b="1" dirty="0" err="1">
                <a:solidFill>
                  <a:srgbClr val="FF0000"/>
                </a:solidFill>
              </a:rPr>
              <a:t>tensorflow-gpu</a:t>
            </a:r>
            <a:r>
              <a:rPr lang="en-US" b="1" dirty="0">
                <a:solidFill>
                  <a:srgbClr val="FF0000"/>
                </a:solidFill>
              </a:rPr>
              <a:t>==1.4</a:t>
            </a:r>
          </a:p>
        </p:txBody>
      </p:sp>
      <p:sp>
        <p:nvSpPr>
          <p:cNvPr id="3" name="Rectángulo 2"/>
          <p:cNvSpPr/>
          <p:nvPr/>
        </p:nvSpPr>
        <p:spPr>
          <a:xfrm>
            <a:off x="1259632" y="5373216"/>
            <a:ext cx="7358553" cy="923330"/>
          </a:xfrm>
          <a:prstGeom prst="rect">
            <a:avLst/>
          </a:prstGeom>
        </p:spPr>
        <p:txBody>
          <a:bodyPr wrap="none">
            <a:spAutoFit/>
          </a:bodyPr>
          <a:lstStyle/>
          <a:p>
            <a:r>
              <a:rPr lang="en-US" dirty="0" smtClean="0"/>
              <a:t>He </a:t>
            </a:r>
            <a:r>
              <a:rPr lang="en-US" dirty="0" err="1" smtClean="0"/>
              <a:t>tenido</a:t>
            </a:r>
            <a:r>
              <a:rPr lang="en-US" dirty="0" smtClean="0"/>
              <a:t> que </a:t>
            </a:r>
            <a:r>
              <a:rPr lang="en-US" dirty="0" err="1" smtClean="0"/>
              <a:t>instalar</a:t>
            </a:r>
            <a:r>
              <a:rPr lang="en-US" dirty="0" smtClean="0"/>
              <a:t> cudnn-8.0-linu</a:t>
            </a:r>
            <a:r>
              <a:rPr lang="en-US" b="1" dirty="0" smtClean="0">
                <a:solidFill>
                  <a:srgbClr val="FF0000"/>
                </a:solidFill>
              </a:rPr>
              <a:t>x-x64-v6.0.tg</a:t>
            </a:r>
            <a:r>
              <a:rPr lang="en-US" dirty="0" smtClean="0"/>
              <a:t>z</a:t>
            </a:r>
          </a:p>
          <a:p>
            <a:endParaRPr lang="es-ES" dirty="0"/>
          </a:p>
          <a:p>
            <a:r>
              <a:rPr lang="es-ES" dirty="0" err="1" smtClean="0"/>
              <a:t>LuegoTF</a:t>
            </a:r>
            <a:r>
              <a:rPr lang="es-ES" dirty="0" smtClean="0"/>
              <a:t> con Python 6 da error, pero </a:t>
            </a:r>
            <a:r>
              <a:rPr lang="es-ES" b="1" dirty="0" smtClean="0">
                <a:solidFill>
                  <a:srgbClr val="FF0000"/>
                </a:solidFill>
              </a:rPr>
              <a:t>funciona: instalar anaconda Python 3.5!!</a:t>
            </a:r>
            <a:endParaRPr lang="en-US" b="1" dirty="0">
              <a:solidFill>
                <a:srgbClr val="FF0000"/>
              </a:solidFill>
            </a:endParaRPr>
          </a:p>
        </p:txBody>
      </p:sp>
    </p:spTree>
    <p:extLst>
      <p:ext uri="{BB962C8B-B14F-4D97-AF65-F5344CB8AC3E}">
        <p14:creationId xmlns:p14="http://schemas.microsoft.com/office/powerpoint/2010/main" val="8157630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755576" y="188640"/>
            <a:ext cx="7344816" cy="2862322"/>
          </a:xfrm>
          <a:prstGeom prst="rect">
            <a:avLst/>
          </a:prstGeom>
        </p:spPr>
        <p:txBody>
          <a:bodyPr wrap="square">
            <a:spAutoFit/>
          </a:bodyPr>
          <a:lstStyle/>
          <a:p>
            <a:r>
              <a:rPr lang="en-US" b="1" dirty="0" smtClean="0"/>
              <a:t>Copy from Windows to VM:</a:t>
            </a:r>
          </a:p>
          <a:p>
            <a:endParaRPr lang="en-US" dirty="0"/>
          </a:p>
          <a:p>
            <a:r>
              <a:rPr lang="en-US" dirty="0" err="1" smtClean="0"/>
              <a:t>gcloud</a:t>
            </a:r>
            <a:r>
              <a:rPr lang="en-US" dirty="0" smtClean="0"/>
              <a:t> </a:t>
            </a:r>
            <a:r>
              <a:rPr lang="en-US" dirty="0"/>
              <a:t>compute </a:t>
            </a:r>
            <a:r>
              <a:rPr lang="en-US" dirty="0" err="1"/>
              <a:t>scp</a:t>
            </a:r>
            <a:r>
              <a:rPr lang="en-US" dirty="0"/>
              <a:t> </a:t>
            </a:r>
            <a:r>
              <a:rPr lang="en-US" dirty="0" smtClean="0"/>
              <a:t>C</a:t>
            </a:r>
            <a:r>
              <a:rPr lang="en-US" dirty="0"/>
              <a:t>:\MUIT_TSA\VOCALES_CORTADAS.zip lahg235@cloudacoustics1</a:t>
            </a:r>
            <a:r>
              <a:rPr lang="en-US" dirty="0" smtClean="0"/>
              <a:t>:./ --project "</a:t>
            </a:r>
            <a:r>
              <a:rPr lang="en-US" dirty="0"/>
              <a:t>acousticsupm1</a:t>
            </a:r>
            <a:r>
              <a:rPr lang="en-US" dirty="0" smtClean="0"/>
              <a:t>" </a:t>
            </a:r>
            <a:r>
              <a:rPr lang="en-US" dirty="0"/>
              <a:t>--zone "</a:t>
            </a:r>
            <a:r>
              <a:rPr lang="en-US" dirty="0" smtClean="0"/>
              <a:t>us-central1-c“</a:t>
            </a:r>
          </a:p>
          <a:p>
            <a:endParaRPr lang="es-ES" b="1" dirty="0"/>
          </a:p>
          <a:p>
            <a:endParaRPr lang="es-ES" dirty="0" smtClean="0"/>
          </a:p>
          <a:p>
            <a:endParaRPr lang="es-ES" dirty="0"/>
          </a:p>
          <a:p>
            <a:r>
              <a:rPr lang="es-ES" b="1" dirty="0" smtClean="0">
                <a:solidFill>
                  <a:srgbClr val="FF0000"/>
                </a:solidFill>
              </a:rPr>
              <a:t>Las ultimas comillas a veces dan error, borrarlas en la consola y </a:t>
            </a:r>
            <a:r>
              <a:rPr lang="es-ES" b="1" dirty="0" err="1" smtClean="0">
                <a:solidFill>
                  <a:srgbClr val="FF0000"/>
                </a:solidFill>
              </a:rPr>
              <a:t>volverñas</a:t>
            </a:r>
            <a:r>
              <a:rPr lang="es-ES" b="1" dirty="0" smtClean="0">
                <a:solidFill>
                  <a:srgbClr val="FF0000"/>
                </a:solidFill>
              </a:rPr>
              <a:t> a escribir!</a:t>
            </a:r>
            <a:endParaRPr lang="en-US" b="1" dirty="0">
              <a:solidFill>
                <a:srgbClr val="FF0000"/>
              </a:solidFill>
            </a:endParaRPr>
          </a:p>
          <a:p>
            <a:endParaRPr lang="en-US" dirty="0"/>
          </a:p>
        </p:txBody>
      </p:sp>
    </p:spTree>
    <p:extLst>
      <p:ext uri="{BB962C8B-B14F-4D97-AF65-F5344CB8AC3E}">
        <p14:creationId xmlns:p14="http://schemas.microsoft.com/office/powerpoint/2010/main" val="20748448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39552" y="1268760"/>
            <a:ext cx="8229600" cy="4525963"/>
          </a:xfrm>
        </p:spPr>
        <p:txBody>
          <a:bodyPr>
            <a:normAutofit fontScale="62500" lnSpcReduction="20000"/>
          </a:bodyPr>
          <a:lstStyle/>
          <a:p>
            <a:r>
              <a:rPr lang="es-ES" dirty="0" smtClean="0"/>
              <a:t>Ubuntu 14</a:t>
            </a:r>
          </a:p>
          <a:p>
            <a:r>
              <a:rPr lang="en-US" dirty="0" err="1"/>
              <a:t>sudo</a:t>
            </a:r>
            <a:r>
              <a:rPr lang="en-US" dirty="0"/>
              <a:t> apt-get </a:t>
            </a:r>
            <a:r>
              <a:rPr lang="en-US" dirty="0" smtClean="0"/>
              <a:t>update</a:t>
            </a:r>
          </a:p>
          <a:p>
            <a:r>
              <a:rPr lang="en-US" dirty="0" err="1"/>
              <a:t>sudo</a:t>
            </a:r>
            <a:r>
              <a:rPr lang="en-US" dirty="0"/>
              <a:t> apt-get install </a:t>
            </a:r>
            <a:r>
              <a:rPr lang="en-US" dirty="0" smtClean="0"/>
              <a:t>gnome-core</a:t>
            </a:r>
          </a:p>
          <a:p>
            <a:endParaRPr lang="es-ES" dirty="0"/>
          </a:p>
          <a:p>
            <a:pPr marL="0" indent="0">
              <a:buNone/>
            </a:pPr>
            <a:r>
              <a:rPr lang="en-US" sz="3100" b="1" dirty="0"/>
              <a:t>Install a Virtual Desktop using VNC</a:t>
            </a:r>
          </a:p>
          <a:p>
            <a:pPr marL="0" indent="0">
              <a:buNone/>
            </a:pPr>
            <a:r>
              <a:rPr lang="en-US" sz="2400" dirty="0" smtClean="0"/>
              <a:t>Now </a:t>
            </a:r>
            <a:r>
              <a:rPr lang="en-US" sz="2400" dirty="0"/>
              <a:t>we need a VNC server to interact with desktop environment. I am using vnc4server, you can install your favorite one:</a:t>
            </a:r>
          </a:p>
          <a:p>
            <a:endParaRPr lang="en-US" dirty="0"/>
          </a:p>
          <a:p>
            <a:r>
              <a:rPr lang="en-US" dirty="0" err="1" smtClean="0"/>
              <a:t>sudo</a:t>
            </a:r>
            <a:r>
              <a:rPr lang="en-US" dirty="0" smtClean="0"/>
              <a:t> </a:t>
            </a:r>
            <a:r>
              <a:rPr lang="en-US" dirty="0"/>
              <a:t>apt-get install vnc4server</a:t>
            </a:r>
          </a:p>
          <a:p>
            <a:endParaRPr lang="en-US" dirty="0"/>
          </a:p>
          <a:p>
            <a:pPr marL="0" indent="0">
              <a:buNone/>
            </a:pPr>
            <a:r>
              <a:rPr lang="en-US" dirty="0"/>
              <a:t>Start the </a:t>
            </a:r>
            <a:r>
              <a:rPr lang="en-US" dirty="0" err="1"/>
              <a:t>vnc</a:t>
            </a:r>
            <a:r>
              <a:rPr lang="en-US" dirty="0"/>
              <a:t> server, You’ll then be prompted to create and verify a new password</a:t>
            </a:r>
            <a:r>
              <a:rPr lang="en-US" dirty="0" smtClean="0"/>
              <a:t>:</a:t>
            </a:r>
          </a:p>
          <a:p>
            <a:r>
              <a:rPr lang="en-US" dirty="0" err="1" smtClean="0"/>
              <a:t>Vncserver</a:t>
            </a:r>
            <a:endParaRPr lang="en-US" dirty="0" smtClean="0"/>
          </a:p>
          <a:p>
            <a:endParaRPr lang="es-ES" dirty="0"/>
          </a:p>
          <a:p>
            <a:pPr marL="0" indent="0">
              <a:buNone/>
            </a:pPr>
            <a:r>
              <a:rPr lang="en-US" dirty="0">
                <a:solidFill>
                  <a:srgbClr val="FF0000"/>
                </a:solidFill>
              </a:rPr>
              <a:t>If you’d like to use Windows the instances already come with support for RDP (Remote Desktop Protocol) so you don’t need any extra steps</a:t>
            </a:r>
            <a:endParaRPr lang="en-US" dirty="0" smtClean="0"/>
          </a:p>
          <a:p>
            <a:pPr marL="0" indent="0">
              <a:buNone/>
            </a:pPr>
            <a:r>
              <a:rPr lang="en-US" dirty="0" smtClean="0"/>
              <a:t>https</a:t>
            </a:r>
            <a:r>
              <a:rPr lang="en-US" dirty="0"/>
              <a:t>://www.itzgeek.com/how-tos/linux/centos-how-tos/install-xrdp-on-centos-7-rhel-7.html</a:t>
            </a:r>
            <a:endParaRPr lang="en-US" dirty="0" smtClean="0"/>
          </a:p>
          <a:p>
            <a:endParaRPr lang="es-ES" dirty="0"/>
          </a:p>
          <a:p>
            <a:endParaRPr lang="en-US" dirty="0"/>
          </a:p>
        </p:txBody>
      </p:sp>
      <p:sp>
        <p:nvSpPr>
          <p:cNvPr id="6" name="Rectángulo 5"/>
          <p:cNvSpPr/>
          <p:nvPr/>
        </p:nvSpPr>
        <p:spPr>
          <a:xfrm>
            <a:off x="323528" y="116632"/>
            <a:ext cx="7776864" cy="646331"/>
          </a:xfrm>
          <a:prstGeom prst="rect">
            <a:avLst/>
          </a:prstGeom>
        </p:spPr>
        <p:txBody>
          <a:bodyPr wrap="square">
            <a:spAutoFit/>
          </a:bodyPr>
          <a:lstStyle/>
          <a:p>
            <a:r>
              <a:rPr lang="en-US" dirty="0"/>
              <a:t>https://medium.com/google-cloud/graphical-user-interface-gui-for-google-compute-engine-instance-78fccda09e5c</a:t>
            </a:r>
          </a:p>
        </p:txBody>
      </p:sp>
    </p:spTree>
    <p:extLst>
      <p:ext uri="{BB962C8B-B14F-4D97-AF65-F5344CB8AC3E}">
        <p14:creationId xmlns:p14="http://schemas.microsoft.com/office/powerpoint/2010/main" val="28153506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67544" y="116632"/>
            <a:ext cx="8229600" cy="4525963"/>
          </a:xfrm>
        </p:spPr>
        <p:txBody>
          <a:bodyPr>
            <a:normAutofit fontScale="92500"/>
          </a:bodyPr>
          <a:lstStyle/>
          <a:p>
            <a:pPr marL="0" indent="0">
              <a:buNone/>
            </a:pPr>
            <a:r>
              <a:rPr lang="en-US" sz="2000" dirty="0"/>
              <a:t>If everything went fine your VNC server is now running and listening on port 5901. You can verify this with </a:t>
            </a:r>
            <a:r>
              <a:rPr lang="en-US" sz="2000" dirty="0" err="1"/>
              <a:t>netcat</a:t>
            </a:r>
            <a:r>
              <a:rPr lang="en-US" sz="2000" dirty="0"/>
              <a:t> from the Google Compute Engine instance:</a:t>
            </a:r>
          </a:p>
          <a:p>
            <a:endParaRPr lang="en-US" dirty="0"/>
          </a:p>
          <a:p>
            <a:r>
              <a:rPr lang="en-US" sz="2000" dirty="0"/>
              <a:t>$ </a:t>
            </a:r>
            <a:r>
              <a:rPr lang="en-US" sz="2000" dirty="0" err="1"/>
              <a:t>nc</a:t>
            </a:r>
            <a:r>
              <a:rPr lang="en-US" sz="2000" dirty="0"/>
              <a:t> localhost 5901</a:t>
            </a:r>
          </a:p>
          <a:p>
            <a:pPr marL="0" indent="0">
              <a:buNone/>
            </a:pPr>
            <a:r>
              <a:rPr lang="en-US" sz="2000" dirty="0"/>
              <a:t>RFB </a:t>
            </a:r>
            <a:r>
              <a:rPr lang="en-US" sz="2000" dirty="0" smtClean="0"/>
              <a:t>003.008</a:t>
            </a:r>
          </a:p>
          <a:p>
            <a:pPr marL="0" indent="0">
              <a:buNone/>
            </a:pPr>
            <a:endParaRPr lang="es-ES" sz="2000" dirty="0"/>
          </a:p>
          <a:p>
            <a:pPr marL="0" indent="0">
              <a:buNone/>
            </a:pPr>
            <a:r>
              <a:rPr lang="en-US" sz="2000" dirty="0"/>
              <a:t>We now need to kill the session we just created and make a tweak to the startup script for </a:t>
            </a:r>
            <a:r>
              <a:rPr lang="en-US" sz="2000" dirty="0" err="1"/>
              <a:t>VNCServer</a:t>
            </a:r>
            <a:r>
              <a:rPr lang="en-US" sz="2000" dirty="0"/>
              <a:t> to make it work properly. If we don’t perform this step then all we will see is a grey cross-hatched screen with an “X” cursor and/or a grey screen with a Terminal Session, depending on the Ubuntu version. Not very useful!</a:t>
            </a:r>
          </a:p>
          <a:p>
            <a:pPr marL="0" indent="0">
              <a:buNone/>
            </a:pPr>
            <a:endParaRPr lang="en-US" sz="2000" dirty="0"/>
          </a:p>
          <a:p>
            <a:pPr marL="0" indent="0">
              <a:buNone/>
            </a:pPr>
            <a:r>
              <a:rPr lang="en-US" sz="2000" dirty="0"/>
              <a:t>So, type the following command to kill the session</a:t>
            </a:r>
            <a:r>
              <a:rPr lang="en-US" sz="2000" dirty="0" smtClean="0"/>
              <a:t>:</a:t>
            </a:r>
            <a:endParaRPr lang="en-US" sz="2000" dirty="0"/>
          </a:p>
          <a:p>
            <a:r>
              <a:rPr lang="en-US" sz="2000" dirty="0" err="1" smtClean="0"/>
              <a:t>vncserver</a:t>
            </a:r>
            <a:r>
              <a:rPr lang="en-US" sz="2000" dirty="0" smtClean="0"/>
              <a:t> </a:t>
            </a:r>
            <a:r>
              <a:rPr lang="en-US" sz="2000" dirty="0"/>
              <a:t>-kill :1</a:t>
            </a:r>
          </a:p>
        </p:txBody>
      </p:sp>
      <p:sp>
        <p:nvSpPr>
          <p:cNvPr id="5" name="Rectángulo 4"/>
          <p:cNvSpPr/>
          <p:nvPr/>
        </p:nvSpPr>
        <p:spPr>
          <a:xfrm>
            <a:off x="539552" y="4437112"/>
            <a:ext cx="6624736" cy="646331"/>
          </a:xfrm>
          <a:prstGeom prst="rect">
            <a:avLst/>
          </a:prstGeom>
        </p:spPr>
        <p:txBody>
          <a:bodyPr wrap="square">
            <a:spAutoFit/>
          </a:bodyPr>
          <a:lstStyle/>
          <a:p>
            <a:r>
              <a:rPr lang="en-US" dirty="0">
                <a:solidFill>
                  <a:srgbClr val="FF0000"/>
                </a:solidFill>
              </a:rPr>
              <a:t>https://stackoverflow.com/questions/31312965/using-gui-for-vm-instance-created-in-google-compute-engine</a:t>
            </a:r>
          </a:p>
        </p:txBody>
      </p:sp>
      <p:sp>
        <p:nvSpPr>
          <p:cNvPr id="6" name="Rectángulo 5"/>
          <p:cNvSpPr/>
          <p:nvPr/>
        </p:nvSpPr>
        <p:spPr>
          <a:xfrm>
            <a:off x="1187624" y="5085184"/>
            <a:ext cx="6120680" cy="369332"/>
          </a:xfrm>
          <a:prstGeom prst="rect">
            <a:avLst/>
          </a:prstGeom>
        </p:spPr>
        <p:txBody>
          <a:bodyPr wrap="square">
            <a:spAutoFit/>
          </a:bodyPr>
          <a:lstStyle/>
          <a:p>
            <a:r>
              <a:rPr lang="en-US" dirty="0"/>
              <a:t>https://cloud.google.com/solutions/connecting-securely</a:t>
            </a:r>
          </a:p>
        </p:txBody>
      </p:sp>
      <p:sp>
        <p:nvSpPr>
          <p:cNvPr id="7" name="Rectángulo 6"/>
          <p:cNvSpPr/>
          <p:nvPr/>
        </p:nvSpPr>
        <p:spPr>
          <a:xfrm>
            <a:off x="1743019" y="5490454"/>
            <a:ext cx="3379580" cy="369332"/>
          </a:xfrm>
          <a:prstGeom prst="rect">
            <a:avLst/>
          </a:prstGeom>
        </p:spPr>
        <p:txBody>
          <a:bodyPr wrap="none">
            <a:spAutoFit/>
          </a:bodyPr>
          <a:lstStyle/>
          <a:p>
            <a:r>
              <a:rPr lang="en-US" dirty="0"/>
              <a:t>https://github.com/EN10/CartPole</a:t>
            </a:r>
          </a:p>
        </p:txBody>
      </p:sp>
      <p:sp>
        <p:nvSpPr>
          <p:cNvPr id="8" name="Rectángulo 7"/>
          <p:cNvSpPr/>
          <p:nvPr/>
        </p:nvSpPr>
        <p:spPr>
          <a:xfrm>
            <a:off x="1259632" y="5934670"/>
            <a:ext cx="7200800" cy="923330"/>
          </a:xfrm>
          <a:prstGeom prst="rect">
            <a:avLst/>
          </a:prstGeom>
        </p:spPr>
        <p:txBody>
          <a:bodyPr wrap="square">
            <a:spAutoFit/>
          </a:bodyPr>
          <a:lstStyle/>
          <a:p>
            <a:r>
              <a:rPr lang="en-US" dirty="0">
                <a:hlinkClick r:id="rId2"/>
              </a:rPr>
              <a:t>https://</a:t>
            </a:r>
            <a:r>
              <a:rPr lang="en-US" dirty="0" smtClean="0">
                <a:hlinkClick r:id="rId2"/>
              </a:rPr>
              <a:t>stackoverflow.com/questions/42605769/openai-gym-atari-on-windows/44345972#44345972</a:t>
            </a:r>
            <a:endParaRPr lang="en-US" dirty="0" smtClean="0"/>
          </a:p>
          <a:p>
            <a:endParaRPr lang="en-US" dirty="0"/>
          </a:p>
        </p:txBody>
      </p:sp>
      <p:sp>
        <p:nvSpPr>
          <p:cNvPr id="9"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build-essential</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128060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23528" y="0"/>
            <a:ext cx="8229600" cy="2952328"/>
          </a:xfrm>
        </p:spPr>
        <p:txBody>
          <a:bodyPr>
            <a:normAutofit/>
          </a:bodyPr>
          <a:lstStyle/>
          <a:p>
            <a:pPr marL="0" indent="0">
              <a:buNone/>
            </a:pPr>
            <a:r>
              <a:rPr lang="en-US" sz="2400" dirty="0"/>
              <a:t>Now open the file we need to edit</a:t>
            </a:r>
            <a:r>
              <a:rPr lang="en-US" sz="2400" dirty="0" smtClean="0"/>
              <a:t>:</a:t>
            </a:r>
            <a:endParaRPr lang="en-US" sz="2400" dirty="0"/>
          </a:p>
          <a:p>
            <a:r>
              <a:rPr lang="en-US" sz="2400" dirty="0" smtClean="0"/>
              <a:t>Vim / </a:t>
            </a:r>
            <a:r>
              <a:rPr lang="en-US" sz="2400" dirty="0" err="1" smtClean="0"/>
              <a:t>nano</a:t>
            </a:r>
            <a:r>
              <a:rPr lang="en-US" sz="2400" dirty="0" smtClean="0"/>
              <a:t>  </a:t>
            </a:r>
            <a:r>
              <a:rPr lang="en-US" sz="2400" dirty="0"/>
              <a:t>.</a:t>
            </a:r>
            <a:r>
              <a:rPr lang="en-US" sz="2400" dirty="0" err="1" smtClean="0"/>
              <a:t>vnc</a:t>
            </a:r>
            <a:r>
              <a:rPr lang="en-US" sz="2400" dirty="0" smtClean="0"/>
              <a:t>/</a:t>
            </a:r>
            <a:r>
              <a:rPr lang="en-US" sz="2400" dirty="0" err="1" smtClean="0"/>
              <a:t>xstartup</a:t>
            </a:r>
            <a:endParaRPr lang="en-US" sz="2400" dirty="0"/>
          </a:p>
          <a:p>
            <a:pPr marL="0" indent="0">
              <a:buNone/>
            </a:pPr>
            <a:r>
              <a:rPr lang="en-US" sz="2400" i="1" dirty="0" smtClean="0">
                <a:solidFill>
                  <a:srgbClr val="FF0000"/>
                </a:solidFill>
              </a:rPr>
              <a:t>Important</a:t>
            </a:r>
            <a:r>
              <a:rPr lang="en-US" sz="2400" i="1" dirty="0">
                <a:solidFill>
                  <a:srgbClr val="FF0000"/>
                </a:solidFill>
              </a:rPr>
              <a:t>: The modifications we need to make to this file depend on the version of Ubuntu we’re using so make sure you are using Ubuntu </a:t>
            </a:r>
            <a:r>
              <a:rPr lang="en-US" sz="2400" i="1" dirty="0" smtClean="0">
                <a:solidFill>
                  <a:srgbClr val="FF0000"/>
                </a:solidFill>
              </a:rPr>
              <a:t>14.04 LTS</a:t>
            </a:r>
          </a:p>
          <a:p>
            <a:pPr marL="0" indent="0">
              <a:buNone/>
            </a:pPr>
            <a:endParaRPr lang="es-ES" sz="2400" i="1" dirty="0">
              <a:solidFill>
                <a:srgbClr val="FF0000"/>
              </a:solidFill>
            </a:endParaRPr>
          </a:p>
        </p:txBody>
      </p:sp>
      <p:sp>
        <p:nvSpPr>
          <p:cNvPr id="5" name="Rectángulo 4"/>
          <p:cNvSpPr/>
          <p:nvPr/>
        </p:nvSpPr>
        <p:spPr>
          <a:xfrm>
            <a:off x="683568" y="1988840"/>
            <a:ext cx="8118648" cy="4524315"/>
          </a:xfrm>
          <a:prstGeom prst="rect">
            <a:avLst/>
          </a:prstGeom>
        </p:spPr>
        <p:txBody>
          <a:bodyPr wrap="square">
            <a:spAutoFit/>
          </a:bodyPr>
          <a:lstStyle/>
          <a:p>
            <a:r>
              <a:rPr lang="en-US" dirty="0"/>
              <a:t>#!/bin/</a:t>
            </a:r>
            <a:r>
              <a:rPr lang="en-US" dirty="0" err="1"/>
              <a:t>sh</a:t>
            </a:r>
            <a:endParaRPr lang="en-US" dirty="0"/>
          </a:p>
          <a:p>
            <a:endParaRPr lang="en-US" dirty="0"/>
          </a:p>
          <a:p>
            <a:r>
              <a:rPr lang="en-US" dirty="0"/>
              <a:t># Uncomment the following two lines for normal desktop:</a:t>
            </a:r>
          </a:p>
          <a:p>
            <a:r>
              <a:rPr lang="en-US" dirty="0"/>
              <a:t>unset SESSION_MANAGER</a:t>
            </a:r>
          </a:p>
          <a:p>
            <a:r>
              <a:rPr lang="en-US" dirty="0"/>
              <a:t># exec /</a:t>
            </a:r>
            <a:r>
              <a:rPr lang="en-US" dirty="0" err="1"/>
              <a:t>etc</a:t>
            </a:r>
            <a:r>
              <a:rPr lang="en-US" dirty="0"/>
              <a:t>/X11/</a:t>
            </a:r>
            <a:r>
              <a:rPr lang="en-US" dirty="0" err="1"/>
              <a:t>xinit</a:t>
            </a:r>
            <a:r>
              <a:rPr lang="en-US" dirty="0"/>
              <a:t>/</a:t>
            </a:r>
            <a:r>
              <a:rPr lang="en-US" dirty="0" err="1"/>
              <a:t>xinitrc</a:t>
            </a:r>
            <a:endParaRPr lang="en-US" dirty="0"/>
          </a:p>
          <a:p>
            <a:endParaRPr lang="en-US" dirty="0"/>
          </a:p>
          <a:p>
            <a:r>
              <a:rPr lang="en-US" dirty="0"/>
              <a:t>#[ -x /</a:t>
            </a:r>
            <a:r>
              <a:rPr lang="en-US" dirty="0" err="1"/>
              <a:t>etc</a:t>
            </a:r>
            <a:r>
              <a:rPr lang="en-US" dirty="0"/>
              <a:t>/</a:t>
            </a:r>
            <a:r>
              <a:rPr lang="en-US" dirty="0" err="1"/>
              <a:t>vnc</a:t>
            </a:r>
            <a:r>
              <a:rPr lang="en-US" dirty="0"/>
              <a:t>/</a:t>
            </a:r>
            <a:r>
              <a:rPr lang="en-US" dirty="0" err="1"/>
              <a:t>xstartup</a:t>
            </a:r>
            <a:r>
              <a:rPr lang="en-US" dirty="0"/>
              <a:t> ] &amp;&amp; exec /</a:t>
            </a:r>
            <a:r>
              <a:rPr lang="en-US" dirty="0" err="1"/>
              <a:t>etc</a:t>
            </a:r>
            <a:r>
              <a:rPr lang="en-US" dirty="0"/>
              <a:t>/</a:t>
            </a:r>
            <a:r>
              <a:rPr lang="en-US" dirty="0" err="1"/>
              <a:t>vnc</a:t>
            </a:r>
            <a:r>
              <a:rPr lang="en-US" dirty="0"/>
              <a:t>/</a:t>
            </a:r>
            <a:r>
              <a:rPr lang="en-US" dirty="0" err="1"/>
              <a:t>xstartup</a:t>
            </a:r>
            <a:endParaRPr lang="en-US" dirty="0"/>
          </a:p>
          <a:p>
            <a:r>
              <a:rPr lang="en-US" dirty="0"/>
              <a:t>#[ -r $HOME/.</a:t>
            </a:r>
            <a:r>
              <a:rPr lang="en-US" dirty="0" err="1"/>
              <a:t>Xresources</a:t>
            </a:r>
            <a:r>
              <a:rPr lang="en-US" dirty="0"/>
              <a:t> ] &amp;&amp; </a:t>
            </a:r>
            <a:r>
              <a:rPr lang="en-US" dirty="0" err="1"/>
              <a:t>xrdb</a:t>
            </a:r>
            <a:r>
              <a:rPr lang="en-US" dirty="0"/>
              <a:t> $HOME/.</a:t>
            </a:r>
            <a:r>
              <a:rPr lang="en-US" dirty="0" err="1"/>
              <a:t>Xresources</a:t>
            </a:r>
            <a:endParaRPr lang="en-US" dirty="0"/>
          </a:p>
          <a:p>
            <a:r>
              <a:rPr lang="en-US" dirty="0"/>
              <a:t>#</a:t>
            </a:r>
            <a:r>
              <a:rPr lang="en-US" dirty="0" err="1"/>
              <a:t>xsetroot</a:t>
            </a:r>
            <a:r>
              <a:rPr lang="en-US" dirty="0"/>
              <a:t> -solid grey</a:t>
            </a:r>
          </a:p>
          <a:p>
            <a:r>
              <a:rPr lang="en-US" dirty="0"/>
              <a:t>#</a:t>
            </a:r>
            <a:r>
              <a:rPr lang="en-US" dirty="0" err="1"/>
              <a:t>vncconfig</a:t>
            </a:r>
            <a:r>
              <a:rPr lang="en-US" dirty="0"/>
              <a:t> -iconic &amp;</a:t>
            </a:r>
          </a:p>
          <a:p>
            <a:r>
              <a:rPr lang="en-US" dirty="0"/>
              <a:t>#x-terminal-emulator -geometry 80x24+10+10 -ls -title "$VNCDESKTOP Desktop" &amp;</a:t>
            </a:r>
          </a:p>
          <a:p>
            <a:r>
              <a:rPr lang="en-US" dirty="0"/>
              <a:t>#x-window-manager &amp;</a:t>
            </a:r>
          </a:p>
          <a:p>
            <a:endParaRPr lang="en-US" dirty="0"/>
          </a:p>
          <a:p>
            <a:r>
              <a:rPr lang="en-US" dirty="0" err="1" smtClean="0"/>
              <a:t>metacity</a:t>
            </a:r>
            <a:r>
              <a:rPr lang="en-US" dirty="0" smtClean="0"/>
              <a:t> &amp;</a:t>
            </a:r>
          </a:p>
          <a:p>
            <a:r>
              <a:rPr lang="en-US" dirty="0" smtClean="0"/>
              <a:t>gnome-settings-daemon &amp;</a:t>
            </a:r>
          </a:p>
          <a:p>
            <a:r>
              <a:rPr lang="en-US" dirty="0" smtClean="0"/>
              <a:t>gnome-panel &amp;</a:t>
            </a:r>
            <a:endParaRPr lang="en-US" dirty="0"/>
          </a:p>
        </p:txBody>
      </p:sp>
    </p:spTree>
    <p:extLst>
      <p:ext uri="{BB962C8B-B14F-4D97-AF65-F5344CB8AC3E}">
        <p14:creationId xmlns:p14="http://schemas.microsoft.com/office/powerpoint/2010/main" val="711644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491" y="-17256"/>
            <a:ext cx="4355976" cy="1128275"/>
          </a:xfrm>
          <a:prstGeom prst="rect">
            <a:avLst/>
          </a:prstGeom>
        </p:spPr>
      </p:pic>
      <p:sp>
        <p:nvSpPr>
          <p:cNvPr id="6" name="Rectángulo 5"/>
          <p:cNvSpPr/>
          <p:nvPr/>
        </p:nvSpPr>
        <p:spPr>
          <a:xfrm>
            <a:off x="611560" y="980728"/>
            <a:ext cx="7344816" cy="5170646"/>
          </a:xfrm>
          <a:prstGeom prst="rect">
            <a:avLst/>
          </a:prstGeom>
        </p:spPr>
        <p:txBody>
          <a:bodyPr wrap="square">
            <a:spAutoFit/>
          </a:bodyPr>
          <a:lstStyle/>
          <a:p>
            <a:r>
              <a:rPr lang="en-US" sz="2400" b="1" dirty="0" smtClean="0"/>
              <a:t>Setup </a:t>
            </a:r>
            <a:r>
              <a:rPr lang="en-US" sz="2400" b="1" dirty="0"/>
              <a:t>project</a:t>
            </a:r>
          </a:p>
          <a:p>
            <a:endParaRPr lang="en-US" dirty="0"/>
          </a:p>
          <a:p>
            <a:endParaRPr lang="en-US" sz="2400" dirty="0" smtClean="0"/>
          </a:p>
          <a:p>
            <a:pPr marL="342900" indent="-342900">
              <a:buFont typeface="Arial" panose="020B0604020202020204" pitchFamily="34" charset="0"/>
              <a:buChar char="•"/>
            </a:pPr>
            <a:r>
              <a:rPr lang="en-US" sz="2400" dirty="0" smtClean="0"/>
              <a:t>In this session we will open </a:t>
            </a:r>
            <a:r>
              <a:rPr lang="en-US" sz="2400" dirty="0"/>
              <a:t>and learn </a:t>
            </a:r>
            <a:r>
              <a:rPr lang="en-US" sz="2400" b="1" dirty="0">
                <a:solidFill>
                  <a:srgbClr val="0070C0"/>
                </a:solidFill>
              </a:rPr>
              <a:t>Google Cloud CONSOLE</a:t>
            </a:r>
          </a:p>
          <a:p>
            <a:endParaRPr lang="en-US" sz="2400" dirty="0" smtClean="0"/>
          </a:p>
          <a:p>
            <a:endParaRPr lang="en-US" sz="2400" dirty="0"/>
          </a:p>
          <a:p>
            <a:pPr marL="342900" indent="-342900">
              <a:buFont typeface="Arial" panose="020B0604020202020204" pitchFamily="34" charset="0"/>
              <a:buChar char="•"/>
            </a:pPr>
            <a:r>
              <a:rPr lang="en-US" sz="2400" dirty="0" smtClean="0"/>
              <a:t>You should also try: </a:t>
            </a:r>
            <a:r>
              <a:rPr lang="en-US" sz="2400" dirty="0"/>
              <a:t>d</a:t>
            </a:r>
            <a:r>
              <a:rPr lang="en-US" sz="2400" dirty="0" smtClean="0"/>
              <a:t>ownload </a:t>
            </a:r>
            <a:r>
              <a:rPr lang="en-US" sz="2400" dirty="0"/>
              <a:t>and install </a:t>
            </a:r>
            <a:r>
              <a:rPr lang="en-US" sz="2400" b="1" dirty="0">
                <a:solidFill>
                  <a:srgbClr val="0070C0"/>
                </a:solidFill>
              </a:rPr>
              <a:t>Google Cloud SDK</a:t>
            </a:r>
            <a:r>
              <a:rPr lang="en-US" sz="2400" dirty="0"/>
              <a:t>. </a:t>
            </a:r>
            <a:endParaRPr lang="en-US" sz="2400" dirty="0" smtClean="0"/>
          </a:p>
          <a:p>
            <a:endParaRPr lang="en-US" sz="2400" dirty="0"/>
          </a:p>
          <a:p>
            <a:pPr marL="800100" lvl="1" indent="-342900">
              <a:buFont typeface="Courier New" panose="02070309020205020404" pitchFamily="49" charset="0"/>
              <a:buChar char="o"/>
            </a:pPr>
            <a:r>
              <a:rPr lang="en-US" sz="2400" dirty="0" smtClean="0"/>
              <a:t>Once </a:t>
            </a:r>
            <a:r>
              <a:rPr lang="en-US" sz="2400" dirty="0"/>
              <a:t>installed, the </a:t>
            </a:r>
            <a:r>
              <a:rPr lang="en-US" sz="2400" dirty="0" err="1"/>
              <a:t>gcloud</a:t>
            </a:r>
            <a:r>
              <a:rPr lang="en-US" sz="2400" dirty="0"/>
              <a:t> command should be usable from any command prompt with an up-to-date PATH variable. </a:t>
            </a:r>
            <a:endParaRPr lang="en-US" sz="2400" dirty="0" smtClean="0"/>
          </a:p>
          <a:p>
            <a:pPr marL="342900" indent="-342900">
              <a:buFont typeface="Arial" panose="020B0604020202020204" pitchFamily="34" charset="0"/>
              <a:buChar char="•"/>
            </a:pPr>
            <a:endParaRPr lang="es-ES" sz="2400" dirty="0"/>
          </a:p>
        </p:txBody>
      </p:sp>
    </p:spTree>
    <p:extLst>
      <p:ext uri="{BB962C8B-B14F-4D97-AF65-F5344CB8AC3E}">
        <p14:creationId xmlns:p14="http://schemas.microsoft.com/office/powerpoint/2010/main" val="317350653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539552" y="476672"/>
            <a:ext cx="7272808" cy="3016210"/>
          </a:xfrm>
          <a:prstGeom prst="rect">
            <a:avLst/>
          </a:prstGeom>
        </p:spPr>
        <p:txBody>
          <a:bodyPr wrap="square">
            <a:spAutoFit/>
          </a:bodyPr>
          <a:lstStyle/>
          <a:p>
            <a:r>
              <a:rPr lang="en-US" sz="2400" b="1" dirty="0" smtClean="0"/>
              <a:t>Installing </a:t>
            </a:r>
            <a:r>
              <a:rPr lang="en-US" sz="2400" b="1" dirty="0"/>
              <a:t>a VNC </a:t>
            </a:r>
            <a:r>
              <a:rPr lang="en-US" sz="2400" b="1" dirty="0" smtClean="0"/>
              <a:t>client</a:t>
            </a:r>
          </a:p>
          <a:p>
            <a:endParaRPr lang="es-ES" sz="2400" b="1" dirty="0"/>
          </a:p>
          <a:p>
            <a:endParaRPr lang="en-US" sz="2400" b="1" dirty="0"/>
          </a:p>
          <a:p>
            <a:r>
              <a:rPr lang="en-US" sz="2000" dirty="0"/>
              <a:t>There’s many options available, my favorite one is </a:t>
            </a:r>
            <a:r>
              <a:rPr lang="en-US" sz="2000" dirty="0" err="1">
                <a:hlinkClick r:id="rId2"/>
              </a:rPr>
              <a:t>RealVNC</a:t>
            </a:r>
            <a:r>
              <a:rPr lang="en-US" sz="2000" dirty="0">
                <a:hlinkClick r:id="rId2"/>
              </a:rPr>
              <a:t> Viewer</a:t>
            </a:r>
            <a:r>
              <a:rPr lang="en-US" sz="2000" dirty="0"/>
              <a:t>. </a:t>
            </a:r>
            <a:endParaRPr lang="en-US" sz="2000" dirty="0" smtClean="0"/>
          </a:p>
          <a:p>
            <a:endParaRPr lang="en-US" sz="2000" dirty="0"/>
          </a:p>
          <a:p>
            <a:endParaRPr lang="en-US" sz="2000" dirty="0" smtClean="0"/>
          </a:p>
          <a:p>
            <a:r>
              <a:rPr lang="en-US" sz="2000" dirty="0" smtClean="0"/>
              <a:t>Install </a:t>
            </a:r>
            <a:r>
              <a:rPr lang="en-US" sz="2000" dirty="0"/>
              <a:t>one but </a:t>
            </a:r>
            <a:r>
              <a:rPr lang="en-US" sz="2000" dirty="0">
                <a:solidFill>
                  <a:srgbClr val="FF0000"/>
                </a:solidFill>
              </a:rPr>
              <a:t>don’t try to connect to your server just yet: it will fail as the firewall rules don’t allow it.</a:t>
            </a:r>
          </a:p>
          <a:p>
            <a:endParaRPr lang="en-US" dirty="0"/>
          </a:p>
        </p:txBody>
      </p:sp>
    </p:spTree>
    <p:extLst>
      <p:ext uri="{BB962C8B-B14F-4D97-AF65-F5344CB8AC3E}">
        <p14:creationId xmlns:p14="http://schemas.microsoft.com/office/powerpoint/2010/main" val="21388098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n-US" dirty="0"/>
              <a:t>http://cects.com/ssh-local-and-remote-port-forwarding-with-vnc/</a:t>
            </a:r>
          </a:p>
        </p:txBody>
      </p:sp>
    </p:spTree>
    <p:extLst>
      <p:ext uri="{BB962C8B-B14F-4D97-AF65-F5344CB8AC3E}">
        <p14:creationId xmlns:p14="http://schemas.microsoft.com/office/powerpoint/2010/main" val="40021442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323528" y="260648"/>
            <a:ext cx="7272808" cy="1446550"/>
          </a:xfrm>
          <a:prstGeom prst="rect">
            <a:avLst/>
          </a:prstGeom>
        </p:spPr>
        <p:txBody>
          <a:bodyPr wrap="square">
            <a:spAutoFit/>
          </a:bodyPr>
          <a:lstStyle/>
          <a:p>
            <a:r>
              <a:rPr lang="en-US" sz="2400" b="1" dirty="0"/>
              <a:t>Open the firewall</a:t>
            </a:r>
          </a:p>
          <a:p>
            <a:endParaRPr lang="en-US" sz="2400" b="1" dirty="0"/>
          </a:p>
          <a:p>
            <a:r>
              <a:rPr lang="en-US" sz="2000" dirty="0"/>
              <a:t>First step is to tag our instance as a </a:t>
            </a:r>
            <a:r>
              <a:rPr lang="en-US" sz="2000" dirty="0" err="1"/>
              <a:t>vnc</a:t>
            </a:r>
            <a:r>
              <a:rPr lang="en-US" sz="2000" dirty="0"/>
              <a:t>-server, for that go to the VM description page and click on “add tags</a:t>
            </a:r>
            <a:r>
              <a:rPr lang="en-US" sz="2000" dirty="0" smtClean="0"/>
              <a:t>”</a:t>
            </a:r>
          </a:p>
        </p:txBody>
      </p:sp>
      <p:pic>
        <p:nvPicPr>
          <p:cNvPr id="8" name="Imagen 7"/>
          <p:cNvPicPr>
            <a:picLocks noChangeAspect="1"/>
          </p:cNvPicPr>
          <p:nvPr/>
        </p:nvPicPr>
        <p:blipFill>
          <a:blip r:embed="rId2"/>
          <a:stretch>
            <a:fillRect/>
          </a:stretch>
        </p:blipFill>
        <p:spPr>
          <a:xfrm>
            <a:off x="611560" y="2348880"/>
            <a:ext cx="8226082" cy="2431570"/>
          </a:xfrm>
          <a:prstGeom prst="rect">
            <a:avLst/>
          </a:prstGeom>
        </p:spPr>
      </p:pic>
    </p:spTree>
    <p:extLst>
      <p:ext uri="{BB962C8B-B14F-4D97-AF65-F5344CB8AC3E}">
        <p14:creationId xmlns:p14="http://schemas.microsoft.com/office/powerpoint/2010/main" val="14638312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51520" y="188641"/>
            <a:ext cx="8229600" cy="792088"/>
          </a:xfrm>
        </p:spPr>
        <p:txBody>
          <a:bodyPr/>
          <a:lstStyle/>
          <a:p>
            <a:pPr marL="0" indent="0">
              <a:buNone/>
            </a:pPr>
            <a:r>
              <a:rPr lang="en-US" dirty="0" smtClean="0"/>
              <a:t>Then go to Red VPC … </a:t>
            </a:r>
            <a:r>
              <a:rPr lang="en-US" b="1" dirty="0" smtClean="0"/>
              <a:t>Firewall Rules</a:t>
            </a:r>
            <a:endParaRPr lang="en-US" b="1" dirty="0"/>
          </a:p>
        </p:txBody>
      </p:sp>
      <p:pic>
        <p:nvPicPr>
          <p:cNvPr id="4" name="Imagen 3"/>
          <p:cNvPicPr>
            <a:picLocks noChangeAspect="1"/>
          </p:cNvPicPr>
          <p:nvPr/>
        </p:nvPicPr>
        <p:blipFill>
          <a:blip r:embed="rId2"/>
          <a:stretch>
            <a:fillRect/>
          </a:stretch>
        </p:blipFill>
        <p:spPr>
          <a:xfrm>
            <a:off x="1259632" y="1052736"/>
            <a:ext cx="5486400" cy="5162550"/>
          </a:xfrm>
          <a:prstGeom prst="rect">
            <a:avLst/>
          </a:prstGeom>
        </p:spPr>
      </p:pic>
    </p:spTree>
    <p:extLst>
      <p:ext uri="{BB962C8B-B14F-4D97-AF65-F5344CB8AC3E}">
        <p14:creationId xmlns:p14="http://schemas.microsoft.com/office/powerpoint/2010/main" val="28867487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51520" y="188641"/>
            <a:ext cx="8229600" cy="792088"/>
          </a:xfrm>
        </p:spPr>
        <p:txBody>
          <a:bodyPr/>
          <a:lstStyle/>
          <a:p>
            <a:pPr marL="0" indent="0">
              <a:buNone/>
            </a:pPr>
            <a:r>
              <a:rPr lang="en-US" dirty="0" smtClean="0"/>
              <a:t>Then go to Red VPC … </a:t>
            </a:r>
            <a:r>
              <a:rPr lang="en-US" b="1" dirty="0" smtClean="0"/>
              <a:t>Firewall Rules</a:t>
            </a:r>
            <a:endParaRPr lang="en-US" b="1" dirty="0"/>
          </a:p>
        </p:txBody>
      </p:sp>
      <p:pic>
        <p:nvPicPr>
          <p:cNvPr id="2" name="Imagen 1"/>
          <p:cNvPicPr>
            <a:picLocks noChangeAspect="1"/>
          </p:cNvPicPr>
          <p:nvPr/>
        </p:nvPicPr>
        <p:blipFill>
          <a:blip r:embed="rId2"/>
          <a:stretch>
            <a:fillRect/>
          </a:stretch>
        </p:blipFill>
        <p:spPr>
          <a:xfrm>
            <a:off x="395536" y="1124744"/>
            <a:ext cx="7943850" cy="3790950"/>
          </a:xfrm>
          <a:prstGeom prst="rect">
            <a:avLst/>
          </a:prstGeom>
        </p:spPr>
      </p:pic>
    </p:spTree>
    <p:extLst>
      <p:ext uri="{BB962C8B-B14F-4D97-AF65-F5344CB8AC3E}">
        <p14:creationId xmlns:p14="http://schemas.microsoft.com/office/powerpoint/2010/main" val="16192027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51520" y="692696"/>
            <a:ext cx="8229600" cy="4525963"/>
          </a:xfrm>
        </p:spPr>
        <p:txBody>
          <a:bodyPr>
            <a:normAutofit fontScale="92500" lnSpcReduction="20000"/>
          </a:bodyPr>
          <a:lstStyle/>
          <a:p>
            <a:pPr marL="0" indent="0">
              <a:buNone/>
            </a:pPr>
            <a:r>
              <a:rPr lang="en-US" dirty="0" smtClean="0"/>
              <a:t>CHECK: Connecting </a:t>
            </a:r>
            <a:r>
              <a:rPr lang="en-US" dirty="0"/>
              <a:t>to the VNC server</a:t>
            </a:r>
          </a:p>
          <a:p>
            <a:endParaRPr lang="en-US" dirty="0"/>
          </a:p>
          <a:p>
            <a:pPr marL="0" indent="0">
              <a:buNone/>
            </a:pPr>
            <a:r>
              <a:rPr lang="en-US" dirty="0"/>
              <a:t>First, start the </a:t>
            </a:r>
            <a:r>
              <a:rPr lang="en-US" dirty="0" err="1"/>
              <a:t>vncserver</a:t>
            </a:r>
            <a:r>
              <a:rPr lang="en-US" dirty="0"/>
              <a:t> again on the VM by:</a:t>
            </a:r>
          </a:p>
          <a:p>
            <a:endParaRPr lang="en-US" dirty="0"/>
          </a:p>
          <a:p>
            <a:r>
              <a:rPr lang="en-US" dirty="0" smtClean="0"/>
              <a:t> </a:t>
            </a:r>
            <a:r>
              <a:rPr lang="en-US" dirty="0" err="1"/>
              <a:t>vncserver</a:t>
            </a:r>
            <a:endParaRPr lang="en-US" dirty="0"/>
          </a:p>
          <a:p>
            <a:endParaRPr lang="en-US" dirty="0"/>
          </a:p>
          <a:p>
            <a:pPr marL="0" indent="0">
              <a:buNone/>
            </a:pPr>
            <a:r>
              <a:rPr lang="en-US" dirty="0"/>
              <a:t>Now make sure that the connection is now allowed by the firewall:</a:t>
            </a:r>
          </a:p>
          <a:p>
            <a:endParaRPr lang="en-US" dirty="0"/>
          </a:p>
          <a:p>
            <a:r>
              <a:rPr lang="en-US" dirty="0" err="1" smtClean="0"/>
              <a:t>nc</a:t>
            </a:r>
            <a:r>
              <a:rPr lang="en-US" dirty="0" smtClean="0"/>
              <a:t> </a:t>
            </a:r>
            <a:r>
              <a:rPr lang="en-US" dirty="0"/>
              <a:t>104.197.91.140 </a:t>
            </a:r>
            <a:r>
              <a:rPr lang="en-US" dirty="0" smtClean="0"/>
              <a:t>5901</a:t>
            </a:r>
          </a:p>
          <a:p>
            <a:pPr marL="0" indent="0">
              <a:buNone/>
            </a:pPr>
            <a:r>
              <a:rPr lang="en-US" dirty="0" smtClean="0"/>
              <a:t>RFB </a:t>
            </a:r>
            <a:r>
              <a:rPr lang="en-US" dirty="0"/>
              <a:t>003.008</a:t>
            </a:r>
          </a:p>
        </p:txBody>
      </p:sp>
    </p:spTree>
    <p:extLst>
      <p:ext uri="{BB962C8B-B14F-4D97-AF65-F5344CB8AC3E}">
        <p14:creationId xmlns:p14="http://schemas.microsoft.com/office/powerpoint/2010/main" val="27133915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95536" y="332657"/>
            <a:ext cx="8229600" cy="1584176"/>
          </a:xfrm>
        </p:spPr>
        <p:txBody>
          <a:bodyPr>
            <a:normAutofit lnSpcReduction="10000"/>
          </a:bodyPr>
          <a:lstStyle/>
          <a:p>
            <a:pPr marL="0" indent="0">
              <a:buNone/>
            </a:pPr>
            <a:r>
              <a:rPr lang="en-US" b="1" dirty="0"/>
              <a:t>Your desktop on Google Cloud Platform</a:t>
            </a:r>
          </a:p>
          <a:p>
            <a:pPr marL="0" indent="0">
              <a:buNone/>
            </a:pPr>
            <a:r>
              <a:rPr lang="en-US" b="1" dirty="0">
                <a:solidFill>
                  <a:schemeClr val="accent1">
                    <a:lumMod val="75000"/>
                  </a:schemeClr>
                </a:solidFill>
              </a:rPr>
              <a:t>VNC</a:t>
            </a:r>
            <a:r>
              <a:rPr lang="en-US" b="1" dirty="0"/>
              <a:t> on Google Compute Engine </a:t>
            </a:r>
            <a:r>
              <a:rPr lang="en-US" b="1" dirty="0" smtClean="0"/>
              <a:t>instances</a:t>
            </a:r>
          </a:p>
          <a:p>
            <a:pPr marL="0" indent="0">
              <a:buNone/>
            </a:pPr>
            <a:r>
              <a:rPr lang="en-US" sz="1800" b="1" dirty="0">
                <a:hlinkClick r:id="rId2"/>
              </a:rPr>
              <a:t>https://</a:t>
            </a:r>
            <a:r>
              <a:rPr lang="en-US" sz="1800" b="1" dirty="0" smtClean="0">
                <a:hlinkClick r:id="rId2"/>
              </a:rPr>
              <a:t>medium.com/google-cloud/linux-gui-on-the-google-cloud-platform-800719ab27c5</a:t>
            </a:r>
            <a:r>
              <a:rPr lang="en-US" sz="1800" b="1" dirty="0" smtClean="0"/>
              <a:t> </a:t>
            </a:r>
            <a:endParaRPr lang="en-US" sz="1800" b="1" dirty="0"/>
          </a:p>
          <a:p>
            <a:endParaRPr lang="en-US" dirty="0"/>
          </a:p>
        </p:txBody>
      </p:sp>
      <p:pic>
        <p:nvPicPr>
          <p:cNvPr id="4" name="Imagen 3"/>
          <p:cNvPicPr>
            <a:picLocks noChangeAspect="1"/>
          </p:cNvPicPr>
          <p:nvPr/>
        </p:nvPicPr>
        <p:blipFill>
          <a:blip r:embed="rId3"/>
          <a:stretch>
            <a:fillRect/>
          </a:stretch>
        </p:blipFill>
        <p:spPr>
          <a:xfrm>
            <a:off x="1763688" y="2132856"/>
            <a:ext cx="4496005" cy="3754164"/>
          </a:xfrm>
          <a:prstGeom prst="rect">
            <a:avLst/>
          </a:prstGeom>
        </p:spPr>
      </p:pic>
      <p:sp>
        <p:nvSpPr>
          <p:cNvPr id="5" name="Rectángulo 4"/>
          <p:cNvSpPr/>
          <p:nvPr/>
        </p:nvSpPr>
        <p:spPr>
          <a:xfrm>
            <a:off x="1115616" y="5949280"/>
            <a:ext cx="7272808" cy="646331"/>
          </a:xfrm>
          <a:prstGeom prst="rect">
            <a:avLst/>
          </a:prstGeom>
        </p:spPr>
        <p:txBody>
          <a:bodyPr wrap="square">
            <a:spAutoFit/>
          </a:bodyPr>
          <a:lstStyle/>
          <a:p>
            <a:r>
              <a:rPr lang="en-US" dirty="0">
                <a:solidFill>
                  <a:srgbClr val="FF0000"/>
                </a:solidFill>
              </a:rPr>
              <a:t>If you’d like to use Windows the instances already come with support for RDP (Remote Desktop Protocol) so you don’t need any extra steps</a:t>
            </a:r>
            <a:r>
              <a:rPr lang="en-US" dirty="0"/>
              <a:t>.</a:t>
            </a:r>
          </a:p>
        </p:txBody>
      </p:sp>
    </p:spTree>
    <p:extLst>
      <p:ext uri="{BB962C8B-B14F-4D97-AF65-F5344CB8AC3E}">
        <p14:creationId xmlns:p14="http://schemas.microsoft.com/office/powerpoint/2010/main" val="17613029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467544" y="1196752"/>
            <a:ext cx="8086054" cy="3307457"/>
          </a:xfrm>
          <a:prstGeom prst="rect">
            <a:avLst/>
          </a:prstGeom>
        </p:spPr>
      </p:pic>
    </p:spTree>
    <p:extLst>
      <p:ext uri="{BB962C8B-B14F-4D97-AF65-F5344CB8AC3E}">
        <p14:creationId xmlns:p14="http://schemas.microsoft.com/office/powerpoint/2010/main" val="9709461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539552" y="476672"/>
            <a:ext cx="7272808" cy="2677656"/>
          </a:xfrm>
          <a:prstGeom prst="rect">
            <a:avLst/>
          </a:prstGeom>
        </p:spPr>
        <p:txBody>
          <a:bodyPr wrap="square">
            <a:spAutoFit/>
          </a:bodyPr>
          <a:lstStyle/>
          <a:p>
            <a:r>
              <a:rPr lang="en-US" sz="2400" b="1" dirty="0" smtClean="0"/>
              <a:t>INSTALL A desktop environment</a:t>
            </a:r>
            <a:endParaRPr lang="en-US" sz="2400" b="1" dirty="0"/>
          </a:p>
          <a:p>
            <a:endParaRPr lang="en-US" dirty="0"/>
          </a:p>
          <a:p>
            <a:r>
              <a:rPr lang="en-US" dirty="0"/>
              <a:t>a) If you like Gnome and are not in a hurry:</a:t>
            </a:r>
          </a:p>
          <a:p>
            <a:endParaRPr lang="en-US" dirty="0"/>
          </a:p>
          <a:p>
            <a:r>
              <a:rPr lang="en-US" dirty="0"/>
              <a:t>$ </a:t>
            </a:r>
            <a:r>
              <a:rPr lang="en-US" dirty="0" err="1"/>
              <a:t>sudo</a:t>
            </a:r>
            <a:r>
              <a:rPr lang="en-US" dirty="0"/>
              <a:t> apt-get install aptitude </a:t>
            </a:r>
            <a:r>
              <a:rPr lang="en-US" dirty="0" err="1"/>
              <a:t>tasksel</a:t>
            </a:r>
            <a:endParaRPr lang="en-US" dirty="0"/>
          </a:p>
          <a:p>
            <a:r>
              <a:rPr lang="en-US" dirty="0"/>
              <a:t>$ </a:t>
            </a:r>
            <a:r>
              <a:rPr lang="en-US" dirty="0" err="1"/>
              <a:t>sudo</a:t>
            </a:r>
            <a:r>
              <a:rPr lang="en-US" dirty="0"/>
              <a:t> </a:t>
            </a:r>
            <a:r>
              <a:rPr lang="en-US" dirty="0" err="1"/>
              <a:t>tasksel</a:t>
            </a:r>
            <a:r>
              <a:rPr lang="en-US" dirty="0"/>
              <a:t> install gnome-desktop --</a:t>
            </a:r>
            <a:r>
              <a:rPr lang="en-US" dirty="0" smtClean="0"/>
              <a:t>new-install</a:t>
            </a:r>
          </a:p>
          <a:p>
            <a:endParaRPr lang="es-ES" dirty="0"/>
          </a:p>
          <a:p>
            <a:endParaRPr lang="es-ES" dirty="0" smtClean="0"/>
          </a:p>
          <a:p>
            <a:r>
              <a:rPr lang="es-ES" dirty="0" smtClean="0"/>
              <a:t>…. 5 minutes…</a:t>
            </a:r>
            <a:endParaRPr lang="en-US" dirty="0"/>
          </a:p>
        </p:txBody>
      </p:sp>
      <p:sp>
        <p:nvSpPr>
          <p:cNvPr id="3" name="Rectángulo 2"/>
          <p:cNvSpPr/>
          <p:nvPr/>
        </p:nvSpPr>
        <p:spPr>
          <a:xfrm>
            <a:off x="1691680" y="3429000"/>
            <a:ext cx="4572000" cy="2308324"/>
          </a:xfrm>
          <a:prstGeom prst="rect">
            <a:avLst/>
          </a:prstGeom>
        </p:spPr>
        <p:txBody>
          <a:bodyPr>
            <a:spAutoFit/>
          </a:bodyPr>
          <a:lstStyle/>
          <a:p>
            <a:r>
              <a:rPr lang="en-US" dirty="0"/>
              <a:t>Setting up the VNC server</a:t>
            </a:r>
          </a:p>
          <a:p>
            <a:endParaRPr lang="en-US" dirty="0"/>
          </a:p>
          <a:p>
            <a:r>
              <a:rPr lang="en-US" dirty="0"/>
              <a:t>Now that our instance has a desktop environment let’s make it accessible via VNC. Start the </a:t>
            </a:r>
            <a:r>
              <a:rPr lang="en-US" dirty="0" err="1"/>
              <a:t>vncserver</a:t>
            </a:r>
            <a:r>
              <a:rPr lang="en-US" dirty="0"/>
              <a:t>, and follow the directions to create a password</a:t>
            </a:r>
          </a:p>
          <a:p>
            <a:endParaRPr lang="en-US" dirty="0"/>
          </a:p>
          <a:p>
            <a:r>
              <a:rPr lang="en-US" dirty="0"/>
              <a:t>$ </a:t>
            </a:r>
            <a:r>
              <a:rPr lang="en-US" dirty="0" err="1"/>
              <a:t>vncserver</a:t>
            </a:r>
            <a:endParaRPr lang="en-US" dirty="0"/>
          </a:p>
        </p:txBody>
      </p:sp>
    </p:spTree>
    <p:extLst>
      <p:ext uri="{BB962C8B-B14F-4D97-AF65-F5344CB8AC3E}">
        <p14:creationId xmlns:p14="http://schemas.microsoft.com/office/powerpoint/2010/main" val="168667215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187624" y="1196752"/>
            <a:ext cx="7200800" cy="2739211"/>
          </a:xfrm>
          <a:prstGeom prst="rect">
            <a:avLst/>
          </a:prstGeom>
        </p:spPr>
        <p:txBody>
          <a:bodyPr wrap="square">
            <a:spAutoFit/>
          </a:bodyPr>
          <a:lstStyle/>
          <a:p>
            <a:r>
              <a:rPr lang="en-US" sz="2800" b="1" dirty="0"/>
              <a:t>Setting up the VNC server</a:t>
            </a:r>
          </a:p>
          <a:p>
            <a:endParaRPr lang="en-US" dirty="0"/>
          </a:p>
          <a:p>
            <a:r>
              <a:rPr lang="en-US" dirty="0"/>
              <a:t>Now that our instance has a desktop environment let’s make it accessible via VNC</a:t>
            </a:r>
            <a:r>
              <a:rPr lang="en-US" dirty="0" smtClean="0"/>
              <a:t>.</a:t>
            </a:r>
          </a:p>
          <a:p>
            <a:endParaRPr lang="en-US" dirty="0"/>
          </a:p>
          <a:p>
            <a:pPr marL="285750" indent="-285750">
              <a:buFont typeface="Arial" panose="020B0604020202020204" pitchFamily="34" charset="0"/>
              <a:buChar char="•"/>
            </a:pPr>
            <a:r>
              <a:rPr lang="en-US" dirty="0" smtClean="0"/>
              <a:t> </a:t>
            </a:r>
            <a:r>
              <a:rPr lang="en-US" dirty="0"/>
              <a:t>Start the </a:t>
            </a:r>
            <a:r>
              <a:rPr lang="en-US" dirty="0" err="1"/>
              <a:t>vncserver</a:t>
            </a:r>
            <a:r>
              <a:rPr lang="en-US" dirty="0"/>
              <a:t>, </a:t>
            </a:r>
            <a:endParaRPr lang="en-US" dirty="0" smtClean="0"/>
          </a:p>
          <a:p>
            <a:pPr marL="285750" indent="-285750">
              <a:buFont typeface="Arial" panose="020B0604020202020204" pitchFamily="34" charset="0"/>
              <a:buChar char="•"/>
            </a:pPr>
            <a:r>
              <a:rPr lang="en-US" dirty="0" smtClean="0"/>
              <a:t>and </a:t>
            </a:r>
            <a:r>
              <a:rPr lang="en-US" dirty="0"/>
              <a:t>follow the directions to create a password</a:t>
            </a:r>
          </a:p>
          <a:p>
            <a:endParaRPr lang="en-US" dirty="0"/>
          </a:p>
          <a:p>
            <a:r>
              <a:rPr lang="en-US" dirty="0"/>
              <a:t>$ </a:t>
            </a:r>
            <a:r>
              <a:rPr lang="en-US" dirty="0" err="1"/>
              <a:t>vncserver</a:t>
            </a:r>
            <a:endParaRPr lang="en-US" dirty="0"/>
          </a:p>
        </p:txBody>
      </p:sp>
    </p:spTree>
    <p:extLst>
      <p:ext uri="{BB962C8B-B14F-4D97-AF65-F5344CB8AC3E}">
        <p14:creationId xmlns:p14="http://schemas.microsoft.com/office/powerpoint/2010/main" val="3687131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395536" y="2204864"/>
            <a:ext cx="8234762" cy="2160240"/>
          </a:xfrm>
          <a:prstGeom prst="rect">
            <a:avLst/>
          </a:prstGeom>
        </p:spPr>
      </p:pic>
      <p:sp>
        <p:nvSpPr>
          <p:cNvPr id="8" name="Elipse 7"/>
          <p:cNvSpPr/>
          <p:nvPr/>
        </p:nvSpPr>
        <p:spPr>
          <a:xfrm>
            <a:off x="7020272" y="2132856"/>
            <a:ext cx="1656184" cy="1152128"/>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 name="CuadroTexto 3"/>
          <p:cNvSpPr txBox="1"/>
          <p:nvPr/>
        </p:nvSpPr>
        <p:spPr>
          <a:xfrm>
            <a:off x="4427984" y="764704"/>
            <a:ext cx="4086183" cy="461665"/>
          </a:xfrm>
          <a:prstGeom prst="rect">
            <a:avLst/>
          </a:prstGeom>
          <a:noFill/>
        </p:spPr>
        <p:txBody>
          <a:bodyPr wrap="none" rtlCol="0">
            <a:spAutoFit/>
          </a:bodyPr>
          <a:lstStyle/>
          <a:p>
            <a:r>
              <a:rPr lang="en-US" sz="2400" dirty="0" smtClean="0"/>
              <a:t>Access with your Gmail account</a:t>
            </a:r>
            <a:endParaRPr lang="en-US" sz="2400" dirty="0"/>
          </a:p>
        </p:txBody>
      </p:sp>
    </p:spTree>
    <p:extLst>
      <p:ext uri="{BB962C8B-B14F-4D97-AF65-F5344CB8AC3E}">
        <p14:creationId xmlns:p14="http://schemas.microsoft.com/office/powerpoint/2010/main" val="373753821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611560" y="671790"/>
            <a:ext cx="756084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1" u="none" strike="noStrike" cap="none" normalizeH="0" baseline="0" dirty="0" smtClean="0">
                <a:ln>
                  <a:noFill/>
                </a:ln>
                <a:solidFill>
                  <a:schemeClr val="tx1"/>
                </a:solidFill>
                <a:effectLst/>
                <a:latin typeface="Arial" panose="020B0604020202020204" pitchFamily="34" charset="0"/>
              </a:rPr>
              <a:t>Note:</a:t>
            </a:r>
            <a:r>
              <a:rPr kumimoji="0" lang="en-US" altLang="en-US" sz="1800" b="0" i="0" u="none" strike="noStrike" cap="none" normalizeH="0" baseline="0" dirty="0" smtClean="0">
                <a:ln>
                  <a:noFill/>
                </a:ln>
                <a:solidFill>
                  <a:schemeClr val="tx1"/>
                </a:solidFill>
                <a:effectLst/>
                <a:latin typeface="Arial" panose="020B0604020202020204" pitchFamily="34" charset="0"/>
              </a:rPr>
              <a:t> this password will grant access to your instance, so make it strong.</a:t>
            </a:r>
          </a:p>
          <a:p>
            <a:pPr marL="0" marR="0" lvl="0" indent="0" algn="l" defTabSz="914400" rtl="0" eaLnBrk="0" fontAlgn="base" latinLnBrk="0" hangingPunct="0">
              <a:lnSpc>
                <a:spcPct val="100000"/>
              </a:lnSpc>
              <a:spcBef>
                <a:spcPct val="0"/>
              </a:spcBef>
              <a:spcAft>
                <a:spcPct val="0"/>
              </a:spcAft>
              <a:buClrTx/>
              <a:buSzTx/>
              <a:buFontTx/>
              <a:buNone/>
              <a:tabLst/>
            </a:pPr>
            <a:endParaRPr lang="es-E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If everything went fine your VNC server is now running and listening on port 5901. You can verify this with </a:t>
            </a:r>
            <a:r>
              <a:rPr kumimoji="0" lang="en-US" altLang="en-US" sz="1800" b="0" i="0" u="none" strike="noStrike" cap="none" normalizeH="0" baseline="0" dirty="0" err="1" smtClean="0">
                <a:ln>
                  <a:noFill/>
                </a:ln>
                <a:solidFill>
                  <a:schemeClr val="tx1"/>
                </a:solidFill>
                <a:effectLst/>
                <a:latin typeface="Arial" panose="020B0604020202020204" pitchFamily="34" charset="0"/>
              </a:rPr>
              <a:t>netcat</a:t>
            </a:r>
            <a:r>
              <a:rPr kumimoji="0" lang="en-US" altLang="en-US" sz="1800" b="0" i="0" u="none" strike="noStrike" cap="none" normalizeH="0" baseline="0" dirty="0" smtClean="0">
                <a:ln>
                  <a:noFill/>
                </a:ln>
                <a:solidFill>
                  <a:schemeClr val="tx1"/>
                </a:solidFill>
                <a:effectLst/>
                <a:latin typeface="Arial" panose="020B0604020202020204" pitchFamily="34" charset="0"/>
              </a:rPr>
              <a:t> from the Google Compute Engine instance:</a:t>
            </a:r>
          </a:p>
          <a:p>
            <a:pPr marL="0" marR="0" lvl="0" indent="0" algn="l" defTabSz="914400" rtl="0" eaLnBrk="0" fontAlgn="base" latinLnBrk="0" hangingPunct="0">
              <a:lnSpc>
                <a:spcPct val="100000"/>
              </a:lnSpc>
              <a:spcBef>
                <a:spcPct val="0"/>
              </a:spcBef>
              <a:spcAft>
                <a:spcPct val="0"/>
              </a:spcAft>
              <a:buClrTx/>
              <a:buSzTx/>
              <a:buFontTx/>
              <a:buNone/>
              <a:tabLst/>
            </a:pPr>
            <a:endParaRPr lang="es-E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 </a:t>
            </a:r>
            <a:r>
              <a:rPr kumimoji="0" lang="en-US" altLang="en-US" sz="2000" b="0" i="0" u="none" strike="noStrike" cap="none" normalizeH="0" baseline="0" dirty="0" err="1" smtClean="0">
                <a:ln>
                  <a:noFill/>
                </a:ln>
                <a:solidFill>
                  <a:schemeClr val="tx1"/>
                </a:solidFill>
                <a:effectLst/>
                <a:latin typeface="Arial Unicode MS" panose="020B0604020202020204" pitchFamily="34" charset="-128"/>
              </a:rPr>
              <a:t>nc</a:t>
            </a: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 localhost 5901</a:t>
            </a:r>
            <a:br>
              <a:rPr kumimoji="0" lang="en-US" altLang="en-US" sz="2000" b="0" i="0" u="none" strike="noStrike" cap="none" normalizeH="0" baseline="0" dirty="0" smtClean="0">
                <a:ln>
                  <a:noFill/>
                </a:ln>
                <a:solidFill>
                  <a:schemeClr val="tx1"/>
                </a:solidFill>
                <a:effectLst/>
                <a:latin typeface="Arial Unicode MS" panose="020B0604020202020204" pitchFamily="34" charset="-128"/>
              </a:rPr>
            </a:b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RFB 003.008</a:t>
            </a:r>
            <a:r>
              <a:rPr kumimoji="0" lang="en-US" altLang="en-US" sz="16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s-ES" altLang="en-US"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u="none" strike="noStrike" cap="none" normalizeH="0" baseline="0" dirty="0" smtClean="0">
                <a:ln>
                  <a:noFill/>
                </a:ln>
                <a:solidFill>
                  <a:srgbClr val="FF0000"/>
                </a:solidFill>
                <a:effectLst/>
                <a:latin typeface="Arial" panose="020B0604020202020204" pitchFamily="34" charset="0"/>
              </a:rPr>
              <a:t>For later use download </a:t>
            </a:r>
            <a:r>
              <a:rPr kumimoji="0" lang="en-US" altLang="en-US" sz="2800" b="0" u="none" strike="noStrike" cap="none" normalizeH="0" baseline="0" dirty="0" err="1" smtClean="0">
                <a:ln>
                  <a:noFill/>
                </a:ln>
                <a:solidFill>
                  <a:srgbClr val="FF0000"/>
                </a:solidFill>
                <a:effectLst/>
                <a:latin typeface="Arial" panose="020B0604020202020204" pitchFamily="34" charset="0"/>
              </a:rPr>
              <a:t>netcat</a:t>
            </a:r>
            <a:r>
              <a:rPr kumimoji="0" lang="en-US" altLang="en-US" sz="2800" b="0" u="none" strike="noStrike" cap="none" normalizeH="0" baseline="0" dirty="0" smtClean="0">
                <a:ln>
                  <a:noFill/>
                </a:ln>
                <a:solidFill>
                  <a:srgbClr val="FF0000"/>
                </a:solidFill>
                <a:effectLst/>
                <a:latin typeface="Arial" panose="020B0604020202020204" pitchFamily="34" charset="0"/>
              </a:rPr>
              <a:t> fro windows</a:t>
            </a:r>
          </a:p>
        </p:txBody>
      </p:sp>
    </p:spTree>
    <p:extLst>
      <p:ext uri="{BB962C8B-B14F-4D97-AF65-F5344CB8AC3E}">
        <p14:creationId xmlns:p14="http://schemas.microsoft.com/office/powerpoint/2010/main" val="9807012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539552" y="476672"/>
            <a:ext cx="7272808" cy="3016210"/>
          </a:xfrm>
          <a:prstGeom prst="rect">
            <a:avLst/>
          </a:prstGeom>
        </p:spPr>
        <p:txBody>
          <a:bodyPr wrap="square">
            <a:spAutoFit/>
          </a:bodyPr>
          <a:lstStyle/>
          <a:p>
            <a:r>
              <a:rPr lang="en-US" sz="2400" b="1" dirty="0" smtClean="0"/>
              <a:t>Installing </a:t>
            </a:r>
            <a:r>
              <a:rPr lang="en-US" sz="2400" b="1" dirty="0"/>
              <a:t>a VNC </a:t>
            </a:r>
            <a:r>
              <a:rPr lang="en-US" sz="2400" b="1" dirty="0" smtClean="0"/>
              <a:t>client</a:t>
            </a:r>
          </a:p>
          <a:p>
            <a:endParaRPr lang="es-ES" sz="2400" b="1" dirty="0"/>
          </a:p>
          <a:p>
            <a:endParaRPr lang="en-US" sz="2400" b="1" dirty="0"/>
          </a:p>
          <a:p>
            <a:r>
              <a:rPr lang="en-US" sz="2000" dirty="0"/>
              <a:t>There’s many options available, my favorite one is </a:t>
            </a:r>
            <a:r>
              <a:rPr lang="en-US" sz="2000" dirty="0" err="1">
                <a:hlinkClick r:id="rId2"/>
              </a:rPr>
              <a:t>RealVNC</a:t>
            </a:r>
            <a:r>
              <a:rPr lang="en-US" sz="2000" dirty="0">
                <a:hlinkClick r:id="rId2"/>
              </a:rPr>
              <a:t> Viewer</a:t>
            </a:r>
            <a:r>
              <a:rPr lang="en-US" sz="2000" dirty="0"/>
              <a:t>. </a:t>
            </a:r>
            <a:endParaRPr lang="en-US" sz="2000" dirty="0" smtClean="0"/>
          </a:p>
          <a:p>
            <a:endParaRPr lang="en-US" sz="2000" dirty="0"/>
          </a:p>
          <a:p>
            <a:endParaRPr lang="en-US" sz="2000" dirty="0" smtClean="0"/>
          </a:p>
          <a:p>
            <a:r>
              <a:rPr lang="en-US" sz="2000" dirty="0" smtClean="0"/>
              <a:t>Install </a:t>
            </a:r>
            <a:r>
              <a:rPr lang="en-US" sz="2000" dirty="0"/>
              <a:t>one but </a:t>
            </a:r>
            <a:r>
              <a:rPr lang="en-US" sz="2000" dirty="0">
                <a:solidFill>
                  <a:srgbClr val="FF0000"/>
                </a:solidFill>
              </a:rPr>
              <a:t>don’t try to connect to your server just yet: it will fail as the firewall rules don’t allow it.</a:t>
            </a:r>
          </a:p>
          <a:p>
            <a:endParaRPr lang="en-US" dirty="0"/>
          </a:p>
        </p:txBody>
      </p:sp>
    </p:spTree>
    <p:extLst>
      <p:ext uri="{BB962C8B-B14F-4D97-AF65-F5344CB8AC3E}">
        <p14:creationId xmlns:p14="http://schemas.microsoft.com/office/powerpoint/2010/main" val="38287009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51520" y="548680"/>
            <a:ext cx="9073008" cy="5663089"/>
          </a:xfrm>
          <a:prstGeom prst="rect">
            <a:avLst/>
          </a:prstGeom>
        </p:spPr>
        <p:txBody>
          <a:bodyPr wrap="square">
            <a:spAutoFit/>
          </a:bodyPr>
          <a:lstStyle/>
          <a:p>
            <a:r>
              <a:rPr lang="en-US" sz="2800" b="1" dirty="0"/>
              <a:t>Using </a:t>
            </a:r>
            <a:r>
              <a:rPr lang="en-US" sz="2800" b="1" dirty="0" err="1"/>
              <a:t>BigQuery</a:t>
            </a:r>
            <a:endParaRPr lang="en-US" sz="2800" b="1" dirty="0"/>
          </a:p>
          <a:p>
            <a:endParaRPr lang="en-US" dirty="0"/>
          </a:p>
          <a:p>
            <a:r>
              <a:rPr lang="en-US" dirty="0"/>
              <a:t>Setting up </a:t>
            </a:r>
            <a:r>
              <a:rPr lang="en-US" dirty="0" err="1"/>
              <a:t>BigQuery</a:t>
            </a:r>
            <a:r>
              <a:rPr lang="en-US" dirty="0"/>
              <a:t> is much easier than Cloud SQL because it does not require to create an instance. Simply run a new command prompt, or the included Google Cloud SDK Shell and create a dataset:</a:t>
            </a:r>
          </a:p>
          <a:p>
            <a:endParaRPr lang="en-US" dirty="0"/>
          </a:p>
          <a:p>
            <a:r>
              <a:rPr lang="en-US" sz="2800" b="1" dirty="0" err="1"/>
              <a:t>bq</a:t>
            </a:r>
            <a:r>
              <a:rPr lang="en-US" sz="2800" b="1" dirty="0"/>
              <a:t> </a:t>
            </a:r>
            <a:r>
              <a:rPr lang="en-US" sz="2800" b="1" dirty="0" err="1"/>
              <a:t>mk</a:t>
            </a:r>
            <a:r>
              <a:rPr lang="en-US" sz="2800" b="1" dirty="0"/>
              <a:t> [DATASET_NAME]</a:t>
            </a:r>
          </a:p>
          <a:p>
            <a:endParaRPr lang="en-US" dirty="0"/>
          </a:p>
          <a:p>
            <a:r>
              <a:rPr lang="en-US" dirty="0"/>
              <a:t>Uploading some CSV</a:t>
            </a:r>
          </a:p>
          <a:p>
            <a:endParaRPr lang="en-US" dirty="0"/>
          </a:p>
          <a:p>
            <a:r>
              <a:rPr lang="en-US" dirty="0"/>
              <a:t>To upload a CSV, it is only required to call the load command and specify the insertion details within the folder that contains the CSV file:</a:t>
            </a:r>
          </a:p>
          <a:p>
            <a:endParaRPr lang="en-US" dirty="0"/>
          </a:p>
          <a:p>
            <a:r>
              <a:rPr lang="en-US" dirty="0" err="1"/>
              <a:t>bq</a:t>
            </a:r>
            <a:r>
              <a:rPr lang="en-US" dirty="0"/>
              <a:t> load --</a:t>
            </a:r>
            <a:r>
              <a:rPr lang="en-US" dirty="0" err="1"/>
              <a:t>autodetect</a:t>
            </a:r>
            <a:r>
              <a:rPr lang="en-US" dirty="0"/>
              <a:t> [DATASET_NAME].[TABLE_NAME] [CSV_FILE_NAME]</a:t>
            </a:r>
          </a:p>
          <a:p>
            <a:endParaRPr lang="en-US" dirty="0"/>
          </a:p>
          <a:p>
            <a:r>
              <a:rPr lang="en-US" dirty="0"/>
              <a:t>    NOTE: If </a:t>
            </a:r>
            <a:r>
              <a:rPr lang="en-US" b="1" dirty="0"/>
              <a:t>the CSV is too large and the connection must be kept alive for too long, it's better to use Google Cloud Storage fo</a:t>
            </a:r>
            <a:r>
              <a:rPr lang="en-US" dirty="0"/>
              <a:t>r staging and then load the CSV from there. See the next section for details.</a:t>
            </a:r>
          </a:p>
          <a:p>
            <a:endParaRPr lang="en-US" dirty="0"/>
          </a:p>
        </p:txBody>
      </p:sp>
    </p:spTree>
    <p:extLst>
      <p:ext uri="{BB962C8B-B14F-4D97-AF65-F5344CB8AC3E}">
        <p14:creationId xmlns:p14="http://schemas.microsoft.com/office/powerpoint/2010/main" val="28299088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95536" y="0"/>
            <a:ext cx="8640960" cy="6555641"/>
          </a:xfrm>
          <a:prstGeom prst="rect">
            <a:avLst/>
          </a:prstGeom>
        </p:spPr>
        <p:txBody>
          <a:bodyPr wrap="square">
            <a:spAutoFit/>
          </a:bodyPr>
          <a:lstStyle/>
          <a:p>
            <a:endParaRPr lang="en-US" sz="2000" b="1" dirty="0"/>
          </a:p>
          <a:p>
            <a:r>
              <a:rPr lang="en-US" sz="2000" b="1" dirty="0"/>
              <a:t>(Optional) Using Cloud Storage as intermediary</a:t>
            </a:r>
          </a:p>
          <a:p>
            <a:r>
              <a:rPr lang="en-US" sz="2000" b="1" dirty="0"/>
              <a:t>Creating bucket</a:t>
            </a:r>
          </a:p>
          <a:p>
            <a:endParaRPr lang="en-US" dirty="0"/>
          </a:p>
          <a:p>
            <a:r>
              <a:rPr lang="en-US" dirty="0"/>
              <a:t>Run a new command prompt, or the included Google Cloud SDK Shell, and create the bucket which will store the CSV file(s):</a:t>
            </a:r>
          </a:p>
          <a:p>
            <a:endParaRPr lang="en-US" dirty="0"/>
          </a:p>
          <a:p>
            <a:r>
              <a:rPr lang="en-US" dirty="0" err="1"/>
              <a:t>gsutil</a:t>
            </a:r>
            <a:r>
              <a:rPr lang="en-US" dirty="0"/>
              <a:t> </a:t>
            </a:r>
            <a:r>
              <a:rPr lang="en-US" dirty="0" err="1"/>
              <a:t>mb</a:t>
            </a:r>
            <a:r>
              <a:rPr lang="en-US" dirty="0"/>
              <a:t> gs://[BUCKET_NAME]/</a:t>
            </a:r>
          </a:p>
          <a:p>
            <a:endParaRPr lang="en-US" dirty="0"/>
          </a:p>
          <a:p>
            <a:r>
              <a:rPr lang="en-US" dirty="0"/>
              <a:t>Uploading CSV to Cloud Storage</a:t>
            </a:r>
          </a:p>
          <a:p>
            <a:endParaRPr lang="en-US" dirty="0"/>
          </a:p>
          <a:p>
            <a:r>
              <a:rPr lang="en-US" dirty="0"/>
              <a:t>Navigate to the folder that contains the CSV file, and execute the following command (where BUCKET_NAME refers to the name of the bucket which will receive the file):</a:t>
            </a:r>
          </a:p>
          <a:p>
            <a:endParaRPr lang="en-US" dirty="0"/>
          </a:p>
          <a:p>
            <a:r>
              <a:rPr lang="en-US" dirty="0" err="1"/>
              <a:t>gsutil</a:t>
            </a:r>
            <a:r>
              <a:rPr lang="en-US" dirty="0"/>
              <a:t> -o </a:t>
            </a:r>
            <a:r>
              <a:rPr lang="en-US" dirty="0" err="1"/>
              <a:t>GSUtil:parallel_composite_upload_threshold</a:t>
            </a:r>
            <a:r>
              <a:rPr lang="en-US" dirty="0"/>
              <a:t>=150M </a:t>
            </a:r>
            <a:r>
              <a:rPr lang="en-US" dirty="0" err="1"/>
              <a:t>cp</a:t>
            </a:r>
            <a:r>
              <a:rPr lang="en-US" dirty="0"/>
              <a:t> [CSV_FILE_NAME] gs://[BUCKET_NAME]/</a:t>
            </a:r>
          </a:p>
          <a:p>
            <a:endParaRPr lang="en-US" dirty="0"/>
          </a:p>
          <a:p>
            <a:r>
              <a:rPr lang="en-US" dirty="0"/>
              <a:t>Loading CSV from Cloud Storage to </a:t>
            </a:r>
            <a:r>
              <a:rPr lang="en-US" dirty="0" err="1"/>
              <a:t>BigQuery</a:t>
            </a:r>
            <a:endParaRPr lang="en-US" dirty="0"/>
          </a:p>
          <a:p>
            <a:endParaRPr lang="en-US" dirty="0"/>
          </a:p>
          <a:p>
            <a:r>
              <a:rPr lang="en-US" dirty="0"/>
              <a:t>Run the following command to load the CSV from the bucket to </a:t>
            </a:r>
            <a:r>
              <a:rPr lang="en-US" dirty="0" err="1"/>
              <a:t>BigQuery</a:t>
            </a:r>
            <a:r>
              <a:rPr lang="en-US" dirty="0"/>
              <a:t>:</a:t>
            </a:r>
          </a:p>
          <a:p>
            <a:endParaRPr lang="en-US" dirty="0"/>
          </a:p>
          <a:p>
            <a:r>
              <a:rPr lang="en-US" dirty="0" err="1"/>
              <a:t>bq</a:t>
            </a:r>
            <a:r>
              <a:rPr lang="en-US" dirty="0"/>
              <a:t> load --</a:t>
            </a:r>
            <a:r>
              <a:rPr lang="en-US" dirty="0" err="1"/>
              <a:t>autodetect</a:t>
            </a:r>
            <a:r>
              <a:rPr lang="en-US" dirty="0"/>
              <a:t> [DATASET_NAME].[TABLE_NAME] gs://[BUCKET_NAME]/[CSV_FILE_NAME]</a:t>
            </a:r>
          </a:p>
        </p:txBody>
      </p:sp>
    </p:spTree>
    <p:extLst>
      <p:ext uri="{BB962C8B-B14F-4D97-AF65-F5344CB8AC3E}">
        <p14:creationId xmlns:p14="http://schemas.microsoft.com/office/powerpoint/2010/main" val="344211367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23528" y="332656"/>
            <a:ext cx="8229600" cy="4525963"/>
          </a:xfrm>
        </p:spPr>
        <p:txBody>
          <a:bodyPr>
            <a:normAutofit fontScale="92500" lnSpcReduction="20000"/>
          </a:bodyPr>
          <a:lstStyle/>
          <a:p>
            <a:pPr marL="0" indent="0">
              <a:buNone/>
            </a:pPr>
            <a:r>
              <a:rPr lang="en-US" dirty="0">
                <a:hlinkClick r:id="rId2"/>
              </a:rPr>
              <a:t>https://</a:t>
            </a:r>
            <a:r>
              <a:rPr lang="en-US" dirty="0" smtClean="0">
                <a:hlinkClick r:id="rId2"/>
              </a:rPr>
              <a:t>cloud.google.com/blog/big-data/2017/11/using-apache-spark-with-tensorflow-on-google-cloud-platform</a:t>
            </a:r>
            <a:endParaRPr lang="en-US" dirty="0" smtClean="0"/>
          </a:p>
          <a:p>
            <a:endParaRPr lang="es-ES" dirty="0"/>
          </a:p>
          <a:p>
            <a:r>
              <a:rPr lang="en-US" dirty="0"/>
              <a:t>Google Cloud Platform offers managed services for </a:t>
            </a:r>
            <a:r>
              <a:rPr lang="en-US" dirty="0" smtClean="0"/>
              <a:t>both:</a:t>
            </a:r>
          </a:p>
          <a:p>
            <a:pPr lvl="1"/>
            <a:r>
              <a:rPr lang="en-US" sz="2600" dirty="0" smtClean="0"/>
              <a:t> </a:t>
            </a:r>
            <a:r>
              <a:rPr lang="en-US" sz="2600" dirty="0">
                <a:solidFill>
                  <a:srgbClr val="0070C0"/>
                </a:solidFill>
              </a:rPr>
              <a:t>Apache Spark, called Cloud </a:t>
            </a:r>
            <a:r>
              <a:rPr lang="en-US" sz="2600" dirty="0" err="1">
                <a:solidFill>
                  <a:srgbClr val="0070C0"/>
                </a:solidFill>
              </a:rPr>
              <a:t>Dataproc</a:t>
            </a:r>
            <a:r>
              <a:rPr lang="en-US" sz="2600" dirty="0"/>
              <a:t>, </a:t>
            </a:r>
            <a:endParaRPr lang="en-US" sz="2600" dirty="0" smtClean="0"/>
          </a:p>
          <a:p>
            <a:pPr lvl="1"/>
            <a:r>
              <a:rPr lang="en-US" sz="2600" dirty="0" smtClean="0"/>
              <a:t>and </a:t>
            </a:r>
            <a:r>
              <a:rPr lang="en-US" sz="2600" dirty="0" err="1">
                <a:solidFill>
                  <a:srgbClr val="0070C0"/>
                </a:solidFill>
              </a:rPr>
              <a:t>TensorFlow</a:t>
            </a:r>
            <a:r>
              <a:rPr lang="en-US" sz="2600" dirty="0">
                <a:solidFill>
                  <a:srgbClr val="0070C0"/>
                </a:solidFill>
              </a:rPr>
              <a:t>, called Cloud ML Engine</a:t>
            </a:r>
            <a:r>
              <a:rPr lang="en-US" sz="2600" dirty="0"/>
              <a:t>. </a:t>
            </a:r>
            <a:endParaRPr lang="en-US" sz="2600" dirty="0" smtClean="0"/>
          </a:p>
          <a:p>
            <a:endParaRPr lang="en-US" dirty="0"/>
          </a:p>
          <a:p>
            <a:endParaRPr lang="en-US" dirty="0" smtClean="0"/>
          </a:p>
          <a:p>
            <a:r>
              <a:rPr lang="en-US" dirty="0" smtClean="0"/>
              <a:t>Both </a:t>
            </a:r>
            <a:r>
              <a:rPr lang="en-US" dirty="0"/>
              <a:t>of these services deliver the power of their respective open-source frameworks in a managed environment, letting you focus on the data science while we worry about the operations.</a:t>
            </a:r>
          </a:p>
        </p:txBody>
      </p:sp>
    </p:spTree>
    <p:extLst>
      <p:ext uri="{BB962C8B-B14F-4D97-AF65-F5344CB8AC3E}">
        <p14:creationId xmlns:p14="http://schemas.microsoft.com/office/powerpoint/2010/main" val="20309518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95536" y="692696"/>
            <a:ext cx="8229600" cy="4525963"/>
          </a:xfrm>
        </p:spPr>
        <p:txBody>
          <a:bodyPr>
            <a:normAutofit fontScale="92500" lnSpcReduction="10000"/>
          </a:bodyPr>
          <a:lstStyle/>
          <a:p>
            <a:pPr marL="0" indent="0">
              <a:buNone/>
            </a:pPr>
            <a:r>
              <a:rPr lang="en-US" dirty="0">
                <a:hlinkClick r:id="rId2"/>
              </a:rPr>
              <a:t>https://</a:t>
            </a:r>
            <a:r>
              <a:rPr lang="en-US" dirty="0" smtClean="0">
                <a:hlinkClick r:id="rId2"/>
              </a:rPr>
              <a:t>cloud.google.com/ml-engine/docs/getting-started-training-prediction</a:t>
            </a:r>
            <a:endParaRPr lang="en-US" dirty="0" smtClean="0"/>
          </a:p>
          <a:p>
            <a:pPr marL="0" indent="0">
              <a:buNone/>
            </a:pPr>
            <a:endParaRPr lang="es-ES" dirty="0"/>
          </a:p>
          <a:p>
            <a:r>
              <a:rPr lang="en-US" sz="2600" dirty="0"/>
              <a:t>Create a </a:t>
            </a:r>
            <a:r>
              <a:rPr lang="en-US" sz="2600" dirty="0" err="1"/>
              <a:t>TensorFlow</a:t>
            </a:r>
            <a:r>
              <a:rPr lang="en-US" sz="2600" dirty="0"/>
              <a:t> trainer and validate it locally.</a:t>
            </a:r>
          </a:p>
          <a:p>
            <a:r>
              <a:rPr lang="en-US" sz="2600" dirty="0"/>
              <a:t>Run your trainer on a single worker instance in the cloud.</a:t>
            </a:r>
          </a:p>
          <a:p>
            <a:r>
              <a:rPr lang="en-US" sz="2600" dirty="0"/>
              <a:t>Run your trainer as a distributed training job in the cloud.</a:t>
            </a:r>
          </a:p>
          <a:p>
            <a:r>
              <a:rPr lang="en-US" sz="2600" dirty="0"/>
              <a:t>Optimize your </a:t>
            </a:r>
            <a:r>
              <a:rPr lang="en-US" sz="2600" dirty="0" err="1"/>
              <a:t>hyperparameters</a:t>
            </a:r>
            <a:r>
              <a:rPr lang="en-US" sz="2600" dirty="0"/>
              <a:t> by using </a:t>
            </a:r>
            <a:r>
              <a:rPr lang="en-US" sz="2600" dirty="0" err="1"/>
              <a:t>hyperparameter</a:t>
            </a:r>
            <a:r>
              <a:rPr lang="en-US" sz="2600" dirty="0"/>
              <a:t> tuning.</a:t>
            </a:r>
          </a:p>
          <a:p>
            <a:r>
              <a:rPr lang="en-US" sz="2600" dirty="0"/>
              <a:t>Deploy a model to support prediction.</a:t>
            </a:r>
          </a:p>
          <a:p>
            <a:r>
              <a:rPr lang="en-US" sz="2600" dirty="0"/>
              <a:t>Request an online prediction and see the response.</a:t>
            </a:r>
          </a:p>
          <a:p>
            <a:r>
              <a:rPr lang="en-US" sz="2600" dirty="0"/>
              <a:t>Request a batch </a:t>
            </a:r>
            <a:r>
              <a:rPr lang="en-US" dirty="0"/>
              <a:t>prediction</a:t>
            </a:r>
          </a:p>
        </p:txBody>
      </p:sp>
    </p:spTree>
    <p:extLst>
      <p:ext uri="{BB962C8B-B14F-4D97-AF65-F5344CB8AC3E}">
        <p14:creationId xmlns:p14="http://schemas.microsoft.com/office/powerpoint/2010/main" val="14056991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95536" y="332657"/>
            <a:ext cx="8229600" cy="1008112"/>
          </a:xfrm>
        </p:spPr>
        <p:txBody>
          <a:bodyPr/>
          <a:lstStyle/>
          <a:p>
            <a:pPr marL="0" indent="0">
              <a:buNone/>
            </a:pPr>
            <a:r>
              <a:rPr lang="en-US" dirty="0"/>
              <a:t>https://cloud.google.com/solutions/running-</a:t>
            </a:r>
            <a:r>
              <a:rPr lang="en-US" b="1" dirty="0"/>
              <a:t>distributed-tensorflow-on-compute-engine</a:t>
            </a:r>
          </a:p>
        </p:txBody>
      </p:sp>
      <p:pic>
        <p:nvPicPr>
          <p:cNvPr id="4" name="Imagen 3"/>
          <p:cNvPicPr>
            <a:picLocks noChangeAspect="1"/>
          </p:cNvPicPr>
          <p:nvPr/>
        </p:nvPicPr>
        <p:blipFill>
          <a:blip r:embed="rId2"/>
          <a:stretch>
            <a:fillRect/>
          </a:stretch>
        </p:blipFill>
        <p:spPr>
          <a:xfrm>
            <a:off x="611560" y="1628800"/>
            <a:ext cx="7848872" cy="4969126"/>
          </a:xfrm>
          <a:prstGeom prst="rect">
            <a:avLst/>
          </a:prstGeom>
        </p:spPr>
      </p:pic>
    </p:spTree>
    <p:extLst>
      <p:ext uri="{BB962C8B-B14F-4D97-AF65-F5344CB8AC3E}">
        <p14:creationId xmlns:p14="http://schemas.microsoft.com/office/powerpoint/2010/main" val="28539860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95536" y="620688"/>
            <a:ext cx="8229600" cy="4525963"/>
          </a:xfrm>
        </p:spPr>
        <p:txBody>
          <a:bodyPr/>
          <a:lstStyle/>
          <a:p>
            <a:pPr marL="0" indent="0">
              <a:buNone/>
            </a:pPr>
            <a:r>
              <a:rPr lang="es-ES" sz="3200" b="1" dirty="0" smtClean="0"/>
              <a:t>Pre-</a:t>
            </a:r>
            <a:r>
              <a:rPr lang="es-ES" sz="3200" b="1" dirty="0" err="1" smtClean="0"/>
              <a:t>installed</a:t>
            </a:r>
            <a:r>
              <a:rPr lang="es-ES" sz="3200" b="1" dirty="0" smtClean="0"/>
              <a:t> </a:t>
            </a:r>
            <a:r>
              <a:rPr lang="es-ES" sz="3200" b="1" dirty="0" err="1" smtClean="0"/>
              <a:t>Images</a:t>
            </a:r>
            <a:r>
              <a:rPr lang="es-ES" sz="3200" b="1" dirty="0" smtClean="0"/>
              <a:t> </a:t>
            </a:r>
            <a:r>
              <a:rPr lang="es-ES" sz="3200" b="1" dirty="0" err="1" smtClean="0"/>
              <a:t>with</a:t>
            </a:r>
            <a:r>
              <a:rPr lang="es-ES" sz="3200" b="1" dirty="0" smtClean="0"/>
              <a:t> </a:t>
            </a:r>
            <a:r>
              <a:rPr lang="es-ES" sz="3200" b="1" dirty="0" err="1"/>
              <a:t>Spark</a:t>
            </a:r>
            <a:r>
              <a:rPr lang="es-ES" sz="3200" b="1" dirty="0"/>
              <a:t> SPARK</a:t>
            </a:r>
          </a:p>
          <a:p>
            <a:r>
              <a:rPr lang="es-ES" dirty="0">
                <a:hlinkClick r:id="rId2"/>
              </a:rPr>
              <a:t>https://</a:t>
            </a:r>
            <a:r>
              <a:rPr lang="es-ES" dirty="0" smtClean="0">
                <a:hlinkClick r:id="rId2"/>
              </a:rPr>
              <a:t>cloud.google.com/dataproc/docs/tutorials/bigquery-sparkml</a:t>
            </a:r>
            <a:r>
              <a:rPr lang="es-ES" dirty="0" smtClean="0"/>
              <a:t> </a:t>
            </a:r>
            <a:endParaRPr lang="es-ES" dirty="0"/>
          </a:p>
          <a:p>
            <a:endParaRPr lang="es-ES" dirty="0" smtClean="0"/>
          </a:p>
          <a:p>
            <a:r>
              <a:rPr lang="es-ES" dirty="0" err="1" smtClean="0"/>
              <a:t>Info</a:t>
            </a:r>
            <a:r>
              <a:rPr lang="es-ES" dirty="0" smtClean="0"/>
              <a:t> </a:t>
            </a:r>
            <a:r>
              <a:rPr lang="es-ES" dirty="0" err="1" smtClean="0"/>
              <a:t>on</a:t>
            </a:r>
            <a:r>
              <a:rPr lang="es-ES" dirty="0" smtClean="0"/>
              <a:t> </a:t>
            </a:r>
            <a:r>
              <a:rPr lang="es-ES" dirty="0" err="1" smtClean="0"/>
              <a:t>images</a:t>
            </a:r>
            <a:endParaRPr lang="es-ES" dirty="0" smtClean="0"/>
          </a:p>
          <a:p>
            <a:pPr marL="0" indent="0">
              <a:buNone/>
            </a:pPr>
            <a:r>
              <a:rPr lang="es-ES" dirty="0" smtClean="0">
                <a:hlinkClick r:id="rId3"/>
              </a:rPr>
              <a:t>https</a:t>
            </a:r>
            <a:r>
              <a:rPr lang="es-ES">
                <a:hlinkClick r:id="rId3"/>
              </a:rPr>
              <a:t>://</a:t>
            </a:r>
            <a:r>
              <a:rPr lang="es-ES" smtClean="0">
                <a:hlinkClick r:id="rId3"/>
              </a:rPr>
              <a:t>cloud.google.com/dataproc/docs/concepts/versioning/dataproc-versions</a:t>
            </a:r>
            <a:r>
              <a:rPr lang="es-ES" smtClean="0"/>
              <a:t> </a:t>
            </a:r>
            <a:endParaRPr lang="es-ES" dirty="0"/>
          </a:p>
        </p:txBody>
      </p:sp>
    </p:spTree>
    <p:extLst>
      <p:ext uri="{BB962C8B-B14F-4D97-AF65-F5344CB8AC3E}">
        <p14:creationId xmlns:p14="http://schemas.microsoft.com/office/powerpoint/2010/main" val="246938072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132FADFE-3B8F-471C-ABF0-DBC7717ECBBC}" type="slidenum">
              <a:rPr lang="es-ES" smtClean="0"/>
              <a:t>78</a:t>
            </a:fld>
            <a:endParaRPr lang="es-ES"/>
          </a:p>
        </p:txBody>
      </p:sp>
      <p:pic>
        <p:nvPicPr>
          <p:cNvPr id="3" name="Imagen 2"/>
          <p:cNvPicPr>
            <a:picLocks noChangeAspect="1"/>
          </p:cNvPicPr>
          <p:nvPr/>
        </p:nvPicPr>
        <p:blipFill>
          <a:blip r:embed="rId2"/>
          <a:stretch>
            <a:fillRect/>
          </a:stretch>
        </p:blipFill>
        <p:spPr>
          <a:xfrm>
            <a:off x="179512" y="1484784"/>
            <a:ext cx="9144000" cy="5148528"/>
          </a:xfrm>
          <a:prstGeom prst="rect">
            <a:avLst/>
          </a:prstGeom>
        </p:spPr>
      </p:pic>
      <p:sp>
        <p:nvSpPr>
          <p:cNvPr id="5" name="CuadroTexto 4"/>
          <p:cNvSpPr txBox="1"/>
          <p:nvPr/>
        </p:nvSpPr>
        <p:spPr>
          <a:xfrm>
            <a:off x="1763688" y="0"/>
            <a:ext cx="4788683" cy="1292662"/>
          </a:xfrm>
          <a:prstGeom prst="rect">
            <a:avLst/>
          </a:prstGeom>
          <a:noFill/>
        </p:spPr>
        <p:txBody>
          <a:bodyPr wrap="none" rtlCol="0">
            <a:spAutoFit/>
          </a:bodyPr>
          <a:lstStyle/>
          <a:p>
            <a:r>
              <a:rPr lang="es-ES" sz="2400" b="1" dirty="0" smtClean="0"/>
              <a:t>Explore new GOOGLE COLABORATOTY</a:t>
            </a:r>
          </a:p>
          <a:p>
            <a:r>
              <a:rPr lang="en-US" dirty="0" smtClean="0"/>
              <a:t>with </a:t>
            </a:r>
            <a:r>
              <a:rPr lang="en-US" dirty="0" err="1" smtClean="0"/>
              <a:t>TensorFlow</a:t>
            </a:r>
            <a:r>
              <a:rPr lang="en-US" dirty="0" smtClean="0"/>
              <a:t> and </a:t>
            </a:r>
            <a:r>
              <a:rPr lang="en-US" b="1" dirty="0" smtClean="0"/>
              <a:t>GPU support</a:t>
            </a:r>
            <a:r>
              <a:rPr lang="en-US" dirty="0" smtClean="0"/>
              <a:t>!</a:t>
            </a:r>
          </a:p>
          <a:p>
            <a:endParaRPr lang="es-ES" dirty="0"/>
          </a:p>
          <a:p>
            <a:r>
              <a:rPr lang="en-US" b="1" dirty="0" smtClean="0"/>
              <a:t>Thanks Daniel </a:t>
            </a:r>
            <a:r>
              <a:rPr lang="es-ES" b="1" dirty="0" smtClean="0"/>
              <a:t>Tapia</a:t>
            </a:r>
            <a:r>
              <a:rPr lang="es-ES" dirty="0" smtClean="0"/>
              <a:t>!</a:t>
            </a:r>
            <a:endParaRPr lang="en-US" dirty="0"/>
          </a:p>
        </p:txBody>
      </p:sp>
    </p:spTree>
    <p:extLst>
      <p:ext uri="{BB962C8B-B14F-4D97-AF65-F5344CB8AC3E}">
        <p14:creationId xmlns:p14="http://schemas.microsoft.com/office/powerpoint/2010/main" val="3940289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34834" y="1124744"/>
            <a:ext cx="8967147" cy="3528392"/>
          </a:xfrm>
          <a:prstGeom prst="rect">
            <a:avLst/>
          </a:prstGeom>
        </p:spPr>
      </p:pic>
      <p:sp>
        <p:nvSpPr>
          <p:cNvPr id="3" name="Rectángulo 2"/>
          <p:cNvSpPr/>
          <p:nvPr/>
        </p:nvSpPr>
        <p:spPr>
          <a:xfrm>
            <a:off x="395536" y="260648"/>
            <a:ext cx="8064896" cy="646331"/>
          </a:xfrm>
          <a:prstGeom prst="rect">
            <a:avLst/>
          </a:prstGeom>
        </p:spPr>
        <p:txBody>
          <a:bodyPr wrap="square">
            <a:spAutoFit/>
          </a:bodyPr>
          <a:lstStyle/>
          <a:p>
            <a:r>
              <a:rPr lang="en-US" dirty="0"/>
              <a:t>https://towardsdatascience.com/running-jupyter-notebook-in-google-cloud-platform-in-15-min-61e16da34d52</a:t>
            </a:r>
          </a:p>
        </p:txBody>
      </p:sp>
    </p:spTree>
    <p:extLst>
      <p:ext uri="{BB962C8B-B14F-4D97-AF65-F5344CB8AC3E}">
        <p14:creationId xmlns:p14="http://schemas.microsoft.com/office/powerpoint/2010/main" val="16802985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323528" y="692696"/>
            <a:ext cx="8352928" cy="646331"/>
          </a:xfrm>
          <a:prstGeom prst="rect">
            <a:avLst/>
          </a:prstGeom>
        </p:spPr>
        <p:txBody>
          <a:bodyPr wrap="square">
            <a:spAutoFit/>
          </a:bodyPr>
          <a:lstStyle/>
          <a:p>
            <a:r>
              <a:rPr lang="en-US" dirty="0"/>
              <a:t>https://towardsdatascience.com/running-jupyter-notebook-in-google-cloud-platform-in-15-min-61e16da34d52</a:t>
            </a:r>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1400"/>
            <a:ext cx="4355976" cy="1128275"/>
          </a:xfrm>
          <a:prstGeom prst="rect">
            <a:avLst/>
          </a:prstGeom>
        </p:spPr>
      </p:pic>
      <p:sp>
        <p:nvSpPr>
          <p:cNvPr id="5" name="Rectángulo 4"/>
          <p:cNvSpPr/>
          <p:nvPr/>
        </p:nvSpPr>
        <p:spPr>
          <a:xfrm>
            <a:off x="467544" y="1412776"/>
            <a:ext cx="7704856" cy="1015663"/>
          </a:xfrm>
          <a:prstGeom prst="rect">
            <a:avLst/>
          </a:prstGeom>
        </p:spPr>
        <p:txBody>
          <a:bodyPr wrap="square">
            <a:spAutoFit/>
          </a:bodyPr>
          <a:lstStyle/>
          <a:p>
            <a:r>
              <a:rPr lang="en-US" sz="2000" b="1" dirty="0"/>
              <a:t>Step 3 : Create a VM instance</a:t>
            </a:r>
          </a:p>
          <a:p>
            <a:r>
              <a:rPr lang="en-US" sz="2000" dirty="0"/>
              <a:t>Click on the three lines on the upper left corner, then on the compute option, click on </a:t>
            </a:r>
            <a:r>
              <a:rPr lang="en-US" sz="2000" b="1" dirty="0">
                <a:solidFill>
                  <a:srgbClr val="0070C0"/>
                </a:solidFill>
              </a:rPr>
              <a:t>‘Compute Engine</a:t>
            </a:r>
            <a:r>
              <a:rPr lang="en-US" sz="2000" dirty="0"/>
              <a:t>’</a:t>
            </a:r>
          </a:p>
        </p:txBody>
      </p:sp>
      <p:pic>
        <p:nvPicPr>
          <p:cNvPr id="6" name="Imagen 5"/>
          <p:cNvPicPr>
            <a:picLocks noChangeAspect="1"/>
          </p:cNvPicPr>
          <p:nvPr/>
        </p:nvPicPr>
        <p:blipFill>
          <a:blip r:embed="rId3"/>
          <a:stretch>
            <a:fillRect/>
          </a:stretch>
        </p:blipFill>
        <p:spPr>
          <a:xfrm>
            <a:off x="1979712" y="2492896"/>
            <a:ext cx="5112568" cy="4236127"/>
          </a:xfrm>
          <a:prstGeom prst="rect">
            <a:avLst/>
          </a:prstGeom>
        </p:spPr>
      </p:pic>
    </p:spTree>
    <p:extLst>
      <p:ext uri="{BB962C8B-B14F-4D97-AF65-F5344CB8AC3E}">
        <p14:creationId xmlns:p14="http://schemas.microsoft.com/office/powerpoint/2010/main" val="173176972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alizado 1">
      <a:majorFont>
        <a:latin typeface="Calibri Light"/>
        <a:ea typeface=""/>
        <a:cs typeface=""/>
      </a:majorFont>
      <a:minorFont>
        <a:latin typeface="Calibri Light"/>
        <a:ea typeface=""/>
        <a:cs typeface=""/>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Presentación en blanco">
  <a:themeElements>
    <a:clrScheme name="Presentación en blanc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resentación en blanco">
      <a:majorFont>
        <a:latin typeface="Arial"/>
        <a:ea typeface="ＭＳ Ｐゴシック"/>
        <a:cs typeface="Geneva"/>
      </a:majorFont>
      <a:minorFont>
        <a:latin typeface="Arial"/>
        <a:ea typeface="ＭＳ Ｐゴシック"/>
        <a:cs typeface="Genev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0" i="0" u="none" strike="noStrike" cap="none" normalizeH="0" baseline="0">
            <a:ln>
              <a:noFill/>
            </a:ln>
            <a:solidFill>
              <a:srgbClr val="000000"/>
            </a:solidFill>
            <a:effectLst/>
            <a:latin typeface="Arial" charset="0"/>
            <a:ea typeface="ＭＳ Ｐゴシック" charset="0"/>
            <a:cs typeface="Genev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0" i="0" u="none" strike="noStrike" cap="none" normalizeH="0" baseline="0">
            <a:ln>
              <a:noFill/>
            </a:ln>
            <a:solidFill>
              <a:srgbClr val="000000"/>
            </a:solidFill>
            <a:effectLst/>
            <a:latin typeface="Arial" charset="0"/>
            <a:ea typeface="ＭＳ Ｐゴシック" charset="0"/>
            <a:cs typeface="Geneva" charset="0"/>
          </a:defRPr>
        </a:defPPr>
      </a:lstStyle>
    </a:lnDef>
  </a:objectDefaults>
  <a:extraClrSchemeLst>
    <a:extraClrScheme>
      <a:clrScheme name="Presentación en blanc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ción en blanc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ción en blanc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ción en blanc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ción en blanc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ción en blanc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esentación en blanco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esentación en blanc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esentación en blanc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esentación en blanc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esentación en blanc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esentación en blanc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alizado 1">
      <a:majorFont>
        <a:latin typeface="Calibri Light"/>
        <a:ea typeface=""/>
        <a:cs typeface=""/>
      </a:majorFont>
      <a:minorFont>
        <a:latin typeface="Calibri Light"/>
        <a:ea typeface=""/>
        <a:cs typeface=""/>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5368</TotalTime>
  <Words>2775</Words>
  <Application>Microsoft Office PowerPoint</Application>
  <PresentationFormat>Presentación en pantalla (4:3)</PresentationFormat>
  <Paragraphs>486</Paragraphs>
  <Slides>78</Slides>
  <Notes>1</Notes>
  <HiddenSlides>0</HiddenSlides>
  <MMClips>0</MMClips>
  <ScaleCrop>false</ScaleCrop>
  <HeadingPairs>
    <vt:vector size="6" baseType="variant">
      <vt:variant>
        <vt:lpstr>Fuentes usadas</vt:lpstr>
      </vt:variant>
      <vt:variant>
        <vt:i4>16</vt:i4>
      </vt:variant>
      <vt:variant>
        <vt:lpstr>Tema</vt:lpstr>
      </vt:variant>
      <vt:variant>
        <vt:i4>3</vt:i4>
      </vt:variant>
      <vt:variant>
        <vt:lpstr>Títulos de diapositiva</vt:lpstr>
      </vt:variant>
      <vt:variant>
        <vt:i4>78</vt:i4>
      </vt:variant>
    </vt:vector>
  </HeadingPairs>
  <TitlesOfParts>
    <vt:vector size="97" baseType="lpstr">
      <vt:lpstr>Arial Unicode MS</vt:lpstr>
      <vt:lpstr>ＭＳ Ｐゴシック</vt:lpstr>
      <vt:lpstr>ＭＳ Ｐゴシック</vt:lpstr>
      <vt:lpstr>Arial</vt:lpstr>
      <vt:lpstr>Arial Narrow</vt:lpstr>
      <vt:lpstr>Calibri</vt:lpstr>
      <vt:lpstr>Calibri Light</vt:lpstr>
      <vt:lpstr>Courier New</vt:lpstr>
      <vt:lpstr>Geneva</vt:lpstr>
      <vt:lpstr>Lucida Grande</vt:lpstr>
      <vt:lpstr>Lucida Sans Unicode</vt:lpstr>
      <vt:lpstr>MV Boli</vt:lpstr>
      <vt:lpstr>Newslab Light</vt:lpstr>
      <vt:lpstr>Newslab Thin</vt:lpstr>
      <vt:lpstr>Segoe Script</vt:lpstr>
      <vt:lpstr>Source Sans Pro</vt:lpstr>
      <vt:lpstr>Tema de Office</vt:lpstr>
      <vt:lpstr>1_Presentación en blanco</vt:lpstr>
      <vt:lpstr>1_Tema de Office</vt:lpstr>
      <vt:lpstr>Google Cloud</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Connecting to Jupyter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OpenAI &amp; Keras-RL</vt:lpstr>
      <vt:lpstr>OpenAI &amp; Keras-RL: SHARING X11 through SSH in Google Cloud</vt:lpstr>
      <vt:lpstr>OpenAI &amp; Keras-RL: SHARING X11 through SSH in Google Cloud</vt:lpstr>
      <vt:lpstr>OpenAI &amp; Keras-RL: SHARING X11 through SSH in Google Cloud</vt:lpstr>
      <vt:lpstr>Presentación de PowerPoint</vt:lpstr>
      <vt:lpstr>Presentación de PowerPoint</vt:lpstr>
      <vt:lpstr>Presentación de PowerPoint</vt:lpstr>
      <vt:lpstr>Presentación de PowerPoint</vt:lpstr>
      <vt:lpstr>Transfer files to Google Cloud Compute Engine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LUIS</dc:creator>
  <cp:lastModifiedBy>usuario</cp:lastModifiedBy>
  <cp:revision>189</cp:revision>
  <dcterms:created xsi:type="dcterms:W3CDTF">2015-11-05T18:51:35Z</dcterms:created>
  <dcterms:modified xsi:type="dcterms:W3CDTF">2018-12-12T15:05:01Z</dcterms:modified>
</cp:coreProperties>
</file>