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2" r:id="rId3"/>
    <p:sldId id="418" r:id="rId4"/>
    <p:sldId id="419" r:id="rId5"/>
    <p:sldId id="417" r:id="rId6"/>
    <p:sldId id="436" r:id="rId7"/>
    <p:sldId id="420" r:id="rId8"/>
    <p:sldId id="421" r:id="rId9"/>
    <p:sldId id="422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AEA"/>
    <a:srgbClr val="F236E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629" autoAdjust="0"/>
  </p:normalViewPr>
  <p:slideViewPr>
    <p:cSldViewPr>
      <p:cViewPr varScale="1">
        <p:scale>
          <a:sx n="63" d="100"/>
          <a:sy n="63" d="100"/>
        </p:scale>
        <p:origin x="12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>
                <a:latin typeface="Calibri Light" panose="020F0302020204030204" pitchFamily="34" charset="0"/>
              </a:rPr>
              <a:t> </a:t>
            </a:r>
            <a:r>
              <a:rPr lang="en-US" sz="2000" dirty="0">
                <a:latin typeface="Calibri Light" panose="020F0302020204030204" pitchFamily="34" charset="0"/>
              </a:rPr>
              <a:t>Machine Learning for Big Data</a:t>
            </a: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25/09/2019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25/09/2019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 userDrawn="1"/>
        </p:nvSpPr>
        <p:spPr>
          <a:xfrm>
            <a:off x="8244408" y="655369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/ 122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25/09/2019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25/09/2019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25/09/2019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25/09/2019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25/09/2019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25/09/2019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25/09/2019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25/09/2019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Lab</a:t>
            </a:r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Linear Regression in </a:t>
            </a:r>
            <a:r>
              <a:rPr lang="en-US" sz="2700" b="1" dirty="0"/>
              <a:t>R</a:t>
            </a:r>
            <a:endParaRPr lang="en-US" sz="2000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7920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study </a:t>
            </a:r>
            <a:r>
              <a:rPr lang="en-US" b="1" i="1" dirty="0">
                <a:solidFill>
                  <a:srgbClr val="92D050"/>
                </a:solidFill>
              </a:rPr>
              <a:t>3.4 The Marketing Plan </a:t>
            </a:r>
            <a:r>
              <a:rPr lang="en-US" dirty="0"/>
              <a:t>following </a:t>
            </a:r>
            <a:r>
              <a:rPr lang="en-US" b="1" i="1" dirty="0">
                <a:solidFill>
                  <a:srgbClr val="92D050"/>
                </a:solidFill>
              </a:rPr>
              <a:t>3.6 Lab: Linear Regression</a:t>
            </a:r>
            <a:r>
              <a:rPr lang="en-US" dirty="0"/>
              <a:t> in text book:</a:t>
            </a:r>
          </a:p>
          <a:p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971600" y="2025714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Introduction to Statistical Learning with Applications in R. Gareth James, Daniela Witten, Trevor Hastie and Robert </a:t>
            </a:r>
            <a:r>
              <a:rPr lang="en-US" dirty="0" err="1"/>
              <a:t>Tibshirani</a:t>
            </a:r>
            <a:r>
              <a:rPr lang="en-US" dirty="0"/>
              <a:t>. Springer, 2013.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16324" y="2996952"/>
            <a:ext cx="65527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dirty="0"/>
              <a:t>Suppose that we are statistical consultants hired by a client to provide advice on how to improve sales of a particular product.</a:t>
            </a:r>
          </a:p>
          <a:p>
            <a:pPr marL="285750" indent="-285750">
              <a:buClr>
                <a:srgbClr val="0070C0"/>
              </a:buClr>
              <a:buSzPct val="800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Clr>
                <a:srgbClr val="0070C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Advertising</a:t>
            </a:r>
            <a:r>
              <a:rPr lang="en-US" dirty="0"/>
              <a:t> data set consists of the sales of that product in 200 different markets, along with advertising budgets for the product in each of those markets for three different media: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TV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radio</a:t>
            </a:r>
            <a:r>
              <a:rPr lang="en-US" dirty="0"/>
              <a:t>, and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newspaper</a:t>
            </a:r>
            <a:r>
              <a:rPr lang="en-US" dirty="0"/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6206E1-4D92-40BA-9C05-2BC198BA7675}"/>
              </a:ext>
            </a:extLst>
          </p:cNvPr>
          <p:cNvSpPr txBox="1"/>
          <p:nvPr/>
        </p:nvSpPr>
        <p:spPr>
          <a:xfrm>
            <a:off x="1143852" y="5517232"/>
            <a:ext cx="6403356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You can research by yourself on an important area: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Marketing attribution</a:t>
            </a:r>
          </a:p>
        </p:txBody>
      </p:sp>
    </p:spTree>
    <p:extLst>
      <p:ext uri="{BB962C8B-B14F-4D97-AF65-F5344CB8AC3E}">
        <p14:creationId xmlns:p14="http://schemas.microsoft.com/office/powerpoint/2010/main" val="57765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5E72E-CBC5-45DC-BD40-D69D72FB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space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CB6BD9-E7C4-4DFD-9DFC-77086D6AA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Prepare a Working space such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34F6315-97EF-462B-A870-4CFFC79A6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68" y="2420888"/>
            <a:ext cx="7148263" cy="26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4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5E72E-CBC5-45DC-BD40-D69D72FB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space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CB6BD9-E7C4-4DFD-9DFC-77086D6AA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53" y="138472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Copy the file Advertising.csv (in Moodle) to DATA directory: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882703-76C2-48A5-B2D7-0141BBF09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40" y="2636912"/>
            <a:ext cx="7670847" cy="26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7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5E72E-CBC5-45DC-BD40-D69D72FB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CB6BD9-E7C4-4DFD-9DFC-77086D6AA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</a:t>
            </a:r>
            <a:r>
              <a:rPr lang="en-US" dirty="0" err="1"/>
              <a:t>Rstudio</a:t>
            </a:r>
            <a:r>
              <a:rPr lang="en-US" dirty="0"/>
              <a:t> and create a new R Script File called: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MLLB_LinearRegresion_Advertising.R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/>
              <a:t>Save it to CODE directory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221307-653E-4CFB-98CD-BD1DE2B9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01206"/>
            <a:ext cx="78581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7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AAF5028-E459-49C4-BCCE-1C1D0103DF01}"/>
              </a:ext>
            </a:extLst>
          </p:cNvPr>
          <p:cNvSpPr/>
          <p:nvPr/>
        </p:nvSpPr>
        <p:spPr>
          <a:xfrm>
            <a:off x="538683" y="1052736"/>
            <a:ext cx="806663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If you get lost, please follow:</a:t>
            </a:r>
          </a:p>
          <a:p>
            <a:endParaRPr lang="en-US" sz="4000" b="1" dirty="0"/>
          </a:p>
          <a:p>
            <a:r>
              <a:rPr lang="en-US" sz="4000" b="1" dirty="0"/>
              <a:t>https://github.com/MasterMSTC/MLLB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204CED-EB57-4668-9641-EB76CE79DF8E}"/>
              </a:ext>
            </a:extLst>
          </p:cNvPr>
          <p:cNvSpPr/>
          <p:nvPr/>
        </p:nvSpPr>
        <p:spPr>
          <a:xfrm>
            <a:off x="1046065" y="4005064"/>
            <a:ext cx="7051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WORKING_MLLB_LinearRegresion_Advertising.R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3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CDB47-A4ED-4E8D-977D-0BE80F1D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List objects in this session</a:t>
            </a:r>
          </a:p>
          <a:p>
            <a:pPr marL="0" indent="0">
              <a:buNone/>
            </a:pPr>
            <a:r>
              <a:rPr lang="en-US" dirty="0"/>
              <a:t>list=ls()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remove all (memory clean)</a:t>
            </a:r>
          </a:p>
          <a:p>
            <a:pPr marL="0" indent="0">
              <a:buNone/>
            </a:pPr>
            <a:r>
              <a:rPr lang="en-US" dirty="0"/>
              <a:t>rm(list=ls())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Set </a:t>
            </a:r>
            <a:r>
              <a:rPr lang="en-US" sz="3600" b="1" dirty="0">
                <a:solidFill>
                  <a:srgbClr val="FF0000"/>
                </a:solidFill>
              </a:rPr>
              <a:t>YOUR Working </a:t>
            </a:r>
            <a:r>
              <a:rPr lang="en-US" dirty="0"/>
              <a:t>directory to DATA</a:t>
            </a:r>
          </a:p>
          <a:p>
            <a:pPr marL="0" indent="0">
              <a:buNone/>
            </a:pPr>
            <a:r>
              <a:rPr lang="en-US" dirty="0" err="1"/>
              <a:t>setwd</a:t>
            </a:r>
            <a:r>
              <a:rPr lang="en-US" dirty="0"/>
              <a:t>("D:/MSTC_BD/R/Curso_2019_20/LINEAR_REGRESSION/DATA")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5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CDB47-A4ED-4E8D-977D-0BE80F1D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#Read the csv file into Advertising</a:t>
            </a:r>
          </a:p>
          <a:p>
            <a:pPr marL="0" indent="0">
              <a:buNone/>
            </a:pPr>
            <a:r>
              <a:rPr lang="en-US" dirty="0"/>
              <a:t>Advertising=read.csv("Advertising.csv")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Check that a new R object is listed</a:t>
            </a:r>
          </a:p>
          <a:p>
            <a:pPr marL="0" indent="0">
              <a:buNone/>
            </a:pPr>
            <a:r>
              <a:rPr lang="en-US" dirty="0"/>
              <a:t>ls()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type of object is Advertising ?</a:t>
            </a:r>
          </a:p>
        </p:txBody>
      </p:sp>
    </p:spTree>
    <p:extLst>
      <p:ext uri="{BB962C8B-B14F-4D97-AF65-F5344CB8AC3E}">
        <p14:creationId xmlns:p14="http://schemas.microsoft.com/office/powerpoint/2010/main" val="49880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CDB47-A4ED-4E8D-977D-0BE80F1D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you can also fix to see it (remember to close for continuing)</a:t>
            </a:r>
          </a:p>
          <a:p>
            <a:pPr marL="0" indent="0">
              <a:buNone/>
            </a:pPr>
            <a:r>
              <a:rPr lang="en-US" dirty="0"/>
              <a:t>fix(Advertising)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Do you know how to create scatter plots to inspect the relevance of each variable ?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Can you also inspect the relationships between variables?</a:t>
            </a:r>
          </a:p>
        </p:txBody>
      </p:sp>
    </p:spTree>
    <p:extLst>
      <p:ext uri="{BB962C8B-B14F-4D97-AF65-F5344CB8AC3E}">
        <p14:creationId xmlns:p14="http://schemas.microsoft.com/office/powerpoint/2010/main" val="3605090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4318</TotalTime>
  <Words>329</Words>
  <Application>Microsoft Office PowerPoint</Application>
  <PresentationFormat>Presentación en pantalla (4:3)</PresentationFormat>
  <Paragraphs>52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de Office</vt:lpstr>
      <vt:lpstr>Machine Learning Lab</vt:lpstr>
      <vt:lpstr>Linear Regression in R</vt:lpstr>
      <vt:lpstr>Working space</vt:lpstr>
      <vt:lpstr>Working space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Luis Hernandez</cp:lastModifiedBy>
  <cp:revision>253</cp:revision>
  <dcterms:created xsi:type="dcterms:W3CDTF">2015-11-05T18:51:35Z</dcterms:created>
  <dcterms:modified xsi:type="dcterms:W3CDTF">2019-09-25T12:01:01Z</dcterms:modified>
</cp:coreProperties>
</file>