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0" r:id="rId4"/>
    <p:sldId id="261" r:id="rId5"/>
    <p:sldId id="263" r:id="rId6"/>
    <p:sldId id="262" r:id="rId7"/>
    <p:sldId id="264" r:id="rId8"/>
    <p:sldId id="271" r:id="rId9"/>
    <p:sldId id="272" r:id="rId10"/>
    <p:sldId id="267" r:id="rId11"/>
    <p:sldId id="27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8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EAA5-DF7C-42C5-BFFC-BE14FC1EDB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4DC0-6331-4EA4-BBBD-D7EF53B9BE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forhackers.io/word-embedding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owardsdatascience.com/introduction-to-word-embeddings-4cf857b12ed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1002" y="310066"/>
            <a:ext cx="5872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W</a:t>
            </a:r>
            <a:r>
              <a:rPr lang="en-US" sz="3600" b="1" dirty="0" smtClean="0"/>
              <a:t>ord </a:t>
            </a:r>
            <a:r>
              <a:rPr lang="en-US" sz="3600" b="1" dirty="0" err="1"/>
              <a:t>E</a:t>
            </a:r>
            <a:r>
              <a:rPr lang="en-US" sz="3600" b="1" dirty="0" err="1" smtClean="0"/>
              <a:t>mbeddings</a:t>
            </a:r>
            <a:r>
              <a:rPr lang="en-US" sz="3600" b="1" dirty="0" smtClean="0"/>
              <a:t> </a:t>
            </a:r>
          </a:p>
          <a:p>
            <a:pPr algn="ctr"/>
            <a:r>
              <a:rPr lang="en-US" sz="3600" dirty="0" smtClean="0"/>
              <a:t>(also known as word vectors) 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2868616" y="1470125"/>
            <a:ext cx="435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https://nlpforhackers.io/word-embeddings/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73039" y="2317803"/>
            <a:ext cx="941240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Bag Of Words Model (</a:t>
            </a:r>
            <a:r>
              <a:rPr lang="en-US" sz="3200" b="1" dirty="0" err="1" smtClean="0"/>
              <a:t>BoW</a:t>
            </a:r>
            <a:r>
              <a:rPr lang="en-US" sz="3200" b="1" dirty="0" smtClean="0"/>
              <a:t>)</a:t>
            </a:r>
          </a:p>
          <a:p>
            <a:r>
              <a:rPr lang="en-US" sz="2400" dirty="0"/>
              <a:t>J</a:t>
            </a:r>
            <a:r>
              <a:rPr lang="en-US" sz="2400" dirty="0" smtClean="0"/>
              <a:t>ust keep counts of the words from the vocabulary.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don’t know anything about the words semantics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ery sparse vectors most of the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n-US" sz="3200" b="1" dirty="0" smtClean="0"/>
              <a:t>N-grams (language model, not </a:t>
            </a:r>
            <a:r>
              <a:rPr lang="en-US" sz="3200" b="1" dirty="0" err="1" smtClean="0"/>
              <a:t>embeddings</a:t>
            </a:r>
            <a:r>
              <a:rPr lang="en-US" sz="3200" b="1" dirty="0" smtClean="0"/>
              <a:t>)</a:t>
            </a:r>
            <a:endParaRPr lang="es-ES" sz="2400" b="1" dirty="0"/>
          </a:p>
          <a:p>
            <a:r>
              <a:rPr lang="en-US" sz="2400" dirty="0"/>
              <a:t>Probabilistic language model for predicting the next item in such a sequence in the form of a (n − 1)–order Markov model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0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14437"/>
            <a:ext cx="1013460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1011425" y="514781"/>
            <a:ext cx="454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https://radimrehurek.com/gensim/index.html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1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0186" y="2524836"/>
            <a:ext cx="10020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2060"/>
                </a:solidFill>
              </a:rPr>
              <a:t>NLP Libraries in Python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9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5" y="1274857"/>
            <a:ext cx="11744325" cy="37623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591140" y="692202"/>
            <a:ext cx="1787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https://spacy.io/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9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1" y="1451496"/>
            <a:ext cx="11240124" cy="414408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8756" y="460191"/>
            <a:ext cx="2555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hlinkClick r:id="rId3"/>
              </a:rPr>
              <a:t>https://www.nltk.org/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3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55928" y="703829"/>
            <a:ext cx="8839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towardsdatascience.com/introduction-to-word-embeddings-4cf857b12edc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932597" y="1733982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TF-IDF Transform</a:t>
            </a:r>
          </a:p>
          <a:p>
            <a:endParaRPr lang="en-US" dirty="0" smtClean="0"/>
          </a:p>
          <a:p>
            <a:r>
              <a:rPr lang="en-US" dirty="0" smtClean="0"/>
              <a:t>TF-IDF </a:t>
            </a:r>
            <a:r>
              <a:rPr lang="en-US" dirty="0" smtClean="0"/>
              <a:t>vectors</a:t>
            </a:r>
          </a:p>
          <a:p>
            <a:endParaRPr lang="en-US" dirty="0" smtClean="0"/>
          </a:p>
          <a:p>
            <a:r>
              <a:rPr lang="en-US" dirty="0" smtClean="0"/>
              <a:t>In simpler terms, words that occur a lot but everywhere should be given very little weighting or significance. We can think of this as words like the or and in the English language. They don’t provide a large amount of value.</a:t>
            </a:r>
          </a:p>
          <a:p>
            <a:endParaRPr lang="en-US" dirty="0" smtClean="0"/>
          </a:p>
          <a:p>
            <a:r>
              <a:rPr lang="en-US" dirty="0" smtClean="0"/>
              <a:t>However, if a word appears very little or appears frequently, but only in one or two places, then these are probably more important words and should be weighted as such.</a:t>
            </a:r>
          </a:p>
          <a:p>
            <a:endParaRPr lang="en-US" dirty="0" smtClean="0"/>
          </a:p>
          <a:p>
            <a:r>
              <a:rPr lang="en-US" dirty="0" smtClean="0"/>
              <a:t>Again, this suffers from the downside of very high dimensional representations that don’t capture semantic relatedness.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04" y="2137081"/>
            <a:ext cx="4021540" cy="29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1002" y="310066"/>
            <a:ext cx="5872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W</a:t>
            </a:r>
            <a:r>
              <a:rPr lang="en-US" sz="3600" b="1" dirty="0" smtClean="0"/>
              <a:t>ord </a:t>
            </a:r>
            <a:r>
              <a:rPr lang="en-US" sz="3600" b="1" dirty="0" err="1"/>
              <a:t>E</a:t>
            </a:r>
            <a:r>
              <a:rPr lang="en-US" sz="3600" b="1" dirty="0" err="1" smtClean="0"/>
              <a:t>mbeddings</a:t>
            </a:r>
            <a:r>
              <a:rPr lang="en-US" sz="3600" b="1" dirty="0" smtClean="0"/>
              <a:t> </a:t>
            </a:r>
          </a:p>
          <a:p>
            <a:pPr algn="ctr"/>
            <a:r>
              <a:rPr lang="en-US" sz="3600" dirty="0" smtClean="0"/>
              <a:t>(also known as word vectors) </a:t>
            </a:r>
            <a:endParaRPr lang="en-US" sz="3600" dirty="0"/>
          </a:p>
        </p:txBody>
      </p:sp>
      <p:sp>
        <p:nvSpPr>
          <p:cNvPr id="6" name="Rectángulo 5"/>
          <p:cNvSpPr/>
          <p:nvPr/>
        </p:nvSpPr>
        <p:spPr>
          <a:xfrm>
            <a:off x="359391" y="1635121"/>
            <a:ext cx="941240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Topic Modeling Algorithms</a:t>
            </a:r>
          </a:p>
          <a:p>
            <a:r>
              <a:rPr lang="en-US" sz="2200" dirty="0" smtClean="0"/>
              <a:t>Topic modeling is a form of dimensionality </a:t>
            </a:r>
            <a:r>
              <a:rPr lang="en-US" sz="2200" dirty="0" smtClean="0"/>
              <a:t>reduction.</a:t>
            </a:r>
          </a:p>
          <a:p>
            <a:endParaRPr lang="en-US" sz="2200" dirty="0"/>
          </a:p>
          <a:p>
            <a:r>
              <a:rPr lang="en-US" sz="2200" dirty="0" smtClean="0"/>
              <a:t>Rather </a:t>
            </a:r>
            <a:r>
              <a:rPr lang="en-US" sz="2200" dirty="0" smtClean="0"/>
              <a:t>than representing a text </a:t>
            </a:r>
            <a:r>
              <a:rPr lang="en-US" sz="2200" b="1" dirty="0" smtClean="0">
                <a:solidFill>
                  <a:srgbClr val="7030A0"/>
                </a:solidFill>
              </a:rPr>
              <a:t>T</a:t>
            </a:r>
            <a:r>
              <a:rPr lang="en-US" sz="2200" dirty="0" smtClean="0"/>
              <a:t> in its feature space as </a:t>
            </a:r>
            <a:r>
              <a:rPr lang="en-US" sz="2200" b="1" dirty="0" smtClean="0">
                <a:solidFill>
                  <a:srgbClr val="7030A0"/>
                </a:solidFill>
              </a:rPr>
              <a:t>{</a:t>
            </a:r>
            <a:r>
              <a:rPr lang="en-US" sz="2200" b="1" dirty="0" err="1" smtClean="0">
                <a:solidFill>
                  <a:srgbClr val="7030A0"/>
                </a:solidFill>
              </a:rPr>
              <a:t>Word_i</a:t>
            </a:r>
            <a:r>
              <a:rPr lang="en-US" sz="2200" b="1" dirty="0" smtClean="0">
                <a:solidFill>
                  <a:srgbClr val="7030A0"/>
                </a:solidFill>
              </a:rPr>
              <a:t>: count(</a:t>
            </a:r>
            <a:r>
              <a:rPr lang="en-US" sz="2200" b="1" dirty="0" err="1" smtClean="0">
                <a:solidFill>
                  <a:srgbClr val="7030A0"/>
                </a:solidFill>
              </a:rPr>
              <a:t>Word_i</a:t>
            </a:r>
            <a:r>
              <a:rPr lang="en-US" sz="2200" b="1" dirty="0" smtClean="0">
                <a:solidFill>
                  <a:srgbClr val="7030A0"/>
                </a:solidFill>
              </a:rPr>
              <a:t>, T) for </a:t>
            </a:r>
            <a:r>
              <a:rPr lang="en-US" sz="2200" b="1" dirty="0" err="1" smtClean="0">
                <a:solidFill>
                  <a:srgbClr val="7030A0"/>
                </a:solidFill>
              </a:rPr>
              <a:t>Word_i</a:t>
            </a:r>
            <a:r>
              <a:rPr lang="en-US" sz="2200" b="1" dirty="0" smtClean="0">
                <a:solidFill>
                  <a:srgbClr val="7030A0"/>
                </a:solidFill>
              </a:rPr>
              <a:t> in V},</a:t>
            </a:r>
            <a:r>
              <a:rPr lang="en-US" sz="2200" dirty="0" smtClean="0"/>
              <a:t> we can represent the text in its topic space as </a:t>
            </a:r>
            <a:r>
              <a:rPr lang="en-US" sz="2200" b="1" dirty="0" smtClean="0">
                <a:solidFill>
                  <a:srgbClr val="7030A0"/>
                </a:solidFill>
              </a:rPr>
              <a:t>{</a:t>
            </a:r>
            <a:r>
              <a:rPr lang="en-US" sz="2200" b="1" dirty="0" err="1" smtClean="0">
                <a:solidFill>
                  <a:srgbClr val="7030A0"/>
                </a:solidFill>
              </a:rPr>
              <a:t>Topic_i</a:t>
            </a:r>
            <a:r>
              <a:rPr lang="en-US" sz="2200" b="1" dirty="0" smtClean="0">
                <a:solidFill>
                  <a:srgbClr val="7030A0"/>
                </a:solidFill>
              </a:rPr>
              <a:t>: weight(</a:t>
            </a:r>
            <a:r>
              <a:rPr lang="en-US" sz="2200" b="1" dirty="0" err="1" smtClean="0">
                <a:solidFill>
                  <a:srgbClr val="7030A0"/>
                </a:solidFill>
              </a:rPr>
              <a:t>Topic_i</a:t>
            </a:r>
            <a:r>
              <a:rPr lang="en-US" sz="2200" b="1" dirty="0" smtClean="0">
                <a:solidFill>
                  <a:srgbClr val="7030A0"/>
                </a:solidFill>
              </a:rPr>
              <a:t>, T) for </a:t>
            </a:r>
            <a:r>
              <a:rPr lang="en-US" sz="2200" b="1" dirty="0" err="1" smtClean="0">
                <a:solidFill>
                  <a:srgbClr val="7030A0"/>
                </a:solidFill>
              </a:rPr>
              <a:t>Topic_i</a:t>
            </a:r>
            <a:r>
              <a:rPr lang="en-US" sz="2200" b="1" dirty="0" smtClean="0">
                <a:solidFill>
                  <a:srgbClr val="7030A0"/>
                </a:solidFill>
              </a:rPr>
              <a:t> in Topics}. </a:t>
            </a:r>
            <a:r>
              <a:rPr lang="en-US" sz="2200" dirty="0" smtClean="0"/>
              <a:t>Notice that we’re using Topics to represent the set of all topics.</a:t>
            </a:r>
            <a:endParaRPr lang="es-ES" sz="2200" dirty="0" smtClean="0"/>
          </a:p>
          <a:p>
            <a:endParaRPr lang="es-ES" sz="2200" b="1" dirty="0" smtClean="0"/>
          </a:p>
          <a:p>
            <a:r>
              <a:rPr lang="en-US" sz="2200" dirty="0" smtClean="0"/>
              <a:t>The </a:t>
            </a:r>
            <a:r>
              <a:rPr lang="en-US" sz="2200" dirty="0" smtClean="0"/>
              <a:t>most popular ones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LDA</a:t>
            </a:r>
            <a:r>
              <a:rPr lang="en-US" sz="2200" dirty="0" smtClean="0"/>
              <a:t> – Latent </a:t>
            </a:r>
            <a:r>
              <a:rPr lang="en-US" sz="2200" dirty="0" err="1" smtClean="0"/>
              <a:t>Dirichlet</a:t>
            </a:r>
            <a:r>
              <a:rPr lang="en-US" sz="2200" dirty="0" smtClean="0"/>
              <a:t> </a:t>
            </a:r>
            <a:r>
              <a:rPr lang="en-US" sz="2200" dirty="0" smtClean="0"/>
              <a:t>Allocation – Its </a:t>
            </a:r>
            <a:r>
              <a:rPr lang="en-US" sz="2200" dirty="0" smtClean="0"/>
              <a:t>foundations are </a:t>
            </a:r>
            <a:r>
              <a:rPr lang="en-US" sz="2200" b="1" dirty="0" smtClean="0"/>
              <a:t>Probabilistic Graphical Models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LSA</a:t>
            </a:r>
            <a:r>
              <a:rPr lang="en-US" sz="2200" dirty="0" smtClean="0"/>
              <a:t> or </a:t>
            </a:r>
            <a:r>
              <a:rPr lang="en-US" sz="2200" b="1" dirty="0" smtClean="0"/>
              <a:t>LSI</a:t>
            </a:r>
            <a:r>
              <a:rPr lang="en-US" sz="2200" dirty="0" smtClean="0"/>
              <a:t> – Latent Semantic Analysis or Latent Semantic Indexing – Uses Singular Value Decomposition (SVD) on the Document-Term Matrix. Based on </a:t>
            </a:r>
            <a:r>
              <a:rPr lang="en-US" sz="2200" b="1" dirty="0" smtClean="0"/>
              <a:t>Linear Algebra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NMF</a:t>
            </a:r>
            <a:r>
              <a:rPr lang="en-US" sz="2200" dirty="0" smtClean="0"/>
              <a:t> – Non-Negative Matrix Factorization – Based on </a:t>
            </a:r>
            <a:r>
              <a:rPr lang="en-US" sz="2200" b="1" dirty="0" smtClean="0"/>
              <a:t>Linear Algebra</a:t>
            </a:r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10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1002" y="310066"/>
            <a:ext cx="5872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W</a:t>
            </a:r>
            <a:r>
              <a:rPr lang="en-US" sz="3600" b="1" dirty="0" smtClean="0"/>
              <a:t>ord </a:t>
            </a:r>
            <a:r>
              <a:rPr lang="en-US" sz="3600" b="1" dirty="0" err="1"/>
              <a:t>E</a:t>
            </a:r>
            <a:r>
              <a:rPr lang="en-US" sz="3600" b="1" dirty="0" err="1" smtClean="0"/>
              <a:t>mbeddings</a:t>
            </a:r>
            <a:r>
              <a:rPr lang="en-US" sz="3600" b="1" dirty="0" smtClean="0"/>
              <a:t> </a:t>
            </a:r>
          </a:p>
          <a:p>
            <a:pPr algn="ctr"/>
            <a:r>
              <a:rPr lang="en-US" sz="3600" dirty="0" smtClean="0"/>
              <a:t>(also known as word vectors) 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821452" y="1797671"/>
            <a:ext cx="429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https://nlpforhackers.io/word-embeddings/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73039" y="2317803"/>
            <a:ext cx="941240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</a:t>
            </a:r>
            <a:r>
              <a:rPr lang="en-US" sz="2800" b="1" dirty="0" smtClean="0"/>
              <a:t>mbedding layer that is trained via backpropagation</a:t>
            </a:r>
            <a:endParaRPr lang="es-ES" sz="2800" b="1" dirty="0" smtClean="0"/>
          </a:p>
          <a:p>
            <a:endParaRPr lang="es-ES" b="1" dirty="0"/>
          </a:p>
          <a:p>
            <a:r>
              <a:rPr lang="en-US" sz="2400" dirty="0" smtClean="0"/>
              <a:t>As we saw in our </a:t>
            </a:r>
            <a:r>
              <a:rPr lang="en-US" sz="2400" dirty="0" err="1" smtClean="0"/>
              <a:t>Keras</a:t>
            </a:r>
            <a:r>
              <a:rPr lang="en-US" sz="2400" dirty="0" smtClean="0"/>
              <a:t> Example:</a:t>
            </a:r>
          </a:p>
          <a:p>
            <a:r>
              <a:rPr lang="en-US" sz="2400" dirty="0" smtClean="0"/>
              <a:t>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can also be derived via an embedding layer that is trained via backpropagation along with the rest of the </a:t>
            </a:r>
            <a:r>
              <a:rPr lang="en-US" sz="2400" dirty="0" smtClean="0"/>
              <a:t>network. </a:t>
            </a:r>
          </a:p>
          <a:p>
            <a:endParaRPr lang="en-US" sz="2400" dirty="0"/>
          </a:p>
          <a:p>
            <a:r>
              <a:rPr lang="en-US" sz="2400" dirty="0" smtClean="0"/>
              <a:t>Using </a:t>
            </a:r>
            <a:r>
              <a:rPr lang="en-US" sz="2400" dirty="0" smtClean="0"/>
              <a:t>already computed word vectors is called </a:t>
            </a:r>
            <a:r>
              <a:rPr lang="en-US" sz="2400" dirty="0" err="1" smtClean="0"/>
              <a:t>pretraining</a:t>
            </a:r>
            <a:r>
              <a:rPr lang="en-U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123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1002" y="310066"/>
            <a:ext cx="5872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W</a:t>
            </a:r>
            <a:r>
              <a:rPr lang="en-US" sz="3600" b="1" dirty="0" smtClean="0"/>
              <a:t>ord </a:t>
            </a:r>
            <a:r>
              <a:rPr lang="en-US" sz="3600" b="1" dirty="0" err="1"/>
              <a:t>E</a:t>
            </a:r>
            <a:r>
              <a:rPr lang="en-US" sz="3600" b="1" dirty="0" err="1" smtClean="0"/>
              <a:t>mbeddings</a:t>
            </a:r>
            <a:r>
              <a:rPr lang="en-US" sz="3600" b="1" dirty="0" smtClean="0"/>
              <a:t> </a:t>
            </a:r>
          </a:p>
          <a:p>
            <a:pPr algn="ctr"/>
            <a:r>
              <a:rPr lang="en-US" sz="3600" dirty="0" smtClean="0"/>
              <a:t>(also known as word vectors) 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821452" y="1797671"/>
            <a:ext cx="429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https://nlpforhackers.io/word-embeddings/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95869" y="2590758"/>
            <a:ext cx="94124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Word2Vec Algorithm</a:t>
            </a:r>
          </a:p>
          <a:p>
            <a:endParaRPr lang="en-US" b="1" dirty="0" smtClean="0"/>
          </a:p>
          <a:p>
            <a:r>
              <a:rPr lang="en-US" sz="2000" dirty="0" smtClean="0"/>
              <a:t>This is the most popular algorithm for computing </a:t>
            </a:r>
            <a:r>
              <a:rPr lang="en-US" sz="2000" dirty="0" err="1" smtClean="0"/>
              <a:t>embeddings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400" dirty="0" smtClean="0"/>
              <a:t>In </a:t>
            </a:r>
            <a:r>
              <a:rPr lang="en-US" sz="2400" dirty="0" smtClean="0"/>
              <a:t>its simplest form, the neural network can learn what is the next word after a given input node. Obviously, the results will be rather simplistic. We need more information about the context of a word in order to learn good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3473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1002" y="310066"/>
            <a:ext cx="5872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W</a:t>
            </a:r>
            <a:r>
              <a:rPr lang="en-US" sz="3600" b="1" dirty="0" smtClean="0"/>
              <a:t>ord </a:t>
            </a:r>
            <a:r>
              <a:rPr lang="en-US" sz="3600" b="1" dirty="0" err="1"/>
              <a:t>E</a:t>
            </a:r>
            <a:r>
              <a:rPr lang="en-US" sz="3600" b="1" dirty="0" err="1" smtClean="0"/>
              <a:t>mbeddings</a:t>
            </a:r>
            <a:r>
              <a:rPr lang="en-US" sz="3600" b="1" dirty="0" smtClean="0"/>
              <a:t> </a:t>
            </a:r>
          </a:p>
          <a:p>
            <a:pPr algn="ctr"/>
            <a:r>
              <a:rPr lang="en-US" sz="3600" dirty="0" smtClean="0"/>
              <a:t>(also known as word vectors) 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821452" y="1797671"/>
            <a:ext cx="429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https://nlpforhackers.io/word-embeddings/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00335" y="2249564"/>
            <a:ext cx="94124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Word2Vec Algorithm</a:t>
            </a:r>
          </a:p>
          <a:p>
            <a:endParaRPr lang="es-ES" sz="2400" b="1" dirty="0" smtClean="0"/>
          </a:p>
          <a:p>
            <a:r>
              <a:rPr lang="en-US" sz="2400" b="1" dirty="0" smtClean="0"/>
              <a:t>CBOW (Continuous Bag-Of-Words) </a:t>
            </a:r>
            <a:r>
              <a:rPr lang="en-US" sz="2400" dirty="0" smtClean="0"/>
              <a:t>is about creating a network that tries to predict the word in the middle given some surrounding words: </a:t>
            </a:r>
            <a:r>
              <a:rPr lang="en-US" sz="2400" dirty="0" smtClean="0">
                <a:solidFill>
                  <a:srgbClr val="FF3399"/>
                </a:solidFill>
              </a:rPr>
              <a:t>[W[-3], W[-2], W[-1], W[1], W[2], W[3]] =&gt; W[0]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Skip-Gram</a:t>
            </a:r>
          </a:p>
          <a:p>
            <a:r>
              <a:rPr lang="en-US" sz="2400" dirty="0" smtClean="0"/>
              <a:t>is </a:t>
            </a:r>
            <a:r>
              <a:rPr lang="en-US" sz="2400" dirty="0" smtClean="0"/>
              <a:t>the opposite of CBOW, try to predict the surrounding words given the word in the middle: </a:t>
            </a:r>
            <a:r>
              <a:rPr lang="en-US" sz="2400" b="1" dirty="0" smtClean="0">
                <a:solidFill>
                  <a:srgbClr val="FF3399"/>
                </a:solidFill>
              </a:rPr>
              <a:t>W[0] =&gt; [W[-3], W[-2], W[-1], W[1], W[2], W[3]]</a:t>
            </a:r>
          </a:p>
        </p:txBody>
      </p:sp>
    </p:spTree>
    <p:extLst>
      <p:ext uri="{BB962C8B-B14F-4D97-AF65-F5344CB8AC3E}">
        <p14:creationId xmlns:p14="http://schemas.microsoft.com/office/powerpoint/2010/main" val="88887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20" y="1610436"/>
            <a:ext cx="9119922" cy="3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Word2Vec</a:t>
            </a:r>
            <a:endParaRPr lang="en-US" sz="2000" dirty="0"/>
          </a:p>
        </p:txBody>
      </p:sp>
      <p:pic>
        <p:nvPicPr>
          <p:cNvPr id="1026" name="Picture 2" descr="Skip-gram Neural Networ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29569"/>
            <a:ext cx="7848872" cy="51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279576" y="479715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OHE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688289" y="1124745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Sampled</a:t>
            </a:r>
          </a:p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Softmax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45471" y="1444752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https://www.youtube.com/watch?v=BD8wPsr_DAI</a:t>
            </a:r>
          </a:p>
        </p:txBody>
      </p:sp>
    </p:spTree>
    <p:extLst>
      <p:ext uri="{BB962C8B-B14F-4D97-AF65-F5344CB8AC3E}">
        <p14:creationId xmlns:p14="http://schemas.microsoft.com/office/powerpoint/2010/main" val="7711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Word2Vec</a:t>
            </a:r>
            <a:endParaRPr lang="en-US" sz="2000" dirty="0"/>
          </a:p>
        </p:txBody>
      </p:sp>
      <p:pic>
        <p:nvPicPr>
          <p:cNvPr id="3076" name="Picture 4" descr="Resultado de imagen de word2vec pa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268761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511825" y="5805265"/>
            <a:ext cx="394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https://ronxin.github.io/wevi/</a:t>
            </a:r>
          </a:p>
        </p:txBody>
      </p:sp>
    </p:spTree>
    <p:extLst>
      <p:ext uri="{BB962C8B-B14F-4D97-AF65-F5344CB8AC3E}">
        <p14:creationId xmlns:p14="http://schemas.microsoft.com/office/powerpoint/2010/main" val="8070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577</Words>
  <Application>Microsoft Office PowerPoint</Application>
  <PresentationFormat>Panorámica</PresentationFormat>
  <Paragraphs>68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Word2Vec</vt:lpstr>
      <vt:lpstr>Word2Vec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7</cp:revision>
  <dcterms:created xsi:type="dcterms:W3CDTF">2018-11-19T21:26:15Z</dcterms:created>
  <dcterms:modified xsi:type="dcterms:W3CDTF">2018-11-20T13:29:30Z</dcterms:modified>
</cp:coreProperties>
</file>