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548" r:id="rId3"/>
    <p:sldId id="262" r:id="rId4"/>
    <p:sldId id="546" r:id="rId5"/>
    <p:sldId id="545" r:id="rId6"/>
    <p:sldId id="547" r:id="rId7"/>
    <p:sldId id="549" r:id="rId8"/>
    <p:sldId id="551" r:id="rId9"/>
    <p:sldId id="55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2D"/>
    <a:srgbClr val="8BCD43"/>
    <a:srgbClr val="4B731F"/>
    <a:srgbClr val="679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30/11/2016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30/11/2016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 userDrawn="1"/>
        </p:nvSpPr>
        <p:spPr>
          <a:xfrm>
            <a:off x="8368172" y="6566440"/>
            <a:ext cx="77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53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30/11/2016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30/11/2016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30/11/2016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30/11/2016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30/11/2016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30/11/2016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30/11/2016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30/11/2016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does-the-Pandora-algorithm-work" TargetMode="External"/><Relationship Id="rId2" Type="http://schemas.openxmlformats.org/officeDocument/2006/relationships/hyperlink" Target="https://support.apple.com/kb/PH20373?viewlocale=en_US&amp;locale=en_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netflix.com/en/node/989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and Descriptive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p:sp>
        <p:nvSpPr>
          <p:cNvPr id="6" name="5 Rectángulo"/>
          <p:cNvSpPr/>
          <p:nvPr/>
        </p:nvSpPr>
        <p:spPr>
          <a:xfrm>
            <a:off x="683568" y="1268760"/>
            <a:ext cx="79208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Given </a:t>
            </a:r>
            <a:r>
              <a:rPr lang="en-US" sz="2800" dirty="0"/>
              <a:t>a list of users and items, and user-item </a:t>
            </a:r>
            <a:r>
              <a:rPr lang="en-US" sz="2800" dirty="0" smtClean="0"/>
              <a:t>interactions, predict user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Key idea</a:t>
            </a:r>
            <a:r>
              <a:rPr lang="en-US" sz="2800" dirty="0"/>
              <a:t>: Use only user-item interactions to predict </a:t>
            </a:r>
            <a:r>
              <a:rPr lang="en-US" sz="2800" dirty="0" smtClean="0"/>
              <a:t>behavior</a:t>
            </a:r>
          </a:p>
          <a:p>
            <a:pPr lvl="4"/>
            <a:r>
              <a:rPr lang="en-US" sz="2400" dirty="0" smtClean="0">
                <a:hlinkClick r:id="rId2"/>
              </a:rPr>
              <a:t>iTunes </a:t>
            </a:r>
            <a:r>
              <a:rPr lang="en-US" sz="2400" dirty="0" smtClean="0">
                <a:hlinkClick r:id="rId2"/>
              </a:rPr>
              <a:t>Genius</a:t>
            </a:r>
            <a:endParaRPr lang="en-US" sz="2400" dirty="0" smtClean="0"/>
          </a:p>
          <a:p>
            <a:pPr lvl="1"/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Contrast with </a:t>
            </a:r>
            <a:r>
              <a:rPr lang="en-US" sz="2800" b="1" i="1" dirty="0">
                <a:solidFill>
                  <a:srgbClr val="00B050"/>
                </a:solidFill>
              </a:rPr>
              <a:t>content-based </a:t>
            </a:r>
            <a:r>
              <a:rPr lang="en-US" sz="2800" b="1" i="1" dirty="0" smtClean="0">
                <a:solidFill>
                  <a:srgbClr val="00B050"/>
                </a:solidFill>
              </a:rPr>
              <a:t>filtering</a:t>
            </a:r>
            <a:r>
              <a:rPr lang="en-US" sz="2800" dirty="0"/>
              <a:t>, which builds a </a:t>
            </a:r>
            <a:r>
              <a:rPr lang="en-US" sz="2800" dirty="0" smtClean="0"/>
              <a:t>model for </a:t>
            </a:r>
            <a:r>
              <a:rPr lang="en-US" sz="2800" dirty="0"/>
              <a:t>each item</a:t>
            </a:r>
          </a:p>
          <a:p>
            <a:pPr lvl="2"/>
            <a:r>
              <a:rPr lang="en-US" sz="2400" dirty="0"/>
              <a:t>e.g. Pandora hires musicologists to characterize songs, </a:t>
            </a:r>
            <a:r>
              <a:rPr lang="en-US" sz="2400" dirty="0" smtClean="0"/>
              <a:t>built the </a:t>
            </a:r>
            <a:r>
              <a:rPr lang="en-US" sz="2400" dirty="0">
                <a:hlinkClick r:id="rId3"/>
              </a:rPr>
              <a:t>Music </a:t>
            </a:r>
            <a:r>
              <a:rPr lang="en-US" sz="2400" dirty="0" smtClean="0">
                <a:hlinkClick r:id="rId3"/>
              </a:rPr>
              <a:t>Genome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91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755576" y="2204864"/>
                <a:ext cx="7920880" cy="31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Given </a:t>
                </a:r>
                <a:r>
                  <a:rPr lang="en-US" sz="2800" dirty="0"/>
                  <a:t>a list of users and items, and user-item </a:t>
                </a:r>
                <a:r>
                  <a:rPr lang="en-US" sz="2800" dirty="0" smtClean="0"/>
                  <a:t>interactions, predict user behavior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E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What </a:t>
                </a:r>
                <a:r>
                  <a:rPr lang="en-US" sz="2800" dirty="0"/>
                  <a:t>do we want to predict?</a:t>
                </a:r>
              </a:p>
              <a:p>
                <a:endParaRPr lang="en-US" sz="2800" dirty="0"/>
              </a:p>
              <a:p>
                <a:pPr algn="ctr"/>
                <a:r>
                  <a:rPr lang="en-US" sz="2800" dirty="0" smtClean="0"/>
                  <a:t>Predict </a:t>
                </a:r>
                <a:r>
                  <a:rPr lang="en-US" sz="2800" dirty="0"/>
                  <a:t>unobserved </a:t>
                </a:r>
                <a:r>
                  <a:rPr lang="en-US" sz="2800" dirty="0" smtClean="0"/>
                  <a:t>ratings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of item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for user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04864"/>
                <a:ext cx="7920880" cy="3143233"/>
              </a:xfrm>
              <a:prstGeom prst="rect">
                <a:avLst/>
              </a:prstGeom>
              <a:blipFill rotWithShape="0">
                <a:blip r:embed="rId2"/>
                <a:stretch>
                  <a:fillRect l="-1386" t="-1942" b="-36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413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7525" algn="l"/>
              </a:tabLst>
              <a:defRPr/>
            </a:pPr>
            <a:r>
              <a:rPr kumimoji="0" lang="en-US" alt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on partially observed matrix:</a:t>
            </a:r>
            <a:r>
              <a:rPr kumimoji="0" lang="en-US" altLang="es-ES" sz="2400" b="0" i="0" u="none" strike="noStrike" kern="120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 unobserved entries</a:t>
            </a:r>
            <a:endParaRPr kumimoji="0" lang="en-US" altLang="es-E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61125" y="2322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s-E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362200" y="2819400"/>
            <a:ext cx="2743200" cy="3657600"/>
            <a:chOff x="2016" y="1632"/>
            <a:chExt cx="1728" cy="230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6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48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80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456" y="163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04" y="220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92" y="220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736" y="220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60" y="177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448" y="177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12" y="177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00" y="177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04" y="192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92" y="192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24" y="192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016" y="206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168" y="206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48" y="235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024" y="235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600" y="235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880" y="249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68" y="249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456" y="249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304" y="264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736" y="264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160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448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736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024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12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160" y="292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168" y="292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456" y="292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160" y="307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592" y="307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736" y="307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168" y="307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304" y="321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880" y="321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456" y="3216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2016" y="336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448" y="336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736" y="3360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304" y="350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736" y="350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168" y="350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456" y="3504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160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48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736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80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168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456" y="3648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016" y="379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304" y="379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736" y="379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312" y="3792"/>
              <a:ext cx="14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2590800" y="3048000"/>
            <a:ext cx="2286000" cy="3429000"/>
            <a:chOff x="2160" y="1776"/>
            <a:chExt cx="1440" cy="2160"/>
          </a:xfrm>
        </p:grpSpPr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2448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456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3168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2592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024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3024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2160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80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456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2590800" y="3048000"/>
            <a:ext cx="2286000" cy="3429000"/>
            <a:chOff x="2160" y="1776"/>
            <a:chExt cx="1440" cy="2160"/>
          </a:xfrm>
        </p:grpSpPr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2448" y="2064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3456" y="2064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3168" y="2352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2592" y="2640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024" y="2640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024" y="3216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160" y="3360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2880" y="3504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3456" y="3792"/>
              <a:ext cx="144" cy="144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grpSp>
        <p:nvGrpSpPr>
          <p:cNvPr id="92" name="Group 90"/>
          <p:cNvGrpSpPr>
            <a:grpSpLocks/>
          </p:cNvGrpSpPr>
          <p:nvPr/>
        </p:nvGrpSpPr>
        <p:grpSpPr bwMode="auto">
          <a:xfrm>
            <a:off x="2362200" y="2819400"/>
            <a:ext cx="2743200" cy="3657600"/>
            <a:chOff x="2016" y="1632"/>
            <a:chExt cx="1728" cy="2304"/>
          </a:xfrm>
        </p:grpSpPr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2016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2304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2592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2736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3024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3168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312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3600" y="163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2016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2160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2448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2880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3024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3168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3456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auto">
            <a:xfrm>
              <a:off x="3600" y="220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2016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2304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2592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2736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2880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168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456" y="177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2016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2160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2448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2736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3168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3312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3456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3600" y="192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2160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2304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2592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2736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3024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3312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3600" y="206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2016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2160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2304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2592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2736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2880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312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3456" y="235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2016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2304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2448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2592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2736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3024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3312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6"/>
            <p:cNvSpPr>
              <a:spLocks noChangeArrowheads="1"/>
            </p:cNvSpPr>
            <p:nvPr/>
          </p:nvSpPr>
          <p:spPr bwMode="auto">
            <a:xfrm>
              <a:off x="2016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2160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2448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2880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3168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3456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3600" y="264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2016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2304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2592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2880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3456" y="278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2016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2592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2880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4"/>
            <p:cNvSpPr>
              <a:spLocks noChangeArrowheads="1"/>
            </p:cNvSpPr>
            <p:nvPr/>
          </p:nvSpPr>
          <p:spPr bwMode="auto">
            <a:xfrm>
              <a:off x="3024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3312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3600" y="292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67"/>
            <p:cNvSpPr>
              <a:spLocks noChangeArrowheads="1"/>
            </p:cNvSpPr>
            <p:nvPr/>
          </p:nvSpPr>
          <p:spPr bwMode="auto">
            <a:xfrm>
              <a:off x="2016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8"/>
            <p:cNvSpPr>
              <a:spLocks noChangeArrowheads="1"/>
            </p:cNvSpPr>
            <p:nvPr/>
          </p:nvSpPr>
          <p:spPr bwMode="auto">
            <a:xfrm>
              <a:off x="2304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2448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0"/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1"/>
            <p:cNvSpPr>
              <a:spLocks noChangeArrowheads="1"/>
            </p:cNvSpPr>
            <p:nvPr/>
          </p:nvSpPr>
          <p:spPr bwMode="auto">
            <a:xfrm>
              <a:off x="3024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3312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3456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4"/>
            <p:cNvSpPr>
              <a:spLocks noChangeArrowheads="1"/>
            </p:cNvSpPr>
            <p:nvPr/>
          </p:nvSpPr>
          <p:spPr bwMode="auto">
            <a:xfrm>
              <a:off x="3600" y="307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Rectangle 175"/>
            <p:cNvSpPr>
              <a:spLocks noChangeArrowheads="1"/>
            </p:cNvSpPr>
            <p:nvPr/>
          </p:nvSpPr>
          <p:spPr bwMode="auto">
            <a:xfrm>
              <a:off x="2016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Rectangle 176"/>
            <p:cNvSpPr>
              <a:spLocks noChangeArrowheads="1"/>
            </p:cNvSpPr>
            <p:nvPr/>
          </p:nvSpPr>
          <p:spPr bwMode="auto">
            <a:xfrm>
              <a:off x="2160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ectangle 177"/>
            <p:cNvSpPr>
              <a:spLocks noChangeArrowheads="1"/>
            </p:cNvSpPr>
            <p:nvPr/>
          </p:nvSpPr>
          <p:spPr bwMode="auto">
            <a:xfrm>
              <a:off x="2448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ctangle 178"/>
            <p:cNvSpPr>
              <a:spLocks noChangeArrowheads="1"/>
            </p:cNvSpPr>
            <p:nvPr/>
          </p:nvSpPr>
          <p:spPr bwMode="auto">
            <a:xfrm>
              <a:off x="2592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2736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3168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3312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3600" y="3216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83"/>
            <p:cNvSpPr>
              <a:spLocks noChangeArrowheads="1"/>
            </p:cNvSpPr>
            <p:nvPr/>
          </p:nvSpPr>
          <p:spPr bwMode="auto">
            <a:xfrm>
              <a:off x="2304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4"/>
            <p:cNvSpPr>
              <a:spLocks noChangeArrowheads="1"/>
            </p:cNvSpPr>
            <p:nvPr/>
          </p:nvSpPr>
          <p:spPr bwMode="auto">
            <a:xfrm>
              <a:off x="2592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Rectangle 185"/>
            <p:cNvSpPr>
              <a:spLocks noChangeArrowheads="1"/>
            </p:cNvSpPr>
            <p:nvPr/>
          </p:nvSpPr>
          <p:spPr bwMode="auto">
            <a:xfrm>
              <a:off x="2880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3024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7"/>
            <p:cNvSpPr>
              <a:spLocks noChangeArrowheads="1"/>
            </p:cNvSpPr>
            <p:nvPr/>
          </p:nvSpPr>
          <p:spPr bwMode="auto">
            <a:xfrm>
              <a:off x="3168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ctangle 188"/>
            <p:cNvSpPr>
              <a:spLocks noChangeArrowheads="1"/>
            </p:cNvSpPr>
            <p:nvPr/>
          </p:nvSpPr>
          <p:spPr bwMode="auto">
            <a:xfrm>
              <a:off x="3312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89"/>
            <p:cNvSpPr>
              <a:spLocks noChangeArrowheads="1"/>
            </p:cNvSpPr>
            <p:nvPr/>
          </p:nvSpPr>
          <p:spPr bwMode="auto">
            <a:xfrm>
              <a:off x="3456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0"/>
            <p:cNvSpPr>
              <a:spLocks noChangeArrowheads="1"/>
            </p:cNvSpPr>
            <p:nvPr/>
          </p:nvSpPr>
          <p:spPr bwMode="auto">
            <a:xfrm>
              <a:off x="3600" y="3360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1"/>
            <p:cNvSpPr>
              <a:spLocks noChangeArrowheads="1"/>
            </p:cNvSpPr>
            <p:nvPr/>
          </p:nvSpPr>
          <p:spPr bwMode="auto">
            <a:xfrm>
              <a:off x="2016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192"/>
            <p:cNvSpPr>
              <a:spLocks noChangeArrowheads="1"/>
            </p:cNvSpPr>
            <p:nvPr/>
          </p:nvSpPr>
          <p:spPr bwMode="auto">
            <a:xfrm>
              <a:off x="2160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3"/>
            <p:cNvSpPr>
              <a:spLocks noChangeArrowheads="1"/>
            </p:cNvSpPr>
            <p:nvPr/>
          </p:nvSpPr>
          <p:spPr bwMode="auto">
            <a:xfrm>
              <a:off x="2448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Rectangle 194"/>
            <p:cNvSpPr>
              <a:spLocks noChangeArrowheads="1"/>
            </p:cNvSpPr>
            <p:nvPr/>
          </p:nvSpPr>
          <p:spPr bwMode="auto">
            <a:xfrm>
              <a:off x="2592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5"/>
            <p:cNvSpPr>
              <a:spLocks noChangeArrowheads="1"/>
            </p:cNvSpPr>
            <p:nvPr/>
          </p:nvSpPr>
          <p:spPr bwMode="auto">
            <a:xfrm>
              <a:off x="3024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Rectangle 196"/>
            <p:cNvSpPr>
              <a:spLocks noChangeArrowheads="1"/>
            </p:cNvSpPr>
            <p:nvPr/>
          </p:nvSpPr>
          <p:spPr bwMode="auto">
            <a:xfrm>
              <a:off x="3312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7"/>
            <p:cNvSpPr>
              <a:spLocks noChangeArrowheads="1"/>
            </p:cNvSpPr>
            <p:nvPr/>
          </p:nvSpPr>
          <p:spPr bwMode="auto">
            <a:xfrm>
              <a:off x="3600" y="3504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8"/>
            <p:cNvSpPr>
              <a:spLocks noChangeArrowheads="1"/>
            </p:cNvSpPr>
            <p:nvPr/>
          </p:nvSpPr>
          <p:spPr bwMode="auto">
            <a:xfrm>
              <a:off x="2016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199"/>
            <p:cNvSpPr>
              <a:spLocks noChangeArrowheads="1"/>
            </p:cNvSpPr>
            <p:nvPr/>
          </p:nvSpPr>
          <p:spPr bwMode="auto">
            <a:xfrm>
              <a:off x="2304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0"/>
            <p:cNvSpPr>
              <a:spLocks noChangeArrowheads="1"/>
            </p:cNvSpPr>
            <p:nvPr/>
          </p:nvSpPr>
          <p:spPr bwMode="auto">
            <a:xfrm>
              <a:off x="2592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1"/>
            <p:cNvSpPr>
              <a:spLocks noChangeArrowheads="1"/>
            </p:cNvSpPr>
            <p:nvPr/>
          </p:nvSpPr>
          <p:spPr bwMode="auto">
            <a:xfrm>
              <a:off x="3024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2"/>
            <p:cNvSpPr>
              <a:spLocks noChangeArrowheads="1"/>
            </p:cNvSpPr>
            <p:nvPr/>
          </p:nvSpPr>
          <p:spPr bwMode="auto">
            <a:xfrm>
              <a:off x="3312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ectangle 203"/>
            <p:cNvSpPr>
              <a:spLocks noChangeArrowheads="1"/>
            </p:cNvSpPr>
            <p:nvPr/>
          </p:nvSpPr>
          <p:spPr bwMode="auto">
            <a:xfrm>
              <a:off x="3600" y="3648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204"/>
            <p:cNvSpPr>
              <a:spLocks noChangeArrowheads="1"/>
            </p:cNvSpPr>
            <p:nvPr/>
          </p:nvSpPr>
          <p:spPr bwMode="auto">
            <a:xfrm>
              <a:off x="2160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ctangle 205"/>
            <p:cNvSpPr>
              <a:spLocks noChangeArrowheads="1"/>
            </p:cNvSpPr>
            <p:nvPr/>
          </p:nvSpPr>
          <p:spPr bwMode="auto">
            <a:xfrm>
              <a:off x="2448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ctangle 206"/>
            <p:cNvSpPr>
              <a:spLocks noChangeArrowheads="1"/>
            </p:cNvSpPr>
            <p:nvPr/>
          </p:nvSpPr>
          <p:spPr bwMode="auto">
            <a:xfrm>
              <a:off x="2592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ctangle 207"/>
            <p:cNvSpPr>
              <a:spLocks noChangeArrowheads="1"/>
            </p:cNvSpPr>
            <p:nvPr/>
          </p:nvSpPr>
          <p:spPr bwMode="auto">
            <a:xfrm>
              <a:off x="2880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Rectangle 208"/>
            <p:cNvSpPr>
              <a:spLocks noChangeArrowheads="1"/>
            </p:cNvSpPr>
            <p:nvPr/>
          </p:nvSpPr>
          <p:spPr bwMode="auto">
            <a:xfrm>
              <a:off x="3024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09"/>
            <p:cNvSpPr>
              <a:spLocks noChangeArrowheads="1"/>
            </p:cNvSpPr>
            <p:nvPr/>
          </p:nvSpPr>
          <p:spPr bwMode="auto">
            <a:xfrm>
              <a:off x="3168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tangle 210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1979712" y="1844824"/>
            <a:ext cx="347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“Will user </a:t>
            </a:r>
            <a:r>
              <a:rPr lang="en-US" altLang="es-ES" sz="2400" i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s-ES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movie </a:t>
            </a:r>
            <a:r>
              <a:rPr lang="en-US" altLang="es-ES" sz="2400" i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s-ES" sz="240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</a:p>
        </p:txBody>
      </p:sp>
      <p:sp>
        <p:nvSpPr>
          <p:cNvPr id="214" name="Text Box 212"/>
          <p:cNvSpPr txBox="1">
            <a:spLocks noChangeArrowheads="1"/>
          </p:cNvSpPr>
          <p:nvPr/>
        </p:nvSpPr>
        <p:spPr bwMode="auto">
          <a:xfrm rot="16200000">
            <a:off x="1793082" y="4474368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215" name="Text Box 213"/>
          <p:cNvSpPr txBox="1">
            <a:spLocks noChangeArrowheads="1"/>
          </p:cNvSpPr>
          <p:nvPr/>
        </p:nvSpPr>
        <p:spPr bwMode="auto">
          <a:xfrm>
            <a:off x="3276600" y="2438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7816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611560" y="1196752"/>
                <a:ext cx="7920880" cy="5150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Predict score/affinity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item j for user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.</a:t>
                </a:r>
              </a:p>
              <a:p>
                <a:endParaRPr lang="es-E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b="1" dirty="0" err="1" smtClean="0"/>
                  <a:t>User-based</a:t>
                </a:r>
                <a:r>
                  <a:rPr lang="es-ES" sz="2800" b="1" dirty="0" smtClean="0"/>
                  <a:t> </a:t>
                </a:r>
                <a:r>
                  <a:rPr lang="es-ES" sz="2800" b="1" dirty="0" err="1" smtClean="0"/>
                  <a:t>approach</a:t>
                </a:r>
                <a:r>
                  <a:rPr lang="es-ES" sz="2800" dirty="0" smtClean="0"/>
                  <a:t>:</a:t>
                </a:r>
                <a:endParaRPr lang="es-ES" sz="2800" dirty="0"/>
              </a:p>
              <a:p>
                <a:pPr lvl="2"/>
                <a:r>
                  <a:rPr lang="en-US" sz="2400" dirty="0"/>
                  <a:t>Find a set of users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who rated item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, that are most </a:t>
                </a:r>
                <a:r>
                  <a:rPr lang="en-US" sz="2400" dirty="0" smtClean="0"/>
                  <a:t>similar </a:t>
                </a:r>
                <a:r>
                  <a:rPr lang="es-ES" sz="24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 smtClean="0"/>
                  <a:t> and</a:t>
                </a:r>
                <a:r>
                  <a:rPr lang="es-ES" sz="2400" dirty="0"/>
                  <a:t> </a:t>
                </a:r>
                <a:r>
                  <a:rPr lang="en-US" sz="2400" dirty="0" smtClean="0"/>
                  <a:t>compute </a:t>
                </a:r>
                <a:r>
                  <a:rPr lang="en-US" sz="2400" dirty="0"/>
                  <a:t>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score as a function of ratings of item </a:t>
                </a:r>
                <a:r>
                  <a:rPr lang="en-US" sz="2400" i="1" dirty="0" smtClean="0"/>
                  <a:t>j</a:t>
                </a:r>
                <a:r>
                  <a:rPr lang="en-US" sz="2400" dirty="0" smtClean="0"/>
                  <a:t> given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(usually weighted linear combination</a:t>
                </a:r>
                <a:r>
                  <a:rPr lang="en-US" sz="2400" dirty="0" smtClean="0"/>
                  <a:t>)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b="1" dirty="0" err="1"/>
                  <a:t>Item-based</a:t>
                </a:r>
                <a:r>
                  <a:rPr lang="es-ES" sz="2800" b="1" dirty="0"/>
                  <a:t> </a:t>
                </a:r>
                <a:r>
                  <a:rPr lang="es-ES" sz="2800" b="1" dirty="0" err="1"/>
                  <a:t>approach</a:t>
                </a:r>
                <a:endParaRPr lang="es-ES" sz="2800" b="1" dirty="0"/>
              </a:p>
              <a:p>
                <a:pPr lvl="2"/>
                <a:r>
                  <a:rPr lang="en-US" sz="2800" dirty="0"/>
                  <a:t>Find a set of most similar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to the item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which </a:t>
                </a:r>
                <a:r>
                  <a:rPr lang="en-US" sz="2800" dirty="0" smtClean="0"/>
                  <a:t>were </a:t>
                </a:r>
                <a:r>
                  <a:rPr lang="es-ES" sz="2800" dirty="0" err="1" smtClean="0"/>
                  <a:t>rated</a:t>
                </a:r>
                <a:r>
                  <a:rPr lang="es-ES" sz="2800" dirty="0" smtClean="0"/>
                  <a:t> </a:t>
                </a:r>
                <a:r>
                  <a:rPr lang="es-ES" sz="2800" dirty="0" err="1" smtClean="0"/>
                  <a:t>by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800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s-ES" sz="2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800" dirty="0" err="1" smtClean="0"/>
                  <a:t>ompute</a:t>
                </a:r>
                <a:r>
                  <a:rPr lang="en-US" sz="2800" dirty="0" smtClean="0"/>
                  <a:t>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 score </a:t>
                </a:r>
                <a:r>
                  <a:rPr lang="en-US" sz="2800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's </a:t>
                </a:r>
                <a:r>
                  <a:rPr lang="en-US" sz="2800" dirty="0"/>
                  <a:t>ratings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20880" cy="5150577"/>
              </a:xfrm>
              <a:prstGeom prst="rect">
                <a:avLst/>
              </a:prstGeom>
              <a:blipFill rotWithShape="0">
                <a:blip r:embed="rId2"/>
                <a:stretch>
                  <a:fillRect l="-1538" t="-1065" b="-26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708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611560" y="1196752"/>
                <a:ext cx="7920880" cy="5332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</a:rPr>
                  <a:t>Predict score/affinity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item j for user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.</a:t>
                </a:r>
              </a:p>
              <a:p>
                <a:endParaRPr lang="es-ES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Each user has a feature vector</a:t>
                </a:r>
                <a:r>
                  <a:rPr lang="es-E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Each </a:t>
                </a:r>
                <a:r>
                  <a:rPr lang="en-US" sz="2800" b="1" dirty="0" smtClean="0"/>
                  <a:t>item (e.g. movie) </a:t>
                </a:r>
                <a:r>
                  <a:rPr lang="en-US" sz="2800" b="1" dirty="0"/>
                  <a:t>has a feature vector</a:t>
                </a:r>
                <a:r>
                  <a:rPr lang="es-E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sz="2800" b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b="1" dirty="0"/>
              </a:p>
              <a:p>
                <a:r>
                  <a:rPr lang="en-US" sz="2800" dirty="0" smtClean="0"/>
                  <a:t>… with dimension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𝑛𝑓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…. and</a:t>
                </a:r>
                <a:endParaRPr lang="es-ES" sz="2800" dirty="0"/>
              </a:p>
              <a:p>
                <a:pPr lvl="2"/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800" dirty="0" smtClean="0"/>
                  <a:t>umber of users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 smtClean="0"/>
                  <a:t>number of movies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20880" cy="5332357"/>
              </a:xfrm>
              <a:prstGeom prst="rect">
                <a:avLst/>
              </a:prstGeom>
              <a:blipFill rotWithShape="0">
                <a:blip r:embed="rId2"/>
                <a:stretch>
                  <a:fillRect l="-1538" t="-10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p:sp>
        <p:nvSpPr>
          <p:cNvPr id="6" name="5 Rectángulo"/>
          <p:cNvSpPr/>
          <p:nvPr/>
        </p:nvSpPr>
        <p:spPr>
          <a:xfrm>
            <a:off x="755576" y="980728"/>
            <a:ext cx="79208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Problem</a:t>
            </a:r>
            <a:r>
              <a:rPr lang="en-US" sz="2800" dirty="0"/>
              <a:t>: How to describe items with factors?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/>
              <a:t>Solution</a:t>
            </a:r>
            <a:r>
              <a:rPr lang="en-US" sz="2400" dirty="0"/>
              <a:t>: Learn latent representation using the </a:t>
            </a:r>
            <a:r>
              <a:rPr lang="en-US" sz="2400" dirty="0" smtClean="0"/>
              <a:t>SVD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Caveat: We don't learn semantic interpretations of </a:t>
            </a:r>
            <a:r>
              <a:rPr lang="en-US" sz="2400" dirty="0" smtClean="0"/>
              <a:t>the factors</a:t>
            </a:r>
            <a:r>
              <a:rPr lang="en-US" sz="2400" dirty="0"/>
              <a:t>, just the numerical representations of the </a:t>
            </a:r>
            <a:r>
              <a:rPr lang="en-US" sz="2400" dirty="0" smtClean="0"/>
              <a:t>users/items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However, for each factor, we can see which items </a:t>
            </a:r>
            <a:r>
              <a:rPr lang="en-US" sz="2400" dirty="0" smtClean="0"/>
              <a:t>have high/low </a:t>
            </a:r>
            <a:r>
              <a:rPr lang="en-US" sz="2400" dirty="0"/>
              <a:t>scores, and assign human interpretations to </a:t>
            </a:r>
            <a:r>
              <a:rPr lang="en-US" sz="2400" dirty="0" smtClean="0"/>
              <a:t>that factor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what </a:t>
            </a:r>
            <a:r>
              <a:rPr lang="en-US" sz="2400" dirty="0" smtClean="0">
                <a:hlinkClick r:id="rId2"/>
              </a:rPr>
              <a:t>Netflix</a:t>
            </a:r>
            <a:r>
              <a:rPr lang="en-US" sz="2400" dirty="0" smtClean="0"/>
              <a:t> </a:t>
            </a:r>
            <a:r>
              <a:rPr lang="en-US" sz="2400" dirty="0"/>
              <a:t>does for movies, in their </a:t>
            </a:r>
            <a:r>
              <a:rPr lang="en-US" sz="2400" dirty="0" smtClean="0"/>
              <a:t>recommendation system </a:t>
            </a:r>
            <a:r>
              <a:rPr lang="en-US" sz="2400" dirty="0"/>
              <a:t>(example factors: "Strong Female Lead", "</a:t>
            </a:r>
            <a:r>
              <a:rPr lang="en-US" sz="2400" dirty="0" smtClean="0"/>
              <a:t>Cerebral Suspense</a:t>
            </a:r>
            <a:r>
              <a:rPr lang="en-US" sz="2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063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Collaborative </a:t>
            </a:r>
            <a:r>
              <a:rPr lang="en-US" b="1" dirty="0"/>
              <a:t>Filtering </a:t>
            </a:r>
            <a:r>
              <a:rPr lang="en-US" b="1" dirty="0" smtClean="0"/>
              <a:t>Algorithms (brief intro)</a:t>
            </a:r>
            <a:endParaRPr lang="en-US" sz="2700" dirty="0"/>
          </a:p>
        </p:txBody>
      </p:sp>
      <p:sp>
        <p:nvSpPr>
          <p:cNvPr id="6" name="5 Rectángulo"/>
          <p:cNvSpPr/>
          <p:nvPr/>
        </p:nvSpPr>
        <p:spPr>
          <a:xfrm>
            <a:off x="539552" y="1340768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Limitations </a:t>
            </a:r>
            <a:r>
              <a:rPr lang="en-US" sz="2800" b="1" dirty="0"/>
              <a:t>of SVD method for Collaborative </a:t>
            </a:r>
            <a:r>
              <a:rPr lang="en-US" sz="2800" b="1" dirty="0" smtClean="0"/>
              <a:t>Filtering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SVD </a:t>
            </a:r>
            <a:r>
              <a:rPr lang="en-US" sz="2800" dirty="0"/>
              <a:t>can only be applied if we know all the user-item ratings</a:t>
            </a:r>
          </a:p>
          <a:p>
            <a:pPr lvl="2"/>
            <a:r>
              <a:rPr lang="en-US" sz="2800" dirty="0"/>
              <a:t>e.g. </a:t>
            </a:r>
            <a:r>
              <a:rPr lang="en-US" sz="2800" dirty="0" err="1"/>
              <a:t>Netix</a:t>
            </a:r>
            <a:r>
              <a:rPr lang="en-US" sz="2800" dirty="0"/>
              <a:t> Prize - only 1% of ratings given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SVD </a:t>
            </a:r>
            <a:r>
              <a:rPr lang="en-US" sz="2800" dirty="0"/>
              <a:t>is only able to minimize the (squared) </a:t>
            </a:r>
            <a:r>
              <a:rPr lang="en-US" sz="2800" dirty="0" err="1"/>
              <a:t>Frobenius</a:t>
            </a:r>
            <a:r>
              <a:rPr lang="en-US" sz="2800" dirty="0"/>
              <a:t> </a:t>
            </a:r>
            <a:r>
              <a:rPr lang="en-US" sz="2800" dirty="0" smtClean="0"/>
              <a:t>norm loss </a:t>
            </a:r>
            <a:r>
              <a:rPr lang="en-US" sz="2800" dirty="0"/>
              <a:t>- may not be </a:t>
            </a:r>
            <a:r>
              <a:rPr lang="en-US" sz="2800" dirty="0" smtClean="0"/>
              <a:t>appropriate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SVD is very slow for a large, dense user-item matrix</a:t>
            </a:r>
          </a:p>
        </p:txBody>
      </p:sp>
    </p:spTree>
    <p:extLst>
      <p:ext uri="{BB962C8B-B14F-4D97-AF65-F5344CB8AC3E}">
        <p14:creationId xmlns:p14="http://schemas.microsoft.com/office/powerpoint/2010/main" val="10118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374</Words>
  <Application>Microsoft Office PowerPoint</Application>
  <PresentationFormat>Presentación en pantalla (4:3)</PresentationFormat>
  <Paragraphs>134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Predictive and Descriptive Learning</vt:lpstr>
      <vt:lpstr>Collaborative Filtering Algorithms (brief intro)</vt:lpstr>
      <vt:lpstr>Collaborative Filtering Algorithms (brief intro)</vt:lpstr>
      <vt:lpstr>Collaborative Filtering Algorithms (brief intro)</vt:lpstr>
      <vt:lpstr>Collaborative Filtering Algorithms (brief intro)</vt:lpstr>
      <vt:lpstr>Collaborative Filtering Algorithms (brief intro)</vt:lpstr>
      <vt:lpstr>Collaborative Filtering Algorithms (brief intro)</vt:lpstr>
      <vt:lpstr>Collaborative Filtering Algorithms (brief intro)</vt:lpstr>
      <vt:lpstr>Collaborative Filtering Algorithms (brief intro)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399</cp:revision>
  <cp:lastPrinted>2016-03-17T17:35:04Z</cp:lastPrinted>
  <dcterms:created xsi:type="dcterms:W3CDTF">2015-11-05T18:51:35Z</dcterms:created>
  <dcterms:modified xsi:type="dcterms:W3CDTF">2016-11-30T21:36:38Z</dcterms:modified>
</cp:coreProperties>
</file>