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6" r:id="rId2"/>
    <p:sldMasterId id="2147483732" r:id="rId3"/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569" r:id="rId6"/>
    <p:sldId id="568" r:id="rId7"/>
    <p:sldId id="570" r:id="rId8"/>
    <p:sldId id="560" r:id="rId9"/>
    <p:sldId id="561" r:id="rId10"/>
    <p:sldId id="562" r:id="rId11"/>
    <p:sldId id="571" r:id="rId12"/>
    <p:sldId id="563" r:id="rId13"/>
    <p:sldId id="572" r:id="rId14"/>
    <p:sldId id="573" r:id="rId15"/>
    <p:sldId id="575" r:id="rId16"/>
    <p:sldId id="576" r:id="rId17"/>
    <p:sldId id="578" r:id="rId18"/>
    <p:sldId id="577" r:id="rId19"/>
    <p:sldId id="574" r:id="rId20"/>
    <p:sldId id="579" r:id="rId21"/>
    <p:sldId id="580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2D"/>
    <a:srgbClr val="8BCD43"/>
    <a:srgbClr val="4B731F"/>
    <a:srgbClr val="679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9" autoAdjust="0"/>
  </p:normalViewPr>
  <p:slideViewPr>
    <p:cSldViewPr>
      <p:cViewPr varScale="1">
        <p:scale>
          <a:sx n="70" d="100"/>
          <a:sy n="70" d="100"/>
        </p:scale>
        <p:origin x="7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14/12/2017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14/12/2017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4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4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8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6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9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03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0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 userDrawn="1"/>
        </p:nvSpPr>
        <p:spPr>
          <a:xfrm>
            <a:off x="8368172" y="6566440"/>
            <a:ext cx="77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53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5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3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4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5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27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19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5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81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14/12/2017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91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44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8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7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73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13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65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184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569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14/12/2017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77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74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85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431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24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6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14/12/2017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14/12/2017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14/12/2017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14/12/2017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14/12/2017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14/12/2017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6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75F8-1B78-4F49-AEC9-BD5B4DCABA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751F-93D5-4EE5-99B6-7E53D0048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or.tensorflow.org/" TargetMode="Externa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aUSP4YerM" TargetMode="External"/><Relationship Id="rId2" Type="http://schemas.openxmlformats.org/officeDocument/2006/relationships/hyperlink" Target="https://www.linkedin.com/pulse/visualising-mnist-dataset-manifold-learning-vijayasaradhi-indurthi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and Descriptive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t-SNE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6048672" cy="496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0648"/>
            <a:ext cx="8020337" cy="52144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5805264"/>
            <a:ext cx="357092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886700" cy="132556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More approaches to model </a:t>
            </a:r>
            <a:r>
              <a:rPr lang="en-US" sz="4800" b="1" dirty="0" smtClean="0"/>
              <a:t>manifolds</a:t>
            </a:r>
            <a:br>
              <a:rPr lang="en-US" sz="4800" b="1" dirty="0" smtClean="0"/>
            </a:br>
            <a:r>
              <a:rPr lang="en-US" sz="3200" b="1" dirty="0" smtClean="0">
                <a:solidFill>
                  <a:srgbClr val="C00000"/>
                </a:solidFill>
              </a:rPr>
              <a:t>(thanks Dani!)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hlinkClick r:id="rId2"/>
              </a:rPr>
              <a:t>http://projector.tensorflow.org</a:t>
            </a:r>
            <a:r>
              <a:rPr lang="en-US" sz="3200" b="1" dirty="0" smtClean="0">
                <a:hlinkClick r:id="rId2"/>
              </a:rPr>
              <a:t>/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2204864"/>
            <a:ext cx="826383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Autoencoders</a:t>
            </a:r>
            <a:endParaRPr lang="en-US" sz="4800" b="1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Bottlenecks</a:t>
            </a:r>
          </a:p>
          <a:p>
            <a:pPr lvl="1">
              <a:lnSpc>
                <a:spcPct val="110000"/>
              </a:lnSpc>
            </a:pP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GAN: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Generative Adversarial Networks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2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1512168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/>
              <a:t>Autoencoders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362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1512168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Bottleneck</a:t>
            </a: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82772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1512168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Bottleneck (transfer learning?)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352928" cy="3860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5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1512168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GAN:</a:t>
            </a:r>
            <a:r>
              <a:rPr lang="en-US" sz="3600" dirty="0"/>
              <a:t> Generative Adversarial Networks: An Overview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Rectángulo 2"/>
          <p:cNvSpPr/>
          <p:nvPr/>
        </p:nvSpPr>
        <p:spPr>
          <a:xfrm>
            <a:off x="683568" y="105273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Creswell, Antonia, et al. "Generative Adversarial Networks: An Overview." </a:t>
            </a:r>
            <a:r>
              <a:rPr lang="en-US" dirty="0" err="1"/>
              <a:t>arXiv</a:t>
            </a:r>
            <a:r>
              <a:rPr lang="en-US" dirty="0"/>
              <a:t> preprint arXiv:1710.07035 (2017).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2856"/>
            <a:ext cx="8358664" cy="400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0"/>
            <a:ext cx="6912768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" y="692696"/>
            <a:ext cx="9144000" cy="582720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8092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Pose Guided Person Image </a:t>
            </a:r>
            <a:r>
              <a:rPr lang="en-US" dirty="0" smtClean="0"/>
              <a:t>Generation (May 2017)</a:t>
            </a:r>
            <a:endParaRPr lang="en-US" dirty="0"/>
          </a:p>
          <a:p>
            <a:r>
              <a:rPr lang="en-US" dirty="0" err="1"/>
              <a:t>Liqian</a:t>
            </a:r>
            <a:r>
              <a:rPr lang="en-US" dirty="0"/>
              <a:t> Ma, </a:t>
            </a:r>
            <a:r>
              <a:rPr lang="en-US" dirty="0" err="1"/>
              <a:t>Qianru</a:t>
            </a:r>
            <a:r>
              <a:rPr lang="en-US" dirty="0"/>
              <a:t> Sun, Xu </a:t>
            </a:r>
            <a:r>
              <a:rPr lang="en-US" dirty="0" err="1"/>
              <a:t>Jia</a:t>
            </a:r>
            <a:r>
              <a:rPr lang="en-US" dirty="0"/>
              <a:t>, </a:t>
            </a:r>
            <a:r>
              <a:rPr lang="en-US" dirty="0" err="1"/>
              <a:t>Bernt</a:t>
            </a:r>
            <a:r>
              <a:rPr lang="en-US" dirty="0"/>
              <a:t> Schiele, </a:t>
            </a:r>
            <a:r>
              <a:rPr lang="en-US" dirty="0" err="1"/>
              <a:t>Tinne</a:t>
            </a:r>
            <a:r>
              <a:rPr lang="en-US" dirty="0"/>
              <a:t> </a:t>
            </a:r>
            <a:r>
              <a:rPr lang="en-US" dirty="0" err="1"/>
              <a:t>Tuytelaars</a:t>
            </a:r>
            <a:r>
              <a:rPr lang="en-US" dirty="0"/>
              <a:t>, Luc Van </a:t>
            </a:r>
            <a:r>
              <a:rPr lang="en-US" dirty="0" err="1"/>
              <a:t>Gool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2854677"/>
            <a:ext cx="3744416" cy="504056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Bengio</a:t>
            </a:r>
            <a:r>
              <a:rPr lang="en-US" altLang="zh-CN" dirty="0" smtClean="0"/>
              <a:t> </a:t>
            </a:r>
            <a:r>
              <a:rPr lang="en-US" altLang="zh-CN" dirty="0"/>
              <a:t>and Lecun’s NIPS15 Tutoring</a:t>
            </a:r>
          </a:p>
          <a:p>
            <a:endParaRPr 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23528" y="2060848"/>
            <a:ext cx="472443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Dong Wang</a:t>
            </a:r>
          </a:p>
          <a:p>
            <a:r>
              <a:rPr lang="en-US" dirty="0" smtClean="0"/>
              <a:t>Unsupervised </a:t>
            </a:r>
            <a:r>
              <a:rPr lang="en-US" dirty="0" err="1"/>
              <a:t>Learning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CSLT</a:t>
            </a:r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prstClr val="black"/>
                </a:solidFill>
              </a:rPr>
              <a:t>ML Summer Seminar (9)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矩形 3"/>
          <p:cNvSpPr/>
          <p:nvPr/>
        </p:nvSpPr>
        <p:spPr>
          <a:xfrm>
            <a:off x="323528" y="188640"/>
            <a:ext cx="155241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prstClr val="black"/>
                </a:solidFill>
              </a:rPr>
              <a:t>Sources</a:t>
            </a:r>
            <a:r>
              <a:rPr lang="es-ES" sz="3200" b="1" dirty="0" smtClean="0">
                <a:solidFill>
                  <a:prstClr val="black"/>
                </a:solidFill>
              </a:rPr>
              <a:t>: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3646765"/>
            <a:ext cx="3898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Fei</a:t>
            </a:r>
            <a:r>
              <a:rPr lang="en-US" altLang="zh-CN" dirty="0"/>
              <a:t> Wang</a:t>
            </a:r>
          </a:p>
          <a:p>
            <a:r>
              <a:rPr lang="en-US" dirty="0" smtClean="0"/>
              <a:t>Distance </a:t>
            </a:r>
            <a:r>
              <a:rPr lang="en-US" dirty="0"/>
              <a:t>Metric Learning in Data Mining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23528" y="90872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Visualising</a:t>
            </a:r>
            <a:r>
              <a:rPr lang="en-US" dirty="0"/>
              <a:t> MNIST dataset with manifold learning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23528" y="126876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https://www.linkedin.com/pulse/visualising-mnist-dataset-manifold-learning-vijayasaradhi-indurthi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5013176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www.youtube.com/watch?v=NEaUSP4YerM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en-US" altLang="zh-CN" b="1" dirty="0" smtClean="0"/>
              <a:t>Multidimensional scaling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4274820" cy="3263504"/>
          </a:xfrm>
        </p:spPr>
        <p:txBody>
          <a:bodyPr/>
          <a:lstStyle/>
          <a:p>
            <a:r>
              <a:rPr lang="en-US" dirty="0" smtClean="0"/>
              <a:t>Also known as </a:t>
            </a:r>
            <a:r>
              <a:rPr lang="en-US" altLang="zh-CN" dirty="0" smtClean="0"/>
              <a:t>Principal Coordinates Analysis</a:t>
            </a:r>
          </a:p>
          <a:p>
            <a:r>
              <a:rPr lang="en-US" altLang="zh-CN" dirty="0" smtClean="0"/>
              <a:t>Takes an input matrix giving dissimilarities between pairs of items 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utputs a coordinate matrix whose configuration minimizes a loss function, e.g., </a:t>
            </a:r>
            <a:r>
              <a:rPr lang="en-US" altLang="zh-CN" i="1" dirty="0" smtClean="0"/>
              <a:t>stree: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6" y="476672"/>
            <a:ext cx="8606511" cy="27591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20" y="3284984"/>
            <a:ext cx="6647550" cy="33843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221088"/>
            <a:ext cx="271375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40768"/>
            <a:ext cx="5328708" cy="41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model is not sufficient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3499866" cy="3263504"/>
          </a:xfrm>
        </p:spPr>
        <p:txBody>
          <a:bodyPr/>
          <a:lstStyle/>
          <a:p>
            <a:r>
              <a:rPr lang="en-US" dirty="0" smtClean="0"/>
              <a:t>Both PCA and MDS are global linear, relying on eigen decomposition: covariance matrix for PCA and centered proximity matrix for MDS.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811268" y="2059186"/>
            <a:ext cx="3401616" cy="1458516"/>
            <a:chOff x="2336" y="1842"/>
            <a:chExt cx="2857" cy="122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1842"/>
              <a:ext cx="1134" cy="1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842"/>
              <a:ext cx="1145" cy="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560" y="2160"/>
              <a:ext cx="424" cy="389"/>
            </a:xfrm>
            <a:prstGeom prst="rightArrow">
              <a:avLst>
                <a:gd name="adj1" fmla="val 50000"/>
                <a:gd name="adj2" fmla="val 2724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TW" sz="1350">
                  <a:solidFill>
                    <a:prstClr val="black"/>
                  </a:solidFill>
                  <a:latin typeface="Times" panose="02020603050405020304" pitchFamily="18" charset="0"/>
                  <a:cs typeface="Arial" panose="020B0604020202020204" pitchFamily="34" charset="0"/>
                </a:rPr>
                <a:t>PCA</a:t>
              </a:r>
              <a:endParaRPr lang="en-US" altLang="zh-TW" sz="1350">
                <a:solidFill>
                  <a:prstClr val="black"/>
                </a:solidFill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512547" y="2059186"/>
            <a:ext cx="2619375" cy="2634854"/>
            <a:chOff x="2640" y="1200"/>
            <a:chExt cx="3072" cy="3120"/>
          </a:xfrm>
        </p:grpSpPr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2"/>
            <a:stretch>
              <a:fillRect/>
            </a:stretch>
          </p:blipFill>
          <p:spPr bwMode="auto">
            <a:xfrm>
              <a:off x="2900" y="1200"/>
              <a:ext cx="1852" cy="1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7" r="3030"/>
            <a:stretch>
              <a:fillRect/>
            </a:stretch>
          </p:blipFill>
          <p:spPr bwMode="auto">
            <a:xfrm>
              <a:off x="2640" y="2976"/>
              <a:ext cx="3072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WordArt 15"/>
          <p:cNvSpPr>
            <a:spLocks noChangeArrowheads="1" noChangeShapeType="1" noTextEdit="1"/>
          </p:cNvSpPr>
          <p:nvPr/>
        </p:nvSpPr>
        <p:spPr bwMode="auto">
          <a:xfrm>
            <a:off x="5567316" y="1952029"/>
            <a:ext cx="2026444" cy="16811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700" kern="10" dirty="0" smtClean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x</a:t>
            </a:r>
            <a:endParaRPr lang="en-US" sz="27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3392" y="4592590"/>
            <a:ext cx="33230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solidFill>
                  <a:prstClr val="black"/>
                </a:solidFill>
              </a:rPr>
              <a:t>Manifold Learning-Dimensionality Reduction</a:t>
            </a:r>
          </a:p>
          <a:p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1325563"/>
          </a:xfrm>
        </p:spPr>
        <p:txBody>
          <a:bodyPr/>
          <a:lstStyle/>
          <a:p>
            <a:r>
              <a:rPr lang="en-US" dirty="0" smtClean="0"/>
              <a:t>Nonlinear manifold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7886700" cy="4351338"/>
          </a:xfrm>
        </p:spPr>
        <p:txBody>
          <a:bodyPr/>
          <a:lstStyle/>
          <a:p>
            <a:r>
              <a:rPr lang="en-US" dirty="0" smtClean="0"/>
              <a:t>Most of data are in nonlinera manifold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08920"/>
            <a:ext cx="4664353" cy="3203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04864"/>
            <a:ext cx="3752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ISOmap</a:t>
            </a:r>
            <a:endParaRPr lang="en-US" sz="4000" dirty="0"/>
          </a:p>
        </p:txBody>
      </p:sp>
      <p:pic>
        <p:nvPicPr>
          <p:cNvPr id="151" name="图片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297000" cy="45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886700" cy="3701827"/>
          </a:xfrm>
        </p:spPr>
        <p:txBody>
          <a:bodyPr>
            <a:normAutofit/>
          </a:bodyPr>
          <a:lstStyle/>
          <a:p>
            <a:r>
              <a:rPr lang="en-US" b="1" dirty="0" smtClean="0"/>
              <a:t>LLE: Local </a:t>
            </a:r>
            <a:r>
              <a:rPr lang="en-US" b="1" dirty="0"/>
              <a:t>linear Embedding </a:t>
            </a:r>
            <a:r>
              <a:rPr lang="en-US" dirty="0"/>
              <a:t>seeks a lower-dimensional projection of the data which preserves distances within local neighborhoods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996952"/>
            <a:ext cx="4766917" cy="358710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67544" y="3284984"/>
            <a:ext cx="2880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It can be thought of as a series of local Principal Component Analyses which are globally compared to find the best non-linear embedding.</a:t>
            </a:r>
          </a:p>
        </p:txBody>
      </p:sp>
    </p:spTree>
    <p:extLst>
      <p:ext uri="{BB962C8B-B14F-4D97-AF65-F5344CB8AC3E}">
        <p14:creationId xmlns:p14="http://schemas.microsoft.com/office/powerpoint/2010/main" val="31128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t-SNE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t-distributed Stochastic Neighbor Embedding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348880"/>
            <a:ext cx="341757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distribution on the </a:t>
            </a:r>
            <a:r>
              <a:rPr lang="en-US" dirty="0" err="1" smtClean="0"/>
              <a:t>orginal</a:t>
            </a:r>
            <a:r>
              <a:rPr lang="en-US" dirty="0" smtClean="0"/>
              <a:t> space</a:t>
            </a:r>
          </a:p>
          <a:p>
            <a:endParaRPr lang="en-US" dirty="0" smtClean="0"/>
          </a:p>
          <a:p>
            <a:r>
              <a:rPr lang="en-US" dirty="0" smtClean="0"/>
              <a:t>Define the distribution on the projection space</a:t>
            </a:r>
          </a:p>
          <a:p>
            <a:endParaRPr lang="en-US" dirty="0" smtClean="0"/>
          </a:p>
          <a:p>
            <a:r>
              <a:rPr lang="en-US" dirty="0" smtClean="0"/>
              <a:t>Let the distributions in the two spaces close to each other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797152"/>
            <a:ext cx="3926508" cy="10560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628800"/>
            <a:ext cx="4326574" cy="14159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140968"/>
            <a:ext cx="3977059" cy="137487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877272"/>
            <a:ext cx="5367005" cy="4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268</Words>
  <Application>Microsoft Office PowerPoint</Application>
  <PresentationFormat>Presentación en pantalla (4:3)</PresentationFormat>
  <Paragraphs>43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新細明體</vt:lpstr>
      <vt:lpstr>宋体</vt:lpstr>
      <vt:lpstr>Arial</vt:lpstr>
      <vt:lpstr>Calibri</vt:lpstr>
      <vt:lpstr>Calibri Light</vt:lpstr>
      <vt:lpstr>Helvetica</vt:lpstr>
      <vt:lpstr>Times</vt:lpstr>
      <vt:lpstr>Tema de Office</vt:lpstr>
      <vt:lpstr>Office 主题</vt:lpstr>
      <vt:lpstr>3_Office 主题</vt:lpstr>
      <vt:lpstr>4_Office 主题</vt:lpstr>
      <vt:lpstr>Predictive and Descriptive Learning</vt:lpstr>
      <vt:lpstr>Presentación de PowerPoint</vt:lpstr>
      <vt:lpstr>Multidimensional scaling </vt:lpstr>
      <vt:lpstr>Presentación de PowerPoint</vt:lpstr>
      <vt:lpstr>Linear model is not sufficient</vt:lpstr>
      <vt:lpstr>Nonlinear manifold</vt:lpstr>
      <vt:lpstr>ISOmap</vt:lpstr>
      <vt:lpstr>LLE: Local linear Embedding seeks a lower-dimensional projection of the data which preserves distances within local neighborhoods. </vt:lpstr>
      <vt:lpstr>t-SNE t-distributed Stochastic Neighbor Embedding </vt:lpstr>
      <vt:lpstr>t-SNE  </vt:lpstr>
      <vt:lpstr>Presentación de PowerPoint</vt:lpstr>
      <vt:lpstr>More approaches to model manifolds (thanks Dani!) http://projector.tensorflow.org/ </vt:lpstr>
      <vt:lpstr>Autoencoders  </vt:lpstr>
      <vt:lpstr>Bottleneck</vt:lpstr>
      <vt:lpstr>Bottleneck (transfer learning?)  </vt:lpstr>
      <vt:lpstr>GAN: Generative Adversarial Networks: An Overview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418</cp:revision>
  <cp:lastPrinted>2016-03-17T17:35:04Z</cp:lastPrinted>
  <dcterms:created xsi:type="dcterms:W3CDTF">2015-11-05T18:51:35Z</dcterms:created>
  <dcterms:modified xsi:type="dcterms:W3CDTF">2017-12-14T15:39:38Z</dcterms:modified>
</cp:coreProperties>
</file>