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1" r:id="rId4"/>
    <p:sldId id="263" r:id="rId5"/>
    <p:sldId id="262" r:id="rId6"/>
    <p:sldId id="264" r:id="rId7"/>
    <p:sldId id="266" r:id="rId8"/>
    <p:sldId id="267" r:id="rId9"/>
    <p:sldId id="268" r:id="rId10"/>
    <p:sldId id="270" r:id="rId11"/>
    <p:sldId id="269" r:id="rId12"/>
    <p:sldId id="265" r:id="rId13"/>
    <p:sldId id="271" r:id="rId14"/>
    <p:sldId id="272" r:id="rId15"/>
    <p:sldId id="258" r:id="rId16"/>
    <p:sldId id="275" r:id="rId17"/>
    <p:sldId id="260" r:id="rId18"/>
    <p:sldId id="274" r:id="rId19"/>
    <p:sldId id="273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9F02-560A-41EA-B216-7E4154C73177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2B95-A532-4DDB-B353-5BFABCB3FE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9F21D-16A6-4D82-9FEE-4E31B3E549D5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4BB18-D339-4B87-A542-D63C05687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3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4BB18-D339-4B87-A542-D63C05687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 userDrawn="1"/>
        </p:nvSpPr>
        <p:spPr>
          <a:xfrm>
            <a:off x="457752" y="2475386"/>
            <a:ext cx="8290712" cy="1041661"/>
          </a:xfrm>
          <a:prstGeom prst="roundRect">
            <a:avLst/>
          </a:prstGeom>
          <a:solidFill>
            <a:srgbClr val="3630B2"/>
          </a:solidFill>
          <a:ln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latin typeface="Calibri Light" panose="020F0302020204030204" pitchFamily="34" charset="0"/>
            </a:endParaRPr>
          </a:p>
        </p:txBody>
      </p:sp>
      <p:sp>
        <p:nvSpPr>
          <p:cNvPr id="9" name="8 CuadroTexto"/>
          <p:cNvSpPr txBox="1"/>
          <p:nvPr userDrawn="1"/>
        </p:nvSpPr>
        <p:spPr>
          <a:xfrm>
            <a:off x="1020471" y="3717032"/>
            <a:ext cx="7087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 Light" panose="020F0302020204030204" pitchFamily="34" charset="0"/>
              </a:rPr>
              <a:t>Master of Science in Signal Theory and Communications</a:t>
            </a:r>
          </a:p>
          <a:p>
            <a:pPr algn="ctr"/>
            <a:r>
              <a:rPr lang="en-US" sz="2000" dirty="0" smtClean="0">
                <a:latin typeface="Calibri Light" panose="020F0302020204030204" pitchFamily="34" charset="0"/>
              </a:rPr>
              <a:t>TRACK: Signal Processing and</a:t>
            </a:r>
            <a:r>
              <a:rPr lang="en-US" sz="2000" baseline="0" dirty="0" smtClean="0">
                <a:latin typeface="Calibri Light" panose="020F0302020204030204" pitchFamily="34" charset="0"/>
              </a:rPr>
              <a:t> </a:t>
            </a:r>
            <a:r>
              <a:rPr lang="en-US" sz="2000" dirty="0" smtClean="0">
                <a:latin typeface="Calibri Light" panose="020F0302020204030204" pitchFamily="34" charset="0"/>
              </a:rPr>
              <a:t>Machine Learning for Big Data</a:t>
            </a:r>
            <a:endParaRPr lang="en-US" sz="2000" dirty="0">
              <a:latin typeface="Calibri Light" panose="020F0302020204030204" pitchFamily="34" charset="0"/>
            </a:endParaRPr>
          </a:p>
        </p:txBody>
      </p:sp>
      <p:sp>
        <p:nvSpPr>
          <p:cNvPr id="11" name="1 Marcador de título"/>
          <p:cNvSpPr>
            <a:spLocks noGrp="1"/>
          </p:cNvSpPr>
          <p:nvPr>
            <p:ph type="title"/>
          </p:nvPr>
        </p:nvSpPr>
        <p:spPr>
          <a:xfrm>
            <a:off x="474620" y="23824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2" y="836712"/>
            <a:ext cx="8064896" cy="1269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 userDrawn="1"/>
        </p:nvSpPr>
        <p:spPr>
          <a:xfrm>
            <a:off x="1460281" y="5589240"/>
            <a:ext cx="6315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000" noProof="0" dirty="0" smtClean="0">
                <a:latin typeface="Calibri Light" panose="020F0302020204030204" pitchFamily="34" charset="0"/>
              </a:rPr>
              <a:t>Departamento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 de Señales, Sistemas y Radiocomunicaciones</a:t>
            </a:r>
          </a:p>
          <a:p>
            <a:pPr algn="ctr"/>
            <a:r>
              <a:rPr lang="es-ES_tradnl" sz="2000" baseline="0" noProof="0" dirty="0" err="1" smtClean="0">
                <a:latin typeface="Calibri Light" panose="020F0302020204030204" pitchFamily="34" charset="0"/>
              </a:rPr>
              <a:t>E.T.S</a:t>
            </a:r>
            <a:r>
              <a:rPr lang="es-ES_tradnl" sz="2000" baseline="0" noProof="0" dirty="0" smtClean="0">
                <a:latin typeface="Calibri Light" panose="020F0302020204030204" pitchFamily="34" charset="0"/>
              </a:rPr>
              <a:t>. Ingenieros de Telecomunicación</a:t>
            </a:r>
          </a:p>
          <a:p>
            <a:pPr algn="ctr"/>
            <a:r>
              <a:rPr lang="es-ES_tradnl" sz="2000" baseline="0" noProof="0" dirty="0" smtClean="0">
                <a:latin typeface="Calibri Light" panose="020F0302020204030204" pitchFamily="34" charset="0"/>
              </a:rPr>
              <a:t>Universidad Politécnica de Madrid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27633-AFB9-4F33-B41F-8AD159A004D3}" type="datetime1">
              <a:rPr lang="es-ES" smtClean="0"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D96D-0377-4EC9-9BF1-2C3C416E1A1F}" type="datetime1">
              <a:rPr lang="es-ES" smtClean="0"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176213" indent="0" algn="l"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lvl="0" algn="l"/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66257" y="6448251"/>
            <a:ext cx="2133600" cy="365125"/>
          </a:xfrm>
        </p:spPr>
        <p:txBody>
          <a:bodyPr/>
          <a:lstStyle/>
          <a:p>
            <a:fld id="{348ECE8D-65F6-4B01-BAA8-9F200C3C1CA9}" type="datetime1">
              <a:rPr lang="es-ES" smtClean="0"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431851"/>
            <a:ext cx="2895600" cy="36512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6477594"/>
            <a:ext cx="906476" cy="375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 userDrawn="1"/>
        </p:nvSpPr>
        <p:spPr>
          <a:xfrm>
            <a:off x="8388424" y="6566440"/>
            <a:ext cx="75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364D299-E018-4E3E-A3DC-C44145307719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‹Nº›</a:t>
            </a:fld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/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4452-56B2-4765-A1B3-8D57FA7ABF8A}" type="datetime1">
              <a:rPr lang="es-ES" smtClean="0"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B460-F920-4154-877A-0B4195851878}" type="datetime1">
              <a:rPr lang="es-ES" smtClean="0"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2F18-9E5C-4AB7-A095-C3C7BADBB447}" type="datetime1">
              <a:rPr lang="es-ES" smtClean="0"/>
              <a:t>10/09/2018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3630B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lvl1pPr>
              <a:defRPr kumimoji="0" lang="es-ES" sz="2800" b="0" i="0" u="none" strike="noStrike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defRPr>
            </a:lvl1pPr>
          </a:lstStyle>
          <a:p>
            <a:pPr marL="8890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EDA0-563C-467B-A901-2E2AD3F7C09E}" type="datetime1">
              <a:rPr lang="es-ES" smtClean="0"/>
              <a:t>10/09/2018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EA1-2156-4D2B-8F6F-606C634C3F68}" type="datetime1">
              <a:rPr lang="es-ES" smtClean="0"/>
              <a:t>10/09/2018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AB71-D589-4C7E-BB38-EAAB0D0DDA68}" type="datetime1">
              <a:rPr lang="es-ES" smtClean="0"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52DF-7918-4EBF-AD1C-8C382A29E8CA}" type="datetime1">
              <a:rPr lang="es-ES" smtClean="0"/>
              <a:t>10/09/2018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229D-6D44-4CBD-9C22-FBB842BB87C1}" type="datetime1">
              <a:rPr lang="es-ES" smtClean="0"/>
              <a:t>10/09/2018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hool.io/15-hours-of-expert-machine-learning-videos/" TargetMode="External"/><Relationship Id="rId2" Type="http://schemas.openxmlformats.org/officeDocument/2006/relationships/hyperlink" Target="http://www.r-bloggers.com/in-depth-introduction-to-machine-learning-in-15-hours-of-expert-video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and Descriptive </a:t>
            </a:r>
            <a:r>
              <a:rPr lang="en-US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2400" dirty="0"/>
              <a:t>S</a:t>
            </a:r>
            <a:r>
              <a:rPr lang="en-US" sz="2400" dirty="0" smtClean="0"/>
              <a:t>upervised/predictive learning</a:t>
            </a:r>
            <a:endParaRPr lang="en-US" sz="27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412776"/>
            <a:ext cx="82089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2400" dirty="0" smtClean="0"/>
              <a:t>Objectives of </a:t>
            </a:r>
            <a:r>
              <a:rPr lang="en-US" sz="2400" dirty="0"/>
              <a:t>Supervised/predictive </a:t>
            </a:r>
            <a:r>
              <a:rPr lang="en-US" sz="2400" dirty="0" smtClean="0"/>
              <a:t>learning</a:t>
            </a:r>
          </a:p>
          <a:p>
            <a:pPr marL="0" indent="0">
              <a:buNone/>
            </a:pPr>
            <a:r>
              <a:rPr lang="en-US" sz="2000" dirty="0" smtClean="0"/>
              <a:t>On </a:t>
            </a:r>
            <a:r>
              <a:rPr lang="en-US" sz="2000" dirty="0"/>
              <a:t>the basis of the training data we would like to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457200"/>
            <a:r>
              <a:rPr lang="en-US" sz="2000" dirty="0" smtClean="0"/>
              <a:t>Accurately </a:t>
            </a:r>
            <a:r>
              <a:rPr lang="en-US" sz="2000" dirty="0"/>
              <a:t>predict unseen test cases.</a:t>
            </a:r>
          </a:p>
          <a:p>
            <a:pPr marL="514350" indent="-457200"/>
            <a:r>
              <a:rPr lang="en-US" sz="2000" dirty="0" smtClean="0"/>
              <a:t>Understand </a:t>
            </a:r>
            <a:r>
              <a:rPr lang="en-US" sz="2000" dirty="0"/>
              <a:t>which inputs </a:t>
            </a:r>
            <a:r>
              <a:rPr lang="en-US" sz="2000" dirty="0" smtClean="0"/>
              <a:t>affect </a:t>
            </a:r>
            <a:r>
              <a:rPr lang="en-US" sz="2000" dirty="0"/>
              <a:t>the </a:t>
            </a:r>
            <a:r>
              <a:rPr lang="en-US" sz="2000" dirty="0" smtClean="0"/>
              <a:t>outcome. </a:t>
            </a:r>
            <a:endParaRPr lang="en-US" sz="2000" dirty="0"/>
          </a:p>
          <a:p>
            <a:pPr marL="514350" indent="-457200"/>
            <a:r>
              <a:rPr lang="en-US" sz="2000" dirty="0" smtClean="0"/>
              <a:t>Assess </a:t>
            </a:r>
            <a:r>
              <a:rPr lang="en-US" sz="2000" dirty="0"/>
              <a:t>the quality of our predictions and </a:t>
            </a:r>
            <a:r>
              <a:rPr lang="en-US" sz="2000" dirty="0" smtClean="0"/>
              <a:t>inferences.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503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2400" dirty="0" smtClean="0"/>
              <a:t>Unsupervised/descriptive learning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39552" y="1052736"/>
                <a:ext cx="8208912" cy="40324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2200" b="1" i="1" dirty="0" smtClean="0">
                    <a:solidFill>
                      <a:srgbClr val="00B0F0"/>
                    </a:solidFill>
                  </a:rPr>
                  <a:t>Unsupervised/descriptive </a:t>
                </a:r>
                <a:r>
                  <a:rPr lang="en-US" sz="2200" b="1" i="1" dirty="0">
                    <a:solidFill>
                      <a:srgbClr val="00B0F0"/>
                    </a:solidFill>
                  </a:rPr>
                  <a:t>learning</a:t>
                </a:r>
                <a:r>
                  <a:rPr lang="en-US" sz="2200" dirty="0" smtClean="0"/>
                  <a:t>: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en-US" sz="2000" dirty="0" smtClean="0"/>
                  <a:t>We are only given inputs </a:t>
                </a:r>
                <a14:m>
                  <m:oMath xmlns:m="http://schemas.openxmlformats.org/officeDocument/2006/math">
                    <m:r>
                      <a:rPr lang="es-ES_tradnl" sz="2000" i="1">
                        <a:latin typeface="Cambria Math"/>
                      </a:rPr>
                      <m:t>𝑃</m:t>
                    </m:r>
                    <m:r>
                      <a:rPr lang="es-ES_tradnl" sz="2000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_trad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_tradnl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_tradnl" sz="2000" b="1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s-ES_tradnl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  <m:r>
                          <a:rPr lang="es-ES_tradnl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s-ES_tradnl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the goal is to find “interesting patterns” in the data (</a:t>
                </a:r>
                <a:r>
                  <a:rPr lang="en-US" sz="2000" b="1" i="1" dirty="0" smtClean="0">
                    <a:solidFill>
                      <a:srgbClr val="92D050"/>
                    </a:solidFill>
                  </a:rPr>
                  <a:t>knowledge discovery</a:t>
                </a:r>
                <a:r>
                  <a:rPr lang="en-US" sz="2000" dirty="0" smtClean="0"/>
                  <a:t>)</a:t>
                </a:r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200" dirty="0" smtClean="0"/>
              </a:p>
              <a:p>
                <a:pPr lvl="1" algn="just"/>
                <a:r>
                  <a:rPr lang="en-US" sz="1800" dirty="0" smtClean="0"/>
                  <a:t>Objective </a:t>
                </a:r>
                <a:r>
                  <a:rPr lang="en-US" sz="1800" dirty="0"/>
                  <a:t>is more fuzzy </a:t>
                </a:r>
                <a:r>
                  <a:rPr lang="en-US" sz="1800" dirty="0" smtClean="0"/>
                  <a:t>– find groups </a:t>
                </a:r>
                <a:r>
                  <a:rPr lang="en-US" sz="1800" dirty="0"/>
                  <a:t>of samples </a:t>
                </a:r>
                <a:r>
                  <a:rPr lang="en-US" sz="1800" dirty="0" smtClean="0"/>
                  <a:t>that behave </a:t>
                </a:r>
                <a:r>
                  <a:rPr lang="en-US" sz="1800" dirty="0"/>
                  <a:t>similarly, </a:t>
                </a:r>
                <a:r>
                  <a:rPr lang="en-US" sz="1800" dirty="0" smtClean="0"/>
                  <a:t>find </a:t>
                </a:r>
                <a:r>
                  <a:rPr lang="en-US" sz="1800" dirty="0"/>
                  <a:t>features that behave similarly, </a:t>
                </a:r>
                <a:r>
                  <a:rPr lang="en-US" sz="1800" dirty="0" smtClean="0"/>
                  <a:t>find linear </a:t>
                </a:r>
                <a:r>
                  <a:rPr lang="en-US" sz="1800" dirty="0"/>
                  <a:t>combinations of features with the most variation.</a:t>
                </a:r>
              </a:p>
              <a:p>
                <a:pPr lvl="1"/>
                <a:r>
                  <a:rPr lang="en-US" sz="1800" dirty="0"/>
                  <a:t>D</a:t>
                </a:r>
                <a:r>
                  <a:rPr lang="en-US" sz="1800" dirty="0" smtClean="0"/>
                  <a:t>ifficult </a:t>
                </a:r>
                <a:r>
                  <a:rPr lang="en-US" sz="1800" dirty="0"/>
                  <a:t>to know how well your are doing.</a:t>
                </a:r>
              </a:p>
              <a:p>
                <a:pPr lvl="1"/>
                <a:r>
                  <a:rPr lang="en-US" sz="1800" dirty="0"/>
                  <a:t>D</a:t>
                </a:r>
                <a:r>
                  <a:rPr lang="en-US" sz="1800" dirty="0" smtClean="0"/>
                  <a:t>ifferent </a:t>
                </a:r>
                <a:r>
                  <a:rPr lang="en-US" sz="1800" dirty="0"/>
                  <a:t>from supervised learning, but can be useful as </a:t>
                </a:r>
                <a:r>
                  <a:rPr lang="en-US" sz="1800" dirty="0" smtClean="0"/>
                  <a:t>a pre-processing </a:t>
                </a:r>
                <a:r>
                  <a:rPr lang="en-US" sz="1800" dirty="0"/>
                  <a:t>step for supervised learning</a:t>
                </a:r>
                <a:r>
                  <a:rPr lang="en-US" sz="18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208912" cy="4032448"/>
              </a:xfrm>
              <a:prstGeom prst="rect">
                <a:avLst/>
              </a:prstGeom>
              <a:blipFill rotWithShape="0">
                <a:blip r:embed="rId2"/>
                <a:stretch>
                  <a:fillRect l="-892" t="-1059" r="-5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7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85800" y="1268760"/>
                <a:ext cx="77724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b="1" dirty="0" smtClean="0">
                    <a:solidFill>
                      <a:srgbClr val="00B0F0"/>
                    </a:solidFill>
                  </a:rPr>
                  <a:t>The Netflix prize</a:t>
                </a:r>
                <a:endParaRPr lang="en-US" sz="2800" b="1" dirty="0" smtClean="0">
                  <a:solidFill>
                    <a:srgbClr val="00B0F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ompetition </a:t>
                </a:r>
                <a:r>
                  <a:rPr lang="en-US" sz="2000" dirty="0"/>
                  <a:t>started in October 2006. Training data </a:t>
                </a:r>
                <a:r>
                  <a:rPr lang="en-US" sz="2000" dirty="0" smtClean="0"/>
                  <a:t>is ratings </a:t>
                </a:r>
                <a:r>
                  <a:rPr lang="en-US" sz="2000" dirty="0"/>
                  <a:t>for </a:t>
                </a:r>
                <a:r>
                  <a:rPr lang="en-US" sz="2000" dirty="0" smtClean="0"/>
                  <a:t>18.000 </a:t>
                </a:r>
                <a:r>
                  <a:rPr lang="en-US" sz="2000" dirty="0"/>
                  <a:t>movies by </a:t>
                </a:r>
                <a:r>
                  <a:rPr lang="en-US" sz="2000" dirty="0" smtClean="0"/>
                  <a:t>400.000 Netflix customers, each </a:t>
                </a:r>
                <a:r>
                  <a:rPr lang="en-US" sz="2000" dirty="0"/>
                  <a:t>rating between 1 and 5.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raining </a:t>
                </a:r>
                <a:r>
                  <a:rPr lang="en-US" sz="2000" dirty="0"/>
                  <a:t>data is very </a:t>
                </a:r>
                <a:r>
                  <a:rPr lang="en-US" sz="2000" dirty="0" smtClean="0"/>
                  <a:t>sparse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about 98% missing.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O</a:t>
                </a:r>
                <a:r>
                  <a:rPr lang="en-US" sz="2000" dirty="0" smtClean="0"/>
                  <a:t>bjective </a:t>
                </a:r>
                <a:r>
                  <a:rPr lang="en-US" sz="2000" dirty="0"/>
                  <a:t>is to predict the rating for a set of 1 </a:t>
                </a:r>
                <a:r>
                  <a:rPr lang="en-US" sz="2000" dirty="0" smtClean="0"/>
                  <a:t>million customer-movie </a:t>
                </a:r>
                <a:r>
                  <a:rPr lang="en-US" sz="2000" dirty="0"/>
                  <a:t>pairs that are missing in the training data.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/>
                  <a:t>Netflix's </a:t>
                </a:r>
                <a:r>
                  <a:rPr lang="en-US" sz="2000" dirty="0"/>
                  <a:t>original algorithm achieved a root </a:t>
                </a:r>
                <a:r>
                  <a:rPr lang="en-US" sz="2000" dirty="0" err="1"/>
                  <a:t>MSE</a:t>
                </a:r>
                <a:r>
                  <a:rPr lang="en-US" sz="2000" dirty="0"/>
                  <a:t> of 0.953.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/>
                  <a:t>The first </a:t>
                </a:r>
                <a:r>
                  <a:rPr lang="en-US" sz="2000" dirty="0"/>
                  <a:t>team to achieve a 10% improvement </a:t>
                </a:r>
                <a:r>
                  <a:rPr lang="en-US" sz="2000" u="sng" dirty="0"/>
                  <a:t>wins </a:t>
                </a:r>
                <a:r>
                  <a:rPr lang="en-US" sz="2000" u="sng" dirty="0" smtClean="0"/>
                  <a:t>one million </a:t>
                </a:r>
                <a:r>
                  <a:rPr lang="en-US" sz="2000" u="sng" dirty="0"/>
                  <a:t>dollars</a:t>
                </a:r>
                <a:r>
                  <a:rPr lang="en-US" sz="20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I</a:t>
                </a:r>
                <a:r>
                  <a:rPr lang="en-US" sz="2000" dirty="0" smtClean="0"/>
                  <a:t>s </a:t>
                </a:r>
                <a:r>
                  <a:rPr lang="en-US" sz="2000" dirty="0"/>
                  <a:t>this a supervised or unsupervised problem</a:t>
                </a:r>
                <a:r>
                  <a:rPr lang="en-US" sz="2000" dirty="0" smtClean="0"/>
                  <a:t>?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Predict ratings?  … o finding “similar” customers?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68760"/>
                <a:ext cx="7772400" cy="5257800"/>
              </a:xfrm>
              <a:prstGeom prst="rect">
                <a:avLst/>
              </a:prstGeom>
              <a:blipFill rotWithShape="1">
                <a:blip r:embed="rId2"/>
                <a:stretch>
                  <a:fillRect l="-706" t="-927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9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endParaRPr lang="en-US" sz="2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939466" cy="5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71052" y="1052736"/>
                <a:ext cx="77724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b="1" dirty="0">
                    <a:solidFill>
                      <a:srgbClr val="00B0F0"/>
                    </a:solidFill>
                  </a:rPr>
                  <a:t>Statistical Learning versus Machine </a:t>
                </a:r>
                <a:r>
                  <a:rPr lang="en-US" b="1" dirty="0" smtClean="0">
                    <a:solidFill>
                      <a:srgbClr val="00B0F0"/>
                    </a:solidFill>
                  </a:rPr>
                  <a:t>Learning</a:t>
                </a:r>
              </a:p>
              <a:p>
                <a:pPr marL="457200" lvl="1" indent="0" algn="ctr">
                  <a:buNone/>
                </a:pPr>
                <a:endParaRPr lang="en-US" sz="800" b="1" dirty="0" smtClean="0">
                  <a:solidFill>
                    <a:srgbClr val="00B0F0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Machine learning arose as a </a:t>
                </a:r>
                <a:r>
                  <a:rPr lang="en-US" sz="2000" dirty="0" smtClean="0"/>
                  <a:t>subfield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Artificial Intelligence</a:t>
                </a:r>
                <a:r>
                  <a:rPr lang="en-US" sz="20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/>
                  <a:t>Statistical </a:t>
                </a:r>
                <a:r>
                  <a:rPr lang="en-US" sz="2000" dirty="0"/>
                  <a:t>learning arose as a </a:t>
                </a:r>
                <a:r>
                  <a:rPr lang="en-US" sz="2000" dirty="0" smtClean="0"/>
                  <a:t>subfield </a:t>
                </a:r>
                <a:r>
                  <a:rPr lang="en-US" sz="2000" dirty="0"/>
                  <a:t>of Statistics.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b="1" i="1" dirty="0" smtClean="0">
                    <a:solidFill>
                      <a:srgbClr val="92D050"/>
                    </a:solidFill>
                  </a:rPr>
                  <a:t>There </a:t>
                </a:r>
                <a:r>
                  <a:rPr lang="en-US" sz="2000" b="1" i="1" dirty="0">
                    <a:solidFill>
                      <a:srgbClr val="92D050"/>
                    </a:solidFill>
                  </a:rPr>
                  <a:t>is much overlap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both </a:t>
                </a:r>
                <a:r>
                  <a:rPr lang="en-US" sz="2000" dirty="0" smtClean="0"/>
                  <a:t>fields </a:t>
                </a:r>
                <a:r>
                  <a:rPr lang="en-US" sz="2000" dirty="0"/>
                  <a:t>focus on </a:t>
                </a:r>
                <a:r>
                  <a:rPr lang="en-US" sz="2000" dirty="0" smtClean="0"/>
                  <a:t>supervised and </a:t>
                </a:r>
                <a:r>
                  <a:rPr lang="en-US" sz="2000" dirty="0"/>
                  <a:t>unsupervised problems: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1800" dirty="0"/>
                  <a:t>Machine learning has a greater emphasis on large scale applications and prediction accuracy.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1800" dirty="0" smtClean="0"/>
                  <a:t>Statistical </a:t>
                </a:r>
                <a:r>
                  <a:rPr lang="en-US" sz="1800" dirty="0"/>
                  <a:t>learning emphasizes models and </a:t>
                </a:r>
                <a:r>
                  <a:rPr lang="en-US" sz="1800" dirty="0" smtClean="0"/>
                  <a:t>their interpretability</a:t>
                </a:r>
                <a:r>
                  <a:rPr lang="en-US" sz="1800" dirty="0"/>
                  <a:t>, and precision and uncertainty.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/>
                  <a:t>But </a:t>
                </a:r>
                <a:r>
                  <a:rPr lang="en-US" sz="2000" dirty="0"/>
                  <a:t>the distinction has become more and more </a:t>
                </a:r>
                <a:r>
                  <a:rPr lang="en-US" sz="2000" dirty="0" smtClean="0"/>
                  <a:t>blurred, and </a:t>
                </a:r>
                <a:r>
                  <a:rPr lang="en-US" sz="2000" dirty="0"/>
                  <a:t>there is a great deal of </a:t>
                </a:r>
                <a:r>
                  <a:rPr lang="en-US" sz="2000" dirty="0" smtClean="0"/>
                  <a:t>“cross-fertilization</a:t>
                </a:r>
                <a:r>
                  <a:rPr lang="en-US" sz="2000" dirty="0"/>
                  <a:t>".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000" dirty="0" smtClean="0"/>
                  <a:t>Machine </a:t>
                </a:r>
                <a:r>
                  <a:rPr lang="en-US" sz="2000" dirty="0"/>
                  <a:t>learning has the upper hand in </a:t>
                </a:r>
                <a:r>
                  <a:rPr lang="en-US" sz="2000" b="1" i="1" dirty="0">
                    <a:solidFill>
                      <a:srgbClr val="92D050"/>
                    </a:solidFill>
                  </a:rPr>
                  <a:t>Marketing</a:t>
                </a:r>
                <a:r>
                  <a:rPr lang="en-US" sz="2000" dirty="0"/>
                  <a:t>!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2" y="1052736"/>
                <a:ext cx="7772400" cy="5257800"/>
              </a:xfrm>
              <a:prstGeom prst="rect">
                <a:avLst/>
              </a:prstGeom>
              <a:blipFill rotWithShape="1">
                <a:blip r:embed="rId2"/>
                <a:stretch>
                  <a:fillRect l="-627" t="-928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Predictive and Descriptive Learning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Course Description (I)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216024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In this course we introduce </a:t>
            </a:r>
            <a:r>
              <a:rPr lang="en-US" sz="2000" dirty="0"/>
              <a:t>main principles </a:t>
            </a:r>
            <a:r>
              <a:rPr lang="en-US" sz="2000" dirty="0" smtClean="0"/>
              <a:t>of supervised and </a:t>
            </a:r>
            <a:r>
              <a:rPr lang="en-US" sz="2000" dirty="0"/>
              <a:t>unsupervised </a:t>
            </a:r>
            <a:r>
              <a:rPr lang="en-US" sz="2000" dirty="0" smtClean="0"/>
              <a:t>learning </a:t>
            </a:r>
            <a:r>
              <a:rPr lang="en-GB" sz="2000" dirty="0" smtClean="0"/>
              <a:t>to </a:t>
            </a:r>
            <a:r>
              <a:rPr lang="en-GB" sz="2000" dirty="0"/>
              <a:t>understand the ideas behind the most used and widely applicable techniques for regression, classification and clustering</a:t>
            </a:r>
            <a:endParaRPr lang="en-US" sz="2000" dirty="0" smtClean="0"/>
          </a:p>
          <a:p>
            <a:pPr>
              <a:spcAft>
                <a:spcPts val="1200"/>
              </a:spcAft>
            </a:pPr>
            <a:r>
              <a:rPr lang="en-US" sz="2000" dirty="0" smtClean="0"/>
              <a:t>Methodological </a:t>
            </a:r>
            <a:r>
              <a:rPr lang="en-US" sz="2000" dirty="0"/>
              <a:t>issues such as model assessment and selection, and overfitting are </a:t>
            </a:r>
            <a:r>
              <a:rPr lang="en-US" sz="2000" dirty="0" smtClean="0"/>
              <a:t>discussed</a:t>
            </a:r>
            <a:r>
              <a:rPr lang="en-US" sz="2000" dirty="0"/>
              <a:t> </a:t>
            </a:r>
            <a:r>
              <a:rPr lang="en-US" sz="2000" dirty="0" smtClean="0"/>
              <a:t>putting </a:t>
            </a:r>
            <a:r>
              <a:rPr lang="en-US" sz="2000" dirty="0"/>
              <a:t>special emphasis on presenting and discussing each technique through the analysis of practical use </a:t>
            </a:r>
            <a:r>
              <a:rPr lang="en-US" sz="2000" dirty="0" smtClean="0"/>
              <a:t>cases.</a:t>
            </a:r>
            <a:endParaRPr lang="en-US" sz="2000" dirty="0"/>
          </a:p>
        </p:txBody>
      </p:sp>
      <p:sp>
        <p:nvSpPr>
          <p:cNvPr id="4" name="3 Rectángulo"/>
          <p:cNvSpPr/>
          <p:nvPr/>
        </p:nvSpPr>
        <p:spPr>
          <a:xfrm>
            <a:off x="971600" y="3573016"/>
            <a:ext cx="7272808" cy="2339102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pPr lvl="1"/>
            <a:r>
              <a:rPr lang="en-US" sz="1700" dirty="0"/>
              <a:t>The </a:t>
            </a:r>
            <a:r>
              <a:rPr lang="en-US" sz="1700" b="1" dirty="0">
                <a:solidFill>
                  <a:srgbClr val="0070C0"/>
                </a:solidFill>
              </a:rPr>
              <a:t>predictive or supervised techniques </a:t>
            </a:r>
            <a:r>
              <a:rPr lang="en-US" sz="1700" dirty="0"/>
              <a:t>include: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Linear regression, logistic regression,  generalized linear models,…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K-nearest neighbor classifier,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classification and regression trees,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700" dirty="0"/>
              <a:t>ensemble methods (Bagging, Random Forests and Boosting),</a:t>
            </a:r>
          </a:p>
          <a:p>
            <a:pPr marL="1200150" lvl="2" indent="-28575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700" dirty="0"/>
              <a:t>and kernel methods and Support Vector Machines. </a:t>
            </a:r>
          </a:p>
          <a:p>
            <a:pPr lvl="1">
              <a:spcAft>
                <a:spcPts val="1200"/>
              </a:spcAft>
            </a:pPr>
            <a:r>
              <a:rPr lang="en-US" sz="1700" dirty="0"/>
              <a:t>The </a:t>
            </a:r>
            <a:r>
              <a:rPr lang="en-US" sz="1700" b="1" dirty="0">
                <a:solidFill>
                  <a:srgbClr val="0070C0"/>
                </a:solidFill>
              </a:rPr>
              <a:t>descriptive or unsupervised techniques </a:t>
            </a:r>
            <a:r>
              <a:rPr lang="en-US" sz="1700" dirty="0"/>
              <a:t>include: principal components analysis and clustering methods (k-means and hierarchical clustering)</a:t>
            </a:r>
          </a:p>
        </p:txBody>
      </p:sp>
    </p:spTree>
    <p:extLst>
      <p:ext uri="{BB962C8B-B14F-4D97-AF65-F5344CB8AC3E}">
        <p14:creationId xmlns:p14="http://schemas.microsoft.com/office/powerpoint/2010/main" val="18309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/>
              <a:t>Predictive and Descriptive Learning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Course Description (II)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25658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 smtClean="0">
                <a:solidFill>
                  <a:srgbClr val="00B050"/>
                </a:solidFill>
              </a:rPr>
              <a:t>Statistical Modelling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B050"/>
                </a:solidFill>
              </a:rPr>
              <a:t>Optimization Techniques for Big Data</a:t>
            </a:r>
            <a:r>
              <a:rPr lang="en-US" sz="1800" dirty="0"/>
              <a:t> </a:t>
            </a:r>
            <a:r>
              <a:rPr lang="en-US" sz="1800" dirty="0" smtClean="0"/>
              <a:t>courses provide enriched background to this course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This course is strongly linked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rgbClr val="00B050"/>
                </a:solidFill>
              </a:rPr>
              <a:t>Machine Learning Lab </a:t>
            </a:r>
            <a:r>
              <a:rPr lang="en-US" sz="1800" dirty="0" smtClean="0"/>
              <a:t>were we study complementary </a:t>
            </a:r>
            <a:r>
              <a:rPr lang="en-US" sz="1800" dirty="0"/>
              <a:t>use cases and experiments for large-scale </a:t>
            </a:r>
            <a:r>
              <a:rPr lang="en-US" sz="1800" dirty="0" smtClean="0"/>
              <a:t>scenarios.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8200238" cy="3693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67544" y="1124744"/>
            <a:ext cx="46085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“Most text and figures </a:t>
            </a:r>
            <a:r>
              <a:rPr lang="en-US" dirty="0"/>
              <a:t>in this presentation are taken from "An Introduction to Statistical Learning, with applications in R"  (Springer, 2013) with permission from the authors: G. James, D. Witten,  T. Hastie and R. </a:t>
            </a:r>
            <a:r>
              <a:rPr lang="en-US" dirty="0" err="1"/>
              <a:t>Tibshirani</a:t>
            </a:r>
            <a:r>
              <a:rPr lang="en-US" dirty="0"/>
              <a:t> " 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619672" y="5661248"/>
            <a:ext cx="6318448" cy="646331"/>
          </a:xfrm>
          <a:prstGeom prst="rect">
            <a:avLst/>
          </a:prstGeom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January 1st</a:t>
            </a:r>
            <a:r>
              <a:rPr lang="en-US" dirty="0"/>
              <a:t>, 2014, an electronic version of this book </a:t>
            </a:r>
            <a:r>
              <a:rPr lang="en-US" dirty="0" smtClean="0"/>
              <a:t>is available </a:t>
            </a:r>
            <a:r>
              <a:rPr lang="en-US" dirty="0"/>
              <a:t>for free from the instructors' websites.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72" y="1340768"/>
            <a:ext cx="25241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course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381176" y="2348880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http://www.r-bloggers.com/in-depth-introduction-to-machine-learning-in-15-hours-of-expert-videos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http://www.dataschool.io/15-hours-of-expert-machine-learning-videos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359532" y="1124839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slides and figures are from the on-line course:</a:t>
            </a:r>
          </a:p>
          <a:p>
            <a:r>
              <a:rPr lang="en-US" b="1" dirty="0" smtClean="0"/>
              <a:t>In-depth </a:t>
            </a:r>
            <a:r>
              <a:rPr lang="en-US" b="1" dirty="0"/>
              <a:t>introduction to machine learning in 15 hours of expert videos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67544" y="1988840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access the original material and follow author’s videos at: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7428901" cy="294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924944"/>
            <a:ext cx="1649908" cy="248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539552" y="1166842"/>
            <a:ext cx="59046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Murphy, Kevin P. </a:t>
            </a:r>
            <a:r>
              <a:rPr lang="en-US" i="1" dirty="0"/>
              <a:t>Machine learning: a probabilistic perspective</a:t>
            </a:r>
            <a:r>
              <a:rPr lang="en-US" dirty="0"/>
              <a:t>. MIT press, 2012.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Hastie, Trevor, </a:t>
            </a:r>
            <a:r>
              <a:rPr lang="en-US" dirty="0" err="1"/>
              <a:t>Tibshirani</a:t>
            </a:r>
            <a:r>
              <a:rPr lang="en-US" dirty="0"/>
              <a:t>, Robert and Friedman, Jerome. </a:t>
            </a:r>
            <a:r>
              <a:rPr lang="en-US" i="1" dirty="0"/>
              <a:t>The Elements of Statistical Learning Data Mining, Inference, and Prediction</a:t>
            </a:r>
            <a:r>
              <a:rPr lang="en-US" dirty="0"/>
              <a:t>, Second Edition. Springer Series in Statistics, 2009.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Konstantinos </a:t>
            </a:r>
            <a:r>
              <a:rPr lang="en-US" dirty="0" err="1"/>
              <a:t>Koutroumbas</a:t>
            </a:r>
            <a:r>
              <a:rPr lang="en-US" dirty="0"/>
              <a:t>, </a:t>
            </a:r>
            <a:r>
              <a:rPr lang="en-US" dirty="0" err="1"/>
              <a:t>Sergios</a:t>
            </a:r>
            <a:r>
              <a:rPr lang="en-US" dirty="0"/>
              <a:t> </a:t>
            </a:r>
            <a:r>
              <a:rPr lang="en-US" dirty="0" err="1"/>
              <a:t>Theodoridis</a:t>
            </a:r>
            <a:r>
              <a:rPr lang="en-US" dirty="0"/>
              <a:t>. </a:t>
            </a:r>
            <a:r>
              <a:rPr lang="en-US" i="1" dirty="0"/>
              <a:t>Pattern Recognition</a:t>
            </a:r>
            <a:r>
              <a:rPr lang="en-US" dirty="0"/>
              <a:t>, 4th Edition. Academic Press, 2008.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Rajaraman</a:t>
            </a:r>
            <a:r>
              <a:rPr lang="en-US" dirty="0"/>
              <a:t>, </a:t>
            </a:r>
            <a:r>
              <a:rPr lang="en-US" dirty="0" err="1"/>
              <a:t>Anand</a:t>
            </a:r>
            <a:r>
              <a:rPr lang="en-US" dirty="0"/>
              <a:t>, and Jeffrey D. Ullman. </a:t>
            </a:r>
            <a:r>
              <a:rPr lang="en-US" i="1" dirty="0"/>
              <a:t>Mining of massive datasets</a:t>
            </a:r>
            <a:r>
              <a:rPr lang="en-US" dirty="0"/>
              <a:t>. Vol. 77. Cambridge: Cambridge University Press, 2012.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Bekkerman</a:t>
            </a:r>
            <a:r>
              <a:rPr lang="en-US" dirty="0"/>
              <a:t>, Ron, Mikhail </a:t>
            </a:r>
            <a:r>
              <a:rPr lang="en-US" dirty="0" err="1"/>
              <a:t>Bilenko</a:t>
            </a:r>
            <a:r>
              <a:rPr lang="en-US" dirty="0"/>
              <a:t>, and John Langford, eds. </a:t>
            </a:r>
            <a:r>
              <a:rPr lang="en-US" i="1" dirty="0"/>
              <a:t>Scaling up machine learning: Parallel and distributed approaches</a:t>
            </a:r>
            <a:r>
              <a:rPr lang="en-US" dirty="0"/>
              <a:t>. Cambridge University Press, 2011.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052736"/>
            <a:ext cx="1512168" cy="171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6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and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Types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2776"/>
            <a:ext cx="6009886" cy="291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6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Deep Learning</a:t>
            </a:r>
            <a:endParaRPr lang="en-US" sz="3600" dirty="0"/>
          </a:p>
        </p:txBody>
      </p:sp>
      <p:sp>
        <p:nvSpPr>
          <p:cNvPr id="4" name="Rectángulo 3"/>
          <p:cNvSpPr/>
          <p:nvPr/>
        </p:nvSpPr>
        <p:spPr>
          <a:xfrm>
            <a:off x="1115616" y="6021288"/>
            <a:ext cx="6246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Deep Learning courses</a:t>
            </a:r>
          </a:p>
          <a:p>
            <a:r>
              <a:rPr lang="en-US" sz="2000" b="1" dirty="0" smtClean="0"/>
              <a:t>Prof. Hung-</a:t>
            </a:r>
            <a:r>
              <a:rPr lang="en-US" sz="2000" b="1" dirty="0" err="1" smtClean="0"/>
              <a:t>yi</a:t>
            </a:r>
            <a:r>
              <a:rPr lang="en-US" sz="2000" b="1" dirty="0" smtClean="0"/>
              <a:t> Lee </a:t>
            </a:r>
            <a:r>
              <a:rPr lang="en-US" sz="2000" dirty="0"/>
              <a:t>National Taiwan University (</a:t>
            </a:r>
            <a:r>
              <a:rPr lang="en-US" sz="2000" dirty="0" smtClean="0"/>
              <a:t>NTU) Taipei</a:t>
            </a:r>
            <a:endParaRPr lang="en-US" sz="20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96752"/>
            <a:ext cx="3664725" cy="48863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95536" y="2420888"/>
            <a:ext cx="36724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Learn the whole</a:t>
            </a:r>
          </a:p>
          <a:p>
            <a:r>
              <a:rPr lang="en-US" sz="2800" dirty="0" smtClean="0"/>
              <a:t>Machine Learning context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47664" y="4941168"/>
            <a:ext cx="2850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On line:</a:t>
            </a:r>
          </a:p>
          <a:p>
            <a:r>
              <a:rPr lang="en-US" dirty="0" smtClean="0"/>
              <a:t>www.deeplearningbook.org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04664"/>
            <a:ext cx="4752975" cy="1905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36912"/>
            <a:ext cx="66865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722634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08720"/>
            <a:ext cx="4248472" cy="55702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1520" y="188640"/>
            <a:ext cx="46112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Recommended by our students</a:t>
            </a:r>
          </a:p>
          <a:p>
            <a:r>
              <a:rPr lang="es-ES" sz="2400" dirty="0" smtClean="0"/>
              <a:t>(Carlos Alcaraz)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26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and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Types of machine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learning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598751" cy="30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13995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Murphy, Kevin P. </a:t>
            </a:r>
            <a:r>
              <a:rPr lang="en-US" i="1" dirty="0"/>
              <a:t>Machine learning: a probabilistic perspective</a:t>
            </a:r>
            <a:r>
              <a:rPr lang="en-US" dirty="0"/>
              <a:t>. MIT press, 2012.</a:t>
            </a:r>
          </a:p>
        </p:txBody>
      </p:sp>
    </p:spTree>
    <p:extLst>
      <p:ext uri="{BB962C8B-B14F-4D97-AF65-F5344CB8AC3E}">
        <p14:creationId xmlns:p14="http://schemas.microsoft.com/office/powerpoint/2010/main" val="2254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3100" b="1" dirty="0" smtClean="0"/>
              <a:t>What and Why?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i="1" dirty="0"/>
                  <a:t>We are drowning in information but starved for knowledge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dirty="0" smtClean="0"/>
                  <a:t>John </a:t>
                </a:r>
                <a:r>
                  <a:rPr lang="en-US" sz="2400" dirty="0" err="1" smtClean="0"/>
                  <a:t>Naisbitt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F0"/>
                    </a:solidFill>
                  </a:rPr>
                  <a:t>Machine Learning</a:t>
                </a:r>
                <a:r>
                  <a:rPr lang="en-US" sz="2400" dirty="0" smtClean="0"/>
                  <a:t>: automatic methods of data analysis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 smtClean="0"/>
                  <a:t>A probabilistic view can be suited to uncertainty in machine learning problems:</a:t>
                </a:r>
              </a:p>
              <a:p>
                <a:pPr lvl="1"/>
                <a:r>
                  <a:rPr lang="en-US" sz="2000" dirty="0" smtClean="0"/>
                  <a:t>What is the best prediction about the future given some past data?</a:t>
                </a:r>
              </a:p>
              <a:p>
                <a:pPr lvl="1"/>
                <a:r>
                  <a:rPr lang="en-US" sz="2000" dirty="0" smtClean="0"/>
                  <a:t>What is the best model to explain some data?</a:t>
                </a:r>
              </a:p>
              <a:p>
                <a:pPr lvl="1"/>
                <a:r>
                  <a:rPr lang="en-US" sz="2000" dirty="0" smtClean="0"/>
                  <a:t>What action should be performed next?</a:t>
                </a:r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marL="5715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2"/>
                <a:stretch>
                  <a:fillRect l="-1185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3100" b="1" dirty="0" smtClean="0"/>
              <a:t>What and Why?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457200">
              <a:spcAft>
                <a:spcPts val="1200"/>
              </a:spcAft>
            </a:pPr>
            <a:r>
              <a:rPr lang="en-US" sz="2400" dirty="0" smtClean="0"/>
              <a:t>Thus we will study </a:t>
            </a:r>
            <a:r>
              <a:rPr lang="en-US" sz="2400" dirty="0"/>
              <a:t>the most used and widely applicable </a:t>
            </a:r>
            <a:r>
              <a:rPr lang="en-US" sz="2400" dirty="0" smtClean="0"/>
              <a:t>machine techniques from a probabilistic view.</a:t>
            </a:r>
          </a:p>
          <a:p>
            <a:pPr marL="514350" indent="-457200">
              <a:spcAft>
                <a:spcPts val="1200"/>
              </a:spcAft>
            </a:pPr>
            <a:r>
              <a:rPr lang="en-US" sz="2400" dirty="0" smtClean="0"/>
              <a:t>This is </a:t>
            </a:r>
            <a:r>
              <a:rPr lang="en-US" sz="2400" dirty="0"/>
              <a:t>fundamental ingredient in the training of a modern </a:t>
            </a:r>
            <a:r>
              <a:rPr lang="en-US" sz="2400" b="1" i="1" dirty="0">
                <a:solidFill>
                  <a:srgbClr val="00B050"/>
                </a:solidFill>
              </a:rPr>
              <a:t>data scientist </a:t>
            </a:r>
            <a:r>
              <a:rPr lang="en-US" sz="2400" dirty="0"/>
              <a:t>providing a solid base for its use on a wide range of applications in science and industry</a:t>
            </a:r>
            <a:r>
              <a:rPr lang="en-US" sz="2400" dirty="0" smtClean="0"/>
              <a:t>.</a:t>
            </a:r>
          </a:p>
          <a:p>
            <a:pPr marL="514350" indent="-457200">
              <a:spcAft>
                <a:spcPts val="1200"/>
              </a:spcAft>
            </a:pPr>
            <a:r>
              <a:rPr lang="en-US" sz="2400" dirty="0"/>
              <a:t>The course will start presenting simple machine learning techniques in order to grasp the more sophisticated ones</a:t>
            </a:r>
            <a:r>
              <a:rPr lang="en-US" sz="2400" dirty="0" smtClean="0"/>
              <a:t>.</a:t>
            </a:r>
          </a:p>
          <a:p>
            <a:pPr marL="514350" indent="-457200">
              <a:spcAft>
                <a:spcPts val="1200"/>
              </a:spcAft>
            </a:pPr>
            <a:r>
              <a:rPr lang="en-US" sz="2400" dirty="0"/>
              <a:t>Through </a:t>
            </a:r>
            <a:r>
              <a:rPr lang="en-US" sz="2400" dirty="0" smtClean="0"/>
              <a:t>examples </a:t>
            </a:r>
            <a:r>
              <a:rPr lang="en-US" sz="2400" dirty="0"/>
              <a:t>and use cases </a:t>
            </a:r>
            <a:r>
              <a:rPr lang="en-US" sz="2400" dirty="0" smtClean="0"/>
              <a:t>we will see how </a:t>
            </a:r>
            <a:r>
              <a:rPr lang="en-US" sz="2400" dirty="0"/>
              <a:t>important is to accurately assess the performance of a method</a:t>
            </a:r>
            <a:r>
              <a:rPr lang="en-US" sz="2400" dirty="0" smtClean="0"/>
              <a:t>.</a:t>
            </a:r>
          </a:p>
          <a:p>
            <a:pPr marL="514350" indent="-457200">
              <a:spcAft>
                <a:spcPts val="1200"/>
              </a:spcAft>
            </a:pPr>
            <a:r>
              <a:rPr lang="en-US" sz="2400" dirty="0" smtClean="0"/>
              <a:t>You will also </a:t>
            </a:r>
            <a:r>
              <a:rPr lang="en-US" sz="2400" dirty="0"/>
              <a:t>acquire solid criteria on what could be best model for a given data and </a:t>
            </a:r>
            <a:r>
              <a:rPr lang="en-US" sz="2400" dirty="0" smtClean="0"/>
              <a:t>task.</a:t>
            </a:r>
          </a:p>
          <a:p>
            <a:pPr marL="5715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endParaRPr lang="en-US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and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2598751" cy="305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139952" y="47971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Murphy, Kevin P. </a:t>
            </a:r>
            <a:r>
              <a:rPr lang="en-US" i="1" dirty="0"/>
              <a:t>Machine learning: a probabilistic perspective</a:t>
            </a:r>
            <a:r>
              <a:rPr lang="en-US" dirty="0"/>
              <a:t>. MIT press, 2012.</a:t>
            </a:r>
          </a:p>
        </p:txBody>
      </p:sp>
    </p:spTree>
    <p:extLst>
      <p:ext uri="{BB962C8B-B14F-4D97-AF65-F5344CB8AC3E}">
        <p14:creationId xmlns:p14="http://schemas.microsoft.com/office/powerpoint/2010/main" val="76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2400" dirty="0"/>
              <a:t>Types of machine </a:t>
            </a:r>
            <a:r>
              <a:rPr lang="en-US" sz="2400" dirty="0" smtClean="0"/>
              <a:t>learning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59081" y="1052736"/>
                <a:ext cx="77724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Initially consider to learn from data labeled as a set of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input-output pairs </a:t>
                </a:r>
                <a14:m>
                  <m:oMath xmlns:m="http://schemas.openxmlformats.org/officeDocument/2006/math">
                    <m:r>
                      <a:rPr lang="es-ES_tradnl" sz="2400" b="0" i="1" smtClean="0">
                        <a:latin typeface="Cambria Math"/>
                      </a:rPr>
                      <m:t>𝑃</m:t>
                    </m:r>
                    <m:r>
                      <a:rPr lang="es-ES_tradnl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s-ES_tradnl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s-ES_tradn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s-ES_tradnl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_tradn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s-ES_tradnl" sz="2400" b="1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_tradnl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_tradnl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_tradnl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s-ES_tradnl" sz="2400" b="0" i="1" smtClean="0">
                            <a:latin typeface="Cambria Math"/>
                          </a:rPr>
                          <m:t>𝑖</m:t>
                        </m:r>
                        <m:r>
                          <a:rPr lang="es-ES_tradnl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s-ES_tradnl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400050" lvl="1"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lvl="1" indent="-342900" algn="just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_tradnl" sz="2000" b="1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a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 smtClean="0"/>
                  <a:t>-dimensional vector of numbers called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features</a:t>
                </a:r>
                <a:r>
                  <a:rPr lang="en-US" sz="2000" dirty="0" smtClean="0"/>
                  <a:t>,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attributes</a:t>
                </a:r>
                <a:r>
                  <a:rPr lang="en-US" sz="2000" dirty="0" smtClean="0"/>
                  <a:t> or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covariates</a:t>
                </a:r>
                <a:r>
                  <a:rPr lang="en-US" sz="2000" dirty="0" smtClean="0"/>
                  <a:t>;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_tradnl" sz="2000" b="1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could be a complex structured object: an image, sentence, email, a molecular shape, a graph, etc.)</a:t>
                </a:r>
              </a:p>
              <a:p>
                <a:pPr lvl="1" indent="-342900"/>
                <a:endParaRPr lang="en-US" sz="2000" dirty="0" smtClean="0"/>
              </a:p>
              <a:p>
                <a:pPr lvl="1" indent="-342900" algn="just"/>
                <a:r>
                  <a:rPr lang="en-US" sz="2000" dirty="0" smtClean="0"/>
                  <a:t>and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or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response variable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can in principle be anything but most methods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categorical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or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nominal</a:t>
                </a:r>
                <a:r>
                  <a:rPr lang="en-US" sz="2000" dirty="0" smtClean="0"/>
                  <a:t>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variable</a:t>
                </a:r>
                <a:r>
                  <a:rPr lang="en-US" sz="2000" dirty="0" smtClean="0"/>
                  <a:t> from some finite set, or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a </a:t>
                </a:r>
                <a:r>
                  <a:rPr lang="en-US" sz="2000" b="1" i="1" dirty="0" smtClean="0">
                    <a:solidFill>
                      <a:srgbClr val="00B050"/>
                    </a:solidFill>
                  </a:rPr>
                  <a:t>real-valued scalar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1" y="1052736"/>
                <a:ext cx="7772400" cy="5257800"/>
              </a:xfrm>
              <a:prstGeom prst="rect">
                <a:avLst/>
              </a:prstGeom>
              <a:blipFill rotWithShape="0">
                <a:blip r:embed="rId2"/>
                <a:stretch>
                  <a:fillRect l="-1020" t="-928" r="-8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2400" dirty="0"/>
              <a:t>Types of machine </a:t>
            </a:r>
            <a:r>
              <a:rPr lang="en-US" sz="2400" dirty="0" smtClean="0"/>
              <a:t>learning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85800" y="1052736"/>
                <a:ext cx="77724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solidFill>
                      <a:srgbClr val="00B0F0"/>
                    </a:solidFill>
                  </a:rPr>
                  <a:t>Supervised/predictive learning</a:t>
                </a:r>
              </a:p>
              <a:p>
                <a:pPr lvl="1"/>
                <a:r>
                  <a:rPr lang="en-US" sz="1800" dirty="0" smtClean="0"/>
                  <a:t>Training data includes desired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00B0F0"/>
                    </a:solidFill>
                  </a:rPr>
                  <a:t>Unsupervised/descriptive learning</a:t>
                </a:r>
              </a:p>
              <a:p>
                <a:pPr lvl="1"/>
                <a:r>
                  <a:rPr lang="en-US" sz="1800" dirty="0" smtClean="0"/>
                  <a:t>Training data does not include desired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Weakly or Semi-supervised learning</a:t>
                </a:r>
              </a:p>
              <a:p>
                <a:pPr lvl="1"/>
                <a:r>
                  <a:rPr lang="en-US" sz="1800" dirty="0" smtClean="0"/>
                  <a:t>Training data includes a few desired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B0F0"/>
                    </a:solidFill>
                  </a:rPr>
                  <a:t>Reinforcement learning</a:t>
                </a:r>
              </a:p>
              <a:p>
                <a:pPr lvl="1"/>
                <a:r>
                  <a:rPr lang="en-US" sz="1800" dirty="0" smtClean="0"/>
                  <a:t>Rewards from sequence of actions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052736"/>
                <a:ext cx="7772400" cy="5257800"/>
              </a:xfrm>
              <a:prstGeom prst="rect">
                <a:avLst/>
              </a:prstGeom>
              <a:blipFill rotWithShape="1">
                <a:blip r:embed="rId2"/>
                <a:stretch>
                  <a:fillRect l="-706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Rectángulo"/>
          <p:cNvSpPr/>
          <p:nvPr/>
        </p:nvSpPr>
        <p:spPr>
          <a:xfrm>
            <a:off x="954792" y="5294873"/>
            <a:ext cx="7486600" cy="1015663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In this course we will only study supervised/predictive </a:t>
            </a:r>
            <a:r>
              <a:rPr lang="en-US" sz="2000" dirty="0"/>
              <a:t>learning and unsupervised/descriptive learning; reinforcement learning is covered in a subsequent </a:t>
            </a:r>
            <a:r>
              <a:rPr lang="en-US" sz="2000" dirty="0" smtClean="0"/>
              <a:t>course in the second semester.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92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Introduction to Machine </a:t>
            </a:r>
            <a:r>
              <a:rPr lang="en-US" sz="3100" b="1" dirty="0" smtClean="0"/>
              <a:t>Learning</a:t>
            </a:r>
            <a:br>
              <a:rPr lang="en-US" sz="3100" b="1" dirty="0" smtClean="0"/>
            </a:br>
            <a:r>
              <a:rPr lang="en-US" sz="2400" dirty="0"/>
              <a:t>Types s</a:t>
            </a:r>
            <a:r>
              <a:rPr lang="en-US" sz="2400" dirty="0" smtClean="0"/>
              <a:t>upervised/predictive learning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39552" y="1052736"/>
                <a:ext cx="8208912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2200" b="1" i="1" dirty="0">
                    <a:solidFill>
                      <a:srgbClr val="00B0F0"/>
                    </a:solidFill>
                  </a:rPr>
                  <a:t>Supervised/predictive </a:t>
                </a:r>
                <a:r>
                  <a:rPr lang="en-US" sz="2200" b="1" i="1" dirty="0" smtClean="0">
                    <a:solidFill>
                      <a:srgbClr val="00B0F0"/>
                    </a:solidFill>
                  </a:rPr>
                  <a:t>learning</a:t>
                </a:r>
                <a:r>
                  <a:rPr lang="en-US" sz="2200" dirty="0" smtClean="0"/>
                  <a:t>:</a:t>
                </a:r>
              </a:p>
              <a:p>
                <a:pPr marL="457200" lvl="1" indent="0" algn="ctr">
                  <a:spcAft>
                    <a:spcPts val="1200"/>
                  </a:spcAft>
                  <a:buNone/>
                </a:pPr>
                <a:r>
                  <a:rPr lang="en-US" sz="2000" dirty="0"/>
                  <a:t>T</a:t>
                </a:r>
                <a:r>
                  <a:rPr lang="en-US" sz="2000" dirty="0" smtClean="0"/>
                  <a:t>he goal is to learn a mapping from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_tradnl" sz="2000" b="1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s-ES_tradnl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to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2200" dirty="0" smtClean="0"/>
              </a:p>
              <a:p>
                <a:pPr>
                  <a:spcAft>
                    <a:spcPts val="1200"/>
                  </a:spcAft>
                </a:pPr>
                <a:r>
                  <a:rPr lang="en-US" sz="2200" dirty="0" smtClean="0"/>
                  <a:t>Types of predictive </a:t>
                </a:r>
                <a:r>
                  <a:rPr lang="en-US" sz="2200" dirty="0"/>
                  <a:t>l</a:t>
                </a:r>
                <a:r>
                  <a:rPr lang="en-US" sz="2200" dirty="0" smtClean="0"/>
                  <a:t>earning: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000" b="1" i="1" dirty="0" smtClean="0">
                    <a:solidFill>
                      <a:srgbClr val="00B0F0"/>
                    </a:solidFill>
                  </a:rPr>
                  <a:t>Regression</a:t>
                </a:r>
                <a:r>
                  <a:rPr lang="en-US" sz="2000" dirty="0" smtClean="0"/>
                  <a:t>: when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are real values (or ordinals = ordinal regression)</a:t>
                </a:r>
              </a:p>
              <a:p>
                <a:pPr lvl="1"/>
                <a:r>
                  <a:rPr lang="en-US" sz="2000" b="1" i="1" dirty="0" smtClean="0">
                    <a:solidFill>
                      <a:srgbClr val="00B0F0"/>
                    </a:solidFill>
                  </a:rPr>
                  <a:t>Classification</a:t>
                </a:r>
                <a:r>
                  <a:rPr lang="en-US" sz="2000" dirty="0" smtClean="0"/>
                  <a:t> or </a:t>
                </a:r>
                <a:r>
                  <a:rPr lang="en-US" sz="2000" b="1" i="1" dirty="0" smtClean="0">
                    <a:solidFill>
                      <a:srgbClr val="00B0F0"/>
                    </a:solidFill>
                  </a:rPr>
                  <a:t>pattern recognition</a:t>
                </a:r>
                <a:r>
                  <a:rPr lang="en-US" sz="2000" dirty="0" smtClean="0"/>
                  <a:t>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0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ES_tradnl" sz="200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categorical or nominal</a:t>
                </a:r>
              </a:p>
              <a:p>
                <a:pPr lvl="1"/>
                <a:endParaRPr lang="en-US" sz="18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208912" cy="5257800"/>
              </a:xfrm>
              <a:prstGeom prst="rect">
                <a:avLst/>
              </a:prstGeom>
              <a:blipFill rotWithShape="1">
                <a:blip r:embed="rId2"/>
                <a:stretch>
                  <a:fillRect l="-892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Words>995</Words>
  <Application>Microsoft Office PowerPoint</Application>
  <PresentationFormat>Presentación en pantalla (4:3)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Tema de Office</vt:lpstr>
      <vt:lpstr>Predictive and Descriptive Learning</vt:lpstr>
      <vt:lpstr>Introduction to Machine Learning</vt:lpstr>
      <vt:lpstr>Introduction to Machine Learning</vt:lpstr>
      <vt:lpstr>Introduction to Machine Learning What and Why?</vt:lpstr>
      <vt:lpstr>Introduction to Machine Learning What and Why?</vt:lpstr>
      <vt:lpstr>Introduction to Machine Learning</vt:lpstr>
      <vt:lpstr>Introduction to Machine Learning Types of machine learning</vt:lpstr>
      <vt:lpstr>Introduction to Machine Learning Types of machine learning</vt:lpstr>
      <vt:lpstr>Introduction to Machine Learning Types supervised/predictive learning</vt:lpstr>
      <vt:lpstr>Introduction to Machine Learning Supervised/predictive learning</vt:lpstr>
      <vt:lpstr>Introduction to Machine Learning Unsupervised/descriptive learning</vt:lpstr>
      <vt:lpstr>Introduction to Machine Learning </vt:lpstr>
      <vt:lpstr>Introduction to Machine Learning </vt:lpstr>
      <vt:lpstr>Introduction to Machine Learning </vt:lpstr>
      <vt:lpstr>Predictive and Descriptive Learning Course Description (I)</vt:lpstr>
      <vt:lpstr>Predictive and Descriptive Learning Course Description (II)</vt:lpstr>
      <vt:lpstr>Textbook</vt:lpstr>
      <vt:lpstr>On-line course</vt:lpstr>
      <vt:lpstr>Bibliography</vt:lpstr>
      <vt:lpstr>Presentación de PowerPoint</vt:lpstr>
      <vt:lpstr>Deep Learning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usuario</cp:lastModifiedBy>
  <cp:revision>53</cp:revision>
  <dcterms:created xsi:type="dcterms:W3CDTF">2015-11-05T18:51:35Z</dcterms:created>
  <dcterms:modified xsi:type="dcterms:W3CDTF">2018-09-10T18:06:59Z</dcterms:modified>
</cp:coreProperties>
</file>