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256" r:id="rId3"/>
    <p:sldId id="440" r:id="rId4"/>
    <p:sldId id="441" r:id="rId5"/>
    <p:sldId id="449" r:id="rId6"/>
    <p:sldId id="446" r:id="rId7"/>
    <p:sldId id="447" r:id="rId8"/>
    <p:sldId id="444" r:id="rId9"/>
    <p:sldId id="445" r:id="rId10"/>
    <p:sldId id="461" r:id="rId11"/>
    <p:sldId id="460" r:id="rId12"/>
    <p:sldId id="462" r:id="rId13"/>
    <p:sldId id="450" r:id="rId14"/>
    <p:sldId id="451" r:id="rId15"/>
    <p:sldId id="452" r:id="rId16"/>
    <p:sldId id="453" r:id="rId17"/>
    <p:sldId id="455" r:id="rId18"/>
    <p:sldId id="454" r:id="rId19"/>
    <p:sldId id="458" r:id="rId20"/>
    <p:sldId id="457" r:id="rId21"/>
    <p:sldId id="456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250" autoAdjust="0"/>
    <p:restoredTop sz="94629" autoAdjust="0"/>
  </p:normalViewPr>
  <p:slideViewPr>
    <p:cSldViewPr>
      <p:cViewPr varScale="1">
        <p:scale>
          <a:sx n="70" d="100"/>
          <a:sy n="70" d="100"/>
        </p:scale>
        <p:origin x="1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2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E9F02-560A-41EA-B216-7E4154C7317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E2B95-A532-4DDB-B353-5BFABCB3FE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7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9F21D-16A6-4D82-9FEE-4E31B3E549D5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4BB18-D339-4B87-A542-D63C056874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33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 userDrawn="1"/>
        </p:nvSpPr>
        <p:spPr>
          <a:xfrm>
            <a:off x="457752" y="2475386"/>
            <a:ext cx="8290712" cy="1041661"/>
          </a:xfrm>
          <a:prstGeom prst="roundRect">
            <a:avLst/>
          </a:prstGeom>
          <a:solidFill>
            <a:srgbClr val="3630B2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atin typeface="Calibri Light" panose="020F0302020204030204" pitchFamily="34" charset="0"/>
            </a:endParaRPr>
          </a:p>
        </p:txBody>
      </p:sp>
      <p:sp>
        <p:nvSpPr>
          <p:cNvPr id="9" name="8 CuadroTexto"/>
          <p:cNvSpPr txBox="1"/>
          <p:nvPr userDrawn="1"/>
        </p:nvSpPr>
        <p:spPr>
          <a:xfrm>
            <a:off x="1020471" y="3717032"/>
            <a:ext cx="7087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 Light" panose="020F0302020204030204" pitchFamily="34" charset="0"/>
              </a:rPr>
              <a:t>Master of Science in Signal Theory and Communications</a:t>
            </a:r>
          </a:p>
          <a:p>
            <a:pPr algn="ctr"/>
            <a:r>
              <a:rPr lang="en-US" sz="2000" dirty="0" smtClean="0">
                <a:latin typeface="Calibri Light" panose="020F0302020204030204" pitchFamily="34" charset="0"/>
              </a:rPr>
              <a:t>TRACK: Signal Processing and</a:t>
            </a:r>
            <a:r>
              <a:rPr lang="en-US" sz="2000" baseline="0" dirty="0" smtClean="0">
                <a:latin typeface="Calibri Light" panose="020F0302020204030204" pitchFamily="34" charset="0"/>
              </a:rPr>
              <a:t> </a:t>
            </a:r>
            <a:r>
              <a:rPr lang="en-US" sz="2000" dirty="0" smtClean="0">
                <a:latin typeface="Calibri Light" panose="020F0302020204030204" pitchFamily="34" charset="0"/>
              </a:rPr>
              <a:t>Machine Learning for Big Data</a:t>
            </a:r>
            <a:endParaRPr lang="en-US" sz="2000" dirty="0">
              <a:latin typeface="Calibri Light" panose="020F0302020204030204" pitchFamily="34" charset="0"/>
            </a:endParaRPr>
          </a:p>
        </p:txBody>
      </p:sp>
      <p:sp>
        <p:nvSpPr>
          <p:cNvPr id="11" name="1 Marcador de título"/>
          <p:cNvSpPr>
            <a:spLocks noGrp="1"/>
          </p:cNvSpPr>
          <p:nvPr>
            <p:ph type="title"/>
          </p:nvPr>
        </p:nvSpPr>
        <p:spPr>
          <a:xfrm>
            <a:off x="474620" y="23824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2" y="836712"/>
            <a:ext cx="8064896" cy="126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 userDrawn="1"/>
        </p:nvSpPr>
        <p:spPr>
          <a:xfrm>
            <a:off x="1460281" y="5589240"/>
            <a:ext cx="63159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000" noProof="0" dirty="0" smtClean="0">
                <a:latin typeface="Calibri Light" panose="020F0302020204030204" pitchFamily="34" charset="0"/>
              </a:rPr>
              <a:t>Departamento</a:t>
            </a:r>
            <a:r>
              <a:rPr lang="es-ES_tradnl" sz="2000" baseline="0" noProof="0" dirty="0" smtClean="0">
                <a:latin typeface="Calibri Light" panose="020F0302020204030204" pitchFamily="34" charset="0"/>
              </a:rPr>
              <a:t> de Señales, Sistemas y Radiocomunicaciones</a:t>
            </a:r>
          </a:p>
          <a:p>
            <a:pPr algn="ctr"/>
            <a:r>
              <a:rPr lang="es-ES_tradnl" sz="2000" baseline="0" noProof="0" dirty="0" err="1" smtClean="0">
                <a:latin typeface="Calibri Light" panose="020F0302020204030204" pitchFamily="34" charset="0"/>
              </a:rPr>
              <a:t>E.T.S</a:t>
            </a:r>
            <a:r>
              <a:rPr lang="es-ES_tradnl" sz="2000" baseline="0" noProof="0" dirty="0" smtClean="0">
                <a:latin typeface="Calibri Light" panose="020F0302020204030204" pitchFamily="34" charset="0"/>
              </a:rPr>
              <a:t>. Ingenieros de Telecomunicación</a:t>
            </a:r>
          </a:p>
          <a:p>
            <a:pPr algn="ctr"/>
            <a:r>
              <a:rPr lang="es-ES_tradnl" sz="2000" baseline="0" noProof="0" dirty="0" smtClean="0">
                <a:latin typeface="Calibri Light" panose="020F0302020204030204" pitchFamily="34" charset="0"/>
              </a:rPr>
              <a:t>Universidad Politécnica de Madrid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7633-AFB9-4F33-B41F-8AD159A004D3}" type="datetime1">
              <a:rPr lang="es-ES" smtClean="0"/>
              <a:t>12/12/2018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D96D-0377-4EC9-9BF1-2C3C416E1A1F}" type="datetime1">
              <a:rPr lang="es-ES" smtClean="0"/>
              <a:t>12/12/2018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9491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513"/>
            </a:lvl1pPr>
            <a:lvl2pPr>
              <a:defRPr sz="2138"/>
            </a:lvl2pPr>
            <a:lvl3pPr>
              <a:defRPr sz="1800"/>
            </a:lvl3pPr>
            <a:lvl4pPr>
              <a:defRPr sz="1613"/>
            </a:lvl4pPr>
            <a:lvl5pPr>
              <a:defRPr sz="1613"/>
            </a:lvl5pPr>
            <a:lvl6pPr>
              <a:defRPr sz="1613"/>
            </a:lvl6pPr>
            <a:lvl7pPr>
              <a:defRPr sz="1613"/>
            </a:lvl7pPr>
            <a:lvl8pPr>
              <a:defRPr sz="1613"/>
            </a:lvl8pPr>
            <a:lvl9pPr>
              <a:defRPr sz="16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513"/>
            </a:lvl1pPr>
            <a:lvl2pPr>
              <a:defRPr sz="2138"/>
            </a:lvl2pPr>
            <a:lvl3pPr>
              <a:defRPr sz="1800"/>
            </a:lvl3pPr>
            <a:lvl4pPr>
              <a:defRPr sz="1613"/>
            </a:lvl4pPr>
            <a:lvl5pPr>
              <a:defRPr sz="1613"/>
            </a:lvl5pPr>
            <a:lvl6pPr>
              <a:defRPr sz="1613"/>
            </a:lvl6pPr>
            <a:lvl7pPr>
              <a:defRPr sz="1613"/>
            </a:lvl7pPr>
            <a:lvl8pPr>
              <a:defRPr sz="1613"/>
            </a:lvl8pPr>
            <a:lvl9pPr>
              <a:defRPr sz="16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5E49AE-0C71-C547-B6A5-EC281CCEEEFD}" type="slidenum">
              <a:rPr lang="en-US" sz="450">
                <a:solidFill>
                  <a:srgbClr val="000000"/>
                </a:solidFill>
                <a:latin typeface="Gill Sans" charset="0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 sz="4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612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32440E-5BFE-874C-9227-F4E32884346A}" type="slidenum">
              <a:rPr lang="en-US" sz="450">
                <a:solidFill>
                  <a:srgbClr val="000000"/>
                </a:solidFill>
                <a:latin typeface="Gill Sans" charset="0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 sz="4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94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F38D69-7854-5743-8814-6FD6FB500DDC}" type="slidenum">
              <a:rPr lang="en-US" sz="450">
                <a:solidFill>
                  <a:srgbClr val="000000"/>
                </a:solidFill>
                <a:latin typeface="Gill Sans" charset="0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 sz="45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19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3630B2"/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176213" indent="0" algn="l"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lvl="0" algn="l"/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66257" y="6448251"/>
            <a:ext cx="2133600" cy="365125"/>
          </a:xfrm>
        </p:spPr>
        <p:txBody>
          <a:bodyPr/>
          <a:lstStyle/>
          <a:p>
            <a:fld id="{348ECE8D-65F6-4B01-BAA8-9F200C3C1CA9}" type="datetime1">
              <a:rPr lang="es-ES" smtClean="0"/>
              <a:t>12/12/2018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31851"/>
            <a:ext cx="2895600" cy="365125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" y="6477594"/>
            <a:ext cx="906476" cy="37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 userDrawn="1"/>
        </p:nvSpPr>
        <p:spPr>
          <a:xfrm>
            <a:off x="8287308" y="6536377"/>
            <a:ext cx="798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64D299-E018-4E3E-A3DC-C44145307719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‹Nº›</a:t>
            </a:fld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/ 66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4452-56B2-4765-A1B3-8D57FA7ABF8A}" type="datetime1">
              <a:rPr lang="es-ES" smtClean="0"/>
              <a:t>12/12/2018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B460-F920-4154-877A-0B4195851878}" type="datetime1">
              <a:rPr lang="es-ES" smtClean="0"/>
              <a:t>12/12/2018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2F18-9E5C-4AB7-A095-C3C7BADBB447}" type="datetime1">
              <a:rPr lang="es-ES" smtClean="0"/>
              <a:t>12/12/2018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3630B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lvl1pPr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DA0-563C-467B-A901-2E2AD3F7C09E}" type="datetime1">
              <a:rPr lang="es-ES" smtClean="0"/>
              <a:t>12/12/2018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5EA1-2156-4D2B-8F6F-606C634C3F68}" type="datetime1">
              <a:rPr lang="es-ES" smtClean="0"/>
              <a:t>12/12/2018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AB71-D589-4C7E-BB38-EAAB0D0DDA68}" type="datetime1">
              <a:rPr lang="es-ES" smtClean="0"/>
              <a:t>12/12/2018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52DF-7918-4EBF-AD1C-8C382A29E8CA}" type="datetime1">
              <a:rPr lang="es-ES" smtClean="0"/>
              <a:t>12/12/2018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2229D-6D44-4CBD-9C22-FBB842BB87C1}" type="datetime1">
              <a:rPr lang="es-ES" smtClean="0"/>
              <a:t>12/12/2018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463550"/>
            <a:ext cx="8396288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1276350"/>
            <a:ext cx="8396288" cy="484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40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5pPr>
      <a:lvl6pPr marL="17145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3429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51435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685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290513" indent="-171450" algn="l" rtl="0" eaLnBrk="0" fontAlgn="base" hangingPunct="0">
        <a:spcBef>
          <a:spcPts val="675"/>
        </a:spcBef>
        <a:spcAft>
          <a:spcPct val="0"/>
        </a:spcAft>
        <a:buClr>
          <a:srgbClr val="D11349"/>
        </a:buClr>
        <a:buSzPct val="100000"/>
        <a:buFont typeface="Wingdings" charset="0"/>
        <a:buChar char="§"/>
        <a:defRPr sz="1613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1pPr>
      <a:lvl2pPr marL="457200" indent="-171450" algn="l" rtl="0" eaLnBrk="0" fontAlgn="base" hangingPunct="0">
        <a:spcBef>
          <a:spcPts val="675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1613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2pPr>
      <a:lvl3pPr marL="623888" indent="-171450" algn="l" rtl="0" eaLnBrk="0" fontAlgn="base" hangingPunct="0">
        <a:spcBef>
          <a:spcPts val="675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1613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3pPr>
      <a:lvl4pPr marL="790575" indent="-171450" algn="l" rtl="0" eaLnBrk="0" fontAlgn="base" hangingPunct="0">
        <a:spcBef>
          <a:spcPts val="675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1613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4pPr>
      <a:lvl5pPr marL="957263" indent="-171450" algn="l" rtl="0" eaLnBrk="0" fontAlgn="base" hangingPunct="0">
        <a:spcBef>
          <a:spcPts val="675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1613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5pPr>
      <a:lvl6pPr marL="1128713" indent="-171450" algn="l" rtl="0" fontAlgn="base">
        <a:spcBef>
          <a:spcPts val="675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1613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6pPr>
      <a:lvl7pPr marL="1300163" indent="-171450" algn="l" rtl="0" fontAlgn="base">
        <a:spcBef>
          <a:spcPts val="675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1613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7pPr>
      <a:lvl8pPr marL="1471613" indent="-171450" algn="l" rtl="0" fontAlgn="base">
        <a:spcBef>
          <a:spcPts val="675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1613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8pPr>
      <a:lvl9pPr marL="1643063" indent="-171450" algn="l" rtl="0" fontAlgn="base">
        <a:spcBef>
          <a:spcPts val="675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1613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ideshare.net/SparkSummit/getting-the-best-performance-with-pyspark" TargetMode="External"/><Relationship Id="rId3" Type="http://schemas.openxmlformats.org/officeDocument/2006/relationships/hyperlink" Target="http://youtu.be/Wg2boMqLjCg" TargetMode="External"/><Relationship Id="rId7" Type="http://schemas.openxmlformats.org/officeDocument/2006/relationships/hyperlink" Target="https://robertovitillo.com/2015/06/30/spark-best-practices/" TargetMode="External"/><Relationship Id="rId2" Type="http://schemas.openxmlformats.org/officeDocument/2006/relationships/hyperlink" Target="http://www.bigdataspain.org/2017/speakers/holden-kara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vfiJQ7wg81Y" TargetMode="External"/><Relationship Id="rId5" Type="http://schemas.openxmlformats.org/officeDocument/2006/relationships/hyperlink" Target="https://www.youtube.com/watch?v=V6DkTVvy9vk" TargetMode="External"/><Relationship Id="rId4" Type="http://schemas.openxmlformats.org/officeDocument/2006/relationships/hyperlink" Target="https://www.youtube.com/watch?v=4xsBQYdHgn8" TargetMode="External"/><Relationship Id="rId9" Type="http://schemas.openxmlformats.org/officeDocument/2006/relationships/hyperlink" Target="https://towardsdatascience.com/handyspark-bringing-pandas-like-capabilities-to-spark-dataframes-5f1bcea9039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gotocon.com/uploads/slides/conference_3/33/original/GOTO%20Chicago%20-%20Apache%20Spark%20Beyond%20Shuffling%20-%20Why%20it%20isn't%20magic%20-%20but%20also%20where%20there%20is%20some%20really%20cool%20magic.pdf" TargetMode="External"/><Relationship Id="rId2" Type="http://schemas.openxmlformats.org/officeDocument/2006/relationships/hyperlink" Target="https://www.slideshare.net/SparkSummit/getting-the-best-performance-with-pyspar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s.slideshare.net/databricks/strata-sj-everyday-im-shuffling-tips-for-writing-better-spark-program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7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96288" cy="793750"/>
          </a:xfrm>
        </p:spPr>
        <p:txBody>
          <a:bodyPr/>
          <a:lstStyle/>
          <a:p>
            <a:r>
              <a:rPr lang="en-US" dirty="0" smtClean="0"/>
              <a:t>Example: Word Count</a:t>
            </a:r>
            <a:endParaRPr lang="en-U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3562"/>
            <a:ext cx="3528392" cy="2314322"/>
          </a:xfrm>
          <a:prstGeom prst="rect">
            <a:avLst/>
          </a:prstGeom>
        </p:spPr>
      </p:pic>
      <p:pic>
        <p:nvPicPr>
          <p:cNvPr id="51" name="Imagen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636912"/>
            <a:ext cx="7456635" cy="287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58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19431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lines </a:t>
            </a:r>
            <a:r>
              <a:rPr lang="en-US" sz="2000" dirty="0">
                <a:latin typeface="Consolas"/>
                <a:cs typeface="Consolas"/>
              </a:rPr>
              <a:t>= </a:t>
            </a:r>
            <a:r>
              <a:rPr lang="en-US" sz="2000" dirty="0" err="1">
                <a:latin typeface="Consolas"/>
                <a:cs typeface="Consolas"/>
              </a:rPr>
              <a:t>sc.textFile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000090"/>
                </a:solidFill>
                <a:latin typeface="Consolas"/>
                <a:cs typeface="Consolas"/>
              </a:rPr>
              <a:t>“textfile.txt</a:t>
            </a:r>
            <a:r>
              <a:rPr lang="en-US" sz="2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Word_count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= </a:t>
            </a:r>
            <a:r>
              <a:rPr lang="en-US" sz="2000" dirty="0" err="1">
                <a:latin typeface="Consolas"/>
                <a:cs typeface="Consolas"/>
              </a:rPr>
              <a:t>lines.</a:t>
            </a:r>
            <a:r>
              <a:rPr lang="en-US" sz="2000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F0080"/>
                </a:solidFill>
                <a:latin typeface="Consolas"/>
                <a:cs typeface="Consolas"/>
              </a:rPr>
              <a:t>lambda line: </a:t>
            </a:r>
            <a:r>
              <a:rPr lang="en-US" sz="2000" dirty="0" err="1">
                <a:solidFill>
                  <a:srgbClr val="FF0080"/>
                </a:solidFill>
                <a:latin typeface="Consolas"/>
                <a:cs typeface="Consolas"/>
              </a:rPr>
              <a:t>line.split</a:t>
            </a:r>
            <a:r>
              <a:rPr lang="en-US" sz="2000" dirty="0">
                <a:solidFill>
                  <a:srgbClr val="FF0080"/>
                </a:solidFill>
                <a:latin typeface="Consolas"/>
                <a:cs typeface="Consolas"/>
              </a:rPr>
              <a:t>(“ ”)</a:t>
            </a:r>
            <a:r>
              <a:rPr lang="en-US" sz="2000" dirty="0">
                <a:latin typeface="Consolas"/>
                <a:cs typeface="Consolas"/>
              </a:rPr>
              <a:t>) \</a:t>
            </a:r>
            <a:r>
              <a:rPr lang="en-US" sz="2000" dirty="0">
                <a:latin typeface="Consolas"/>
                <a:cs typeface="Consolas"/>
              </a:rPr>
              <a:t/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       </a:t>
            </a:r>
            <a:r>
              <a:rPr lang="en-US" sz="2000" dirty="0">
                <a:latin typeface="Consolas"/>
                <a:cs typeface="Consolas"/>
              </a:rPr>
              <a:t>.</a:t>
            </a:r>
            <a:r>
              <a:rPr lang="en-US" sz="2000" dirty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>
                <a:solidFill>
                  <a:srgbClr val="FF0080"/>
                </a:solidFill>
                <a:latin typeface="Consolas"/>
                <a:cs typeface="Consolas"/>
              </a:rPr>
              <a:t>lambda word: </a:t>
            </a:r>
            <a:r>
              <a:rPr lang="en-US" sz="2000" dirty="0">
                <a:solidFill>
                  <a:srgbClr val="FF0080"/>
                </a:solidFill>
                <a:latin typeface="Consolas"/>
                <a:cs typeface="Consolas"/>
              </a:rPr>
              <a:t>(word, 1)</a:t>
            </a:r>
            <a:r>
              <a:rPr lang="en-US" sz="2000" dirty="0">
                <a:latin typeface="Consolas"/>
                <a:cs typeface="Consolas"/>
              </a:rPr>
              <a:t>) \</a:t>
            </a:r>
            <a:r>
              <a:rPr lang="en-US" sz="2000" dirty="0">
                <a:latin typeface="Consolas"/>
                <a:cs typeface="Consolas"/>
              </a:rPr>
              <a:t/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       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.</a:t>
            </a:r>
            <a:r>
              <a:rPr lang="en-US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reduceByKey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(lambda x, y: x + y)</a:t>
            </a:r>
            <a:endParaRPr lang="en-US" sz="2000" dirty="0">
              <a:solidFill>
                <a:schemeClr val="bg2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Word Count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068960"/>
            <a:ext cx="7270168" cy="2807517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4644008" y="2996952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endParaRPr lang="en-US" dirty="0"/>
          </a:p>
        </p:txBody>
      </p:sp>
      <p:sp>
        <p:nvSpPr>
          <p:cNvPr id="12" name="Rectángulo 11"/>
          <p:cNvSpPr/>
          <p:nvPr/>
        </p:nvSpPr>
        <p:spPr>
          <a:xfrm>
            <a:off x="6372200" y="2924944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971600" y="3140968"/>
            <a:ext cx="170431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textfile.txt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43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420" y="908720"/>
            <a:ext cx="9144000" cy="4779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490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04664"/>
            <a:ext cx="8464072" cy="602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1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3" y="116632"/>
            <a:ext cx="9144000" cy="652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60648"/>
            <a:ext cx="8732601" cy="628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04664"/>
            <a:ext cx="8808552" cy="624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8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4664"/>
            <a:ext cx="8552362" cy="603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1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48"/>
            <a:ext cx="9144000" cy="606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0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12" y="836712"/>
            <a:ext cx="9144000" cy="4650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633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/>
              <a:t>Let's </a:t>
            </a:r>
            <a:r>
              <a:rPr lang="en-US" sz="3600" b="1" dirty="0"/>
              <a:t>try to understand Spark a little bit using </a:t>
            </a:r>
            <a:r>
              <a:rPr lang="en-US" sz="3600" b="1" dirty="0" err="1" smtClean="0"/>
              <a:t>PySpark</a:t>
            </a:r>
            <a:r>
              <a:rPr lang="en-US" sz="3600" b="1" dirty="0"/>
              <a:t> </a:t>
            </a:r>
            <a:r>
              <a:rPr lang="en-US" sz="3600" b="1" dirty="0" smtClean="0"/>
              <a:t>and </a:t>
            </a:r>
            <a:r>
              <a:rPr lang="en-US" sz="3600" b="1" dirty="0"/>
              <a:t>the classical </a:t>
            </a:r>
            <a:r>
              <a:rPr lang="en-US" sz="3600" b="1" dirty="0" smtClean="0"/>
              <a:t>“Word Count” </a:t>
            </a:r>
            <a:r>
              <a:rPr lang="en-US" sz="3600" b="1" dirty="0"/>
              <a:t>example</a:t>
            </a:r>
          </a:p>
        </p:txBody>
      </p:sp>
      <p:sp>
        <p:nvSpPr>
          <p:cNvPr id="4" name="Rectángulo 3"/>
          <p:cNvSpPr/>
          <p:nvPr/>
        </p:nvSpPr>
        <p:spPr>
          <a:xfrm>
            <a:off x="467544" y="1052736"/>
            <a:ext cx="8424936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This presentation is to accompany</a:t>
            </a:r>
            <a:r>
              <a:rPr lang="es-ES" dirty="0" smtClean="0"/>
              <a:t>:</a:t>
            </a:r>
            <a:endParaRPr lang="en-US" dirty="0" smtClean="0"/>
          </a:p>
          <a:p>
            <a:r>
              <a:rPr lang="en-US" sz="2000" b="1" dirty="0" err="1" smtClean="0">
                <a:solidFill>
                  <a:srgbClr val="7030A0"/>
                </a:solidFill>
              </a:rPr>
              <a:t>MSTC_PySpark_WordCount.ipynb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endParaRPr lang="en-US" dirty="0"/>
          </a:p>
          <a:p>
            <a:r>
              <a:rPr lang="en-US" sz="2000" b="1" dirty="0" smtClean="0"/>
              <a:t>Some </a:t>
            </a:r>
            <a:r>
              <a:rPr lang="en-US" sz="2000" b="1" dirty="0"/>
              <a:t>references:</a:t>
            </a:r>
          </a:p>
          <a:p>
            <a:endParaRPr lang="en-US" dirty="0"/>
          </a:p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Holden 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Karau</a:t>
            </a:r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://www.bigdataspain.org/2017/speakers/holden-karau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youtu.be/Wg2boMqLjCg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www.youtube.com/watch?v=4xsBQYdHgn8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www.youtube.com/watch?v=V6DkTVvy9vk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www.youtube.com/watch?v=vfiJQ7wg81Y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>
                <a:hlinkClick r:id="rId7"/>
              </a:rPr>
              <a:t>https://robertovitillo.com/2015/06/30/spark-best-practices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www.slideshare.net/SparkSummit/getting-the-best-performance-with-pyspark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B</a:t>
            </a:r>
            <a:r>
              <a:rPr lang="en-US" b="1" dirty="0" smtClean="0"/>
              <a:t>ringing </a:t>
            </a:r>
            <a:r>
              <a:rPr lang="en-US" b="1" dirty="0"/>
              <a:t>pandas-like capabilities to </a:t>
            </a:r>
            <a:r>
              <a:rPr lang="en-US" b="1" dirty="0" smtClean="0"/>
              <a:t>Spark </a:t>
            </a:r>
            <a:r>
              <a:rPr lang="en-US" b="1" dirty="0" err="1" smtClean="0"/>
              <a:t>DataFrames</a:t>
            </a:r>
            <a:endParaRPr lang="en-US" b="1" dirty="0" smtClean="0"/>
          </a:p>
          <a:p>
            <a:r>
              <a:rPr lang="en-US" dirty="0" smtClean="0">
                <a:hlinkClick r:id="rId9"/>
              </a:rPr>
              <a:t>https</a:t>
            </a:r>
            <a:r>
              <a:rPr lang="en-US" dirty="0">
                <a:hlinkClick r:id="rId9"/>
              </a:rPr>
              <a:t>://</a:t>
            </a:r>
            <a:r>
              <a:rPr lang="en-US" dirty="0" smtClean="0">
                <a:hlinkClick r:id="rId9"/>
              </a:rPr>
              <a:t>towardsdatascience.com/handyspark-bringing-pandas-like-capabilities-to-spark-dataframes-5f1bcea9039e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1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2696"/>
            <a:ext cx="8711952" cy="440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739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/>
              <a:t>Let's </a:t>
            </a:r>
            <a:r>
              <a:rPr lang="en-US" sz="3600" b="1" dirty="0"/>
              <a:t>try to understand Spark a little bit using </a:t>
            </a:r>
            <a:r>
              <a:rPr lang="en-US" sz="3600" b="1" dirty="0" err="1" smtClean="0"/>
              <a:t>PySpark</a:t>
            </a:r>
            <a:r>
              <a:rPr lang="en-US" sz="3600" b="1" dirty="0"/>
              <a:t> </a:t>
            </a:r>
            <a:r>
              <a:rPr lang="en-US" sz="3600" b="1" dirty="0" smtClean="0"/>
              <a:t>and </a:t>
            </a:r>
            <a:r>
              <a:rPr lang="en-US" sz="3600" b="1" dirty="0"/>
              <a:t>the classical </a:t>
            </a:r>
            <a:r>
              <a:rPr lang="en-US" sz="3600" b="1" dirty="0" smtClean="0"/>
              <a:t>“Word Count” </a:t>
            </a:r>
            <a:r>
              <a:rPr lang="en-US" sz="3600" b="1" dirty="0"/>
              <a:t>example</a:t>
            </a:r>
          </a:p>
        </p:txBody>
      </p:sp>
      <p:sp>
        <p:nvSpPr>
          <p:cNvPr id="4" name="Rectángulo 3"/>
          <p:cNvSpPr/>
          <p:nvPr/>
        </p:nvSpPr>
        <p:spPr>
          <a:xfrm>
            <a:off x="467544" y="1052736"/>
            <a:ext cx="842493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This presentation is to accompany</a:t>
            </a:r>
            <a:r>
              <a:rPr lang="es-ES" dirty="0" smtClean="0"/>
              <a:t>:</a:t>
            </a:r>
            <a:endParaRPr lang="en-US" dirty="0" smtClean="0"/>
          </a:p>
          <a:p>
            <a:r>
              <a:rPr lang="en-US" sz="2000" b="1" dirty="0" err="1" smtClean="0">
                <a:solidFill>
                  <a:srgbClr val="7030A0"/>
                </a:solidFill>
              </a:rPr>
              <a:t>MSTC_PySpark_WordCount.ipynb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endParaRPr lang="en-US" dirty="0"/>
          </a:p>
          <a:p>
            <a:r>
              <a:rPr lang="en-US" sz="2000" b="1" dirty="0" smtClean="0"/>
              <a:t>Slides:</a:t>
            </a:r>
          </a:p>
          <a:p>
            <a:endParaRPr lang="es-ES" sz="2000" b="1" dirty="0"/>
          </a:p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www.slideshare.net/SparkSummit/getting-the-best-performance-with-pyspark</a:t>
            </a:r>
            <a:endParaRPr lang="en-US" sz="2000" dirty="0" smtClean="0"/>
          </a:p>
          <a:p>
            <a:endParaRPr lang="es-ES" sz="2000" dirty="0"/>
          </a:p>
          <a:p>
            <a:r>
              <a:rPr lang="en-US" sz="2000" dirty="0">
                <a:hlinkClick r:id="rId3"/>
              </a:rPr>
              <a:t>https://files.gotocon.com/uploads/slides/conference_3/33/original/GOTO%20Chicago%20-%20Apache%20Spark%20Beyond%20Shuffling%20-%20Why%20it%20isn't%20magic%20-%</a:t>
            </a:r>
            <a:r>
              <a:rPr lang="en-US" sz="2000" dirty="0" smtClean="0">
                <a:hlinkClick r:id="rId3"/>
              </a:rPr>
              <a:t>20but%20also%20where%20there%20is%20some%20really%20cool%20magic.pdf</a:t>
            </a:r>
            <a:r>
              <a:rPr lang="en-US" sz="2000" dirty="0" smtClean="0"/>
              <a:t> </a:t>
            </a:r>
            <a:endParaRPr lang="en-US" sz="2000" dirty="0"/>
          </a:p>
          <a:p>
            <a:endParaRPr lang="es-ES" dirty="0" smtClean="0"/>
          </a:p>
          <a:p>
            <a:r>
              <a:rPr lang="es-ES" dirty="0">
                <a:hlinkClick r:id="rId4"/>
              </a:rPr>
              <a:t>https://</a:t>
            </a:r>
            <a:r>
              <a:rPr lang="es-ES" dirty="0" smtClean="0">
                <a:hlinkClick r:id="rId4"/>
              </a:rPr>
              <a:t>es.slideshare.net/databricks/strata-sj-everyday-im-shuffling-tips-for-writing-better-spark-programs</a:t>
            </a:r>
            <a:r>
              <a:rPr lang="es-E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9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11560" y="548680"/>
            <a:ext cx="763284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WARNING!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There </a:t>
            </a:r>
            <a:r>
              <a:rPr lang="en-US" sz="3200" dirty="0"/>
              <a:t>are also a multitude of presentations on </a:t>
            </a:r>
            <a:r>
              <a:rPr lang="en-US" sz="3200" dirty="0" err="1"/>
              <a:t>Slideshare</a:t>
            </a:r>
            <a:r>
              <a:rPr lang="en-US" sz="3200" dirty="0"/>
              <a:t> about tuning Spark, try and read / watch the most recent ones. </a:t>
            </a:r>
            <a:endParaRPr lang="en-US" sz="3200" dirty="0" smtClean="0"/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Anything </a:t>
            </a:r>
            <a:r>
              <a:rPr lang="en-US" sz="3200" dirty="0"/>
              <a:t>older than 18 months be </a:t>
            </a:r>
            <a:r>
              <a:rPr lang="en-US" sz="3200" dirty="0" err="1"/>
              <a:t>sceptical</a:t>
            </a:r>
            <a:r>
              <a:rPr lang="en-US" sz="3200" dirty="0"/>
              <a:t> of, and anything older than 2 years just ignore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652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7" y="1700808"/>
            <a:ext cx="9057143" cy="3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7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836712"/>
            <a:ext cx="7436051" cy="530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4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Pickling</a:t>
            </a:r>
            <a:endParaRPr lang="en-US" sz="3600" b="1" dirty="0"/>
          </a:p>
        </p:txBody>
      </p:sp>
      <p:sp>
        <p:nvSpPr>
          <p:cNvPr id="4" name="Rectángulo 3"/>
          <p:cNvSpPr/>
          <p:nvPr/>
        </p:nvSpPr>
        <p:spPr>
          <a:xfrm>
            <a:off x="611560" y="1772816"/>
            <a:ext cx="7848872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Pickling is absolutely necessary for distributed and parallel computing</a:t>
            </a:r>
            <a:r>
              <a:rPr lang="en-US" sz="3600" b="1" dirty="0" smtClean="0"/>
              <a:t>.</a:t>
            </a:r>
          </a:p>
          <a:p>
            <a:endParaRPr lang="es-ES" dirty="0"/>
          </a:p>
          <a:p>
            <a:r>
              <a:rPr lang="en-US" sz="3200" i="1" dirty="0"/>
              <a:t>Pickling is a way to convert a python object (list, </a:t>
            </a:r>
            <a:r>
              <a:rPr lang="en-US" sz="3200" i="1" dirty="0" err="1"/>
              <a:t>dict</a:t>
            </a:r>
            <a:r>
              <a:rPr lang="en-US" sz="3200" i="1" dirty="0"/>
              <a:t>, etc.) into a character stream. The idea is that this character stream contains all the information necessary to reconstruct the object in another python script.</a:t>
            </a:r>
          </a:p>
        </p:txBody>
      </p:sp>
    </p:spTree>
    <p:extLst>
      <p:ext uri="{BB962C8B-B14F-4D97-AF65-F5344CB8AC3E}">
        <p14:creationId xmlns:p14="http://schemas.microsoft.com/office/powerpoint/2010/main" val="251953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11560" y="1340768"/>
            <a:ext cx="799288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“</a:t>
            </a:r>
            <a:r>
              <a:rPr lang="en-US" sz="2800" dirty="0"/>
              <a:t>Pickling” is the process whereby a Python object hierarchy is converted into a byte stream</a:t>
            </a:r>
            <a:r>
              <a:rPr lang="en-US" sz="2800" dirty="0" smtClean="0"/>
              <a:t>,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/>
              <a:t>and “</a:t>
            </a:r>
            <a:r>
              <a:rPr lang="en-US" sz="2800" dirty="0" err="1"/>
              <a:t>unpickling</a:t>
            </a:r>
            <a:r>
              <a:rPr lang="en-US" sz="2800" dirty="0"/>
              <a:t>” is the inverse operation, whereby a byte stream (from a binary file or bytes-like object) is converted back into an object hierarchy. </a:t>
            </a:r>
            <a:endParaRPr lang="en-US" sz="2800" dirty="0" smtClean="0"/>
          </a:p>
          <a:p>
            <a:endParaRPr lang="en-US" sz="2800" dirty="0"/>
          </a:p>
          <a:p>
            <a:pPr algn="ctr"/>
            <a:r>
              <a:rPr lang="en-US" sz="3200" dirty="0" smtClean="0"/>
              <a:t>Pickling </a:t>
            </a:r>
            <a:r>
              <a:rPr lang="en-US" sz="3200" dirty="0"/>
              <a:t>(and </a:t>
            </a:r>
            <a:r>
              <a:rPr lang="en-US" sz="3200" dirty="0" err="1"/>
              <a:t>unpickling</a:t>
            </a:r>
            <a:r>
              <a:rPr lang="en-US" sz="3200" dirty="0"/>
              <a:t>) is alternatively known as “serialization”, “marshalling,” [1] or “flattening</a:t>
            </a:r>
            <a:r>
              <a:rPr lang="en-US" sz="3200" dirty="0" smtClean="0"/>
              <a:t>”</a:t>
            </a:r>
            <a:endParaRPr lang="en-US" sz="2000" dirty="0"/>
          </a:p>
        </p:txBody>
      </p:sp>
      <p:sp>
        <p:nvSpPr>
          <p:cNvPr id="3" name="Rectángulo 2"/>
          <p:cNvSpPr/>
          <p:nvPr/>
        </p:nvSpPr>
        <p:spPr>
          <a:xfrm>
            <a:off x="1547664" y="260648"/>
            <a:ext cx="609968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sz="4400" b="1" dirty="0"/>
              <a:t>Python object </a:t>
            </a:r>
            <a:r>
              <a:rPr lang="en-US" sz="4400" b="1" dirty="0">
                <a:solidFill>
                  <a:srgbClr val="00B0F0"/>
                </a:solidFill>
              </a:rPr>
              <a:t>serialization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0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Word Count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340768"/>
            <a:ext cx="4536504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5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s l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ligh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l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3281</TotalTime>
  <Words>315</Words>
  <Application>Microsoft Office PowerPoint</Application>
  <PresentationFormat>Presentación en pantalla (4:3)</PresentationFormat>
  <Paragraphs>54</Paragraphs>
  <Slides>20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Gill Sans</vt:lpstr>
      <vt:lpstr>Wingdings</vt:lpstr>
      <vt:lpstr>ヒラギノ角ゴ ProN W3</vt:lpstr>
      <vt:lpstr>ヒラギノ角ゴ ProN W6</vt:lpstr>
      <vt:lpstr>Tema de Office</vt:lpstr>
      <vt:lpstr>Title &amp; Bullets light</vt:lpstr>
      <vt:lpstr>Machine Learning Lab</vt:lpstr>
      <vt:lpstr>Let's try to understand Spark a little bit using PySpark and the classical “Word Count” example</vt:lpstr>
      <vt:lpstr>Let's try to understand Spark a little bit using PySpark and the classical “Word Count” example</vt:lpstr>
      <vt:lpstr>Presentación de PowerPoint</vt:lpstr>
      <vt:lpstr>Presentación de PowerPoint</vt:lpstr>
      <vt:lpstr>Presentación de PowerPoint</vt:lpstr>
      <vt:lpstr>Pickling</vt:lpstr>
      <vt:lpstr>Presentación de PowerPoint</vt:lpstr>
      <vt:lpstr>Example: Word Count</vt:lpstr>
      <vt:lpstr>Example: Word Count</vt:lpstr>
      <vt:lpstr>Example: Word Count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</dc:creator>
  <cp:lastModifiedBy>usuario</cp:lastModifiedBy>
  <cp:revision>150</cp:revision>
  <dcterms:created xsi:type="dcterms:W3CDTF">2015-11-05T18:51:35Z</dcterms:created>
  <dcterms:modified xsi:type="dcterms:W3CDTF">2018-12-12T13:34:16Z</dcterms:modified>
</cp:coreProperties>
</file>