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97" r:id="rId4"/>
    <p:sldId id="417" r:id="rId5"/>
    <p:sldId id="431" r:id="rId6"/>
    <p:sldId id="418" r:id="rId7"/>
    <p:sldId id="398" r:id="rId8"/>
    <p:sldId id="435" r:id="rId9"/>
    <p:sldId id="432" r:id="rId10"/>
    <p:sldId id="421" r:id="rId11"/>
    <p:sldId id="433" r:id="rId12"/>
    <p:sldId id="420" r:id="rId13"/>
    <p:sldId id="422" r:id="rId14"/>
    <p:sldId id="434" r:id="rId15"/>
    <p:sldId id="430" r:id="rId16"/>
    <p:sldId id="419" r:id="rId17"/>
    <p:sldId id="423" r:id="rId18"/>
    <p:sldId id="42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18/12/2017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18/12/2017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lib-data-types.html#local-vec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-pipe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halidSalama2/machine-learning-with-spark-653178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88640"/>
            <a:ext cx="856895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Transformers</a:t>
            </a:r>
          </a:p>
          <a:p>
            <a:r>
              <a:rPr lang="en-US" sz="2000" dirty="0"/>
              <a:t>https://spark.apache.org/docs/2.2.0/ml-pipeline.html#transformers</a:t>
            </a:r>
          </a:p>
          <a:p>
            <a:endParaRPr lang="en-US" dirty="0"/>
          </a:p>
          <a:p>
            <a:r>
              <a:rPr lang="en-US" sz="2800" dirty="0"/>
              <a:t>A Transformer is an abstraction that </a:t>
            </a:r>
            <a:r>
              <a:rPr lang="en-US" sz="2800" dirty="0" smtClean="0"/>
              <a:t>implements </a:t>
            </a:r>
            <a:r>
              <a:rPr lang="en-US" sz="2800" dirty="0"/>
              <a:t>a method transform(), which converts one </a:t>
            </a:r>
            <a:r>
              <a:rPr lang="en-US" sz="2800" dirty="0" err="1"/>
              <a:t>DataFrame</a:t>
            </a:r>
            <a:r>
              <a:rPr lang="en-US" sz="2800" dirty="0"/>
              <a:t> into another, generally by appending one or more </a:t>
            </a:r>
            <a:r>
              <a:rPr lang="en-US" sz="2800" dirty="0" smtClean="0"/>
              <a:t>columns:</a:t>
            </a:r>
          </a:p>
          <a:p>
            <a:endParaRPr lang="en-US" sz="2800" dirty="0" smtClean="0"/>
          </a:p>
          <a:p>
            <a:r>
              <a:rPr lang="en-US" sz="2800" dirty="0" smtClean="0"/>
              <a:t>			</a:t>
            </a:r>
            <a:r>
              <a:rPr lang="en-US" sz="2800" b="1" dirty="0" err="1">
                <a:solidFill>
                  <a:srgbClr val="0070C0"/>
                </a:solidFill>
              </a:rPr>
              <a:t>inputCol</a:t>
            </a:r>
            <a:r>
              <a:rPr lang="en-US" sz="2800" dirty="0" smtClean="0"/>
              <a:t>=‘</a:t>
            </a:r>
            <a:r>
              <a:rPr lang="en-US" sz="2800" dirty="0" err="1" smtClean="0"/>
              <a:t>inputColumn</a:t>
            </a:r>
            <a:r>
              <a:rPr lang="en-US" sz="2800" dirty="0" smtClean="0"/>
              <a:t>‘</a:t>
            </a:r>
            <a:endParaRPr lang="en-US" sz="2800" dirty="0"/>
          </a:p>
          <a:p>
            <a:r>
              <a:rPr lang="en-US" sz="2800" dirty="0"/>
              <a:t>                             </a:t>
            </a:r>
            <a:r>
              <a:rPr lang="en-US" sz="2800" dirty="0" smtClean="0"/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outputCol</a:t>
            </a:r>
            <a:r>
              <a:rPr lang="en-US" sz="2800" dirty="0" smtClean="0"/>
              <a:t>=‘</a:t>
            </a:r>
            <a:r>
              <a:rPr lang="en-US" sz="2800" dirty="0" err="1" smtClean="0"/>
              <a:t>outputColumn</a:t>
            </a:r>
            <a:r>
              <a:rPr lang="en-US" sz="2800" dirty="0" smtClean="0"/>
              <a:t>’</a:t>
            </a:r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5519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88640"/>
            <a:ext cx="856895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Transformers</a:t>
            </a:r>
          </a:p>
          <a:p>
            <a:r>
              <a:rPr lang="en-US" sz="2000" dirty="0"/>
              <a:t>https://spark.apache.org/docs/2.2.0/ml-pipeline.html#transformers</a:t>
            </a:r>
          </a:p>
          <a:p>
            <a:endParaRPr lang="en-US" dirty="0"/>
          </a:p>
          <a:p>
            <a:endParaRPr lang="es-ES" sz="2000" dirty="0" smtClean="0"/>
          </a:p>
          <a:p>
            <a:r>
              <a:rPr lang="en-US" sz="2800" dirty="0" smtClean="0"/>
              <a:t>Transformers include</a:t>
            </a:r>
            <a:r>
              <a:rPr lang="es-ES" sz="2800" dirty="0" smtClean="0"/>
              <a:t>: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feature transformers</a:t>
            </a:r>
            <a:r>
              <a:rPr lang="en-US" sz="2800" dirty="0" smtClean="0"/>
              <a:t>: e.g. </a:t>
            </a:r>
            <a:r>
              <a:rPr lang="en-US" sz="2800" dirty="0"/>
              <a:t>take a </a:t>
            </a:r>
            <a:r>
              <a:rPr lang="en-US" sz="2800" dirty="0" err="1"/>
              <a:t>DataFrame</a:t>
            </a:r>
            <a:r>
              <a:rPr lang="en-US" sz="2800" dirty="0"/>
              <a:t>, read a column (e.g., text), map it into a new column (e.g., feature vectors), and output a new </a:t>
            </a:r>
            <a:r>
              <a:rPr lang="en-US" sz="2800" dirty="0" err="1"/>
              <a:t>DataFrame</a:t>
            </a:r>
            <a:r>
              <a:rPr lang="en-US" sz="2800" dirty="0"/>
              <a:t> with the mapped column appended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learned </a:t>
            </a:r>
            <a:r>
              <a:rPr lang="en-US" sz="2800" b="1" dirty="0" smtClean="0">
                <a:solidFill>
                  <a:srgbClr val="0070C0"/>
                </a:solidFill>
              </a:rPr>
              <a:t>models</a:t>
            </a:r>
            <a:r>
              <a:rPr lang="en-US" sz="2800" dirty="0" smtClean="0"/>
              <a:t>: e.g. </a:t>
            </a:r>
            <a:r>
              <a:rPr lang="en-US" sz="2400" dirty="0" smtClean="0"/>
              <a:t> </a:t>
            </a:r>
            <a:r>
              <a:rPr lang="en-US" sz="2400" dirty="0"/>
              <a:t>take a </a:t>
            </a:r>
            <a:r>
              <a:rPr lang="en-US" sz="2400" dirty="0" err="1"/>
              <a:t>DataFrame</a:t>
            </a:r>
            <a:r>
              <a:rPr lang="en-US" sz="2400" dirty="0"/>
              <a:t>, read the column containing feature vectors, predict the label for each feature vector, and output a new </a:t>
            </a:r>
            <a:r>
              <a:rPr lang="en-US" sz="2400" dirty="0" err="1"/>
              <a:t>DataFrame</a:t>
            </a:r>
            <a:r>
              <a:rPr lang="en-US" sz="2400" dirty="0"/>
              <a:t> with predicted labels appended as a column.</a:t>
            </a:r>
          </a:p>
        </p:txBody>
      </p:sp>
    </p:spTree>
    <p:extLst>
      <p:ext uri="{BB962C8B-B14F-4D97-AF65-F5344CB8AC3E}">
        <p14:creationId xmlns:p14="http://schemas.microsoft.com/office/powerpoint/2010/main" val="16903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55576" y="285293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https://spark.apache.org/docs/2.2.0/ml-features.html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68" y="1988840"/>
            <a:ext cx="771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Extracting, transforming and selecting features</a:t>
            </a:r>
          </a:p>
        </p:txBody>
      </p:sp>
    </p:spTree>
    <p:extLst>
      <p:ext uri="{BB962C8B-B14F-4D97-AF65-F5344CB8AC3E}">
        <p14:creationId xmlns:p14="http://schemas.microsoft.com/office/powerpoint/2010/main" val="7119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249871" cy="1779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539552" y="47667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https://spark.apache.org/docs/2.2.0/api/python/pyspark.ml.html#pyspark.ml.feature.StringIndexer</a:t>
            </a:r>
          </a:p>
        </p:txBody>
      </p:sp>
    </p:spTree>
    <p:extLst>
      <p:ext uri="{BB962C8B-B14F-4D97-AF65-F5344CB8AC3E}">
        <p14:creationId xmlns:p14="http://schemas.microsoft.com/office/powerpoint/2010/main" val="10291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1340768"/>
            <a:ext cx="71287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sz="2800" dirty="0" smtClean="0">
                <a:latin typeface="Arial Unicode MS" panose="020B0604020202020204" pitchFamily="34" charset="-128"/>
              </a:rPr>
              <a:t>…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after “feature engineering” … the </a:t>
            </a:r>
            <a:r>
              <a:rPr lang="en-US" altLang="en-US" sz="2800" dirty="0">
                <a:latin typeface="Arial Unicode MS" panose="020B0604020202020204" pitchFamily="34" charset="-128"/>
              </a:rPr>
              <a:t>feature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engineering results </a:t>
            </a:r>
            <a:r>
              <a:rPr lang="en-US" altLang="en-US" sz="2800" dirty="0">
                <a:latin typeface="Arial Unicode MS" panose="020B0604020202020204" pitchFamily="34" charset="-128"/>
              </a:rPr>
              <a:t>are then combined using the </a:t>
            </a:r>
            <a:r>
              <a:rPr lang="en-US" altLang="en-US" sz="28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VectorAssembler</a:t>
            </a:r>
            <a:r>
              <a:rPr lang="en-US" altLang="en-US" sz="2800" dirty="0">
                <a:latin typeface="Arial Unicode MS" panose="020B0604020202020204" pitchFamily="34" charset="-128"/>
              </a:rPr>
              <a:t>, before being passed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to ML Estimator</a:t>
            </a:r>
            <a:endParaRPr lang="en-US" altLang="en-US" sz="2800" dirty="0">
              <a:latin typeface="Arial Unicode MS" panose="020B0604020202020204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" y="3861048"/>
            <a:ext cx="9010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332656"/>
            <a:ext cx="7128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Arial Unicode MS" panose="020B0604020202020204" pitchFamily="34" charset="-128"/>
              </a:rPr>
              <a:t>DataFrame</a:t>
            </a:r>
            <a:r>
              <a:rPr lang="en-US" altLang="en-US" sz="2800" dirty="0">
                <a:latin typeface="Arial Unicode MS" panose="020B0604020202020204" pitchFamily="34" charset="-128"/>
              </a:rPr>
              <a:t> can use ML </a:t>
            </a:r>
            <a:r>
              <a:rPr lang="en-US" altLang="en-US" sz="2800" dirty="0" smtClean="0">
                <a:latin typeface="Arial Unicode MS" panose="020B0604020202020204" pitchFamily="34" charset="-128"/>
                <a:hlinkClick r:id="rId2"/>
              </a:rPr>
              <a:t>Vector</a:t>
            </a:r>
            <a:endParaRPr lang="en-US" altLang="en-US" sz="2800" dirty="0">
              <a:latin typeface="Arial Unicode MS" panose="020B0604020202020204" pitchFamily="34" charset="-12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7584" y="1124744"/>
            <a:ext cx="6858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Local vector</a:t>
            </a:r>
          </a:p>
          <a:p>
            <a:endParaRPr lang="en-US" dirty="0"/>
          </a:p>
          <a:p>
            <a:r>
              <a:rPr lang="en-US" dirty="0"/>
              <a:t>A local vector has integer-typed and 0-based indices and double-typed values, stored on a single machine.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/>
              <a:t>supports </a:t>
            </a:r>
            <a:r>
              <a:rPr lang="en-US" sz="2000" b="1" dirty="0"/>
              <a:t>two types of local vectors: dense and sparse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dense vector is backed by a double array representing its entry values, while a sparse vector is backed by two parallel arrays: indices and values.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a vector (1.0, 0.0, 3.0) can be represented in dense format as [1.0, 0.0, 3.0] or in sparse format as (3, [0, 2], [1.0, 3.0]), where 3 is the size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2171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908720"/>
            <a:ext cx="712879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Estimators</a:t>
            </a:r>
          </a:p>
          <a:p>
            <a:endParaRPr lang="en-US" dirty="0"/>
          </a:p>
          <a:p>
            <a:r>
              <a:rPr lang="en-US" dirty="0"/>
              <a:t>An Estimator abstracts the concept of a learning algorithm or any algorithm that fits or trains on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an Estimator implements a method fit(), which accepts a </a:t>
            </a:r>
            <a:r>
              <a:rPr lang="en-US" dirty="0" err="1"/>
              <a:t>DataFrame</a:t>
            </a:r>
            <a:r>
              <a:rPr lang="en-US" dirty="0"/>
              <a:t> and produces a Model, which is a Transformer.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learning algorithm such as </a:t>
            </a:r>
            <a:r>
              <a:rPr lang="en-US" dirty="0" err="1"/>
              <a:t>LogisticRegression</a:t>
            </a:r>
            <a:r>
              <a:rPr lang="en-US" dirty="0"/>
              <a:t> is an Estimator, and calling fit() trains a </a:t>
            </a:r>
            <a:r>
              <a:rPr lang="en-US" dirty="0" err="1"/>
              <a:t>LogisticRegressionModel</a:t>
            </a:r>
            <a:r>
              <a:rPr lang="en-US" dirty="0"/>
              <a:t>, which is a Model and hence a Transformer.</a:t>
            </a:r>
          </a:p>
        </p:txBody>
      </p:sp>
    </p:spTree>
    <p:extLst>
      <p:ext uri="{BB962C8B-B14F-4D97-AF65-F5344CB8AC3E}">
        <p14:creationId xmlns:p14="http://schemas.microsoft.com/office/powerpoint/2010/main" val="4125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548680"/>
            <a:ext cx="7272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ML Tuning: model selection and </a:t>
            </a:r>
            <a:r>
              <a:rPr lang="en-US" sz="3200" b="1" dirty="0" err="1"/>
              <a:t>hyperparameter</a:t>
            </a:r>
            <a:r>
              <a:rPr lang="en-US" sz="3200" b="1" dirty="0"/>
              <a:t> </a:t>
            </a:r>
            <a:r>
              <a:rPr lang="en-US" sz="3200" b="1" dirty="0" smtClean="0"/>
              <a:t>tuning</a:t>
            </a:r>
          </a:p>
          <a:p>
            <a:r>
              <a:rPr lang="en-US" sz="2400" dirty="0"/>
              <a:t>https://spark.apache.org/docs/2.1.0/ml-tuning.html</a:t>
            </a:r>
          </a:p>
        </p:txBody>
      </p:sp>
    </p:spTree>
    <p:extLst>
      <p:ext uri="{BB962C8B-B14F-4D97-AF65-F5344CB8AC3E}">
        <p14:creationId xmlns:p14="http://schemas.microsoft.com/office/powerpoint/2010/main" val="345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Spark </a:t>
            </a:r>
            <a:r>
              <a:rPr lang="en-US" sz="3600" b="1" dirty="0" smtClean="0"/>
              <a:t>Machine </a:t>
            </a:r>
            <a:r>
              <a:rPr lang="en-US" sz="3600" b="1" dirty="0"/>
              <a:t>Learning Library</a:t>
            </a:r>
            <a:br>
              <a:rPr lang="en-US" sz="3600" b="1" dirty="0"/>
            </a:br>
            <a:r>
              <a:rPr lang="en-US" sz="2700" b="1" dirty="0"/>
              <a:t>https://spark.apache.org/docs/2.2.0/ml-guide.html</a:t>
            </a:r>
            <a:endParaRPr lang="en-US" sz="3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48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9144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7544" y="302359"/>
            <a:ext cx="81369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Why is </a:t>
            </a: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MLlib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 switching to the </a:t>
            </a: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-based API?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DataFrames</a:t>
            </a:r>
            <a:r>
              <a:rPr lang="en-US" sz="2800" dirty="0"/>
              <a:t> provide a more user-friendly API than RDDs.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/>
              <a:t>DataFrame</a:t>
            </a:r>
            <a:r>
              <a:rPr lang="en-US" sz="2800" dirty="0"/>
              <a:t>-based API for </a:t>
            </a:r>
            <a:r>
              <a:rPr lang="en-US" sz="2800" dirty="0" err="1"/>
              <a:t>MLlib</a:t>
            </a:r>
            <a:r>
              <a:rPr lang="en-US" sz="2800" dirty="0"/>
              <a:t> provides a uniform API across ML algorithms and across multiple languages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DataFrames</a:t>
            </a:r>
            <a:r>
              <a:rPr lang="en-US" sz="2800" dirty="0"/>
              <a:t> facilitate practical ML Pipelines, particularly feature transformations. See the </a:t>
            </a:r>
            <a:r>
              <a:rPr lang="en-US" sz="2800" dirty="0">
                <a:hlinkClick r:id="rId2"/>
              </a:rPr>
              <a:t>Pipelines guide</a:t>
            </a:r>
            <a:r>
              <a:rPr lang="en-US" sz="2800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21026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824868" cy="5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503616" cy="478095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83568" y="573325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www.slideshare.net/KhalidSalama2/machine-learning-with-spark-65317854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890"/>
            <a:ext cx="9144000" cy="54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409135" cy="47039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941168"/>
            <a:ext cx="8611344" cy="122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4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836712"/>
            <a:ext cx="712879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Columns </a:t>
            </a:r>
            <a:r>
              <a:rPr lang="en-US" altLang="en-US" sz="3600" dirty="0">
                <a:latin typeface="Arial Unicode MS" panose="020B0604020202020204" pitchFamily="34" charset="-128"/>
              </a:rPr>
              <a:t>in a </a:t>
            </a:r>
            <a:r>
              <a:rPr lang="en-US" altLang="en-US" sz="3600" dirty="0" err="1">
                <a:latin typeface="Arial Unicode MS" panose="020B0604020202020204" pitchFamily="34" charset="-128"/>
              </a:rPr>
              <a:t>DataFrame</a:t>
            </a:r>
            <a:r>
              <a:rPr lang="en-US" altLang="en-US" sz="3600" dirty="0">
                <a:latin typeface="Arial Unicode MS" panose="020B0604020202020204" pitchFamily="34" charset="-128"/>
              </a:rPr>
              <a:t> are </a:t>
            </a:r>
            <a:r>
              <a:rPr lang="en-US" altLang="en-US" sz="3600" dirty="0" smtClean="0">
                <a:latin typeface="Arial Unicode MS" panose="020B0604020202020204" pitchFamily="34" charset="-128"/>
              </a:rPr>
              <a:t>named.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….. </a:t>
            </a:r>
            <a:r>
              <a:rPr lang="en-US" altLang="en-US" sz="2800" dirty="0">
                <a:latin typeface="Arial Unicode MS" panose="020B0604020202020204" pitchFamily="34" charset="-128"/>
              </a:rPr>
              <a:t>such as “text,” “features,” and “label.”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" y="3645024"/>
            <a:ext cx="9010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</TotalTime>
  <Words>437</Words>
  <Application>Microsoft Office PowerPoint</Application>
  <PresentationFormat>Presentación en pantalla (4:3)</PresentationFormat>
  <Paragraphs>52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Tema de Office</vt:lpstr>
      <vt:lpstr>Machine Learning Lab</vt:lpstr>
      <vt:lpstr>Spark Machine Learning Library https://spark.apache.org/docs/2.2.0/ml-guide.html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138</cp:revision>
  <dcterms:created xsi:type="dcterms:W3CDTF">2015-11-05T18:51:35Z</dcterms:created>
  <dcterms:modified xsi:type="dcterms:W3CDTF">2017-12-18T18:14:17Z</dcterms:modified>
</cp:coreProperties>
</file>