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440" r:id="rId4"/>
    <p:sldId id="441" r:id="rId5"/>
    <p:sldId id="449" r:id="rId6"/>
    <p:sldId id="446" r:id="rId7"/>
    <p:sldId id="447" r:id="rId8"/>
    <p:sldId id="444" r:id="rId9"/>
    <p:sldId id="445" r:id="rId10"/>
    <p:sldId id="461" r:id="rId11"/>
    <p:sldId id="460" r:id="rId12"/>
    <p:sldId id="462" r:id="rId13"/>
    <p:sldId id="450" r:id="rId14"/>
    <p:sldId id="451" r:id="rId15"/>
    <p:sldId id="452" r:id="rId16"/>
    <p:sldId id="453" r:id="rId17"/>
    <p:sldId id="455" r:id="rId18"/>
    <p:sldId id="454" r:id="rId19"/>
    <p:sldId id="458" r:id="rId20"/>
    <p:sldId id="457" r:id="rId21"/>
    <p:sldId id="45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49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513"/>
            </a:lvl1pPr>
            <a:lvl2pPr>
              <a:defRPr sz="2138"/>
            </a:lvl2pPr>
            <a:lvl3pPr>
              <a:defRPr sz="1800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13"/>
            </a:lvl1pPr>
            <a:lvl2pPr>
              <a:defRPr sz="2138"/>
            </a:lvl2pPr>
            <a:lvl3pPr>
              <a:defRPr sz="1800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5E49AE-0C71-C547-B6A5-EC281CCEEEFD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1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2440E-5BFE-874C-9227-F4E32884346A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38D69-7854-5743-8814-6FD6FB500DDC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9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66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12/12/2018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12/12/2018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12/12/2018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63550"/>
            <a:ext cx="839628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276350"/>
            <a:ext cx="8396288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7145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429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1435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685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90513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457200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623888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790575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957263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112871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130016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147161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164306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SparkSummit/getting-the-best-performance-with-pyspark" TargetMode="External"/><Relationship Id="rId3" Type="http://schemas.openxmlformats.org/officeDocument/2006/relationships/hyperlink" Target="http://youtu.be/Wg2boMqLjCg" TargetMode="External"/><Relationship Id="rId7" Type="http://schemas.openxmlformats.org/officeDocument/2006/relationships/hyperlink" Target="https://robertovitillo.com/2015/06/30/spark-best-practices/" TargetMode="External"/><Relationship Id="rId2" Type="http://schemas.openxmlformats.org/officeDocument/2006/relationships/hyperlink" Target="http://www.bigdataspain.org/2017/speakers/holden-kar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fiJQ7wg81Y" TargetMode="External"/><Relationship Id="rId5" Type="http://schemas.openxmlformats.org/officeDocument/2006/relationships/hyperlink" Target="https://www.youtube.com/watch?v=V6DkTVvy9vk" TargetMode="External"/><Relationship Id="rId4" Type="http://schemas.openxmlformats.org/officeDocument/2006/relationships/hyperlink" Target="https://www.youtube.com/watch?v=4xsBQYdHgn8" TargetMode="External"/><Relationship Id="rId9" Type="http://schemas.openxmlformats.org/officeDocument/2006/relationships/hyperlink" Target="https://towardsdatascience.com/handyspark-bringing-pandas-like-capabilities-to-spark-dataframes-5f1bcea9039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andyspark-bringing-pandas-like-capabilities-to-spark-dataframes-5f1bcea9039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otocon.com/uploads/slides/conference_3/33/original/GOTO%20Chicago%20-%20Apache%20Spark%20Beyond%20Shuffling%20-%20Why%20it%20isn't%20magic%20-%20but%20also%20where%20there%20is%20some%20really%20cool%20magic.pdf" TargetMode="External"/><Relationship Id="rId2" Type="http://schemas.openxmlformats.org/officeDocument/2006/relationships/hyperlink" Target="https://www.slideshare.net/SparkSummit/getting-the-best-performance-with-py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slideshare.net/databricks/strata-sj-everyday-im-shuffling-tips-for-writing-better-spark-progra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96288" cy="793750"/>
          </a:xfrm>
        </p:spPr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562"/>
            <a:ext cx="3528392" cy="2314322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36912"/>
            <a:ext cx="7456635" cy="28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943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lines = </a:t>
            </a:r>
            <a:r>
              <a:rPr lang="en-US" sz="2000" dirty="0" err="1">
                <a:latin typeface="Consolas"/>
                <a:cs typeface="Consolas"/>
              </a:rPr>
              <a:t>sc.textFile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“textfile.txt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Word_count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lines.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(lambda x, y: x + 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270168" cy="280751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644008" y="299695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372200" y="29249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71600" y="3140968"/>
            <a:ext cx="17043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textfile.txt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4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0" y="908720"/>
            <a:ext cx="9144000" cy="4779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9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464072" cy="6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" y="116632"/>
            <a:ext cx="9144000" cy="65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32601" cy="62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808552" cy="62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552362" cy="6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60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2" y="836712"/>
            <a:ext cx="9144000" cy="465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3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Some </a:t>
            </a:r>
            <a:r>
              <a:rPr lang="en-US" sz="2000" b="1" dirty="0"/>
              <a:t>references: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Holden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Karau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://www.bigdataspain.org/2017/speakers/holden-karau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youtu.be/Wg2boMqLjCg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www.youtube.com/watch?v=4xsBQYdHgn8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www.youtube.com/watch?v=V6DkTVvy9vk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www.youtube.com/watch?v=vfiJQ7wg81Y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https://robertovitillo.com/2015/06/30/spark-best-practices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www.slideshare.net/SparkSummit/getting-the-best-performance-with-pyspark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ringing </a:t>
            </a:r>
            <a:r>
              <a:rPr lang="en-US" b="1" dirty="0"/>
              <a:t>pandas-like capabilities to </a:t>
            </a:r>
            <a:r>
              <a:rPr lang="en-US" b="1" dirty="0" smtClean="0"/>
              <a:t>Spark </a:t>
            </a:r>
            <a:r>
              <a:rPr lang="en-US" b="1" dirty="0" err="1" smtClean="0"/>
              <a:t>DataFrames</a:t>
            </a:r>
            <a:endParaRPr lang="en-US" b="1" dirty="0" smtClean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towardsdatascience.com/handyspark-bringing-pandas-like-capabilities-to-spark-dataframes-5f1bcea9039e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711952" cy="440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827584" y="3933056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BUT: Follow </a:t>
            </a:r>
            <a:r>
              <a:rPr lang="en-US" sz="2800" b="1" dirty="0" err="1" smtClean="0">
                <a:solidFill>
                  <a:srgbClr val="FF0000"/>
                </a:solidFill>
              </a:rPr>
              <a:t>HandySpark</a:t>
            </a:r>
            <a:r>
              <a:rPr lang="en-US" sz="2800" b="1" dirty="0">
                <a:solidFill>
                  <a:srgbClr val="FF0000"/>
                </a:solidFill>
              </a:rPr>
              <a:t>: bringing pandas-like capabilities to Spark </a:t>
            </a:r>
            <a:r>
              <a:rPr lang="en-US" sz="2800" b="1" dirty="0" err="1">
                <a:solidFill>
                  <a:srgbClr val="FF0000"/>
                </a:solidFill>
              </a:rPr>
              <a:t>DataFrames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towardsdatascience.com/handyspark-bringing-pandas-like-capabilities-to-spark-dataframes-5f1bcea9039e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73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Slides:</a:t>
            </a:r>
          </a:p>
          <a:p>
            <a:endParaRPr lang="es-ES" sz="2000" b="1" dirty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www.slideshare.net/SparkSummit/getting-the-best-performance-with-pyspark</a:t>
            </a:r>
            <a:endParaRPr lang="en-US" sz="2000" dirty="0" smtClean="0"/>
          </a:p>
          <a:p>
            <a:endParaRPr lang="es-ES" sz="2000" dirty="0"/>
          </a:p>
          <a:p>
            <a:r>
              <a:rPr lang="en-US" sz="2000" dirty="0">
                <a:hlinkClick r:id="rId3"/>
              </a:rPr>
              <a:t>https://files.gotocon.com/uploads/slides/conference_3/33/original/GOTO%20Chicago%20-%20Apache%20Spark%20Beyond%20Shuffling%20-%20Why%20it%20isn't%20magic%20-%</a:t>
            </a:r>
            <a:r>
              <a:rPr lang="en-US" sz="2000" dirty="0" smtClean="0">
                <a:hlinkClick r:id="rId3"/>
              </a:rPr>
              <a:t>20but%20also%20where%20there%20is%20some%20really%20cool%20magic.pdf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es.slideshare.net/databricks/strata-sj-everyday-im-shuffling-tips-for-writing-better-spark-programs</a:t>
            </a:r>
            <a:r>
              <a:rPr lang="es-E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548680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WARNING!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also a multitude of presentations on </a:t>
            </a:r>
            <a:r>
              <a:rPr lang="en-US" sz="3200" dirty="0" err="1"/>
              <a:t>Slideshare</a:t>
            </a:r>
            <a:r>
              <a:rPr lang="en-US" sz="3200" dirty="0"/>
              <a:t> about tuning Spark, try and read / watch the most recent ones. 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Anything </a:t>
            </a:r>
            <a:r>
              <a:rPr lang="en-US" sz="3200" dirty="0"/>
              <a:t>older than 18 months be </a:t>
            </a:r>
            <a:r>
              <a:rPr lang="en-US" sz="3200" dirty="0" err="1"/>
              <a:t>sceptical</a:t>
            </a:r>
            <a:r>
              <a:rPr lang="en-US" sz="3200" dirty="0"/>
              <a:t> of, and anything older than 2 years just ignore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" y="1700808"/>
            <a:ext cx="905714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436051" cy="53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Pickling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611560" y="1772816"/>
            <a:ext cx="784887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Pickling is absolutely necessary for distributed and parallel computing</a:t>
            </a:r>
            <a:r>
              <a:rPr lang="en-US" sz="3600" b="1" dirty="0" smtClean="0"/>
              <a:t>.</a:t>
            </a:r>
          </a:p>
          <a:p>
            <a:endParaRPr lang="es-ES" dirty="0"/>
          </a:p>
          <a:p>
            <a:r>
              <a:rPr lang="en-US" sz="3200" i="1" dirty="0"/>
              <a:t>Pickling is a way to convert a python object (list, </a:t>
            </a:r>
            <a:r>
              <a:rPr lang="en-US" sz="3200" i="1" dirty="0" err="1"/>
              <a:t>dict</a:t>
            </a:r>
            <a:r>
              <a:rPr lang="en-US" sz="3200" i="1" dirty="0"/>
              <a:t>, etc.) into a character stream. The idea is that this character stream contains all the information necessary to reconstruct the object in another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25195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1340768"/>
            <a:ext cx="79928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Pickling” is the process whereby a Python object hierarchy is converted into a byte stream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and “</a:t>
            </a:r>
            <a:r>
              <a:rPr lang="en-US" sz="2800" dirty="0" err="1"/>
              <a:t>unpickling</a:t>
            </a:r>
            <a:r>
              <a:rPr lang="en-US" sz="2800" dirty="0"/>
              <a:t>” is the inverse operation, whereby a byte stream (from a binary file or bytes-like object) is converted back into an object hierarchy. 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3200" dirty="0" smtClean="0"/>
              <a:t>Pickling </a:t>
            </a:r>
            <a:r>
              <a:rPr lang="en-US" sz="3200" dirty="0"/>
              <a:t>(and </a:t>
            </a:r>
            <a:r>
              <a:rPr lang="en-US" sz="3200" dirty="0" err="1"/>
              <a:t>unpickling</a:t>
            </a:r>
            <a:r>
              <a:rPr lang="en-US" sz="3200" dirty="0"/>
              <a:t>) is alternatively known as “serialization”, “marshalling,” [1] or “flattening</a:t>
            </a:r>
            <a:r>
              <a:rPr lang="en-US" sz="3200" dirty="0" smtClean="0"/>
              <a:t>”</a:t>
            </a:r>
            <a:endParaRPr lang="en-US" sz="2000" dirty="0"/>
          </a:p>
        </p:txBody>
      </p:sp>
      <p:sp>
        <p:nvSpPr>
          <p:cNvPr id="3" name="Rectángulo 2"/>
          <p:cNvSpPr/>
          <p:nvPr/>
        </p:nvSpPr>
        <p:spPr>
          <a:xfrm>
            <a:off x="1547664" y="260648"/>
            <a:ext cx="60996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400" b="1" dirty="0"/>
              <a:t>Python object </a:t>
            </a:r>
            <a:r>
              <a:rPr lang="en-US" sz="4400" b="1" dirty="0">
                <a:solidFill>
                  <a:srgbClr val="00B0F0"/>
                </a:solidFill>
              </a:rPr>
              <a:t>serialization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40768"/>
            <a:ext cx="45365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329</Words>
  <Application>Microsoft Office PowerPoint</Application>
  <PresentationFormat>Presentación en pantalla (4:3)</PresentationFormat>
  <Paragraphs>57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Gill Sans</vt:lpstr>
      <vt:lpstr>Wingdings</vt:lpstr>
      <vt:lpstr>ヒラギノ角ゴ ProN W3</vt:lpstr>
      <vt:lpstr>ヒラギノ角ゴ ProN W6</vt:lpstr>
      <vt:lpstr>Tema de Office</vt:lpstr>
      <vt:lpstr>Title &amp; Bullets light</vt:lpstr>
      <vt:lpstr>Machine Learning Lab</vt:lpstr>
      <vt:lpstr>Let's try to understand Spark a little bit using PySpark and the classical “Word Count” example</vt:lpstr>
      <vt:lpstr>Let's try to understand Spark a little bit using PySpark and the classical “Word Count” example</vt:lpstr>
      <vt:lpstr>Presentación de PowerPoint</vt:lpstr>
      <vt:lpstr>Presentación de PowerPoint</vt:lpstr>
      <vt:lpstr>Presentación de PowerPoint</vt:lpstr>
      <vt:lpstr>Pickling</vt:lpstr>
      <vt:lpstr>Presentación de PowerPoint</vt:lpstr>
      <vt:lpstr>Example: Word Count</vt:lpstr>
      <vt:lpstr>Example: Word Count</vt:lpstr>
      <vt:lpstr>Example: Word Count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151</cp:revision>
  <dcterms:created xsi:type="dcterms:W3CDTF">2015-11-05T18:51:35Z</dcterms:created>
  <dcterms:modified xsi:type="dcterms:W3CDTF">2018-12-12T13:40:43Z</dcterms:modified>
</cp:coreProperties>
</file>