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3" r:id="rId3"/>
    <p:sldId id="307" r:id="rId4"/>
    <p:sldId id="308" r:id="rId5"/>
    <p:sldId id="309" r:id="rId6"/>
    <p:sldId id="310" r:id="rId7"/>
    <p:sldId id="313" r:id="rId8"/>
    <p:sldId id="311" r:id="rId9"/>
    <p:sldId id="304" r:id="rId10"/>
    <p:sldId id="30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 userDrawn="1"/>
        </p:nvSpPr>
        <p:spPr>
          <a:xfrm>
            <a:off x="8485599" y="6566440"/>
            <a:ext cx="68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03/10/2017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03/10/2017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03/10/2017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jpe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Kubernetes</a:t>
            </a:r>
            <a:endParaRPr lang="en-US" sz="2000" dirty="0"/>
          </a:p>
        </p:txBody>
      </p:sp>
      <p:pic>
        <p:nvPicPr>
          <p:cNvPr id="2050" name="Picture 2" descr="https://media.licdn.com/mpr/mpr/shrinknp_800_800/AAEAAQAAAAAAAAZxAAAAJGRiOTRhZWVkLWQ5MGYtNDcyOS05MWYyLThmOTg0N2FhOTY5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34581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mpr/mpr/shrinknp_800_800/AAEAAQAAAAAAAAJSAAAAJGVmN2FmNjBiLWFiNjQtNGMzYS04YmQ1LTMyOGUyNDg1NThkN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17" y="3501008"/>
            <a:ext cx="42386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Dockers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35010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bin" panose="020B08030502020200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j-ea"/>
                <a:cs typeface="+mj-cs"/>
              </a:rPr>
              <a:t>Docker, Containers, and the Future of Application Delivery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bin" panose="020B0803050202020004" pitchFamily="34" charset="0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2656"/>
            <a:ext cx="6538490" cy="50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3221831"/>
            <a:ext cx="9144000" cy="141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471487" y="3529012"/>
            <a:ext cx="55006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Cabin" pitchFamily="34" charset="0"/>
              </a:rPr>
              <a:t>A useful analogy…</a:t>
            </a:r>
            <a:endParaRPr lang="en-US" sz="4500" dirty="0">
              <a:latin typeface="Cabin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57250"/>
            <a:ext cx="9144000" cy="1293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571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99" y="1966827"/>
            <a:ext cx="593452" cy="58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2" y="2251892"/>
            <a:ext cx="1083575" cy="89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99" y="1704700"/>
            <a:ext cx="988019" cy="110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97" y="1668241"/>
            <a:ext cx="1225308" cy="8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569115"/>
            <a:ext cx="1188731" cy="75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82" y="1785439"/>
            <a:ext cx="987562" cy="75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43327" y="3552111"/>
            <a:ext cx="749653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675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11" y="5015358"/>
            <a:ext cx="629114" cy="6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67" y="3975839"/>
            <a:ext cx="1009508" cy="6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05" y="4633870"/>
            <a:ext cx="925839" cy="97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4081472"/>
            <a:ext cx="1009508" cy="55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12" y="3893701"/>
            <a:ext cx="624085" cy="71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27" y="4197697"/>
            <a:ext cx="947328" cy="76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066021"/>
            <a:ext cx="1236281" cy="7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21499" y="2471615"/>
            <a:ext cx="957386" cy="9573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349666" y="2457731"/>
            <a:ext cx="1639698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44957" y="4255556"/>
            <a:ext cx="1639698" cy="7155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err="1">
                <a:solidFill>
                  <a:schemeClr val="bg1"/>
                </a:solidFill>
              </a:rPr>
              <a:t>Multipilicity</a:t>
            </a:r>
            <a:r>
              <a:rPr lang="en-US" sz="1350" b="1" dirty="0">
                <a:solidFill>
                  <a:schemeClr val="bg1"/>
                </a:solidFill>
              </a:rPr>
              <a:t>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649558" y="2105844"/>
            <a:ext cx="163969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607448" y="4370803"/>
            <a:ext cx="176506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sz="1350" b="1" dirty="0">
                <a:solidFill>
                  <a:schemeClr val="bg1"/>
                </a:solidFill>
              </a:rPr>
              <a:t>(e.g. from boat to train to truck)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32616" y="2999533"/>
            <a:ext cx="1133732" cy="113373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21395" y="990844"/>
            <a:ext cx="7886700" cy="500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Cargo Transport Pre-1960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6" y="1787797"/>
            <a:ext cx="593452" cy="58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6" y="1788864"/>
            <a:ext cx="814537" cy="6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41" y="1691941"/>
            <a:ext cx="798020" cy="88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53" y="1682528"/>
            <a:ext cx="1225308" cy="8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37" y="1681337"/>
            <a:ext cx="1188731" cy="75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82" y="1785439"/>
            <a:ext cx="987562" cy="75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43327" y="3552111"/>
            <a:ext cx="749653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675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0" y="5088862"/>
            <a:ext cx="629114" cy="6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67" y="5014893"/>
            <a:ext cx="1009508" cy="6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51" y="4746743"/>
            <a:ext cx="925839" cy="97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" y="5238732"/>
            <a:ext cx="1009508" cy="55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87" y="5043752"/>
            <a:ext cx="624085" cy="71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01" y="5068516"/>
            <a:ext cx="947328" cy="76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73" y="5088862"/>
            <a:ext cx="1236281" cy="7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24225" y="1685767"/>
            <a:ext cx="957386" cy="9573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56822" y="2543456"/>
            <a:ext cx="1639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257" y="4419862"/>
            <a:ext cx="16396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Multiplicity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21008" y="2127274"/>
            <a:ext cx="1639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741569" y="4308119"/>
            <a:ext cx="1639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Can I transport quickly and smoothly</a:t>
            </a:r>
          </a:p>
          <a:p>
            <a:pPr algn="ctr"/>
            <a:r>
              <a:rPr lang="en-US" sz="1350" dirty="0"/>
              <a:t>(e.g. from boat to train to truck)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21395" y="990844"/>
            <a:ext cx="7886700" cy="500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Intermodal Shipping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38895" y="3131389"/>
            <a:ext cx="2801548" cy="1320454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5003562" y="2741668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2709131" y="2778056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2434" y="3642666"/>
            <a:ext cx="2550602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…in between, can be loaded and unloaded, stacked, transported efficiently over long distances, and transferred from one mode of transport to another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363" y="2632981"/>
            <a:ext cx="2300288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4775253" y="4636882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2848228" y="4674225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and spawned an Intermodal Shipping Container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413" y="1828695"/>
            <a:ext cx="4067937" cy="2341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t="2722"/>
          <a:stretch/>
        </p:blipFill>
        <p:spPr>
          <a:xfrm>
            <a:off x="238831" y="1907167"/>
            <a:ext cx="2923279" cy="2344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19272" y="2695194"/>
            <a:ext cx="813816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700470" y="4615433"/>
            <a:ext cx="56018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90% of all cargo now shipped in a standard container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Order of magnitude reduction in cost and time to load and unload ships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Massive reduction in losses due to theft or damage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Huge reduction in freight cost as percent of final goods </a:t>
            </a:r>
            <a:r>
              <a:rPr lang="en-US" sz="1350" dirty="0">
                <a:sym typeface="Wingdings" panose="05000000000000000000" pitchFamily="2" charset="2"/>
              </a:rPr>
              <a:t>(from &gt;25% to &lt;3%)</a:t>
            </a:r>
            <a:endParaRPr lang="en-US" sz="1350" dirty="0"/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350" dirty="0">
                <a:sym typeface="Wingdings" panose="05000000000000000000" pitchFamily="2" charset="2"/>
              </a:rPr>
              <a:t>massive globalizations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5000 ships deliver 200M containers per year</a:t>
            </a:r>
          </a:p>
        </p:txBody>
      </p:sp>
    </p:spTree>
    <p:extLst>
      <p:ext uri="{BB962C8B-B14F-4D97-AF65-F5344CB8AC3E}">
        <p14:creationId xmlns:p14="http://schemas.microsoft.com/office/powerpoint/2010/main" val="12605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416607" y="3944158"/>
            <a:ext cx="8091488" cy="59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3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911990" y="1934601"/>
            <a:ext cx="1067601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35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3874936" y="1956346"/>
            <a:ext cx="108369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35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2579370" y="1953303"/>
            <a:ext cx="65402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35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5535983" y="1948362"/>
            <a:ext cx="51937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35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6663889" y="1892619"/>
            <a:ext cx="98103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35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111880" y="5534735"/>
            <a:ext cx="9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2462096" y="5546486"/>
            <a:ext cx="6840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72541" y="5558123"/>
            <a:ext cx="8592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6962176" y="5527591"/>
            <a:ext cx="1149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1395" y="990844"/>
            <a:ext cx="7886700" cy="50070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is a shipping container system for code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535403" y="2536312"/>
            <a:ext cx="1639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59257" y="4419862"/>
            <a:ext cx="16396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5833592" y="5534735"/>
            <a:ext cx="1184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58" y="5007214"/>
            <a:ext cx="808105" cy="5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3256498" y="5546486"/>
            <a:ext cx="1361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36" y="5113391"/>
            <a:ext cx="508373" cy="3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17" y="5145005"/>
            <a:ext cx="307322" cy="24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12" y="5027256"/>
            <a:ext cx="624326" cy="47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8058" y="4903552"/>
            <a:ext cx="406780" cy="559175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86" y="4952288"/>
            <a:ext cx="1044609" cy="62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5072416" y="1988221"/>
            <a:ext cx="133153" cy="71588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dirty="0"/>
          </a:p>
        </p:txBody>
      </p:sp>
      <p:sp>
        <p:nvSpPr>
          <p:cNvPr id="66" name="Freeform 65"/>
          <p:cNvSpPr/>
          <p:nvPr/>
        </p:nvSpPr>
        <p:spPr>
          <a:xfrm>
            <a:off x="4776043" y="2278680"/>
            <a:ext cx="128858" cy="71588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algn="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dirty="0"/>
          </a:p>
        </p:txBody>
      </p:sp>
      <p:sp>
        <p:nvSpPr>
          <p:cNvPr id="69" name="Freeform 68"/>
          <p:cNvSpPr/>
          <p:nvPr/>
        </p:nvSpPr>
        <p:spPr>
          <a:xfrm>
            <a:off x="5072416" y="2190765"/>
            <a:ext cx="133153" cy="71588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/>
          </a:p>
        </p:txBody>
      </p:sp>
      <p:sp>
        <p:nvSpPr>
          <p:cNvPr id="71" name="Freeform 70"/>
          <p:cNvSpPr/>
          <p:nvPr/>
        </p:nvSpPr>
        <p:spPr>
          <a:xfrm>
            <a:off x="696401" y="1886239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0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72" name="Freeform 71"/>
          <p:cNvSpPr/>
          <p:nvPr/>
        </p:nvSpPr>
        <p:spPr>
          <a:xfrm>
            <a:off x="752670" y="1987511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73" name="Freeform 72"/>
          <p:cNvSpPr/>
          <p:nvPr/>
        </p:nvSpPr>
        <p:spPr>
          <a:xfrm>
            <a:off x="640563" y="1987511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74" name="Freeform 73"/>
          <p:cNvSpPr/>
          <p:nvPr/>
        </p:nvSpPr>
        <p:spPr>
          <a:xfrm>
            <a:off x="2363780" y="1930886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75" name="Freeform 74"/>
          <p:cNvSpPr/>
          <p:nvPr/>
        </p:nvSpPr>
        <p:spPr>
          <a:xfrm>
            <a:off x="2251673" y="1930886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76" name="Freeform 75"/>
          <p:cNvSpPr/>
          <p:nvPr/>
        </p:nvSpPr>
        <p:spPr>
          <a:xfrm>
            <a:off x="2307511" y="2032159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0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89" name="Freeform 88"/>
          <p:cNvSpPr/>
          <p:nvPr/>
        </p:nvSpPr>
        <p:spPr>
          <a:xfrm>
            <a:off x="6338869" y="2028434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90" name="Freeform 89"/>
          <p:cNvSpPr/>
          <p:nvPr/>
        </p:nvSpPr>
        <p:spPr>
          <a:xfrm>
            <a:off x="6281040" y="1915024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91" name="Freeform 90"/>
          <p:cNvSpPr/>
          <p:nvPr/>
        </p:nvSpPr>
        <p:spPr>
          <a:xfrm>
            <a:off x="6225202" y="2016296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99" name="Freeform 98"/>
          <p:cNvSpPr/>
          <p:nvPr/>
        </p:nvSpPr>
        <p:spPr>
          <a:xfrm>
            <a:off x="5364301" y="1910856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100" name="Freeform 99"/>
          <p:cNvSpPr/>
          <p:nvPr/>
        </p:nvSpPr>
        <p:spPr>
          <a:xfrm>
            <a:off x="5252194" y="1910856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101" name="Freeform 100"/>
          <p:cNvSpPr/>
          <p:nvPr/>
        </p:nvSpPr>
        <p:spPr>
          <a:xfrm>
            <a:off x="5308032" y="2012128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0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102" name="Freeform 101"/>
          <p:cNvSpPr/>
          <p:nvPr/>
        </p:nvSpPr>
        <p:spPr>
          <a:xfrm>
            <a:off x="5364301" y="2113401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103" name="Freeform 102"/>
          <p:cNvSpPr/>
          <p:nvPr/>
        </p:nvSpPr>
        <p:spPr>
          <a:xfrm>
            <a:off x="5252194" y="2113401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104" name="Freeform 103"/>
          <p:cNvSpPr/>
          <p:nvPr/>
        </p:nvSpPr>
        <p:spPr>
          <a:xfrm>
            <a:off x="3514078" y="1940577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0" bIns="116383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105" name="Freeform 104"/>
          <p:cNvSpPr/>
          <p:nvPr/>
        </p:nvSpPr>
        <p:spPr>
          <a:xfrm>
            <a:off x="3626185" y="1940577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106" name="Freeform 105"/>
          <p:cNvSpPr/>
          <p:nvPr/>
        </p:nvSpPr>
        <p:spPr>
          <a:xfrm>
            <a:off x="3570347" y="2041849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340" tIns="116383" rIns="105341" bIns="11638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25" dirty="0"/>
          </a:p>
        </p:txBody>
      </p:sp>
      <p:sp>
        <p:nvSpPr>
          <p:cNvPr id="107" name="Freeform 106"/>
          <p:cNvSpPr/>
          <p:nvPr/>
        </p:nvSpPr>
        <p:spPr>
          <a:xfrm>
            <a:off x="3458240" y="2041849"/>
            <a:ext cx="103802" cy="119312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07" tIns="84950" rIns="73907" bIns="84950" numCol="1" spcCol="1270" anchor="ctr" anchorCtr="0">
            <a:noAutofit/>
          </a:bodyPr>
          <a:lstStyle/>
          <a:p>
            <a:pPr algn="ctr" defTabSz="11668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25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7821008" y="2231148"/>
            <a:ext cx="16396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913876" y="4714101"/>
            <a:ext cx="1639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8895" y="3131389"/>
            <a:ext cx="2801548" cy="132045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750719" y="4015596"/>
            <a:ext cx="2595554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5794" y="2796097"/>
            <a:ext cx="2253149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4555129" y="2603587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2402540" y="2606341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29578" y="3106536"/>
            <a:ext cx="2821781" cy="1335881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2324032" y="4669565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4572127" y="4547238"/>
            <a:ext cx="113373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88760" y="1803654"/>
            <a:ext cx="571800" cy="1737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App</a:t>
            </a:r>
          </a:p>
          <a:p>
            <a:pPr algn="ctr"/>
            <a:r>
              <a:rPr lang="en-US" sz="1350" dirty="0"/>
              <a:t>A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vs. VMs 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1288760" y="4308952"/>
            <a:ext cx="2347230" cy="3139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Hypervisor (Type 2)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288760" y="4625537"/>
            <a:ext cx="2347230" cy="31398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Host OS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1288760" y="4952672"/>
            <a:ext cx="2347230" cy="313988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88760" y="2901583"/>
            <a:ext cx="565587" cy="13942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Guest</a:t>
            </a:r>
          </a:p>
          <a:p>
            <a:pPr algn="ctr"/>
            <a:r>
              <a:rPr lang="en-US" sz="1350" dirty="0"/>
              <a:t>OS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5" name="Rectangle 54"/>
          <p:cNvSpPr/>
          <p:nvPr/>
        </p:nvSpPr>
        <p:spPr>
          <a:xfrm>
            <a:off x="1288760" y="2431473"/>
            <a:ext cx="565587" cy="489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Bins/</a:t>
            </a:r>
          </a:p>
          <a:p>
            <a:pPr algn="ctr"/>
            <a:r>
              <a:rPr lang="en-US" sz="1350" dirty="0"/>
              <a:t>Libs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1288760" y="1803654"/>
            <a:ext cx="570665" cy="250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/>
          <p:cNvSpPr/>
          <p:nvPr/>
        </p:nvSpPr>
        <p:spPr>
          <a:xfrm>
            <a:off x="2194697" y="1802355"/>
            <a:ext cx="571800" cy="173720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App</a:t>
            </a:r>
          </a:p>
          <a:p>
            <a:pPr algn="ctr"/>
            <a:r>
              <a:rPr lang="en-US" sz="1350" dirty="0"/>
              <a:t>A’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2199776" y="2890416"/>
            <a:ext cx="565587" cy="6261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Guest</a:t>
            </a:r>
          </a:p>
          <a:p>
            <a:pPr algn="ctr"/>
            <a:r>
              <a:rPr lang="en-US" sz="1350" dirty="0"/>
              <a:t>OS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2195832" y="2420306"/>
            <a:ext cx="565587" cy="489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Bins/</a:t>
            </a:r>
          </a:p>
          <a:p>
            <a:pPr algn="ctr"/>
            <a:r>
              <a:rPr lang="en-US" sz="1350" dirty="0"/>
              <a:t>Libs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2194698" y="1792488"/>
            <a:ext cx="570665" cy="1724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3060938" y="1790507"/>
            <a:ext cx="571800" cy="1737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App</a:t>
            </a:r>
          </a:p>
          <a:p>
            <a:pPr algn="ctr"/>
            <a:r>
              <a:rPr lang="en-US" sz="1350" dirty="0"/>
              <a:t>B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1" name="Rectangle 60"/>
          <p:cNvSpPr/>
          <p:nvPr/>
        </p:nvSpPr>
        <p:spPr>
          <a:xfrm>
            <a:off x="3063207" y="2905525"/>
            <a:ext cx="565587" cy="6261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Guest</a:t>
            </a:r>
          </a:p>
          <a:p>
            <a:pPr algn="ctr"/>
            <a:r>
              <a:rPr lang="en-US" sz="1350" dirty="0"/>
              <a:t>OS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3066884" y="2435415"/>
            <a:ext cx="565587" cy="489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Bins/</a:t>
            </a:r>
          </a:p>
          <a:p>
            <a:pPr algn="ctr"/>
            <a:r>
              <a:rPr lang="en-US" sz="1350" dirty="0"/>
              <a:t>Libs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4" name="Rectangle 63"/>
          <p:cNvSpPr/>
          <p:nvPr/>
        </p:nvSpPr>
        <p:spPr>
          <a:xfrm>
            <a:off x="5421417" y="3743325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6869021" y="4096299"/>
            <a:ext cx="791336" cy="31398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Docker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5090949" y="4644587"/>
            <a:ext cx="2347230" cy="313988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Host OS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5090949" y="4971722"/>
            <a:ext cx="2347230" cy="313988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90949" y="4481380"/>
            <a:ext cx="616907" cy="1692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900" dirty="0"/>
              <a:t>Bins/Libs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79" name="Rectangle 78"/>
          <p:cNvSpPr/>
          <p:nvPr/>
        </p:nvSpPr>
        <p:spPr>
          <a:xfrm>
            <a:off x="5107092" y="3743325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743575" y="4465852"/>
            <a:ext cx="1336358" cy="1938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900" dirty="0"/>
              <a:t>Bins/Libs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81" name="Rectangle 80"/>
          <p:cNvSpPr/>
          <p:nvPr/>
        </p:nvSpPr>
        <p:spPr>
          <a:xfrm>
            <a:off x="5754792" y="3743325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103407" y="3740943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452022" y="3743325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800637" y="3740943"/>
            <a:ext cx="279296" cy="7249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50" dirty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995669" y="1802354"/>
            <a:ext cx="244521" cy="2493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37164" y="2890416"/>
            <a:ext cx="42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VM</a:t>
            </a:r>
          </a:p>
        </p:txBody>
      </p:sp>
      <p:sp>
        <p:nvSpPr>
          <p:cNvPr id="89" name="Left Brace 88"/>
          <p:cNvSpPr/>
          <p:nvPr/>
        </p:nvSpPr>
        <p:spPr>
          <a:xfrm>
            <a:off x="4815194" y="3743325"/>
            <a:ext cx="240726" cy="897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extBox 89"/>
          <p:cNvSpPr txBox="1"/>
          <p:nvPr/>
        </p:nvSpPr>
        <p:spPr>
          <a:xfrm>
            <a:off x="3988782" y="4053676"/>
            <a:ext cx="8633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4644" y="2078832"/>
            <a:ext cx="30892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Containers are isolated,</a:t>
            </a:r>
          </a:p>
          <a:p>
            <a:r>
              <a:rPr lang="en-US" sz="2100" dirty="0"/>
              <a:t>but share OS and, where</a:t>
            </a:r>
          </a:p>
          <a:p>
            <a:r>
              <a:rPr lang="en-US" sz="2100" dirty="0"/>
              <a:t>appropriate, bins/libraries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07732" y="2915299"/>
            <a:ext cx="565587" cy="13942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Guest</a:t>
            </a:r>
          </a:p>
          <a:p>
            <a:pPr algn="ctr"/>
            <a:r>
              <a:rPr lang="en-US" sz="1350" dirty="0"/>
              <a:t>OS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35" name="Rectangle 34"/>
          <p:cNvSpPr/>
          <p:nvPr/>
        </p:nvSpPr>
        <p:spPr>
          <a:xfrm>
            <a:off x="3062696" y="2910727"/>
            <a:ext cx="565587" cy="13942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Guest</a:t>
            </a:r>
          </a:p>
          <a:p>
            <a:pPr algn="ctr"/>
            <a:r>
              <a:rPr lang="en-US" sz="1350" dirty="0"/>
              <a:t>OS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3" name="Rectangle 2"/>
          <p:cNvSpPr/>
          <p:nvPr/>
        </p:nvSpPr>
        <p:spPr>
          <a:xfrm>
            <a:off x="2194698" y="1790507"/>
            <a:ext cx="566722" cy="25052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1289823" y="1800032"/>
            <a:ext cx="566722" cy="25052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3061473" y="1790507"/>
            <a:ext cx="566722" cy="25052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245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Kubernetes</a:t>
            </a:r>
            <a:endParaRPr lang="en-US" sz="2000" dirty="0"/>
          </a:p>
        </p:txBody>
      </p:sp>
      <p:pic>
        <p:nvPicPr>
          <p:cNvPr id="1026" name="Picture 2" descr="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2857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27584" y="4365104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is based on Google’s experience of many years working with Linux containers.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is, in a way, a replica of what Google has been doing for a long time but, this time, adapted to </a:t>
            </a:r>
            <a:r>
              <a:rPr lang="en-US" sz="2400" dirty="0" smtClean="0"/>
              <a:t>Dockers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390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414</Words>
  <Application>Microsoft Office PowerPoint</Application>
  <PresentationFormat>Presentación en pantalla (4:3)</PresentationFormat>
  <Paragraphs>163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Cabin</vt:lpstr>
      <vt:lpstr>Calibri</vt:lpstr>
      <vt:lpstr>Calibri Light</vt:lpstr>
      <vt:lpstr>Gill Sans</vt:lpstr>
      <vt:lpstr>Wingdings</vt:lpstr>
      <vt:lpstr>Tema de Office</vt:lpstr>
      <vt:lpstr>Machine Learning Lab</vt:lpstr>
      <vt:lpstr>Dockers</vt:lpstr>
      <vt:lpstr>Presentación de PowerPoint</vt:lpstr>
      <vt:lpstr>Cargo Transport Pre-1960</vt:lpstr>
      <vt:lpstr>Solution: Intermodal Shipping Container</vt:lpstr>
      <vt:lpstr>and spawned an Intermodal Shipping Container Ecosystem</vt:lpstr>
      <vt:lpstr>Docker is a shipping container system for code </vt:lpstr>
      <vt:lpstr>Containers vs. VMs </vt:lpstr>
      <vt:lpstr>Kubernetes</vt:lpstr>
      <vt:lpstr>Kubernetes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229</cp:revision>
  <dcterms:created xsi:type="dcterms:W3CDTF">2015-11-05T18:51:35Z</dcterms:created>
  <dcterms:modified xsi:type="dcterms:W3CDTF">2017-10-03T17:51:33Z</dcterms:modified>
</cp:coreProperties>
</file>