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13" r:id="rId3"/>
    <p:sldId id="397" r:id="rId4"/>
    <p:sldId id="417" r:id="rId5"/>
    <p:sldId id="431" r:id="rId6"/>
    <p:sldId id="418" r:id="rId7"/>
    <p:sldId id="398" r:id="rId8"/>
    <p:sldId id="435" r:id="rId9"/>
    <p:sldId id="432" r:id="rId10"/>
    <p:sldId id="421" r:id="rId11"/>
    <p:sldId id="433" r:id="rId12"/>
    <p:sldId id="420" r:id="rId13"/>
    <p:sldId id="422" r:id="rId14"/>
    <p:sldId id="434" r:id="rId15"/>
    <p:sldId id="430" r:id="rId16"/>
    <p:sldId id="419" r:id="rId17"/>
    <p:sldId id="423" r:id="rId18"/>
    <p:sldId id="424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50" autoAdjust="0"/>
    <p:restoredTop sz="94629" autoAdjust="0"/>
  </p:normalViewPr>
  <p:slideViewPr>
    <p:cSldViewPr>
      <p:cViewPr varScale="1">
        <p:scale>
          <a:sx n="70" d="100"/>
          <a:sy n="70" d="100"/>
        </p:scale>
        <p:origin x="7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E9F02-560A-41EA-B216-7E4154C7317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E2B95-A532-4DDB-B353-5BFABCB3FE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7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9F21D-16A6-4D82-9FEE-4E31B3E549D5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4BB18-D339-4B87-A542-D63C05687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33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 userDrawn="1"/>
        </p:nvSpPr>
        <p:spPr>
          <a:xfrm>
            <a:off x="457752" y="2475386"/>
            <a:ext cx="8290712" cy="1041661"/>
          </a:xfrm>
          <a:prstGeom prst="roundRect">
            <a:avLst/>
          </a:prstGeom>
          <a:solidFill>
            <a:srgbClr val="3630B2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atin typeface="Calibri Light" panose="020F0302020204030204" pitchFamily="34" charset="0"/>
            </a:endParaRPr>
          </a:p>
        </p:txBody>
      </p:sp>
      <p:sp>
        <p:nvSpPr>
          <p:cNvPr id="9" name="8 CuadroTexto"/>
          <p:cNvSpPr txBox="1"/>
          <p:nvPr userDrawn="1"/>
        </p:nvSpPr>
        <p:spPr>
          <a:xfrm>
            <a:off x="1020471" y="3717032"/>
            <a:ext cx="7087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 Light" panose="020F0302020204030204" pitchFamily="34" charset="0"/>
              </a:rPr>
              <a:t>Master of Science in Signal Theory and Communications</a:t>
            </a:r>
          </a:p>
          <a:p>
            <a:pPr algn="ctr"/>
            <a:r>
              <a:rPr lang="en-US" sz="2000" dirty="0" smtClean="0">
                <a:latin typeface="Calibri Light" panose="020F0302020204030204" pitchFamily="34" charset="0"/>
              </a:rPr>
              <a:t>TRACK: Signal Processing and</a:t>
            </a:r>
            <a:r>
              <a:rPr lang="en-US" sz="2000" baseline="0" dirty="0" smtClean="0">
                <a:latin typeface="Calibri Light" panose="020F0302020204030204" pitchFamily="34" charset="0"/>
              </a:rPr>
              <a:t> </a:t>
            </a:r>
            <a:r>
              <a:rPr lang="en-US" sz="2000" dirty="0" smtClean="0">
                <a:latin typeface="Calibri Light" panose="020F0302020204030204" pitchFamily="34" charset="0"/>
              </a:rPr>
              <a:t>Machine Learning for Big Data</a:t>
            </a:r>
            <a:endParaRPr lang="en-US" sz="2000" dirty="0">
              <a:latin typeface="Calibri Light" panose="020F0302020204030204" pitchFamily="34" charset="0"/>
            </a:endParaRPr>
          </a:p>
        </p:txBody>
      </p:sp>
      <p:sp>
        <p:nvSpPr>
          <p:cNvPr id="11" name="1 Marcador de título"/>
          <p:cNvSpPr>
            <a:spLocks noGrp="1"/>
          </p:cNvSpPr>
          <p:nvPr>
            <p:ph type="title"/>
          </p:nvPr>
        </p:nvSpPr>
        <p:spPr>
          <a:xfrm>
            <a:off x="474620" y="23824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2" y="836712"/>
            <a:ext cx="8064896" cy="126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 userDrawn="1"/>
        </p:nvSpPr>
        <p:spPr>
          <a:xfrm>
            <a:off x="1460281" y="5589240"/>
            <a:ext cx="6315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000" noProof="0" dirty="0" smtClean="0">
                <a:latin typeface="Calibri Light" panose="020F0302020204030204" pitchFamily="34" charset="0"/>
              </a:rPr>
              <a:t>Departamento</a:t>
            </a:r>
            <a:r>
              <a:rPr lang="es-ES_tradnl" sz="2000" baseline="0" noProof="0" dirty="0" smtClean="0">
                <a:latin typeface="Calibri Light" panose="020F0302020204030204" pitchFamily="34" charset="0"/>
              </a:rPr>
              <a:t> de Señales, Sistemas y Radiocomunicaciones</a:t>
            </a:r>
          </a:p>
          <a:p>
            <a:pPr algn="ctr"/>
            <a:r>
              <a:rPr lang="es-ES_tradnl" sz="2000" baseline="0" noProof="0" dirty="0" err="1" smtClean="0">
                <a:latin typeface="Calibri Light" panose="020F0302020204030204" pitchFamily="34" charset="0"/>
              </a:rPr>
              <a:t>E.T.S</a:t>
            </a:r>
            <a:r>
              <a:rPr lang="es-ES_tradnl" sz="2000" baseline="0" noProof="0" dirty="0" smtClean="0">
                <a:latin typeface="Calibri Light" panose="020F0302020204030204" pitchFamily="34" charset="0"/>
              </a:rPr>
              <a:t>. Ingenieros de Telecomunicación</a:t>
            </a:r>
          </a:p>
          <a:p>
            <a:pPr algn="ctr"/>
            <a:r>
              <a:rPr lang="es-ES_tradnl" sz="2000" baseline="0" noProof="0" dirty="0" smtClean="0">
                <a:latin typeface="Calibri Light" panose="020F0302020204030204" pitchFamily="34" charset="0"/>
              </a:rPr>
              <a:t>Universidad Politécnica de Madrid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7633-AFB9-4F33-B41F-8AD159A004D3}" type="datetime1">
              <a:rPr lang="es-ES" smtClean="0"/>
              <a:t>17/12/2018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D96D-0377-4EC9-9BF1-2C3C416E1A1F}" type="datetime1">
              <a:rPr lang="es-ES" smtClean="0"/>
              <a:t>17/12/2018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176213" indent="0" algn="l"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lvl="0" algn="l"/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66257" y="6448251"/>
            <a:ext cx="2133600" cy="365125"/>
          </a:xfrm>
        </p:spPr>
        <p:txBody>
          <a:bodyPr/>
          <a:lstStyle/>
          <a:p>
            <a:fld id="{348ECE8D-65F6-4B01-BAA8-9F200C3C1CA9}" type="datetime1">
              <a:rPr lang="es-ES" smtClean="0"/>
              <a:t>17/12/2018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31851"/>
            <a:ext cx="2895600" cy="365125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" y="6477594"/>
            <a:ext cx="906476" cy="37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 userDrawn="1"/>
        </p:nvSpPr>
        <p:spPr>
          <a:xfrm>
            <a:off x="8287308" y="6536377"/>
            <a:ext cx="798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64D299-E018-4E3E-A3DC-C44145307719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‹Nº›</a:t>
            </a:fld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/ 18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4452-56B2-4765-A1B3-8D57FA7ABF8A}" type="datetime1">
              <a:rPr lang="es-ES" smtClean="0"/>
              <a:t>17/12/2018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B460-F920-4154-877A-0B4195851878}" type="datetime1">
              <a:rPr lang="es-ES" smtClean="0"/>
              <a:t>17/12/2018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2F18-9E5C-4AB7-A095-C3C7BADBB447}" type="datetime1">
              <a:rPr lang="es-ES" smtClean="0"/>
              <a:t>17/12/2018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lvl1pPr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DA0-563C-467B-A901-2E2AD3F7C09E}" type="datetime1">
              <a:rPr lang="es-ES" smtClean="0"/>
              <a:t>17/12/2018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EA1-2156-4D2B-8F6F-606C634C3F68}" type="datetime1">
              <a:rPr lang="es-ES" smtClean="0"/>
              <a:t>17/12/2018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AB71-D589-4C7E-BB38-EAAB0D0DDA68}" type="datetime1">
              <a:rPr lang="es-ES" smtClean="0"/>
              <a:t>17/12/2018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52DF-7918-4EBF-AD1C-8C382A29E8CA}" type="datetime1">
              <a:rPr lang="es-ES" smtClean="0"/>
              <a:t>17/12/2018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229D-6D44-4CBD-9C22-FBB842BB87C1}" type="datetime1">
              <a:rPr lang="es-ES" smtClean="0"/>
              <a:t>17/12/2018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2.2.0/api/python/pyspark.ml.html#pyspark.ml.feature.StringIndexer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2.2.0/mllib-data-types.html#local-vecto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2.2.0/ml-pipelin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KhalidSalama2/machine-learning-with-spark-6531785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51520" y="188640"/>
            <a:ext cx="8568952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Transformers</a:t>
            </a:r>
          </a:p>
          <a:p>
            <a:r>
              <a:rPr lang="en-US" sz="2000" dirty="0"/>
              <a:t>https://spark.apache.org/docs/2.2.0/ml-pipeline.html#transformers</a:t>
            </a:r>
          </a:p>
          <a:p>
            <a:endParaRPr lang="en-US" dirty="0"/>
          </a:p>
          <a:p>
            <a:r>
              <a:rPr lang="en-US" sz="2800" dirty="0"/>
              <a:t>A Transformer is an abstraction that </a:t>
            </a:r>
            <a:r>
              <a:rPr lang="en-US" sz="2800" dirty="0" smtClean="0"/>
              <a:t>implements </a:t>
            </a:r>
            <a:r>
              <a:rPr lang="en-US" sz="2800" dirty="0"/>
              <a:t>a method transform(), which converts one </a:t>
            </a:r>
            <a:r>
              <a:rPr lang="en-US" sz="2800" dirty="0" err="1"/>
              <a:t>DataFrame</a:t>
            </a:r>
            <a:r>
              <a:rPr lang="en-US" sz="2800" dirty="0"/>
              <a:t> into another, generally by appending one or more </a:t>
            </a:r>
            <a:r>
              <a:rPr lang="en-US" sz="2800" dirty="0" smtClean="0"/>
              <a:t>columns:</a:t>
            </a:r>
          </a:p>
          <a:p>
            <a:endParaRPr lang="en-US" sz="2800" dirty="0" smtClean="0"/>
          </a:p>
          <a:p>
            <a:r>
              <a:rPr lang="en-US" sz="2800" dirty="0" smtClean="0"/>
              <a:t>			</a:t>
            </a:r>
            <a:r>
              <a:rPr lang="en-US" sz="2800" b="1" dirty="0" err="1">
                <a:solidFill>
                  <a:srgbClr val="0070C0"/>
                </a:solidFill>
              </a:rPr>
              <a:t>inputCol</a:t>
            </a:r>
            <a:r>
              <a:rPr lang="en-US" sz="2800" dirty="0" smtClean="0"/>
              <a:t>=‘</a:t>
            </a:r>
            <a:r>
              <a:rPr lang="en-US" sz="2800" dirty="0" err="1" smtClean="0"/>
              <a:t>inputColumn</a:t>
            </a:r>
            <a:r>
              <a:rPr lang="en-US" sz="2800" dirty="0" smtClean="0"/>
              <a:t>‘</a:t>
            </a:r>
            <a:endParaRPr lang="en-US" sz="2800" dirty="0"/>
          </a:p>
          <a:p>
            <a:r>
              <a:rPr lang="en-US" sz="2800" dirty="0"/>
              <a:t>                             </a:t>
            </a:r>
            <a:r>
              <a:rPr lang="en-US" sz="2800" dirty="0" smtClean="0"/>
              <a:t>	</a:t>
            </a:r>
            <a:r>
              <a:rPr lang="en-US" sz="2800" b="1" dirty="0" err="1">
                <a:solidFill>
                  <a:srgbClr val="0070C0"/>
                </a:solidFill>
              </a:rPr>
              <a:t>outputCol</a:t>
            </a:r>
            <a:r>
              <a:rPr lang="en-US" sz="2800" dirty="0" smtClean="0"/>
              <a:t>=‘</a:t>
            </a:r>
            <a:r>
              <a:rPr lang="en-US" sz="2800" dirty="0" err="1" smtClean="0"/>
              <a:t>outputColumn</a:t>
            </a:r>
            <a:r>
              <a:rPr lang="en-US" sz="2800" dirty="0" smtClean="0"/>
              <a:t>’</a:t>
            </a:r>
          </a:p>
          <a:p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55198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51520" y="188640"/>
            <a:ext cx="8568952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Transformers</a:t>
            </a:r>
          </a:p>
          <a:p>
            <a:r>
              <a:rPr lang="en-US" sz="2000" dirty="0"/>
              <a:t>https://spark.apache.org/docs/2.2.0/ml-pipeline.html#transformers</a:t>
            </a:r>
          </a:p>
          <a:p>
            <a:endParaRPr lang="en-US" dirty="0"/>
          </a:p>
          <a:p>
            <a:endParaRPr lang="es-ES" sz="2000" dirty="0" smtClean="0"/>
          </a:p>
          <a:p>
            <a:r>
              <a:rPr lang="en-US" sz="2800" dirty="0" smtClean="0"/>
              <a:t>Transformers include</a:t>
            </a:r>
            <a:r>
              <a:rPr lang="es-ES" sz="2800" dirty="0" smtClean="0"/>
              <a:t>:</a:t>
            </a: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</a:rPr>
              <a:t>feature transformers</a:t>
            </a:r>
            <a:r>
              <a:rPr lang="en-US" sz="2800" dirty="0" smtClean="0"/>
              <a:t>: e.g. </a:t>
            </a:r>
            <a:r>
              <a:rPr lang="en-US" sz="2800" dirty="0"/>
              <a:t>take a </a:t>
            </a:r>
            <a:r>
              <a:rPr lang="en-US" sz="2800" dirty="0" err="1"/>
              <a:t>DataFrame</a:t>
            </a:r>
            <a:r>
              <a:rPr lang="en-US" sz="2800" dirty="0"/>
              <a:t>, read a column (e.g., text), map it into a new column (e.g., feature vectors), and output a new </a:t>
            </a:r>
            <a:r>
              <a:rPr lang="en-US" sz="2800" dirty="0" err="1"/>
              <a:t>DataFrame</a:t>
            </a:r>
            <a:r>
              <a:rPr lang="en-US" sz="2800" dirty="0"/>
              <a:t> with the mapped column appended</a:t>
            </a:r>
            <a:r>
              <a:rPr lang="en-US" sz="2800" dirty="0" smtClean="0"/>
              <a:t>.</a:t>
            </a:r>
          </a:p>
          <a:p>
            <a:pPr lvl="1"/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and </a:t>
            </a:r>
            <a:r>
              <a:rPr lang="en-US" sz="2800" b="1" dirty="0">
                <a:solidFill>
                  <a:srgbClr val="0070C0"/>
                </a:solidFill>
              </a:rPr>
              <a:t>learned </a:t>
            </a:r>
            <a:r>
              <a:rPr lang="en-US" sz="2800" b="1" dirty="0" smtClean="0">
                <a:solidFill>
                  <a:srgbClr val="0070C0"/>
                </a:solidFill>
              </a:rPr>
              <a:t>models</a:t>
            </a:r>
            <a:r>
              <a:rPr lang="en-US" sz="2800" dirty="0" smtClean="0"/>
              <a:t>: e.g. </a:t>
            </a:r>
            <a:r>
              <a:rPr lang="en-US" sz="2400" dirty="0" smtClean="0"/>
              <a:t> </a:t>
            </a:r>
            <a:r>
              <a:rPr lang="en-US" sz="2400" dirty="0"/>
              <a:t>take a </a:t>
            </a:r>
            <a:r>
              <a:rPr lang="en-US" sz="2400" dirty="0" err="1"/>
              <a:t>DataFrame</a:t>
            </a:r>
            <a:r>
              <a:rPr lang="en-US" sz="2400" dirty="0"/>
              <a:t>, read the column containing feature vectors, predict the label for each feature vector, and output a new </a:t>
            </a:r>
            <a:r>
              <a:rPr lang="en-US" sz="2400" dirty="0" err="1"/>
              <a:t>DataFrame</a:t>
            </a:r>
            <a:r>
              <a:rPr lang="en-US" sz="2400" dirty="0"/>
              <a:t> with predicted labels appended as a column.</a:t>
            </a:r>
          </a:p>
        </p:txBody>
      </p:sp>
    </p:spTree>
    <p:extLst>
      <p:ext uri="{BB962C8B-B14F-4D97-AF65-F5344CB8AC3E}">
        <p14:creationId xmlns:p14="http://schemas.microsoft.com/office/powerpoint/2010/main" val="169034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6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55576" y="2852936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https://spark.apache.org/docs/2.2.0/ml-features.html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83568" y="1988840"/>
            <a:ext cx="7719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Extracting, transforming and selecting features</a:t>
            </a:r>
          </a:p>
        </p:txBody>
      </p:sp>
    </p:spTree>
    <p:extLst>
      <p:ext uri="{BB962C8B-B14F-4D97-AF65-F5344CB8AC3E}">
        <p14:creationId xmlns:p14="http://schemas.microsoft.com/office/powerpoint/2010/main" val="71193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832"/>
            <a:ext cx="9249871" cy="1779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ángulo 2"/>
          <p:cNvSpPr/>
          <p:nvPr/>
        </p:nvSpPr>
        <p:spPr>
          <a:xfrm>
            <a:off x="179512" y="260648"/>
            <a:ext cx="820891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smtClean="0"/>
              <a:t>S</a:t>
            </a:r>
            <a:r>
              <a:rPr lang="en-US" sz="2800" b="1" dirty="0"/>
              <a:t>tringIndexer </a:t>
            </a:r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spark.apache.org/docs/2.2.0/api/python/pyspark.ml.html#pyspark.ml.feature.StringIndexer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6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27584" y="1340768"/>
            <a:ext cx="712879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n-US" sz="2800" dirty="0" smtClean="0">
                <a:latin typeface="Arial Unicode MS" panose="020B0604020202020204" pitchFamily="34" charset="-128"/>
              </a:rPr>
              <a:t>… </a:t>
            </a:r>
            <a:r>
              <a:rPr lang="en-US" altLang="en-US" sz="2800" dirty="0" smtClean="0">
                <a:latin typeface="Arial Unicode MS" panose="020B0604020202020204" pitchFamily="34" charset="-128"/>
              </a:rPr>
              <a:t>after “feature engineering” … the </a:t>
            </a:r>
            <a:r>
              <a:rPr lang="en-US" altLang="en-US" sz="2800" dirty="0">
                <a:latin typeface="Arial Unicode MS" panose="020B0604020202020204" pitchFamily="34" charset="-128"/>
              </a:rPr>
              <a:t>feature </a:t>
            </a:r>
            <a:r>
              <a:rPr lang="en-US" altLang="en-US" sz="2800" dirty="0" smtClean="0">
                <a:latin typeface="Arial Unicode MS" panose="020B0604020202020204" pitchFamily="34" charset="-128"/>
              </a:rPr>
              <a:t>engineering results </a:t>
            </a:r>
            <a:r>
              <a:rPr lang="en-US" altLang="en-US" sz="2800" dirty="0">
                <a:latin typeface="Arial Unicode MS" panose="020B0604020202020204" pitchFamily="34" charset="-128"/>
              </a:rPr>
              <a:t>are then combined using the </a:t>
            </a:r>
            <a:r>
              <a:rPr lang="en-US" altLang="en-US" sz="2800" dirty="0" err="1">
                <a:solidFill>
                  <a:srgbClr val="C00000"/>
                </a:solidFill>
                <a:latin typeface="Arial Unicode MS" panose="020B0604020202020204" pitchFamily="34" charset="-128"/>
              </a:rPr>
              <a:t>VectorAssembler</a:t>
            </a:r>
            <a:r>
              <a:rPr lang="en-US" altLang="en-US" sz="2800" dirty="0">
                <a:latin typeface="Arial Unicode MS" panose="020B0604020202020204" pitchFamily="34" charset="-128"/>
              </a:rPr>
              <a:t>, before being passed </a:t>
            </a:r>
            <a:r>
              <a:rPr lang="en-US" altLang="en-US" sz="2800" dirty="0" smtClean="0">
                <a:latin typeface="Arial Unicode MS" panose="020B0604020202020204" pitchFamily="34" charset="-128"/>
              </a:rPr>
              <a:t>to ML Estimator</a:t>
            </a:r>
            <a:endParaRPr lang="en-US" altLang="en-US" sz="2800" dirty="0">
              <a:latin typeface="Arial Unicode MS" panose="020B0604020202020204" pitchFamily="34" charset="-128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" y="3861048"/>
            <a:ext cx="90106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9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9552" y="332656"/>
            <a:ext cx="71287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 err="1">
                <a:latin typeface="Arial Unicode MS" panose="020B0604020202020204" pitchFamily="34" charset="-128"/>
              </a:rPr>
              <a:t>DataFrame</a:t>
            </a:r>
            <a:r>
              <a:rPr lang="en-US" altLang="en-US" sz="2800" dirty="0">
                <a:latin typeface="Arial Unicode MS" panose="020B0604020202020204" pitchFamily="34" charset="-128"/>
              </a:rPr>
              <a:t> can use ML </a:t>
            </a:r>
            <a:r>
              <a:rPr lang="en-US" altLang="en-US" sz="2800" dirty="0" smtClean="0">
                <a:latin typeface="Arial Unicode MS" panose="020B0604020202020204" pitchFamily="34" charset="-128"/>
                <a:hlinkClick r:id="rId2"/>
              </a:rPr>
              <a:t>Vector</a:t>
            </a:r>
            <a:endParaRPr lang="en-US" altLang="en-US" sz="2800" dirty="0">
              <a:latin typeface="Arial Unicode MS" panose="020B0604020202020204" pitchFamily="34" charset="-128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27584" y="1124744"/>
            <a:ext cx="68580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Local vector</a:t>
            </a:r>
          </a:p>
          <a:p>
            <a:endParaRPr lang="en-US" dirty="0"/>
          </a:p>
          <a:p>
            <a:r>
              <a:rPr lang="en-US" dirty="0"/>
              <a:t>A local vector has integer-typed and 0-based indices and double-typed values, stored on a single machine. 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MLlib</a:t>
            </a:r>
            <a:r>
              <a:rPr lang="en-US" dirty="0" smtClean="0"/>
              <a:t> </a:t>
            </a:r>
            <a:r>
              <a:rPr lang="en-US" dirty="0"/>
              <a:t>supports </a:t>
            </a:r>
            <a:r>
              <a:rPr lang="en-US" sz="2000" b="1" dirty="0"/>
              <a:t>two types of local vectors: dense and sparse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dense vector is backed by a double array representing its entry values, while a sparse vector is backed by two parallel arrays: indices and values.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example, a vector (1.0, 0.0, 3.0) can be represented in dense format as [1.0, 0.0, 3.0] or in sparse format as (3, [0, 2], [1.0, 3.0]), where 3 is the size of the vector.</a:t>
            </a:r>
          </a:p>
        </p:txBody>
      </p:sp>
    </p:spTree>
    <p:extLst>
      <p:ext uri="{BB962C8B-B14F-4D97-AF65-F5344CB8AC3E}">
        <p14:creationId xmlns:p14="http://schemas.microsoft.com/office/powerpoint/2010/main" val="217175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55576" y="908720"/>
            <a:ext cx="7128792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Estimators</a:t>
            </a:r>
          </a:p>
          <a:p>
            <a:endParaRPr lang="en-US" dirty="0"/>
          </a:p>
          <a:p>
            <a:r>
              <a:rPr lang="en-US" dirty="0"/>
              <a:t>An Estimator abstracts the concept of a learning algorithm or any algorithm that fits or trains on data.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Technically</a:t>
            </a:r>
            <a:r>
              <a:rPr lang="en-US" dirty="0"/>
              <a:t>, an Estimator implements a method fit(), which accepts a </a:t>
            </a:r>
            <a:r>
              <a:rPr lang="en-US" dirty="0" err="1"/>
              <a:t>DataFrame</a:t>
            </a:r>
            <a:r>
              <a:rPr lang="en-US" dirty="0"/>
              <a:t> and produces a Model, which is a Transformer.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a learning algorithm such as </a:t>
            </a:r>
            <a:r>
              <a:rPr lang="en-US" dirty="0" err="1"/>
              <a:t>LogisticRegression</a:t>
            </a:r>
            <a:r>
              <a:rPr lang="en-US" dirty="0"/>
              <a:t> is an Estimator, and calling fit() trains a </a:t>
            </a:r>
            <a:r>
              <a:rPr lang="en-US" dirty="0" err="1"/>
              <a:t>LogisticRegressionModel</a:t>
            </a:r>
            <a:r>
              <a:rPr lang="en-US" dirty="0"/>
              <a:t>, which is a Model and hence a Transformer.</a:t>
            </a:r>
          </a:p>
        </p:txBody>
      </p:sp>
    </p:spTree>
    <p:extLst>
      <p:ext uri="{BB962C8B-B14F-4D97-AF65-F5344CB8AC3E}">
        <p14:creationId xmlns:p14="http://schemas.microsoft.com/office/powerpoint/2010/main" val="41258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768"/>
            <a:ext cx="9144000" cy="418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b="1" dirty="0" smtClean="0"/>
              <a:t>Spark </a:t>
            </a:r>
            <a:r>
              <a:rPr lang="en-US" sz="3600" b="1" dirty="0" smtClean="0"/>
              <a:t>Machine </a:t>
            </a:r>
            <a:r>
              <a:rPr lang="en-US" sz="3600" b="1" dirty="0"/>
              <a:t>Learning Library</a:t>
            </a:r>
            <a:br>
              <a:rPr lang="en-US" sz="3600" b="1" dirty="0"/>
            </a:br>
            <a:r>
              <a:rPr lang="en-US" sz="2700" b="1" dirty="0"/>
              <a:t>https://spark.apache.org/docs/2.2.0/ml-guide.html</a:t>
            </a:r>
            <a:endParaRPr lang="en-US" sz="36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752"/>
            <a:ext cx="9144000" cy="483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2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764704"/>
            <a:ext cx="914400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0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67544" y="302359"/>
            <a:ext cx="8136904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chemeClr val="accent1">
                    <a:lumMod val="50000"/>
                  </a:schemeClr>
                </a:solidFill>
              </a:rPr>
              <a:t>Why is </a:t>
            </a:r>
            <a:r>
              <a:rPr lang="en-US" sz="3200" b="1" i="1" dirty="0" err="1">
                <a:solidFill>
                  <a:schemeClr val="accent1">
                    <a:lumMod val="50000"/>
                  </a:schemeClr>
                </a:solidFill>
              </a:rPr>
              <a:t>MLlib</a:t>
            </a:r>
            <a:r>
              <a:rPr lang="en-US" sz="3200" b="1" i="1" dirty="0">
                <a:solidFill>
                  <a:schemeClr val="accent1">
                    <a:lumMod val="50000"/>
                  </a:schemeClr>
                </a:solidFill>
              </a:rPr>
              <a:t> switching to the </a:t>
            </a:r>
            <a:r>
              <a:rPr lang="en-US" sz="3200" b="1" i="1" dirty="0" err="1">
                <a:solidFill>
                  <a:schemeClr val="accent1">
                    <a:lumMod val="50000"/>
                  </a:schemeClr>
                </a:solidFill>
              </a:rPr>
              <a:t>DataFrame</a:t>
            </a:r>
            <a:r>
              <a:rPr lang="en-US" sz="3200" b="1" i="1" dirty="0">
                <a:solidFill>
                  <a:schemeClr val="accent1">
                    <a:lumMod val="50000"/>
                  </a:schemeClr>
                </a:solidFill>
              </a:rPr>
              <a:t>-based API?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DataFrames</a:t>
            </a:r>
            <a:r>
              <a:rPr lang="en-US" sz="2800" dirty="0"/>
              <a:t> provide a more user-friendly API than RDDs. </a:t>
            </a:r>
            <a:endParaRPr lang="en-US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 err="1"/>
              <a:t>DataFrame</a:t>
            </a:r>
            <a:r>
              <a:rPr lang="en-US" sz="2800" dirty="0"/>
              <a:t>-based API for </a:t>
            </a:r>
            <a:r>
              <a:rPr lang="en-US" sz="2800" dirty="0" err="1"/>
              <a:t>MLlib</a:t>
            </a:r>
            <a:r>
              <a:rPr lang="en-US" sz="2800" dirty="0"/>
              <a:t> provides a uniform API across ML algorithms and across multiple languages</a:t>
            </a:r>
            <a:r>
              <a:rPr lang="en-US" sz="2800" dirty="0" smtClean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DataFrames</a:t>
            </a:r>
            <a:r>
              <a:rPr lang="en-US" sz="2800" dirty="0"/>
              <a:t> facilitate practical ML Pipelines, particularly feature transformations. See the </a:t>
            </a:r>
            <a:r>
              <a:rPr lang="en-US" sz="2800" dirty="0">
                <a:hlinkClick r:id="rId2"/>
              </a:rPr>
              <a:t>Pipelines guide</a:t>
            </a:r>
            <a:r>
              <a:rPr lang="en-US" sz="2800" dirty="0"/>
              <a:t> for details.</a:t>
            </a:r>
          </a:p>
        </p:txBody>
      </p:sp>
    </p:spTree>
    <p:extLst>
      <p:ext uri="{BB962C8B-B14F-4D97-AF65-F5344CB8AC3E}">
        <p14:creationId xmlns:p14="http://schemas.microsoft.com/office/powerpoint/2010/main" val="210265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20688"/>
            <a:ext cx="8824868" cy="518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80728"/>
            <a:ext cx="8503616" cy="478095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683568" y="5733256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www.slideshare.net/KhalidSalama2/machine-learning-with-spark-65317854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2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2890"/>
            <a:ext cx="9144000" cy="54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9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32656"/>
            <a:ext cx="8409135" cy="470399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4941168"/>
            <a:ext cx="8611344" cy="1221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641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7544" y="1124744"/>
            <a:ext cx="7848872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latin typeface="Arial Unicode MS" panose="020B0604020202020204" pitchFamily="34" charset="-128"/>
              </a:rPr>
              <a:t>Columns </a:t>
            </a:r>
            <a:r>
              <a:rPr lang="en-US" altLang="en-US" sz="3600" dirty="0">
                <a:latin typeface="Arial Unicode MS" panose="020B0604020202020204" pitchFamily="34" charset="-128"/>
              </a:rPr>
              <a:t>in a </a:t>
            </a:r>
            <a:r>
              <a:rPr lang="en-US" altLang="en-US" sz="3600" dirty="0" err="1">
                <a:latin typeface="Arial Unicode MS" panose="020B0604020202020204" pitchFamily="34" charset="-128"/>
              </a:rPr>
              <a:t>DataFrame</a:t>
            </a:r>
            <a:r>
              <a:rPr lang="en-US" altLang="en-US" sz="3600" dirty="0">
                <a:latin typeface="Arial Unicode MS" panose="020B0604020202020204" pitchFamily="34" charset="-128"/>
              </a:rPr>
              <a:t> are </a:t>
            </a:r>
            <a:r>
              <a:rPr lang="en-US" altLang="en-US" sz="3600" dirty="0" smtClean="0">
                <a:latin typeface="Arial Unicode MS" panose="020B0604020202020204" pitchFamily="34" charset="-128"/>
              </a:rPr>
              <a:t>named.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latin typeface="Arial Unicode MS" panose="020B0604020202020204" pitchFamily="34" charset="-128"/>
              </a:rPr>
              <a:t>….. </a:t>
            </a:r>
            <a:r>
              <a:rPr lang="en-US" altLang="en-US" sz="2800" dirty="0">
                <a:latin typeface="Arial Unicode MS" panose="020B0604020202020204" pitchFamily="34" charset="-128"/>
              </a:rPr>
              <a:t>such as “text,” “features,” and “label.”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6" y="3645024"/>
            <a:ext cx="90106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5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3387</TotalTime>
  <Words>428</Words>
  <Application>Microsoft Office PowerPoint</Application>
  <PresentationFormat>Presentación en pantalla (4:3)</PresentationFormat>
  <Paragraphs>52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 Unicode MS</vt:lpstr>
      <vt:lpstr>Arial</vt:lpstr>
      <vt:lpstr>Calibri</vt:lpstr>
      <vt:lpstr>Calibri Light</vt:lpstr>
      <vt:lpstr>Tema de Office</vt:lpstr>
      <vt:lpstr>Machine Learning Lab</vt:lpstr>
      <vt:lpstr>Spark Machine Learning Library https://spark.apache.org/docs/2.2.0/ml-guide.html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</dc:creator>
  <cp:lastModifiedBy>usuario</cp:lastModifiedBy>
  <cp:revision>139</cp:revision>
  <dcterms:created xsi:type="dcterms:W3CDTF">2015-11-05T18:51:35Z</dcterms:created>
  <dcterms:modified xsi:type="dcterms:W3CDTF">2018-12-17T18:31:40Z</dcterms:modified>
</cp:coreProperties>
</file>