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8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434" autoAdjust="0"/>
  </p:normalViewPr>
  <p:slideViewPr>
    <p:cSldViewPr>
      <p:cViewPr varScale="1">
        <p:scale>
          <a:sx n="66" d="100"/>
          <a:sy n="66" d="100"/>
        </p:scale>
        <p:origin x="119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10/10/2019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10/10/2019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10/10/2019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eature-selection-with-pandas-e3690ad850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arson_correlation_coeffici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pepo.github.io/caret/feature-selection-using-univariate-filt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evolutionanalytics.com/2017/03/auc-meets-u-sta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Lab</a:t>
            </a: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96F2091-6BA1-4D8B-9F13-5FC6B32EE3B9}"/>
              </a:ext>
            </a:extLst>
          </p:cNvPr>
          <p:cNvSpPr/>
          <p:nvPr/>
        </p:nvSpPr>
        <p:spPr>
          <a:xfrm>
            <a:off x="683568" y="260648"/>
            <a:ext cx="79928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3. Embedded Method (II):</a:t>
            </a:r>
          </a:p>
          <a:p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Feature selection using Lasso regularization. If the feature is irrelevant, lasso penalizes it’s coefficient and make it 0. Hence the features with coefficient = 0 are removed and the rest are taken.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Random Forest also provides feature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 single tree can also give some information on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1025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0BB8EBD-6E2C-4589-B66A-72C23C49A33C}"/>
              </a:ext>
            </a:extLst>
          </p:cNvPr>
          <p:cNvSpPr/>
          <p:nvPr/>
        </p:nvSpPr>
        <p:spPr>
          <a:xfrm>
            <a:off x="287524" y="332656"/>
            <a:ext cx="8568952" cy="536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Feature selection can be done in multiple ways but there are broadly 3 categories of it:</a:t>
            </a:r>
          </a:p>
          <a:p>
            <a:pPr lvl="1">
              <a:lnSpc>
                <a:spcPct val="150000"/>
              </a:lnSpc>
            </a:pPr>
            <a:br>
              <a:rPr lang="en-US" sz="3600" b="1" dirty="0"/>
            </a:br>
            <a:r>
              <a:rPr lang="en-US" sz="3600" b="1" dirty="0"/>
              <a:t>1. Filter Method </a:t>
            </a:r>
            <a:br>
              <a:rPr lang="en-US" sz="3600" b="1" dirty="0"/>
            </a:br>
            <a:r>
              <a:rPr lang="en-US" sz="3600" b="1" dirty="0"/>
              <a:t>2. Wrapper Method </a:t>
            </a:r>
            <a:br>
              <a:rPr lang="en-US" sz="3600" b="1" dirty="0"/>
            </a:br>
            <a:r>
              <a:rPr lang="en-US" sz="3600" b="1" dirty="0"/>
              <a:t>3. Embedded Method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F9D670-A961-4DA0-AE78-E64F736C99E4}"/>
              </a:ext>
            </a:extLst>
          </p:cNvPr>
          <p:cNvSpPr/>
          <p:nvPr/>
        </p:nvSpPr>
        <p:spPr>
          <a:xfrm>
            <a:off x="1043608" y="615601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https://towardsdatascience.com/feature-selection-with-pandas-e3690ad8504b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4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7094DA-ED40-44C9-9F23-D1F3CB16C2D3}"/>
              </a:ext>
            </a:extLst>
          </p:cNvPr>
          <p:cNvSpPr/>
          <p:nvPr/>
        </p:nvSpPr>
        <p:spPr>
          <a:xfrm>
            <a:off x="755576" y="332656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/>
              <a:t>Filter Method:</a:t>
            </a:r>
          </a:p>
          <a:p>
            <a:endParaRPr lang="en-US" sz="3200" b="1" dirty="0"/>
          </a:p>
          <a:p>
            <a:r>
              <a:rPr lang="en-US" sz="3200" dirty="0"/>
              <a:t>As the name suggest, in this method, you filter and take only the subset of the relevant features. </a:t>
            </a:r>
          </a:p>
          <a:p>
            <a:endParaRPr lang="en-US" sz="3200" dirty="0"/>
          </a:p>
          <a:p>
            <a:r>
              <a:rPr lang="en-US" sz="3200" dirty="0"/>
              <a:t>The model is built after selecting the features.</a:t>
            </a:r>
          </a:p>
          <a:p>
            <a:endParaRPr lang="en-US" sz="3200" dirty="0"/>
          </a:p>
          <a:p>
            <a:r>
              <a:rPr lang="en-US" sz="3200" dirty="0"/>
              <a:t>The filtering here is done using correlation matrix and it is most commonly done using </a:t>
            </a:r>
            <a:r>
              <a:rPr lang="en-US" sz="3200" dirty="0">
                <a:hlinkClick r:id="rId2"/>
              </a:rPr>
              <a:t>Pearson correlation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0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0F7A6B4-1CF9-4CC9-A4B6-0D536F8A8A8A}"/>
              </a:ext>
            </a:extLst>
          </p:cNvPr>
          <p:cNvSpPr/>
          <p:nvPr/>
        </p:nvSpPr>
        <p:spPr>
          <a:xfrm>
            <a:off x="755576" y="626108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https://topepo.github.io/caret/feature-selection-using-univariate-filters.html</a:t>
            </a:r>
            <a:r>
              <a:rPr lang="en-US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112387-64B8-422E-8FA1-E6C622880DEF}"/>
              </a:ext>
            </a:extLst>
          </p:cNvPr>
          <p:cNvSpPr/>
          <p:nvPr/>
        </p:nvSpPr>
        <p:spPr>
          <a:xfrm>
            <a:off x="341530" y="193858"/>
            <a:ext cx="84609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Univariate Filters</a:t>
            </a:r>
          </a:p>
          <a:p>
            <a:r>
              <a:rPr lang="en-US" sz="2400" dirty="0"/>
              <a:t>Another approach to feature selection is to pre-screen the predictors using simple univariate statistical methods then only use those that pass some criterion in the subsequent model steps.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an example, it has been suggested for classification models, that predictors can be filtered by conducting some sort of </a:t>
            </a:r>
            <a:r>
              <a:rPr lang="en-US" sz="2400" i="1" dirty="0"/>
              <a:t>k</a:t>
            </a:r>
            <a:r>
              <a:rPr lang="en-US" sz="2400" dirty="0"/>
              <a:t>-sample test (where </a:t>
            </a:r>
            <a:r>
              <a:rPr lang="en-US" sz="2400" i="1" dirty="0"/>
              <a:t>k</a:t>
            </a:r>
            <a:r>
              <a:rPr lang="en-US" sz="2400" dirty="0"/>
              <a:t> is the number of classes) to see if the mean of the predictor is different between the classes. </a:t>
            </a:r>
            <a:r>
              <a:rPr lang="en-US" sz="2400" b="1" dirty="0">
                <a:solidFill>
                  <a:srgbClr val="FF0000"/>
                </a:solidFill>
              </a:rPr>
              <a:t>Wilcoxon tests, 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dirty="0">
                <a:solidFill>
                  <a:srgbClr val="FF0000"/>
                </a:solidFill>
              </a:rPr>
              <a:t>-tests and ANOVA models are sometimes used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Predictors that have statistically significant differences between the classes are then used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244787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6EB3DA7-5D04-4E7D-86B4-39CA4F2F1A15}"/>
              </a:ext>
            </a:extLst>
          </p:cNvPr>
          <p:cNvSpPr/>
          <p:nvPr/>
        </p:nvSpPr>
        <p:spPr>
          <a:xfrm>
            <a:off x="315078" y="88885"/>
            <a:ext cx="67687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For classification you can try:</a:t>
            </a:r>
            <a:endParaRPr lang="en-US" sz="2400" b="1" dirty="0"/>
          </a:p>
          <a:p>
            <a:r>
              <a:rPr lang="en-US" sz="2400" b="1" dirty="0"/>
              <a:t>AUC Meets the Wilcoxon-Mann-Whitney U-Statistic</a:t>
            </a:r>
            <a:r>
              <a:rPr lang="en-US" dirty="0"/>
              <a:t>-</a:t>
            </a:r>
            <a:r>
              <a:rPr lang="en-US" dirty="0">
                <a:hlinkClick r:id="rId2"/>
              </a:rPr>
              <a:t>https://blog.revolutionanalytics.com/2017/03/auc-meets-u-stat.html</a:t>
            </a:r>
            <a:r>
              <a:rPr lang="en-US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2AF1E9-F80D-4426-B04E-EB2669291167}"/>
              </a:ext>
            </a:extLst>
          </p:cNvPr>
          <p:cNvSpPr/>
          <p:nvPr/>
        </p:nvSpPr>
        <p:spPr>
          <a:xfrm>
            <a:off x="467544" y="1412776"/>
            <a:ext cx="85053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area under an ROC curve (AUC) is commonly used in machine learning to summarize the performance of a predictive model with a single value. </a:t>
            </a:r>
          </a:p>
          <a:p>
            <a:endParaRPr lang="en-US" sz="2800" dirty="0"/>
          </a:p>
          <a:p>
            <a:r>
              <a:rPr lang="en-US" sz="2800" b="1" dirty="0"/>
              <a:t>But you might be surprised to learn that the AUC is directly connected to the Mann-Whitney U-Statistic</a:t>
            </a:r>
            <a:r>
              <a:rPr lang="en-US" sz="2800" dirty="0"/>
              <a:t>, which is commonly used in a robust, non-parametric alternative to Student’s t-test. </a:t>
            </a:r>
          </a:p>
          <a:p>
            <a:endParaRPr lang="en-US" sz="2800" dirty="0"/>
          </a:p>
          <a:p>
            <a:r>
              <a:rPr lang="en-US" sz="2800" dirty="0"/>
              <a:t>Here I’ll use ‘literate analysis’ to demonstrate this connection and illustrate how the two measures are related.</a:t>
            </a:r>
          </a:p>
        </p:txBody>
      </p:sp>
    </p:spTree>
    <p:extLst>
      <p:ext uri="{BB962C8B-B14F-4D97-AF65-F5344CB8AC3E}">
        <p14:creationId xmlns:p14="http://schemas.microsoft.com/office/powerpoint/2010/main" val="256039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D51334B-0F77-45C6-A08F-BA59F17F8618}"/>
              </a:ext>
            </a:extLst>
          </p:cNvPr>
          <p:cNvSpPr/>
          <p:nvPr/>
        </p:nvSpPr>
        <p:spPr>
          <a:xfrm>
            <a:off x="1043608" y="476672"/>
            <a:ext cx="6750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Feature:  Weight  p-value:  8.18200346766231e-07</a:t>
            </a:r>
          </a:p>
          <a:p>
            <a:r>
              <a:rPr lang="en-US" dirty="0"/>
              <a:t>Feature:  Age  p-value:  0.003197705106764703</a:t>
            </a:r>
          </a:p>
          <a:p>
            <a:r>
              <a:rPr lang="en-US" dirty="0"/>
              <a:t>Feature:  Cervical  p-value:  5.18199378130727e-09</a:t>
            </a:r>
          </a:p>
          <a:p>
            <a:r>
              <a:rPr lang="en-US" dirty="0"/>
              <a:t>Feature:  BMI  p-value:  5.029582313553199e-07</a:t>
            </a:r>
          </a:p>
          <a:p>
            <a:r>
              <a:rPr lang="en-US" dirty="0"/>
              <a:t>Feature:  A_Ancho2  p-value:  0.0037616243394976183</a:t>
            </a:r>
          </a:p>
          <a:p>
            <a:r>
              <a:rPr lang="en-US" dirty="0"/>
              <a:t>Feature:  I_Form3  p-value:  0.02979447496083049</a:t>
            </a:r>
          </a:p>
          <a:p>
            <a:r>
              <a:rPr lang="en-US" dirty="0"/>
              <a:t>Feature:  I_Form4  p-value:  0.04598472480960474</a:t>
            </a:r>
          </a:p>
          <a:p>
            <a:r>
              <a:rPr lang="en-US" dirty="0"/>
              <a:t>Feature:  O_Form3  p-value:  0.049349618595081454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0BC1C9-D809-4747-8F05-36E811DC7BD2}"/>
              </a:ext>
            </a:extLst>
          </p:cNvPr>
          <p:cNvSpPr/>
          <p:nvPr/>
        </p:nvSpPr>
        <p:spPr>
          <a:xfrm>
            <a:off x="1151620" y="3295167"/>
            <a:ext cx="6534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Feature:  IAH  p-value:  2.668948268665901e-30</a:t>
            </a:r>
          </a:p>
          <a:p>
            <a:r>
              <a:rPr lang="en-US" dirty="0"/>
              <a:t>Feature:  Weight  p-value:  1.0436965320992271e-06</a:t>
            </a:r>
          </a:p>
          <a:p>
            <a:r>
              <a:rPr lang="en-US" dirty="0"/>
              <a:t>Feature:  Age  p-value:  0.0022783299529905107</a:t>
            </a:r>
          </a:p>
          <a:p>
            <a:r>
              <a:rPr lang="en-US" dirty="0"/>
              <a:t>Feature:  Cervical  p-value:  1.3995233873782936e-09</a:t>
            </a:r>
          </a:p>
          <a:p>
            <a:r>
              <a:rPr lang="en-US" dirty="0"/>
              <a:t>Feature:  OSA  p-value:  8.3741911410896e-40</a:t>
            </a:r>
          </a:p>
          <a:p>
            <a:r>
              <a:rPr lang="en-US" dirty="0"/>
              <a:t>Feature:  BMI  p-value:  9.008366766130032e-08</a:t>
            </a:r>
          </a:p>
          <a:p>
            <a:r>
              <a:rPr lang="en-US" dirty="0"/>
              <a:t>Feature:  A_Ancho2  p-value:  0.003501353021712575</a:t>
            </a:r>
          </a:p>
          <a:p>
            <a:r>
              <a:rPr lang="en-US" dirty="0"/>
              <a:t>Feature:  E_Ancho3  p-value:  0.006629051435287094</a:t>
            </a:r>
          </a:p>
          <a:p>
            <a:r>
              <a:rPr lang="en-US" dirty="0"/>
              <a:t>Feature:  I_Form3  p-value:  0.025440484119445113</a:t>
            </a:r>
          </a:p>
          <a:p>
            <a:r>
              <a:rPr lang="en-US" dirty="0"/>
              <a:t>Feature:  O_Form3  p-value:  0.01608439345194229</a:t>
            </a:r>
          </a:p>
          <a:p>
            <a:r>
              <a:rPr lang="en-US" dirty="0"/>
              <a:t>Feature:  U_Form3  p-value:  0.028831724756362354</a:t>
            </a:r>
          </a:p>
        </p:txBody>
      </p:sp>
    </p:spTree>
    <p:extLst>
      <p:ext uri="{BB962C8B-B14F-4D97-AF65-F5344CB8AC3E}">
        <p14:creationId xmlns:p14="http://schemas.microsoft.com/office/powerpoint/2010/main" val="7580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3B4F253-7586-4D68-8F1D-D61056D9E8D5}"/>
              </a:ext>
            </a:extLst>
          </p:cNvPr>
          <p:cNvSpPr/>
          <p:nvPr/>
        </p:nvSpPr>
        <p:spPr>
          <a:xfrm>
            <a:off x="395536" y="181957"/>
            <a:ext cx="78488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2. Wrapper Method (I):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wrapper method needs one machine learning algorithm and uses its performance as evaluation criteria. 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means, you feed the features to the selected Machine Learning algorithm and based on the model performance you add/remove the features.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an iterative and computationally expensive process but it is more accurate than the filter method.</a:t>
            </a:r>
          </a:p>
        </p:txBody>
      </p:sp>
    </p:spTree>
    <p:extLst>
      <p:ext uri="{BB962C8B-B14F-4D97-AF65-F5344CB8AC3E}">
        <p14:creationId xmlns:p14="http://schemas.microsoft.com/office/powerpoint/2010/main" val="330390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3B4F253-7586-4D68-8F1D-D61056D9E8D5}"/>
              </a:ext>
            </a:extLst>
          </p:cNvPr>
          <p:cNvSpPr/>
          <p:nvPr/>
        </p:nvSpPr>
        <p:spPr>
          <a:xfrm>
            <a:off x="395536" y="188640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2. Wrapper Method (II):</a:t>
            </a:r>
          </a:p>
          <a:p>
            <a:endParaRPr lang="en-US" sz="3200" dirty="0"/>
          </a:p>
          <a:p>
            <a:r>
              <a:rPr lang="en-US" sz="3200" dirty="0"/>
              <a:t>There are different wrapper methods such as Backward Elimination, Forward Selection, Bidirectional Elimination and RFE.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37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96F2091-6BA1-4D8B-9F13-5FC6B32EE3B9}"/>
              </a:ext>
            </a:extLst>
          </p:cNvPr>
          <p:cNvSpPr/>
          <p:nvPr/>
        </p:nvSpPr>
        <p:spPr>
          <a:xfrm>
            <a:off x="683568" y="260648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3. Embedded Method (I):</a:t>
            </a:r>
          </a:p>
          <a:p>
            <a:endParaRPr lang="en-US" dirty="0"/>
          </a:p>
          <a:p>
            <a:r>
              <a:rPr lang="en-US" sz="2800" b="1" dirty="0"/>
              <a:t>Embedded methods are iterative in a sense that takes care of each iteration of the model training process and carefully extract those features which contribute the most to the training for a particular iteration. </a:t>
            </a:r>
          </a:p>
          <a:p>
            <a:endParaRPr lang="en-US" sz="2800" b="1" dirty="0"/>
          </a:p>
          <a:p>
            <a:r>
              <a:rPr lang="en-US" sz="2800" b="1" dirty="0"/>
              <a:t>Regularization methods are the most commonly used embedded methods which penalize a feature given a coefficient threshold.</a:t>
            </a:r>
          </a:p>
        </p:txBody>
      </p:sp>
    </p:spTree>
    <p:extLst>
      <p:ext uri="{BB962C8B-B14F-4D97-AF65-F5344CB8AC3E}">
        <p14:creationId xmlns:p14="http://schemas.microsoft.com/office/powerpoint/2010/main" val="4010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644</Words>
  <Application>Microsoft Office PowerPoint</Application>
  <PresentationFormat>Presentación en pantalla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Machine Learning Lab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Hernandez</cp:lastModifiedBy>
  <cp:revision>140</cp:revision>
  <dcterms:created xsi:type="dcterms:W3CDTF">2015-11-05T18:51:35Z</dcterms:created>
  <dcterms:modified xsi:type="dcterms:W3CDTF">2019-10-10T12:37:58Z</dcterms:modified>
</cp:coreProperties>
</file>