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1"/>
  </p:notesMasterIdLst>
  <p:handoutMasterIdLst>
    <p:handoutMasterId r:id="rId112"/>
  </p:handoutMasterIdLst>
  <p:sldIdLst>
    <p:sldId id="256" r:id="rId2"/>
    <p:sldId id="302" r:id="rId3"/>
    <p:sldId id="303" r:id="rId4"/>
    <p:sldId id="413" r:id="rId5"/>
    <p:sldId id="304" r:id="rId6"/>
    <p:sldId id="308" r:id="rId7"/>
    <p:sldId id="305" r:id="rId8"/>
    <p:sldId id="306" r:id="rId9"/>
    <p:sldId id="311" r:id="rId10"/>
    <p:sldId id="313" r:id="rId11"/>
    <p:sldId id="312" r:id="rId12"/>
    <p:sldId id="314" r:id="rId13"/>
    <p:sldId id="316" r:id="rId14"/>
    <p:sldId id="310" r:id="rId15"/>
    <p:sldId id="319" r:id="rId16"/>
    <p:sldId id="318" r:id="rId17"/>
    <p:sldId id="317" r:id="rId18"/>
    <p:sldId id="321" r:id="rId19"/>
    <p:sldId id="320" r:id="rId20"/>
    <p:sldId id="324" r:id="rId21"/>
    <p:sldId id="325" r:id="rId22"/>
    <p:sldId id="326" r:id="rId23"/>
    <p:sldId id="328" r:id="rId24"/>
    <p:sldId id="414" r:id="rId25"/>
    <p:sldId id="416" r:id="rId26"/>
    <p:sldId id="327" r:id="rId27"/>
    <p:sldId id="329" r:id="rId28"/>
    <p:sldId id="330" r:id="rId29"/>
    <p:sldId id="331" r:id="rId30"/>
    <p:sldId id="332" r:id="rId31"/>
    <p:sldId id="333" r:id="rId32"/>
    <p:sldId id="334" r:id="rId33"/>
    <p:sldId id="335" r:id="rId34"/>
    <p:sldId id="336" r:id="rId35"/>
    <p:sldId id="341" r:id="rId36"/>
    <p:sldId id="340" r:id="rId37"/>
    <p:sldId id="337" r:id="rId38"/>
    <p:sldId id="342" r:id="rId39"/>
    <p:sldId id="338" r:id="rId40"/>
    <p:sldId id="343" r:id="rId41"/>
    <p:sldId id="344" r:id="rId42"/>
    <p:sldId id="339" r:id="rId43"/>
    <p:sldId id="347" r:id="rId44"/>
    <p:sldId id="350" r:id="rId45"/>
    <p:sldId id="349" r:id="rId46"/>
    <p:sldId id="351" r:id="rId47"/>
    <p:sldId id="352" r:id="rId48"/>
    <p:sldId id="353" r:id="rId49"/>
    <p:sldId id="354" r:id="rId50"/>
    <p:sldId id="355" r:id="rId51"/>
    <p:sldId id="356" r:id="rId52"/>
    <p:sldId id="357" r:id="rId53"/>
    <p:sldId id="358" r:id="rId54"/>
    <p:sldId id="359" r:id="rId55"/>
    <p:sldId id="360" r:id="rId56"/>
    <p:sldId id="361" r:id="rId57"/>
    <p:sldId id="364" r:id="rId58"/>
    <p:sldId id="363" r:id="rId59"/>
    <p:sldId id="365" r:id="rId60"/>
    <p:sldId id="366" r:id="rId61"/>
    <p:sldId id="367" r:id="rId62"/>
    <p:sldId id="368" r:id="rId63"/>
    <p:sldId id="369" r:id="rId64"/>
    <p:sldId id="370" r:id="rId65"/>
    <p:sldId id="371" r:id="rId66"/>
    <p:sldId id="407" r:id="rId67"/>
    <p:sldId id="408" r:id="rId68"/>
    <p:sldId id="405" r:id="rId69"/>
    <p:sldId id="406" r:id="rId70"/>
    <p:sldId id="409" r:id="rId71"/>
    <p:sldId id="410" r:id="rId72"/>
    <p:sldId id="411" r:id="rId73"/>
    <p:sldId id="412" r:id="rId74"/>
    <p:sldId id="373" r:id="rId75"/>
    <p:sldId id="374" r:id="rId76"/>
    <p:sldId id="372" r:id="rId77"/>
    <p:sldId id="377" r:id="rId78"/>
    <p:sldId id="376" r:id="rId79"/>
    <p:sldId id="383" r:id="rId80"/>
    <p:sldId id="378" r:id="rId81"/>
    <p:sldId id="379" r:id="rId82"/>
    <p:sldId id="384" r:id="rId83"/>
    <p:sldId id="381" r:id="rId84"/>
    <p:sldId id="382" r:id="rId85"/>
    <p:sldId id="380" r:id="rId86"/>
    <p:sldId id="385" r:id="rId87"/>
    <p:sldId id="387" r:id="rId88"/>
    <p:sldId id="386" r:id="rId89"/>
    <p:sldId id="388" r:id="rId90"/>
    <p:sldId id="389" r:id="rId91"/>
    <p:sldId id="390" r:id="rId92"/>
    <p:sldId id="391" r:id="rId93"/>
    <p:sldId id="392" r:id="rId94"/>
    <p:sldId id="393" r:id="rId95"/>
    <p:sldId id="307" r:id="rId96"/>
    <p:sldId id="394" r:id="rId97"/>
    <p:sldId id="395" r:id="rId98"/>
    <p:sldId id="396" r:id="rId99"/>
    <p:sldId id="397" r:id="rId100"/>
    <p:sldId id="398" r:id="rId101"/>
    <p:sldId id="399" r:id="rId102"/>
    <p:sldId id="400" r:id="rId103"/>
    <p:sldId id="401" r:id="rId104"/>
    <p:sldId id="402" r:id="rId105"/>
    <p:sldId id="403" r:id="rId106"/>
    <p:sldId id="404" r:id="rId107"/>
    <p:sldId id="346" r:id="rId108"/>
    <p:sldId id="294" r:id="rId109"/>
    <p:sldId id="300" r:id="rId11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1" autoAdjust="0"/>
    <p:restoredTop sz="94629" autoAdjust="0"/>
  </p:normalViewPr>
  <p:slideViewPr>
    <p:cSldViewPr>
      <p:cViewPr varScale="1">
        <p:scale>
          <a:sx n="70" d="100"/>
          <a:sy n="70" d="100"/>
        </p:scale>
        <p:origin x="123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83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2E9F02-560A-41EA-B216-7E4154C73177}" type="datetimeFigureOut">
              <a:rPr lang="en-US" smtClean="0"/>
              <a:t>9/21/2017</a:t>
            </a:fld>
            <a:endParaRPr lang="en-U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CE2B95-A532-4DDB-B353-5BFABCB3FEE3}" type="slidenum">
              <a:rPr lang="en-US" smtClean="0"/>
              <a:t>‹Nº›</a:t>
            </a:fld>
            <a:endParaRPr lang="en-US"/>
          </a:p>
        </p:txBody>
      </p:sp>
    </p:spTree>
    <p:extLst>
      <p:ext uri="{BB962C8B-B14F-4D97-AF65-F5344CB8AC3E}">
        <p14:creationId xmlns:p14="http://schemas.microsoft.com/office/powerpoint/2010/main" val="25395735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1600" max="1920" units="cm"/>
          <inkml:channel name="Y" type="integer" max="1080" units="cm"/>
        </inkml:traceFormat>
        <inkml:channelProperties>
          <inkml:channelProperty channel="X" name="resolution" value="51.99409" units="1/cm"/>
          <inkml:channelProperty channel="Y" name="resolution" value="28.34646" units="1/cm"/>
        </inkml:channelProperties>
      </inkml:inkSource>
      <inkml:timestamp xml:id="ts0" timeString="2015-12-30T17:56:08.592"/>
    </inkml:context>
    <inkml:brush xml:id="br0">
      <inkml:brushProperty name="width" value="0.05292" units="cm"/>
      <inkml:brushProperty name="height" value="0.05292" units="cm"/>
      <inkml:brushProperty name="color" value="#FF0000"/>
    </inkml:brush>
  </inkml:definitions>
  <inkml:trace contextRef="#ctx0" brushRef="#br0">9384 10319,'-18'0,"18"-18,0 18,0-18,36 18,-36-17,17 17,-17-18,18 18,-1-17,1 17,-18 0,18 0,-1-18,1 18,-18 0,35-18,-35 1,18 17,-18 0,35 0,-17 0,-1-18,1 18,0 0,17-35,-35 35,18 0,-1 0,1 0,17-18,-35 18,18 0,17 0,-35 0,35 0,1-35,-19 17,19 18,-36 0,17 0,19 0,-19 0,1 0,-1 0,1 0,-18 0,35 0,-17 0,0 0,17-17,-17 17,17-18,-35 18,35-18,-17 18,-1 0,19 0,17 0,-36 0,19 0,-19 0,18 0,-35 0,36 0,-1 0,0 0,-17 0,17 0,0 0,1 0,-19 0,19 0,-1 0,0 0,-17 0,17 0,18 0,-18 0,18 0,-35 0,35 0,-36 0,19 0,17 0,0 0,-18 0,18 0,-36 0,19 0,-1 0,0 0,-17 0,-18 18,17-18,1 0,0 0,17 35,-35-35,18 0,17 0,-35 0,35 18,-17-18,0 17,17-17,-18 18,1 0,-18-18,35 0,1 17,17 19,-18-36,-18 17,19 1,-19-18,1 18,35-1,-35 1,34-18,-34 0,0 35,-1-35,1 0,17 18,-17-1,17-17,-17 18,0 0,-1-18,-17 0,35 17,-17-17,17 36,1-19,-1-17,-17 36,17-19,0-17,-17 18,52 35,-52-53,52 53,-17-36,-17 36,-1-53,-17 18,35 17,-36-35,-17 18,35-1,-35 1,18-18,0 35,17 1,-35-36,18 17,-1 36,1-35,-18-1,18 1,17 17,-35-17,17 0,1 35,0-18,-1-35,-17 35,18 18,17-35,-35 17,18-35,0 35,-1-17,1 17,-18 0,0-17,17 17,19 18,-36-35,17 17,-17 0,36 1,-36-19,17 19,1-1,17 0,1 36,-36-71,35 70,-18-52,1 17,-18 18,35-18,-35 1,18-19,-18 36,0-35,18 35,-1 0,1-36,-18 19,18 34,-18-52,17 52,-17-34,35-1,-35 18,0-36,0 19,0-1,0 0,0 1,18-1,-18 18,0-53,18 53,-18-36,0 1,0 0,17 17,-17 18,0-36,0 19,0-19,0 36,0-35,0 17,0-17,0 35,0-53,0 35,0-17,0 35,0-53,0 35,0 0,0-35,-17 18,17 17,-18 0,0-17,1 0,17-1,0 19,-18-19,18 1,-17-1,-1-17,18 36,-18-19,1 1,17-18,-18 35,18-35,-18 18,1 0,-1-1,0 1,1-1,-18 19,17-36,18 17,-18 1,1 0,-1-1,18-17,-18 18,1-18,17 18,-18-18,18 17,-18 1,1-1,-19 1,19-18,-18 18,-1-1,1 19,35-36,-18 35,1-17,-19-1,36-17,-17 18,-1 0,1-1,-1 1,18-1,-18-17,18 18,-35 0,0 17,17-35,0 35,1-35,-1 18,-17 0,17-1,1 1,17-18,-36 35,19-17,-1-1,-17 19,35-36,-18 17,0 1,1 0,17-1,-18 1,18-18,0 17,-17 1,-1 0,0-18,18 35,-35-17,35-1,0 1,0 0,-18-18,18 17,0-17,0 18,0-18,0 35,0-35,0 18,0-18,0 35,0-35,0 18,-17-1</inkml:trace>
  <inkml:trace contextRef="#ctx0" brushRef="#br0" timeOffset="2272.13">12383 14887,'17'-17,"-17"17,18 0,-18 0,35 0,-35 17,18-17,-18 0,17 18,-17-18,18 0,0 18,-1-1,1 1,-18-18,18 17,-1 1,1 0,-18-18,17 17,-17 1,18-18,0 35,-1-35,-17 0,18-17,0-1,-18 0,17 18,-17-17,18-1,0 0,-18 18,17-17,1 17,-1 0,-17 0,18 0,-18-18,35 18,-35-17,18 17,-18 0,18-18,-1 18,-17 0,18-18,-18 18,35 0,-35-17,18 17,0-18,-1 18</inkml:trace>
  <inkml:trace contextRef="#ctx0" brushRef="#br0" timeOffset="9112.5212">8978 10495,'0'0,"0"0,-35 0,17 0,1 0,-19-17,1 17,0 0,0 0,-1 0,19 0,-1 0,0 0,1 0,-1 0,0 0,-17 0,18 0,-36 0,17 0,19 0,-1 0,-35 0,35 0,-17 0,18 0,-19 0,1 0,0 0,17 0,0 0,1 0,-1 0,18 0,-17 0,-1 0,0 0,-17 0,17 0,-17 0,17 0,-34 0,52 0,-53 0,53 0,-36 0,19 0,-1 0,-17 0,17 0,0 0,-34 0,34 0,-17 0,17 0,-17 0,17 0,-17 0,17 0,-17 0,0 0,-1 0,1 0,0 0,17 0,-17 0,17 0,1 0,-1 0,18 0,-35 0,17 0,0 0,-35 0,18 0,-18 0,18 0,17 0,-17 0,17 0,-34 0,52 0,-18 0,-35 0,35 0,1 0,-1 0,0 0,18 0,-17 0,-18 0,-1 0,19 0,-1 0,-17 0,35 0,-18 0,0 0,1 0,17 0,-36 0,1 0,0 0,17 0,-17 0,0 0,-18 0,18 0,-1 0,1 0,17 0,-35 0,53 0,-17 0,-18 0,35 0,-18 0,0 0,1 0,17 0,-18 0,0 0,-17 0,17 0,1 0,-19 0,-16 0,52-18,-18 0,18 1,-35-1,35 0,-18 18,18-17,-35-1,35 0,-18 18,0-17,18-1,0 18,-17-18,17 1,0-18,-18 17,18 18,-17-18,17 1,0-1,0 18,0-18,0 1,0-1,0 18,-18-35,18 17,0 18,0-17,0-1,0 0,0 1,0-1,0 0,0 18,0-17,0-1,0 0,0 18,0-35,0 35,0-17,18 17,-18-18,0 0,17 18,1-17,-18 17,17-18,-17 0,36 1,-36 17,35 0,-35-18,18 0,17 18,0 0,0-35,1 35,-1 0,-17-18,35 18,-18 0,18-35,-18 18,36 17,-18-18,-1 18,19 0,-18 0,17-35,-70 35,53 0,0-18,-17 18,-1 0,-17-18,34 18,-16 0,-1 0,18 0,-35 0,17 0,18 0,-18 0,18 0,-35 0,17 0,-18 0,19 0,-36 0,35 0,-17 0,17 0,0 0,1 0,-1 0,-18 0,19 0,-1 0,0 0,-17 0,17 18,-17-18,17 0,-17 0,17 0,0 18,1-18,-1 0,0 0,-17 0,-1 0,19 17,-36-17,53 53,-18-35,-17-18,-1 0,18 17,-35 1,18-18,0 0,-1 0,1 0,-18 0,18 18,-1-18,19 17,-36-17,35 0,-35 0,17 0,-17 0,18 0,0 0,-1 0,-17 0,18 0,0 0,-1 0,-17 0,18 0,0 0,-1 0,-17 0,18 0,-1 0,1 0,-18 0,18 0,-1 0,1 0,17 0,-35 0,18 0,17 0,-17 0,17 0,0 0,1 0,-36 0,17 0,-17 0,36 0,-36 0,17 0,-17 0,36 0,-19 0,1 0,17 0,-35 0,18 0,-1 0,1-35,0 35,-1 0,1 0,-18 0,18 0,17 0,-35 0,35 0,0 0,1 0,-19 0,1 0,0 0,-1 0,-17 0,18 0,0 0,-1 0,-17 0,35 18,-17 17,0-35,-18 18,17-1,-17 1,18 0,-18-1,0 1,18-18,-18 18,0-1,0 1,0-18,0 17,0 1,0 0,0-18,0 17,0 1,0 0,0-18,0 17,0-17,0 18,0 0,0-18,0 17,0 1,0-1,0-17,0 18,0 0,0-1,0-17,0 18,0 0,0-1,0-17,0 18,0 0,0-1,0-17,0 18,0-18,0 17,0-17,-18 18,0 0,18-18,-17 17,17-17,-18 18,0 0,18-18,-17 0,-1 0,1 0,-1 17,18-17,-18 18,1-18,-1 0,18 18,-18-18,1 0,-1 0,18 0,-35 17,35-17,-18 0,18 0</inkml:trace>
</inkml:ink>
</file>

<file path=ppt/ink/ink2.xml><?xml version="1.0" encoding="utf-8"?>
<inkml:ink xmlns:inkml="http://www.w3.org/2003/InkML">
  <inkml:definitions>
    <inkml:context xml:id="ctx0">
      <inkml:inkSource xml:id="inkSrc0">
        <inkml:traceFormat>
          <inkml:channel name="X" type="integer" min="-1600" max="1920" units="cm"/>
          <inkml:channel name="Y" type="integer" max="1080" units="cm"/>
        </inkml:traceFormat>
        <inkml:channelProperties>
          <inkml:channelProperty channel="X" name="resolution" value="51.99409" units="1/cm"/>
          <inkml:channelProperty channel="Y" name="resolution" value="28.34646" units="1/cm"/>
        </inkml:channelProperties>
      </inkml:inkSource>
      <inkml:timestamp xml:id="ts0" timeString="2016-01-04T09:45:22.527"/>
    </inkml:context>
    <inkml:brush xml:id="br0">
      <inkml:brushProperty name="width" value="0.05292" units="cm"/>
      <inkml:brushProperty name="height" value="0.05292" units="cm"/>
      <inkml:brushProperty name="color" value="#92D050"/>
    </inkml:brush>
  </inkml:definitions>
  <inkml:trace contextRef="#ctx0" brushRef="#br0">13688 7285,'17'0,"1"0,0 0,-1-18,-17 18,18 0,0 0,-1 0,-17 0,18 0,0 0,-1 0,-17 0,18 0,-1 0,1 0,17 0,-35 0,18 0,-18 0,35 0,-17 0,-18 0,35 0,-35 0,18 0,-18 0,35 0,-35 0,18 0,-18 0,35 0,-35 0,18 0,-18 0,35 0,-35 0,18 0,-18 0,35 0,-17 0,-1 0,1 0,-1 0,1 0,0 0,-18 0,17 0,1 0,-18 0,18 0,-18 0,17 0,1 0,0 0,-18 0,17 0,1 0,-1 0,-17 0,18 0,0 0,-1 0,-17 0,18 0,-18 0,35 0,-35 0,18 0,-18 0,35 0,-35 0,18 0,-18 0,35 0,-35 0,18 0,-18 0,35 0,-35 0,18 0,-18 0,35 0,-17 0,-1 0,1 0,0 0,-1 0,18 0,-35 0,18 0,0 0,-1 0,-17 0,18 0,0 0,-1 0,-17 0,18 0,0 0,-1 0,-17 0,18 0,-1 0,1 0,0 0,-1 0,1 0,-18 0,18 0,-1 0,1 0,-18 0,18 0,-1 0,1 0,-18 0,17 0,1 0,0 0,-18 0,17 0,1 0,0 0,-1 0,1 0,0 0,-18 0,17 0,1 0,0 0,-18 0,17 0,1 0,-1 0,-17 0,18 0,0 0,-1 0,-17 0,18 0,0 0,-1 0,-17 0,18 0,0 0,-1 0,-17 0,18 0,-1 0,19-35</inkml:trace>
  <inkml:trace contextRef="#ctx0" brushRef="#br0" timeOffset="6311.361">13705 7391,'18'0,"-18"0,18 0,-18 0,35 0,-17 0,17 0,-17 0,-18 0,35 0,-18 0,1 0,0 0,-1 0,-17 17,18-17,0 0,-1 0,-17 0,18 0,0 0,-1 0,-17 0,18 0,-1 0,1 0,-18 0,18 0,-1 0,19 18,-36-18,17 0,1 0,0 0,-18 0,17 0,1 0,0 0,-1 0,1 0,17 18,-17-18,-1 0,1 0,0 0,-1 0,1 0,0 0,-1 0,-17 0,18 0,-1 0,1 0,-18 0,18 0,-1 0,1 0,0 0,-1 0,19 0,-36 0,17 0,1 0,-1 0,-17 0,18 0,0 0,-1 0,-17 0,18 0,0 0,-1 0,1 0,0 0,-1 0,-17 0,36 0,-19 0,-17 0,35 0,-35 0,18 0,0 0,-1 0,-17 0,18 0,-18 0,35 0,-35 0,18 0,-18 0,18 0,-1 0,1 0,17 0,-35 0,18 0,-1 0,1 0,-18 0,18 0,17 0,-17 0,-18 0,17 0,1 0,-18 0,17 0,1-18,0 18,-1 0,1 0,0 0,-1 0,-17 0,18 0,17 0,-35 0,18 0,0 0,-1 0,-17 0,18 0,-1 0,1 0,-18 0,18 0,-1 0,1 0,-18 0,18 0,-1 0,1 0,-18 0,18 0,-1 0,1 0,-18 0,17 0,1 0,0 0,-18 0,17 0,-17 0,18 0,0 0,-18 0,17 0,-17-18,18 18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79F21D-16A6-4D82-9FEE-4E31B3E549D5}" type="datetimeFigureOut">
              <a:rPr lang="en-US" smtClean="0"/>
              <a:t>9/21/2017</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64BB18-D339-4B87-A542-D63C0568742A}" type="slidenum">
              <a:rPr lang="en-US" smtClean="0"/>
              <a:t>‹Nº›</a:t>
            </a:fld>
            <a:endParaRPr lang="en-US"/>
          </a:p>
        </p:txBody>
      </p:sp>
    </p:spTree>
    <p:extLst>
      <p:ext uri="{BB962C8B-B14F-4D97-AF65-F5344CB8AC3E}">
        <p14:creationId xmlns:p14="http://schemas.microsoft.com/office/powerpoint/2010/main" val="635233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fld id="{6664BB18-D339-4B87-A542-D63C0568742A}" type="slidenum">
              <a:rPr lang="en-US" smtClean="0"/>
              <a:t>1</a:t>
            </a:fld>
            <a:endParaRPr lang="en-US"/>
          </a:p>
        </p:txBody>
      </p:sp>
    </p:spTree>
    <p:extLst>
      <p:ext uri="{BB962C8B-B14F-4D97-AF65-F5344CB8AC3E}">
        <p14:creationId xmlns:p14="http://schemas.microsoft.com/office/powerpoint/2010/main" val="4234769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8" name="7 Rectángulo redondeado"/>
          <p:cNvSpPr/>
          <p:nvPr userDrawn="1"/>
        </p:nvSpPr>
        <p:spPr>
          <a:xfrm>
            <a:off x="457752" y="2475386"/>
            <a:ext cx="8290712" cy="1041661"/>
          </a:xfrm>
          <a:prstGeom prst="roundRect">
            <a:avLst/>
          </a:prstGeom>
          <a:solidFill>
            <a:srgbClr val="3630B2"/>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Calibri Light" panose="020F0302020204030204" pitchFamily="34" charset="0"/>
            </a:endParaRPr>
          </a:p>
        </p:txBody>
      </p:sp>
      <p:sp>
        <p:nvSpPr>
          <p:cNvPr id="9" name="8 CuadroTexto"/>
          <p:cNvSpPr txBox="1"/>
          <p:nvPr userDrawn="1"/>
        </p:nvSpPr>
        <p:spPr>
          <a:xfrm>
            <a:off x="1020471" y="3717032"/>
            <a:ext cx="7087068" cy="769441"/>
          </a:xfrm>
          <a:prstGeom prst="rect">
            <a:avLst/>
          </a:prstGeom>
          <a:noFill/>
        </p:spPr>
        <p:txBody>
          <a:bodyPr wrap="none" rtlCol="0">
            <a:spAutoFit/>
          </a:bodyPr>
          <a:lstStyle/>
          <a:p>
            <a:r>
              <a:rPr lang="en-US" sz="2400" dirty="0" smtClean="0">
                <a:latin typeface="Calibri Light" panose="020F0302020204030204" pitchFamily="34" charset="0"/>
              </a:rPr>
              <a:t>Master of Science in Signal Theory and Communications</a:t>
            </a:r>
          </a:p>
          <a:p>
            <a:pPr algn="ctr"/>
            <a:r>
              <a:rPr lang="en-US" sz="2000" dirty="0" smtClean="0">
                <a:latin typeface="Calibri Light" panose="020F0302020204030204" pitchFamily="34" charset="0"/>
              </a:rPr>
              <a:t>TRACK: Signal Processing and</a:t>
            </a:r>
            <a:r>
              <a:rPr lang="en-US" sz="2000" baseline="0" dirty="0" smtClean="0">
                <a:latin typeface="Calibri Light" panose="020F0302020204030204" pitchFamily="34" charset="0"/>
              </a:rPr>
              <a:t> </a:t>
            </a:r>
            <a:r>
              <a:rPr lang="en-US" sz="2000" dirty="0" smtClean="0">
                <a:latin typeface="Calibri Light" panose="020F0302020204030204" pitchFamily="34" charset="0"/>
              </a:rPr>
              <a:t>Machine Learning for Big Data</a:t>
            </a:r>
            <a:endParaRPr lang="en-US" sz="2000" dirty="0">
              <a:latin typeface="Calibri Light" panose="020F0302020204030204" pitchFamily="34" charset="0"/>
            </a:endParaRPr>
          </a:p>
        </p:txBody>
      </p:sp>
      <p:sp>
        <p:nvSpPr>
          <p:cNvPr id="11" name="1 Marcador de título"/>
          <p:cNvSpPr>
            <a:spLocks noGrp="1"/>
          </p:cNvSpPr>
          <p:nvPr>
            <p:ph type="title"/>
          </p:nvPr>
        </p:nvSpPr>
        <p:spPr>
          <a:xfrm>
            <a:off x="474620" y="2382436"/>
            <a:ext cx="8229600" cy="1143000"/>
          </a:xfrm>
          <a:prstGeom prst="rect">
            <a:avLst/>
          </a:prstGeom>
        </p:spPr>
        <p:txBody>
          <a:bodyPr vert="horz" lIns="91440" tIns="45720" rIns="91440" bIns="45720" rtlCol="0" anchor="ctr">
            <a:noAutofit/>
          </a:bodyPr>
          <a:lstStyle>
            <a:lvl1pPr>
              <a:defRPr sz="2800">
                <a:solidFill>
                  <a:schemeClr val="bg1"/>
                </a:solidFill>
              </a:defRPr>
            </a:lvl1pPr>
          </a:lstStyle>
          <a:p>
            <a:r>
              <a:rPr lang="es-ES" dirty="0" smtClean="0"/>
              <a:t>Haga clic para modificar el estilo de título del patrón</a:t>
            </a:r>
            <a:endParaRPr lang="es-ES" dirty="0"/>
          </a:p>
        </p:txBody>
      </p:sp>
      <p:pic>
        <p:nvPicPr>
          <p:cNvPr id="3"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752" y="836712"/>
            <a:ext cx="8064896" cy="1269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CuadroTexto"/>
          <p:cNvSpPr txBox="1"/>
          <p:nvPr userDrawn="1"/>
        </p:nvSpPr>
        <p:spPr>
          <a:xfrm>
            <a:off x="1460281" y="5589240"/>
            <a:ext cx="6315960" cy="1015663"/>
          </a:xfrm>
          <a:prstGeom prst="rect">
            <a:avLst/>
          </a:prstGeom>
          <a:noFill/>
        </p:spPr>
        <p:txBody>
          <a:bodyPr wrap="none" rtlCol="0">
            <a:spAutoFit/>
          </a:bodyPr>
          <a:lstStyle/>
          <a:p>
            <a:pPr algn="ctr"/>
            <a:r>
              <a:rPr lang="es-ES_tradnl" sz="2000" noProof="0" dirty="0" smtClean="0">
                <a:latin typeface="Calibri Light" panose="020F0302020204030204" pitchFamily="34" charset="0"/>
              </a:rPr>
              <a:t>Departamento</a:t>
            </a:r>
            <a:r>
              <a:rPr lang="es-ES_tradnl" sz="2000" baseline="0" noProof="0" dirty="0" smtClean="0">
                <a:latin typeface="Calibri Light" panose="020F0302020204030204" pitchFamily="34" charset="0"/>
              </a:rPr>
              <a:t> de Señales, Sistemas y Radiocomunicaciones</a:t>
            </a:r>
          </a:p>
          <a:p>
            <a:pPr algn="ctr"/>
            <a:r>
              <a:rPr lang="es-ES_tradnl" sz="2000" baseline="0" noProof="0" dirty="0" err="1" smtClean="0">
                <a:latin typeface="Calibri Light" panose="020F0302020204030204" pitchFamily="34" charset="0"/>
              </a:rPr>
              <a:t>E.T.S</a:t>
            </a:r>
            <a:r>
              <a:rPr lang="es-ES_tradnl" sz="2000" baseline="0" noProof="0" dirty="0" smtClean="0">
                <a:latin typeface="Calibri Light" panose="020F0302020204030204" pitchFamily="34" charset="0"/>
              </a:rPr>
              <a:t>. Ingenieros de Telecomunicación</a:t>
            </a:r>
          </a:p>
          <a:p>
            <a:pPr algn="ctr"/>
            <a:r>
              <a:rPr lang="es-ES_tradnl" sz="2000" baseline="0" noProof="0" dirty="0" smtClean="0">
                <a:latin typeface="Calibri Light" panose="020F0302020204030204" pitchFamily="34" charset="0"/>
              </a:rPr>
              <a:t>Universidad Politécnica de Madrid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3327633-AFB9-4F33-B41F-8AD159A004D3}" type="datetime1">
              <a:rPr lang="es-ES" smtClean="0"/>
              <a:t>21/09/2017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EDED96D-0377-4EC9-9BF1-2C3C416E1A1F}" type="datetime1">
              <a:rPr lang="es-ES" smtClean="0"/>
              <a:t>21/09/2017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908720"/>
          </a:xfrm>
          <a:solidFill>
            <a:srgbClr val="3630B2"/>
          </a:solidFill>
          <a:ln w="25400" cap="flat" cmpd="sng" algn="ctr">
            <a:noFill/>
            <a:prstDash val="solid"/>
          </a:ln>
          <a:effectLst/>
        </p:spPr>
        <p:txBody>
          <a:bodyPr vert="horz" lIns="91440" tIns="45720" rIns="91440" bIns="45720" rtlCol="0" anchor="ctr">
            <a:normAutofit/>
          </a:bodyPr>
          <a:lstStyle>
            <a:lvl1pPr marL="176213" indent="0" algn="l">
              <a:defRPr kumimoji="0" lang="es-ES" sz="2800" b="0" i="0" u="none" strike="noStrike" cap="none" spc="0" normalizeH="0" baseline="0">
                <a:ln>
                  <a:noFill/>
                </a:ln>
                <a:solidFill>
                  <a:sysClr val="window" lastClr="FFFFFF"/>
                </a:solidFill>
                <a:effectLst/>
                <a:uLnTx/>
                <a:uFillTx/>
                <a:latin typeface="Calibri Light" panose="020F0302020204030204" pitchFamily="34" charset="0"/>
                <a:ea typeface="+mn-ea"/>
                <a:cs typeface="+mn-cs"/>
              </a:defRPr>
            </a:lvl1pPr>
          </a:lstStyle>
          <a:p>
            <a:pPr marL="88900" lvl="0" algn="l"/>
            <a:r>
              <a:rPr lang="es-ES" dirty="0" smtClean="0"/>
              <a:t>Haga clic para modificar el estilo de título del patrón</a:t>
            </a:r>
            <a:endParaRPr lang="es-ES" dirty="0"/>
          </a:p>
        </p:txBody>
      </p:sp>
      <p:sp>
        <p:nvSpPr>
          <p:cNvPr id="3" name="2 Marcador de contenido"/>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pic>
        <p:nvPicPr>
          <p:cNvPr id="9"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89" y="6477594"/>
            <a:ext cx="906476" cy="375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CuadroTexto"/>
          <p:cNvSpPr txBox="1"/>
          <p:nvPr userDrawn="1"/>
        </p:nvSpPr>
        <p:spPr>
          <a:xfrm>
            <a:off x="8244408" y="6553694"/>
            <a:ext cx="864096" cy="276999"/>
          </a:xfrm>
          <a:prstGeom prst="rect">
            <a:avLst/>
          </a:prstGeom>
          <a:noFill/>
        </p:spPr>
        <p:txBody>
          <a:bodyPr wrap="square" rtlCol="0">
            <a:spAutoFit/>
          </a:bodyPr>
          <a:lstStyle/>
          <a:p>
            <a:fld id="{F364D299-E018-4E3E-A3DC-C44145307719}" type="slidenum">
              <a:rPr lang="en-US" sz="1200" smtClean="0">
                <a:solidFill>
                  <a:schemeClr val="bg1">
                    <a:lumMod val="50000"/>
                  </a:schemeClr>
                </a:solidFill>
              </a:rPr>
              <a:t>‹Nº›</a:t>
            </a:fld>
            <a:r>
              <a:rPr lang="en-US" sz="1200" dirty="0" smtClean="0">
                <a:solidFill>
                  <a:schemeClr val="bg1">
                    <a:lumMod val="50000"/>
                  </a:schemeClr>
                </a:solidFill>
              </a:rPr>
              <a:t> / 107</a:t>
            </a:r>
            <a:endParaRPr lang="en-US" sz="1200" dirty="0">
              <a:solidFill>
                <a:schemeClr val="bg1">
                  <a:lumMod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smtClean="0"/>
              <a:t>Haga clic para modificar el estilo de texto del patrón</a:t>
            </a:r>
          </a:p>
        </p:txBody>
      </p:sp>
      <p:sp>
        <p:nvSpPr>
          <p:cNvPr id="4" name="3 Marcador de fecha"/>
          <p:cNvSpPr>
            <a:spLocks noGrp="1"/>
          </p:cNvSpPr>
          <p:nvPr>
            <p:ph type="dt" sz="half" idx="10"/>
          </p:nvPr>
        </p:nvSpPr>
        <p:spPr/>
        <p:txBody>
          <a:bodyPr/>
          <a:lstStyle/>
          <a:p>
            <a:fld id="{CE464452-56B2-4765-A1B3-8D57FA7ABF8A}" type="datetime1">
              <a:rPr lang="es-ES" smtClean="0"/>
              <a:t>21/09/2017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BE0DB460-F920-4154-877A-0B4195851878}" type="datetime1">
              <a:rPr lang="es-ES" smtClean="0"/>
              <a:t>21/09/2017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65372F18-9E5C-4AB7-A095-C3C7BADBB447}" type="datetime1">
              <a:rPr lang="es-ES" smtClean="0"/>
              <a:t>21/09/2017</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908720"/>
          </a:xfrm>
          <a:solidFill>
            <a:srgbClr val="3630B2"/>
          </a:solidFill>
          <a:ln w="25400" cap="flat" cmpd="sng" algn="ctr">
            <a:noFill/>
            <a:prstDash val="solid"/>
          </a:ln>
          <a:effectLst/>
        </p:spPr>
        <p:txBody>
          <a:bodyPr rtlCol="0" anchor="ctr"/>
          <a:lstStyle>
            <a:lvl1pPr>
              <a:defRPr kumimoji="0" lang="es-ES" sz="2800" b="0" i="0" u="none" strike="noStrike" cap="none" spc="0" normalizeH="0" baseline="0">
                <a:ln>
                  <a:noFill/>
                </a:ln>
                <a:solidFill>
                  <a:sysClr val="window" lastClr="FFFFFF"/>
                </a:solidFill>
                <a:effectLst/>
                <a:uLnTx/>
                <a:uFillTx/>
                <a:latin typeface="Calibri Light" panose="020F0302020204030204" pitchFamily="34" charset="0"/>
                <a:ea typeface="+mn-ea"/>
                <a:cs typeface="+mn-cs"/>
              </a:defRPr>
            </a:lvl1pPr>
          </a:lstStyle>
          <a:p>
            <a:pPr marL="88900" marR="0" lvl="0" indent="0" algn="l" fontAlgn="auto">
              <a:lnSpc>
                <a:spcPct val="100000"/>
              </a:lnSpc>
              <a:spcAft>
                <a:spcPts val="0"/>
              </a:spcAft>
              <a:buClrTx/>
              <a:buSzTx/>
              <a:buFontTx/>
              <a:tabLst/>
            </a:pPr>
            <a:r>
              <a:rPr lang="es-ES" dirty="0" smtClean="0"/>
              <a:t>Haga clic para modificar el estilo de título del patrón</a:t>
            </a:r>
            <a:endParaRPr lang="es-ES" dirty="0"/>
          </a:p>
        </p:txBody>
      </p:sp>
      <p:sp>
        <p:nvSpPr>
          <p:cNvPr id="3" name="2 Marcador de fecha"/>
          <p:cNvSpPr>
            <a:spLocks noGrp="1"/>
          </p:cNvSpPr>
          <p:nvPr>
            <p:ph type="dt" sz="half" idx="10"/>
          </p:nvPr>
        </p:nvSpPr>
        <p:spPr/>
        <p:txBody>
          <a:bodyPr/>
          <a:lstStyle/>
          <a:p>
            <a:fld id="{1F20EDA0-563C-467B-A901-2E2AD3F7C09E}" type="datetime1">
              <a:rPr lang="es-ES" smtClean="0"/>
              <a:t>21/09/2017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4DD5EA1-2156-4D2B-8F6F-606C634C3F68}" type="datetime1">
              <a:rPr lang="es-ES" smtClean="0"/>
              <a:t>21/09/2017</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7CCAB71-D589-4C7E-BB38-EAAB0D0DDA68}" type="datetime1">
              <a:rPr lang="es-ES" smtClean="0"/>
              <a:t>21/09/2017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1B952DF-7918-4EBF-AD1C-8C382A29E8CA}" type="datetime1">
              <a:rPr lang="es-ES" smtClean="0"/>
              <a:t>21/09/2017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2229D-6D44-4CBD-9C22-FBB842BB87C1}" type="datetime1">
              <a:rPr lang="es-ES" smtClean="0"/>
              <a:t>21/09/2017</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udemy.com/mediation-moderation-and-conditional-process-analysis/" TargetMode="External"/><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hyperlink" Target="https://www.datacamp.com/courses/moderation-and-medi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2.png"/><Relationship Id="rId7"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4.png"/><Relationship Id="rId10" Type="http://schemas.openxmlformats.org/officeDocument/2006/relationships/image" Target="../media/image31.png"/><Relationship Id="rId4" Type="http://schemas.openxmlformats.org/officeDocument/2006/relationships/image" Target="../media/image23.png"/><Relationship Id="rId9" Type="http://schemas.openxmlformats.org/officeDocument/2006/relationships/image" Target="../media/image22.png"/></Relationships>
</file>

<file path=ppt/slides/_rels/slide2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2.png"/><Relationship Id="rId7"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31.png"/><Relationship Id="rId5" Type="http://schemas.openxmlformats.org/officeDocument/2006/relationships/image" Target="../media/image23.png"/><Relationship Id="rId10" Type="http://schemas.openxmlformats.org/officeDocument/2006/relationships/image" Target="../media/image36.png"/><Relationship Id="rId4" Type="http://schemas.openxmlformats.org/officeDocument/2006/relationships/image" Target="../media/image28.png"/><Relationship Id="rId9" Type="http://schemas.openxmlformats.org/officeDocument/2006/relationships/image" Target="../media/image35.png"/></Relationships>
</file>

<file path=ppt/slides/_rels/slide26.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23.png"/><Relationship Id="rId7"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90.png"/><Relationship Id="rId4" Type="http://schemas.openxmlformats.org/officeDocument/2006/relationships/image" Target="../media/image24.png"/><Relationship Id="rId9"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530.png"/><Relationship Id="rId3" Type="http://schemas.openxmlformats.org/officeDocument/2006/relationships/customXml" Target="../ink/ink2.xml"/><Relationship Id="rId7" Type="http://schemas.openxmlformats.org/officeDocument/2006/relationships/image" Target="../media/image520.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49.emf"/><Relationship Id="rId9" Type="http://schemas.openxmlformats.org/officeDocument/2006/relationships/image" Target="../media/image54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image" Target="../media/image560.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6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6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7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50.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8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Machine Learning Lab</a:t>
            </a:r>
            <a:endParaRPr lang="en-US" dirty="0"/>
          </a:p>
        </p:txBody>
      </p:sp>
    </p:spTree>
    <p:extLst>
      <p:ext uri="{BB962C8B-B14F-4D97-AF65-F5344CB8AC3E}">
        <p14:creationId xmlns:p14="http://schemas.microsoft.com/office/powerpoint/2010/main" val="1754375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96752"/>
            <a:ext cx="8777039" cy="4702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141165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4" name="3 Rectángulo"/>
          <p:cNvSpPr/>
          <p:nvPr/>
        </p:nvSpPr>
        <p:spPr>
          <a:xfrm>
            <a:off x="323528" y="1054789"/>
            <a:ext cx="5950577" cy="369332"/>
          </a:xfrm>
          <a:prstGeom prst="rect">
            <a:avLst/>
          </a:prstGeom>
        </p:spPr>
        <p:txBody>
          <a:bodyPr wrap="square">
            <a:spAutoFit/>
          </a:bodyPr>
          <a:lstStyle/>
          <a:p>
            <a:pPr>
              <a:spcAft>
                <a:spcPts val="600"/>
              </a:spcAft>
            </a:pPr>
            <a:r>
              <a:rPr lang="en-US" dirty="0"/>
              <a:t>6</a:t>
            </a:r>
            <a:r>
              <a:rPr lang="en-US" dirty="0" smtClean="0"/>
              <a:t>. </a:t>
            </a:r>
            <a:r>
              <a:rPr lang="en-US" i="1" dirty="0" smtClean="0"/>
              <a:t>Collinearity</a:t>
            </a:r>
            <a:endParaRPr lang="en-US" i="1" dirty="0"/>
          </a:p>
        </p:txBody>
      </p:sp>
      <mc:AlternateContent xmlns:mc="http://schemas.openxmlformats.org/markup-compatibility/2006" xmlns:a14="http://schemas.microsoft.com/office/drawing/2010/main">
        <mc:Choice Requires="a14">
          <p:sp>
            <p:nvSpPr>
              <p:cNvPr id="8" name="7 Rectángulo"/>
              <p:cNvSpPr/>
              <p:nvPr/>
            </p:nvSpPr>
            <p:spPr>
              <a:xfrm>
                <a:off x="827584" y="1424121"/>
                <a:ext cx="7920880" cy="1521955"/>
              </a:xfrm>
              <a:prstGeom prst="rect">
                <a:avLst/>
              </a:prstGeom>
            </p:spPr>
            <p:txBody>
              <a:bodyPr wrap="square">
                <a:spAutoFit/>
              </a:bodyPr>
              <a:lstStyle/>
              <a:p>
                <a:r>
                  <a:rPr lang="en-US" dirty="0" smtClean="0"/>
                  <a:t>Since </a:t>
                </a:r>
                <a:r>
                  <a:rPr lang="en-US" dirty="0"/>
                  <a:t>collinearity reduces the accuracy of the estimates of the </a:t>
                </a:r>
                <a:r>
                  <a:rPr lang="en-US" dirty="0" smtClean="0"/>
                  <a:t>regression coefficients</a:t>
                </a:r>
                <a:r>
                  <a:rPr lang="en-US" dirty="0"/>
                  <a:t>, it causes the standard error for </a:t>
                </a:r>
                <a14:m>
                  <m:oMath xmlns:m="http://schemas.openxmlformats.org/officeDocument/2006/math">
                    <m:sSub>
                      <m:sSubPr>
                        <m:ctrlPr>
                          <a:rPr lang="en-US" i="1" smtClean="0">
                            <a:latin typeface="Cambria Math" panose="02040503050406030204" pitchFamily="18" charset="0"/>
                          </a:rPr>
                        </m:ctrlPr>
                      </m:sSubPr>
                      <m:e>
                        <m:r>
                          <a:rPr lang="el-GR" i="1" smtClean="0">
                            <a:latin typeface="Cambria Math"/>
                          </a:rPr>
                          <m:t>𝛽</m:t>
                        </m:r>
                      </m:e>
                      <m:sub>
                        <m:r>
                          <a:rPr lang="es-ES_tradnl" b="0" i="1" smtClean="0">
                            <a:latin typeface="Cambria Math"/>
                          </a:rPr>
                          <m:t>𝑗</m:t>
                        </m:r>
                      </m:sub>
                    </m:sSub>
                  </m:oMath>
                </a14:m>
                <a:r>
                  <a:rPr lang="en-US" i="1" dirty="0" smtClean="0"/>
                  <a:t> </a:t>
                </a:r>
                <a:r>
                  <a:rPr lang="en-US" dirty="0"/>
                  <a:t>to grow. </a:t>
                </a:r>
                <a:endParaRPr lang="en-US" dirty="0" smtClean="0"/>
              </a:p>
              <a:p>
                <a:endParaRPr lang="en-US" dirty="0"/>
              </a:p>
              <a:p>
                <a:r>
                  <a:rPr lang="en-US" dirty="0" smtClean="0"/>
                  <a:t>Recall </a:t>
                </a:r>
                <a:r>
                  <a:rPr lang="en-US" dirty="0"/>
                  <a:t>that </a:t>
                </a:r>
                <a:r>
                  <a:rPr lang="en-US" dirty="0" smtClean="0"/>
                  <a:t>the </a:t>
                </a:r>
                <a:r>
                  <a:rPr lang="en-US" i="1" dirty="0" smtClean="0"/>
                  <a:t>t</a:t>
                </a:r>
                <a:r>
                  <a:rPr lang="en-US" dirty="0" smtClean="0"/>
                  <a:t>-statistic </a:t>
                </a:r>
                <a:r>
                  <a:rPr lang="en-US" dirty="0"/>
                  <a:t>for each predictor is calculated by dividing for </a:t>
                </a:r>
                <a14:m>
                  <m:oMath xmlns:m="http://schemas.openxmlformats.org/officeDocument/2006/math">
                    <m:sSub>
                      <m:sSubPr>
                        <m:ctrlPr>
                          <a:rPr lang="en-US" i="1">
                            <a:latin typeface="Cambria Math" panose="02040503050406030204" pitchFamily="18" charset="0"/>
                          </a:rPr>
                        </m:ctrlPr>
                      </m:sSubPr>
                      <m:e>
                        <m:r>
                          <a:rPr lang="el-GR" i="1">
                            <a:latin typeface="Cambria Math"/>
                          </a:rPr>
                          <m:t>𝛽</m:t>
                        </m:r>
                      </m:e>
                      <m:sub>
                        <m:r>
                          <a:rPr lang="es-ES_tradnl" i="1">
                            <a:latin typeface="Cambria Math"/>
                          </a:rPr>
                          <m:t>𝑗</m:t>
                        </m:r>
                      </m:sub>
                    </m:sSub>
                  </m:oMath>
                </a14:m>
                <a:r>
                  <a:rPr lang="en-US" i="1" dirty="0" smtClean="0"/>
                  <a:t> </a:t>
                </a:r>
                <a:r>
                  <a:rPr lang="en-US" dirty="0"/>
                  <a:t>by its </a:t>
                </a:r>
                <a:r>
                  <a:rPr lang="en-US" dirty="0" smtClean="0"/>
                  <a:t>standard error</a:t>
                </a:r>
                <a:r>
                  <a:rPr lang="en-US" dirty="0"/>
                  <a:t>.</a:t>
                </a:r>
              </a:p>
            </p:txBody>
          </p:sp>
        </mc:Choice>
        <mc:Fallback xmlns="">
          <p:sp>
            <p:nvSpPr>
              <p:cNvPr id="8" name="7 Rectángulo"/>
              <p:cNvSpPr>
                <a:spLocks noRot="1" noChangeAspect="1" noMove="1" noResize="1" noEditPoints="1" noAdjustHandles="1" noChangeArrowheads="1" noChangeShapeType="1" noTextEdit="1"/>
              </p:cNvSpPr>
              <p:nvPr/>
            </p:nvSpPr>
            <p:spPr>
              <a:xfrm>
                <a:off x="827584" y="1424121"/>
                <a:ext cx="7920880" cy="1521955"/>
              </a:xfrm>
              <a:prstGeom prst="rect">
                <a:avLst/>
              </a:prstGeom>
              <a:blipFill rotWithShape="1">
                <a:blip r:embed="rId2"/>
                <a:stretch>
                  <a:fillRect l="-693" t="-2008" b="-5622"/>
                </a:stretch>
              </a:blipFill>
            </p:spPr>
            <p:txBody>
              <a:bodyPr/>
              <a:lstStyle/>
              <a:p>
                <a:r>
                  <a:rPr lang="en-US">
                    <a:noFill/>
                  </a:rPr>
                  <a:t> </a:t>
                </a:r>
              </a:p>
            </p:txBody>
          </p:sp>
        </mc:Fallback>
      </mc:AlternateContent>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915319"/>
            <a:ext cx="6889273"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1358868" y="5085184"/>
            <a:ext cx="7105296" cy="1200329"/>
          </a:xfrm>
          <a:prstGeom prst="rect">
            <a:avLst/>
          </a:prstGeom>
        </p:spPr>
        <p:txBody>
          <a:bodyPr wrap="square">
            <a:spAutoFit/>
          </a:bodyPr>
          <a:lstStyle/>
          <a:p>
            <a:r>
              <a:rPr lang="en-US" dirty="0"/>
              <a:t>T</a:t>
            </a:r>
            <a:r>
              <a:rPr lang="en-US" dirty="0" smtClean="0"/>
              <a:t>he importance of </a:t>
            </a:r>
            <a:r>
              <a:rPr lang="en-US" dirty="0"/>
              <a:t>the </a:t>
            </a:r>
            <a:r>
              <a:rPr lang="en-US" dirty="0">
                <a:solidFill>
                  <a:schemeClr val="accent6">
                    <a:lumMod val="50000"/>
                  </a:schemeClr>
                </a:solidFill>
                <a:latin typeface="Times New Roman" panose="02020603050405020304" pitchFamily="18" charset="0"/>
                <a:cs typeface="Times New Roman" panose="02020603050405020304" pitchFamily="18" charset="0"/>
              </a:rPr>
              <a:t>limit</a:t>
            </a:r>
            <a:r>
              <a:rPr lang="en-US" dirty="0"/>
              <a:t> variable has been masked due to the presence of collinearity.</a:t>
            </a:r>
          </a:p>
          <a:p>
            <a:r>
              <a:rPr lang="en-US" dirty="0"/>
              <a:t>To avoid such a situation, it is desirable to identify and address potential</a:t>
            </a:r>
          </a:p>
          <a:p>
            <a:r>
              <a:rPr lang="en-US" dirty="0"/>
              <a:t>collinearity problems while fitting the model.</a:t>
            </a:r>
          </a:p>
        </p:txBody>
      </p:sp>
      <p:cxnSp>
        <p:nvCxnSpPr>
          <p:cNvPr id="6" name="5 Conector recto de flecha"/>
          <p:cNvCxnSpPr/>
          <p:nvPr/>
        </p:nvCxnSpPr>
        <p:spPr>
          <a:xfrm flipV="1">
            <a:off x="3851920" y="4931543"/>
            <a:ext cx="3744416" cy="15364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80505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4" name="3 Rectángulo"/>
          <p:cNvSpPr/>
          <p:nvPr/>
        </p:nvSpPr>
        <p:spPr>
          <a:xfrm>
            <a:off x="323528" y="1054789"/>
            <a:ext cx="5950577" cy="369332"/>
          </a:xfrm>
          <a:prstGeom prst="rect">
            <a:avLst/>
          </a:prstGeom>
        </p:spPr>
        <p:txBody>
          <a:bodyPr wrap="square">
            <a:spAutoFit/>
          </a:bodyPr>
          <a:lstStyle/>
          <a:p>
            <a:pPr>
              <a:spcAft>
                <a:spcPts val="600"/>
              </a:spcAft>
            </a:pPr>
            <a:r>
              <a:rPr lang="en-US" dirty="0"/>
              <a:t>6</a:t>
            </a:r>
            <a:r>
              <a:rPr lang="en-US" dirty="0" smtClean="0"/>
              <a:t>. </a:t>
            </a:r>
            <a:r>
              <a:rPr lang="en-US" i="1" dirty="0" smtClean="0"/>
              <a:t>Collinearity</a:t>
            </a:r>
            <a:endParaRPr lang="en-US" i="1" dirty="0"/>
          </a:p>
        </p:txBody>
      </p:sp>
      <p:sp>
        <p:nvSpPr>
          <p:cNvPr id="3" name="2 Rectángulo"/>
          <p:cNvSpPr/>
          <p:nvPr/>
        </p:nvSpPr>
        <p:spPr>
          <a:xfrm>
            <a:off x="593349" y="1528065"/>
            <a:ext cx="7105296" cy="3693319"/>
          </a:xfrm>
          <a:prstGeom prst="rect">
            <a:avLst/>
          </a:prstGeom>
        </p:spPr>
        <p:txBody>
          <a:bodyPr wrap="square">
            <a:spAutoFit/>
          </a:bodyPr>
          <a:lstStyle/>
          <a:p>
            <a:r>
              <a:rPr lang="en-US" dirty="0"/>
              <a:t>T</a:t>
            </a:r>
            <a:r>
              <a:rPr lang="en-US" dirty="0" smtClean="0"/>
              <a:t>o </a:t>
            </a:r>
            <a:r>
              <a:rPr lang="en-US" dirty="0"/>
              <a:t>identify and address </a:t>
            </a:r>
            <a:r>
              <a:rPr lang="en-US" dirty="0" smtClean="0"/>
              <a:t>potential collinearity problems:</a:t>
            </a:r>
          </a:p>
          <a:p>
            <a:endParaRPr lang="en-US" dirty="0"/>
          </a:p>
          <a:p>
            <a:pPr marL="285750" indent="-285750">
              <a:buFont typeface="Arial" panose="020B0604020202020204" pitchFamily="34" charset="0"/>
              <a:buChar char="•"/>
            </a:pPr>
            <a:r>
              <a:rPr lang="en-US" dirty="0"/>
              <a:t>look at the correlation </a:t>
            </a:r>
            <a:r>
              <a:rPr lang="en-US" dirty="0" smtClean="0"/>
              <a:t>matrix…</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it is possible for </a:t>
            </a:r>
            <a:r>
              <a:rPr lang="en-US" dirty="0" smtClean="0"/>
              <a:t>collinearity to </a:t>
            </a:r>
            <a:r>
              <a:rPr lang="en-US" dirty="0"/>
              <a:t>exist between three or more variables even if no pair of </a:t>
            </a:r>
            <a:r>
              <a:rPr lang="en-US" dirty="0" smtClean="0"/>
              <a:t>variables has </a:t>
            </a:r>
            <a:r>
              <a:rPr lang="en-US" dirty="0"/>
              <a:t>a particularly high correlation. We call this situation </a:t>
            </a:r>
            <a:r>
              <a:rPr lang="en-US" b="1" i="1" dirty="0" err="1">
                <a:solidFill>
                  <a:srgbClr val="00B050"/>
                </a:solidFill>
              </a:rPr>
              <a:t>multicollinearity</a:t>
            </a:r>
            <a:endParaRPr lang="en-US" b="1" i="1" dirty="0">
              <a:solidFill>
                <a:srgbClr val="00B050"/>
              </a:solidFill>
            </a:endParaRPr>
          </a:p>
          <a:p>
            <a:endParaRPr lang="en-US" dirty="0" smtClean="0"/>
          </a:p>
          <a:p>
            <a:r>
              <a:rPr lang="en-US" dirty="0" smtClean="0"/>
              <a:t>Can be assessed using the </a:t>
            </a:r>
            <a:r>
              <a:rPr lang="en-US" b="1" i="1" dirty="0">
                <a:solidFill>
                  <a:srgbClr val="00B050"/>
                </a:solidFill>
              </a:rPr>
              <a:t>variance inflation factor </a:t>
            </a:r>
            <a:r>
              <a:rPr lang="en-US" dirty="0"/>
              <a:t>(</a:t>
            </a:r>
            <a:r>
              <a:rPr lang="en-US" dirty="0" err="1"/>
              <a:t>VIF</a:t>
            </a:r>
            <a:r>
              <a:rPr lang="en-US" dirty="0" smtClean="0"/>
              <a:t>).</a:t>
            </a:r>
          </a:p>
          <a:p>
            <a:endParaRPr lang="en-US" dirty="0"/>
          </a:p>
          <a:p>
            <a:endParaRPr lang="en-US" dirty="0" smtClean="0"/>
          </a:p>
          <a:p>
            <a:endParaRPr lang="en-US" dirty="0"/>
          </a:p>
          <a:p>
            <a:endParaRPr lang="en-US"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149080"/>
            <a:ext cx="2453640" cy="845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806" y="5264934"/>
            <a:ext cx="7200800" cy="933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738039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4" name="3 Rectángulo"/>
          <p:cNvSpPr/>
          <p:nvPr/>
        </p:nvSpPr>
        <p:spPr>
          <a:xfrm>
            <a:off x="323528" y="1054789"/>
            <a:ext cx="5950577" cy="369332"/>
          </a:xfrm>
          <a:prstGeom prst="rect">
            <a:avLst/>
          </a:prstGeom>
        </p:spPr>
        <p:txBody>
          <a:bodyPr wrap="square">
            <a:spAutoFit/>
          </a:bodyPr>
          <a:lstStyle/>
          <a:p>
            <a:pPr>
              <a:spcAft>
                <a:spcPts val="600"/>
              </a:spcAft>
            </a:pPr>
            <a:r>
              <a:rPr lang="en-US" dirty="0"/>
              <a:t>6</a:t>
            </a:r>
            <a:r>
              <a:rPr lang="en-US" dirty="0" smtClean="0"/>
              <a:t>. </a:t>
            </a:r>
            <a:r>
              <a:rPr lang="en-US" i="1" dirty="0" smtClean="0"/>
              <a:t>Collinearity</a:t>
            </a:r>
            <a:endParaRPr lang="en-US" i="1" dirty="0"/>
          </a:p>
        </p:txBody>
      </p:sp>
      <p:sp>
        <p:nvSpPr>
          <p:cNvPr id="3" name="2 Rectángulo"/>
          <p:cNvSpPr/>
          <p:nvPr/>
        </p:nvSpPr>
        <p:spPr>
          <a:xfrm>
            <a:off x="827584" y="1982610"/>
            <a:ext cx="7105296" cy="923330"/>
          </a:xfrm>
          <a:prstGeom prst="rect">
            <a:avLst/>
          </a:prstGeom>
        </p:spPr>
        <p:txBody>
          <a:bodyPr wrap="square">
            <a:spAutoFit/>
          </a:bodyPr>
          <a:lstStyle/>
          <a:p>
            <a:r>
              <a:rPr lang="en-US" dirty="0"/>
              <a:t>As a rule </a:t>
            </a:r>
            <a:r>
              <a:rPr lang="en-US" dirty="0" smtClean="0"/>
              <a:t>of thumb</a:t>
            </a:r>
            <a:r>
              <a:rPr lang="en-US" dirty="0"/>
              <a:t>, a </a:t>
            </a:r>
            <a:r>
              <a:rPr lang="en-US" dirty="0" err="1"/>
              <a:t>VIF</a:t>
            </a:r>
            <a:r>
              <a:rPr lang="en-US" dirty="0"/>
              <a:t> value that exceeds 5 or 10 indicates a problematic amount </a:t>
            </a:r>
            <a:r>
              <a:rPr lang="en-US" dirty="0" smtClean="0"/>
              <a:t>of collinearity.</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598" y="3501008"/>
            <a:ext cx="7689676" cy="8251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24139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4" name="3 Rectángulo"/>
          <p:cNvSpPr/>
          <p:nvPr/>
        </p:nvSpPr>
        <p:spPr>
          <a:xfrm>
            <a:off x="323528" y="1054789"/>
            <a:ext cx="5950577" cy="369332"/>
          </a:xfrm>
          <a:prstGeom prst="rect">
            <a:avLst/>
          </a:prstGeom>
        </p:spPr>
        <p:txBody>
          <a:bodyPr wrap="square">
            <a:spAutoFit/>
          </a:bodyPr>
          <a:lstStyle/>
          <a:p>
            <a:pPr>
              <a:spcAft>
                <a:spcPts val="600"/>
              </a:spcAft>
            </a:pPr>
            <a:r>
              <a:rPr lang="en-US" dirty="0"/>
              <a:t>6</a:t>
            </a:r>
            <a:r>
              <a:rPr lang="en-US" dirty="0" smtClean="0"/>
              <a:t>. </a:t>
            </a:r>
            <a:r>
              <a:rPr lang="en-US" i="1" dirty="0" smtClean="0"/>
              <a:t>Collinearity</a:t>
            </a:r>
            <a:endParaRPr lang="en-US" i="1" dirty="0"/>
          </a:p>
        </p:txBody>
      </p:sp>
      <p:sp>
        <p:nvSpPr>
          <p:cNvPr id="5" name="4 Rectángulo"/>
          <p:cNvSpPr/>
          <p:nvPr/>
        </p:nvSpPr>
        <p:spPr>
          <a:xfrm>
            <a:off x="611560" y="1641755"/>
            <a:ext cx="7632848" cy="2308324"/>
          </a:xfrm>
          <a:prstGeom prst="rect">
            <a:avLst/>
          </a:prstGeom>
        </p:spPr>
        <p:txBody>
          <a:bodyPr wrap="square">
            <a:spAutoFit/>
          </a:bodyPr>
          <a:lstStyle/>
          <a:p>
            <a:r>
              <a:rPr lang="en-US" dirty="0" smtClean="0"/>
              <a:t>To </a:t>
            </a:r>
            <a:r>
              <a:rPr lang="en-US" dirty="0"/>
              <a:t>faced with </a:t>
            </a:r>
            <a:r>
              <a:rPr lang="en-US" dirty="0" smtClean="0"/>
              <a:t>collinearity</a:t>
            </a:r>
            <a:r>
              <a:rPr lang="en-US" dirty="0"/>
              <a:t>, there are two simple </a:t>
            </a:r>
            <a:r>
              <a:rPr lang="en-US" dirty="0" smtClean="0"/>
              <a:t>solutions:</a:t>
            </a:r>
          </a:p>
          <a:p>
            <a:endParaRPr lang="en-US" dirty="0" smtClean="0"/>
          </a:p>
          <a:p>
            <a:pPr marL="285750" indent="-285750">
              <a:buFont typeface="Arial" panose="020B0604020202020204" pitchFamily="34" charset="0"/>
              <a:buChar char="•"/>
            </a:pPr>
            <a:r>
              <a:rPr lang="en-US" dirty="0" smtClean="0"/>
              <a:t>The </a:t>
            </a:r>
            <a:r>
              <a:rPr lang="en-US" dirty="0"/>
              <a:t>first is to drop one of the problematic variables from the </a:t>
            </a:r>
            <a:r>
              <a:rPr lang="en-US" dirty="0" smtClean="0"/>
              <a:t>regression.</a:t>
            </a:r>
          </a:p>
          <a:p>
            <a:endParaRPr lang="en-US" dirty="0" smtClean="0"/>
          </a:p>
          <a:p>
            <a:pPr marL="285750" indent="-285750">
              <a:buFont typeface="Arial" panose="020B0604020202020204" pitchFamily="34" charset="0"/>
              <a:buChar char="•"/>
            </a:pPr>
            <a:r>
              <a:rPr lang="en-US" dirty="0" smtClean="0"/>
              <a:t>The </a:t>
            </a:r>
            <a:r>
              <a:rPr lang="en-US" dirty="0"/>
              <a:t>second solution </a:t>
            </a:r>
            <a:r>
              <a:rPr lang="en-US" dirty="0" smtClean="0"/>
              <a:t>is to </a:t>
            </a:r>
            <a:r>
              <a:rPr lang="en-US" dirty="0"/>
              <a:t>combine the collinear variables together into a single predictor. For </a:t>
            </a:r>
            <a:r>
              <a:rPr lang="en-US" dirty="0" smtClean="0"/>
              <a:t>instance, we </a:t>
            </a:r>
            <a:r>
              <a:rPr lang="en-US" dirty="0"/>
              <a:t>might take the average of standardized versions of </a:t>
            </a:r>
            <a:r>
              <a:rPr lang="en-US" b="1" dirty="0">
                <a:solidFill>
                  <a:schemeClr val="accent6">
                    <a:lumMod val="50000"/>
                  </a:schemeClr>
                </a:solidFill>
              </a:rPr>
              <a:t>limit</a:t>
            </a:r>
            <a:r>
              <a:rPr lang="en-US" dirty="0"/>
              <a:t> </a:t>
            </a:r>
            <a:r>
              <a:rPr lang="en-US" dirty="0" smtClean="0"/>
              <a:t>and </a:t>
            </a:r>
            <a:r>
              <a:rPr lang="en-US" b="1" dirty="0">
                <a:solidFill>
                  <a:schemeClr val="accent6">
                    <a:lumMod val="50000"/>
                  </a:schemeClr>
                </a:solidFill>
              </a:rPr>
              <a:t>rating</a:t>
            </a:r>
            <a:r>
              <a:rPr lang="en-US" dirty="0" smtClean="0"/>
              <a:t> </a:t>
            </a:r>
            <a:r>
              <a:rPr lang="en-US" dirty="0"/>
              <a:t>in order to create a new variable that measures </a:t>
            </a:r>
            <a:r>
              <a:rPr lang="en-US" b="1" i="1" dirty="0">
                <a:solidFill>
                  <a:srgbClr val="00B050"/>
                </a:solidFill>
              </a:rPr>
              <a:t>credit worthiness</a:t>
            </a:r>
            <a:r>
              <a:rPr lang="en-US" dirty="0"/>
              <a:t>.</a:t>
            </a:r>
          </a:p>
        </p:txBody>
      </p:sp>
    </p:spTree>
    <p:extLst>
      <p:ext uri="{BB962C8B-B14F-4D97-AF65-F5344CB8AC3E}">
        <p14:creationId xmlns:p14="http://schemas.microsoft.com/office/powerpoint/2010/main" val="118011991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sp>
        <p:nvSpPr>
          <p:cNvPr id="7" name="2 Marcador de contenido"/>
          <p:cNvSpPr>
            <a:spLocks noGrp="1"/>
          </p:cNvSpPr>
          <p:nvPr>
            <p:ph idx="1"/>
          </p:nvPr>
        </p:nvSpPr>
        <p:spPr>
          <a:xfrm>
            <a:off x="421196" y="908720"/>
            <a:ext cx="8229600" cy="792088"/>
          </a:xfrm>
        </p:spPr>
        <p:txBody>
          <a:bodyPr>
            <a:normAutofit/>
          </a:bodyPr>
          <a:lstStyle/>
          <a:p>
            <a:pPr marL="0" indent="0">
              <a:spcBef>
                <a:spcPts val="0"/>
              </a:spcBef>
              <a:buNone/>
            </a:pPr>
            <a:r>
              <a:rPr lang="en-US" sz="1800" dirty="0">
                <a:solidFill>
                  <a:srgbClr val="0080FF"/>
                </a:solidFill>
                <a:latin typeface="CMR12"/>
              </a:rPr>
              <a:t>The Marketing </a:t>
            </a:r>
            <a:r>
              <a:rPr lang="en-US" sz="1800" dirty="0" smtClean="0">
                <a:solidFill>
                  <a:srgbClr val="0080FF"/>
                </a:solidFill>
                <a:latin typeface="CMR12"/>
              </a:rPr>
              <a:t>Plan:</a:t>
            </a:r>
          </a:p>
          <a:p>
            <a:pPr marL="0" indent="0">
              <a:spcBef>
                <a:spcPts val="0"/>
              </a:spcBef>
              <a:buNone/>
            </a:pPr>
            <a:r>
              <a:rPr lang="en-US" sz="1800" dirty="0" smtClean="0"/>
              <a:t>Questions we might seek to address:</a:t>
            </a:r>
          </a:p>
        </p:txBody>
      </p:sp>
      <p:sp>
        <p:nvSpPr>
          <p:cNvPr id="4" name="3 Rectángulo"/>
          <p:cNvSpPr/>
          <p:nvPr/>
        </p:nvSpPr>
        <p:spPr>
          <a:xfrm>
            <a:off x="539552" y="1772816"/>
            <a:ext cx="7128792" cy="4339650"/>
          </a:xfrm>
          <a:prstGeom prst="rect">
            <a:avLst/>
          </a:prstGeom>
        </p:spPr>
        <p:txBody>
          <a:bodyPr wrap="square">
            <a:spAutoFit/>
          </a:bodyPr>
          <a:lstStyle/>
          <a:p>
            <a:pPr marL="285750" indent="-285750">
              <a:buClr>
                <a:srgbClr val="0070C0"/>
              </a:buClr>
              <a:buSzPct val="80000"/>
              <a:buFont typeface="Wingdings" panose="05000000000000000000" pitchFamily="2" charset="2"/>
              <a:buChar char="q"/>
            </a:pPr>
            <a:r>
              <a:rPr lang="en-US" i="1" dirty="0"/>
              <a:t>Is there a relationship between advertising budget and sales</a:t>
            </a:r>
            <a:r>
              <a:rPr lang="en-US" i="1" dirty="0" smtClean="0"/>
              <a:t>?</a:t>
            </a:r>
          </a:p>
          <a:p>
            <a:pPr>
              <a:spcAft>
                <a:spcPts val="1800"/>
              </a:spcAft>
              <a:buClr>
                <a:srgbClr val="0070C0"/>
              </a:buClr>
              <a:buSzPct val="80000"/>
            </a:pPr>
            <a:r>
              <a:rPr lang="en-US" b="1" dirty="0" smtClean="0"/>
              <a:t>F-statistic very low -&gt; clear evidence of relationship</a:t>
            </a:r>
          </a:p>
          <a:p>
            <a:pPr>
              <a:spcAft>
                <a:spcPts val="1800"/>
              </a:spcAft>
              <a:buClr>
                <a:srgbClr val="0070C0"/>
              </a:buClr>
              <a:buSzPct val="80000"/>
            </a:pPr>
            <a:endParaRPr lang="en-US" b="1" dirty="0" smtClean="0"/>
          </a:p>
          <a:p>
            <a:pPr marL="285750" indent="-285750">
              <a:buClr>
                <a:srgbClr val="0070C0"/>
              </a:buClr>
              <a:buSzPct val="80000"/>
              <a:buFont typeface="Wingdings" panose="05000000000000000000" pitchFamily="2" charset="2"/>
              <a:buChar char="q"/>
            </a:pPr>
            <a:r>
              <a:rPr lang="en-US" i="1" dirty="0"/>
              <a:t>How strong is the relationship between advertising budget and sales</a:t>
            </a:r>
            <a:r>
              <a:rPr lang="en-US" i="1" dirty="0" smtClean="0"/>
              <a:t>?</a:t>
            </a:r>
          </a:p>
          <a:p>
            <a:pPr lvl="0">
              <a:buClr>
                <a:srgbClr val="0070C0"/>
              </a:buClr>
              <a:buSzPct val="80000"/>
            </a:pPr>
            <a:r>
              <a:rPr lang="en-US" b="1" dirty="0" err="1" smtClean="0">
                <a:solidFill>
                  <a:prstClr val="black"/>
                </a:solidFill>
              </a:rPr>
              <a:t>RSE</a:t>
            </a:r>
            <a:r>
              <a:rPr lang="en-US" b="1" dirty="0" smtClean="0">
                <a:solidFill>
                  <a:prstClr val="black"/>
                </a:solidFill>
              </a:rPr>
              <a:t> = 1,681 (mean value of response = 14,002) -&gt; 12% percentage error</a:t>
            </a:r>
          </a:p>
          <a:p>
            <a:pPr lvl="0">
              <a:spcAft>
                <a:spcPts val="1800"/>
              </a:spcAft>
              <a:buClr>
                <a:srgbClr val="0070C0"/>
              </a:buClr>
              <a:buSzPct val="80000"/>
            </a:pPr>
            <a:r>
              <a:rPr lang="en-US" b="1" dirty="0" err="1" smtClean="0">
                <a:solidFill>
                  <a:prstClr val="black"/>
                </a:solidFill>
              </a:rPr>
              <a:t>R</a:t>
            </a:r>
            <a:r>
              <a:rPr lang="en-US" b="1" baseline="30000" dirty="0" err="1" smtClean="0">
                <a:solidFill>
                  <a:prstClr val="black"/>
                </a:solidFill>
              </a:rPr>
              <a:t>2</a:t>
            </a:r>
            <a:r>
              <a:rPr lang="en-US" b="1" dirty="0" smtClean="0">
                <a:solidFill>
                  <a:prstClr val="black"/>
                </a:solidFill>
              </a:rPr>
              <a:t> explain almost 90% of the variance in </a:t>
            </a:r>
            <a:r>
              <a:rPr lang="en-US" dirty="0">
                <a:solidFill>
                  <a:srgbClr val="9A0000"/>
                </a:solidFill>
                <a:latin typeface="CMTT10"/>
              </a:rPr>
              <a:t>sales</a:t>
            </a:r>
          </a:p>
          <a:p>
            <a:pPr lvl="0">
              <a:spcAft>
                <a:spcPts val="1800"/>
              </a:spcAft>
              <a:buClr>
                <a:srgbClr val="0070C0"/>
              </a:buClr>
              <a:buSzPct val="80000"/>
            </a:pPr>
            <a:endParaRPr lang="en-US" i="1" dirty="0" smtClean="0">
              <a:solidFill>
                <a:schemeClr val="accent6">
                  <a:lumMod val="50000"/>
                </a:schemeClr>
              </a:solidFill>
            </a:endParaRPr>
          </a:p>
          <a:p>
            <a:pPr marL="285750" indent="-285750">
              <a:buClr>
                <a:srgbClr val="0070C0"/>
              </a:buClr>
              <a:buSzPct val="80000"/>
              <a:buFont typeface="Wingdings" panose="05000000000000000000" pitchFamily="2" charset="2"/>
              <a:buChar char="q"/>
            </a:pPr>
            <a:r>
              <a:rPr lang="en-US" i="1" dirty="0" smtClean="0"/>
              <a:t>Which </a:t>
            </a:r>
            <a:r>
              <a:rPr lang="en-US" i="1" dirty="0"/>
              <a:t>media contribute to sales</a:t>
            </a:r>
            <a:r>
              <a:rPr lang="en-US" i="1" dirty="0" smtClean="0"/>
              <a:t>?</a:t>
            </a:r>
          </a:p>
          <a:p>
            <a:r>
              <a:rPr lang="en-US" b="1" dirty="0"/>
              <a:t>p-values for </a:t>
            </a:r>
            <a:r>
              <a:rPr lang="en-US" dirty="0">
                <a:solidFill>
                  <a:srgbClr val="9A0000"/>
                </a:solidFill>
                <a:latin typeface="CMTT10"/>
              </a:rPr>
              <a:t>TV</a:t>
            </a:r>
            <a:r>
              <a:rPr lang="en-US" dirty="0"/>
              <a:t> and </a:t>
            </a:r>
            <a:r>
              <a:rPr lang="en-US" dirty="0">
                <a:solidFill>
                  <a:srgbClr val="9A0000"/>
                </a:solidFill>
                <a:latin typeface="CMTT10"/>
              </a:rPr>
              <a:t>radio</a:t>
            </a:r>
            <a:r>
              <a:rPr lang="en-US" dirty="0"/>
              <a:t> </a:t>
            </a:r>
            <a:r>
              <a:rPr lang="en-US" b="1" dirty="0"/>
              <a:t>are </a:t>
            </a:r>
            <a:r>
              <a:rPr lang="en-US" b="1" dirty="0" smtClean="0"/>
              <a:t>low, but </a:t>
            </a:r>
            <a:r>
              <a:rPr lang="en-US" b="1" dirty="0"/>
              <a:t>the p-value for </a:t>
            </a:r>
            <a:r>
              <a:rPr lang="en-US" dirty="0">
                <a:solidFill>
                  <a:srgbClr val="9A0000"/>
                </a:solidFill>
                <a:latin typeface="CMTT10"/>
              </a:rPr>
              <a:t>newspaper</a:t>
            </a:r>
            <a:r>
              <a:rPr lang="en-US" dirty="0"/>
              <a:t> </a:t>
            </a:r>
            <a:r>
              <a:rPr lang="en-US" b="1" dirty="0"/>
              <a:t>is not. This suggests that only</a:t>
            </a:r>
            <a:r>
              <a:rPr lang="en-US" dirty="0"/>
              <a:t> </a:t>
            </a:r>
            <a:r>
              <a:rPr lang="en-US" dirty="0">
                <a:solidFill>
                  <a:srgbClr val="9A0000"/>
                </a:solidFill>
                <a:latin typeface="CMTT10"/>
              </a:rPr>
              <a:t>TV</a:t>
            </a:r>
            <a:r>
              <a:rPr lang="en-US" dirty="0"/>
              <a:t> </a:t>
            </a:r>
            <a:r>
              <a:rPr lang="en-US" dirty="0" smtClean="0"/>
              <a:t>and </a:t>
            </a:r>
            <a:r>
              <a:rPr lang="en-US" dirty="0">
                <a:solidFill>
                  <a:srgbClr val="9A0000"/>
                </a:solidFill>
                <a:latin typeface="CMTT10"/>
              </a:rPr>
              <a:t>radio</a:t>
            </a:r>
            <a:r>
              <a:rPr lang="en-US" dirty="0" smtClean="0"/>
              <a:t> </a:t>
            </a:r>
            <a:r>
              <a:rPr lang="en-US" b="1" dirty="0"/>
              <a:t>are related to </a:t>
            </a:r>
            <a:r>
              <a:rPr lang="en-US" dirty="0">
                <a:solidFill>
                  <a:srgbClr val="9A0000"/>
                </a:solidFill>
                <a:latin typeface="CMTT10"/>
              </a:rPr>
              <a:t>sales</a:t>
            </a:r>
          </a:p>
          <a:p>
            <a:endParaRPr lang="en-US" i="1" dirty="0" smtClean="0"/>
          </a:p>
          <a:p>
            <a:pPr marL="285750" indent="-285750">
              <a:spcAft>
                <a:spcPts val="1800"/>
              </a:spcAft>
              <a:buClr>
                <a:srgbClr val="0070C0"/>
              </a:buClr>
              <a:buSzPct val="80000"/>
              <a:buFont typeface="Wingdings" panose="05000000000000000000" pitchFamily="2" charset="2"/>
              <a:buChar char="q"/>
            </a:pPr>
            <a:r>
              <a:rPr lang="en-US" i="1" dirty="0" smtClean="0"/>
              <a:t>….</a:t>
            </a:r>
          </a:p>
        </p:txBody>
      </p:sp>
    </p:spTree>
    <p:extLst>
      <p:ext uri="{BB962C8B-B14F-4D97-AF65-F5344CB8AC3E}">
        <p14:creationId xmlns:p14="http://schemas.microsoft.com/office/powerpoint/2010/main" val="40282026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sp>
        <p:nvSpPr>
          <p:cNvPr id="4" name="3 Rectángulo"/>
          <p:cNvSpPr/>
          <p:nvPr/>
        </p:nvSpPr>
        <p:spPr>
          <a:xfrm>
            <a:off x="478678" y="1268760"/>
            <a:ext cx="8051611" cy="4016484"/>
          </a:xfrm>
          <a:prstGeom prst="rect">
            <a:avLst/>
          </a:prstGeom>
        </p:spPr>
        <p:txBody>
          <a:bodyPr wrap="square">
            <a:spAutoFit/>
          </a:bodyPr>
          <a:lstStyle/>
          <a:p>
            <a:pPr marL="285750" indent="-285750">
              <a:buClr>
                <a:srgbClr val="0070C0"/>
              </a:buClr>
              <a:buSzPct val="80000"/>
              <a:buFont typeface="Wingdings" panose="05000000000000000000" pitchFamily="2" charset="2"/>
              <a:buChar char="q"/>
            </a:pPr>
            <a:r>
              <a:rPr lang="en-US" i="1" dirty="0" smtClean="0"/>
              <a:t>How </a:t>
            </a:r>
            <a:r>
              <a:rPr lang="en-US" i="1" dirty="0"/>
              <a:t>accurately can we estimate the effect of each medium on sales</a:t>
            </a:r>
            <a:r>
              <a:rPr lang="en-US" i="1" dirty="0" smtClean="0"/>
              <a:t>?</a:t>
            </a:r>
          </a:p>
          <a:p>
            <a:pPr>
              <a:spcAft>
                <a:spcPts val="1800"/>
              </a:spcAft>
              <a:buClr>
                <a:srgbClr val="0070C0"/>
              </a:buClr>
              <a:buSzPct val="80000"/>
            </a:pPr>
            <a:r>
              <a:rPr lang="en-US" b="1" dirty="0" smtClean="0"/>
              <a:t>Confidence intervals 95% for </a:t>
            </a:r>
            <a:r>
              <a:rPr lang="el-GR" i="1" dirty="0" smtClean="0">
                <a:latin typeface="Times New Roman"/>
                <a:cs typeface="Times New Roman"/>
              </a:rPr>
              <a:t>β</a:t>
            </a:r>
            <a:r>
              <a:rPr lang="es-ES_tradnl" baseline="-25000" dirty="0" smtClean="0">
                <a:latin typeface="Times New Roman"/>
                <a:cs typeface="Times New Roman"/>
              </a:rPr>
              <a:t>i</a:t>
            </a:r>
            <a:r>
              <a:rPr lang="en-US" dirty="0" smtClean="0"/>
              <a:t> : </a:t>
            </a:r>
            <a:r>
              <a:rPr lang="en-US" dirty="0">
                <a:solidFill>
                  <a:srgbClr val="9A0000"/>
                </a:solidFill>
                <a:latin typeface="CMTT10"/>
              </a:rPr>
              <a:t>TV</a:t>
            </a:r>
            <a:r>
              <a:rPr lang="en-US" dirty="0" smtClean="0"/>
              <a:t> (0.043, 0.049) </a:t>
            </a:r>
            <a:r>
              <a:rPr lang="en-US" dirty="0">
                <a:solidFill>
                  <a:srgbClr val="9A0000"/>
                </a:solidFill>
                <a:latin typeface="CMTT10"/>
              </a:rPr>
              <a:t>Radio</a:t>
            </a:r>
            <a:r>
              <a:rPr lang="en-US" dirty="0" smtClean="0"/>
              <a:t> (0,172, 0,206) </a:t>
            </a:r>
            <a:r>
              <a:rPr lang="en-US" dirty="0">
                <a:solidFill>
                  <a:srgbClr val="9A0000"/>
                </a:solidFill>
                <a:latin typeface="CMTT10"/>
              </a:rPr>
              <a:t>newspaper</a:t>
            </a:r>
            <a:r>
              <a:rPr lang="en-US" dirty="0" smtClean="0"/>
              <a:t> (-0.013, 0.011)</a:t>
            </a:r>
          </a:p>
          <a:p>
            <a:pPr>
              <a:spcAft>
                <a:spcPts val="1800"/>
              </a:spcAft>
              <a:buClr>
                <a:srgbClr val="0070C0"/>
              </a:buClr>
              <a:buSzPct val="80000"/>
            </a:pPr>
            <a:r>
              <a:rPr lang="en-US" dirty="0">
                <a:solidFill>
                  <a:srgbClr val="9A0000"/>
                </a:solidFill>
                <a:latin typeface="CMTT10"/>
              </a:rPr>
              <a:t>newspaper</a:t>
            </a:r>
            <a:r>
              <a:rPr lang="en-US" dirty="0" smtClean="0"/>
              <a:t> includes zero -&gt; not statistically significant given </a:t>
            </a:r>
            <a:r>
              <a:rPr lang="en-US" dirty="0">
                <a:solidFill>
                  <a:srgbClr val="9A0000"/>
                </a:solidFill>
                <a:latin typeface="CMTT10"/>
              </a:rPr>
              <a:t>TV</a:t>
            </a:r>
            <a:r>
              <a:rPr lang="en-US" dirty="0" smtClean="0"/>
              <a:t> and </a:t>
            </a:r>
            <a:r>
              <a:rPr lang="en-US" dirty="0">
                <a:solidFill>
                  <a:srgbClr val="9A0000"/>
                </a:solidFill>
                <a:latin typeface="CMTT10"/>
              </a:rPr>
              <a:t>radio</a:t>
            </a:r>
          </a:p>
          <a:p>
            <a:pPr>
              <a:spcAft>
                <a:spcPts val="1800"/>
              </a:spcAft>
              <a:buClr>
                <a:srgbClr val="0070C0"/>
              </a:buClr>
              <a:buSzPct val="80000"/>
            </a:pPr>
            <a:r>
              <a:rPr lang="en-US" dirty="0"/>
              <a:t>No collinearity: </a:t>
            </a:r>
            <a:r>
              <a:rPr lang="en-US" dirty="0" err="1"/>
              <a:t>VIF</a:t>
            </a:r>
            <a:r>
              <a:rPr lang="en-US" dirty="0"/>
              <a:t> scores 1,005, 1,145 and 1,145 for </a:t>
            </a:r>
            <a:r>
              <a:rPr lang="en-US" dirty="0">
                <a:solidFill>
                  <a:srgbClr val="9A0000"/>
                </a:solidFill>
                <a:latin typeface="CMTT10"/>
              </a:rPr>
              <a:t>TV</a:t>
            </a:r>
            <a:r>
              <a:rPr lang="en-US" dirty="0">
                <a:solidFill>
                  <a:schemeClr val="accent6">
                    <a:lumMod val="50000"/>
                  </a:schemeClr>
                </a:solidFill>
              </a:rPr>
              <a:t>, </a:t>
            </a:r>
            <a:r>
              <a:rPr lang="en-US" dirty="0">
                <a:solidFill>
                  <a:srgbClr val="9A0000"/>
                </a:solidFill>
                <a:latin typeface="CMTT10"/>
              </a:rPr>
              <a:t>radio</a:t>
            </a:r>
            <a:r>
              <a:rPr lang="en-US" dirty="0">
                <a:solidFill>
                  <a:schemeClr val="accent6">
                    <a:lumMod val="50000"/>
                  </a:schemeClr>
                </a:solidFill>
              </a:rPr>
              <a:t> </a:t>
            </a:r>
            <a:r>
              <a:rPr lang="en-US" dirty="0"/>
              <a:t>and </a:t>
            </a:r>
            <a:r>
              <a:rPr lang="en-US" dirty="0">
                <a:solidFill>
                  <a:srgbClr val="9A0000"/>
                </a:solidFill>
                <a:latin typeface="CMTT10"/>
              </a:rPr>
              <a:t>newspaper</a:t>
            </a:r>
          </a:p>
          <a:p>
            <a:pPr>
              <a:buClr>
                <a:srgbClr val="0070C0"/>
              </a:buClr>
              <a:buSzPct val="80000"/>
            </a:pPr>
            <a:r>
              <a:rPr lang="en-US" dirty="0"/>
              <a:t>Separate simple </a:t>
            </a:r>
            <a:r>
              <a:rPr lang="en-US" dirty="0" smtClean="0"/>
              <a:t>regressions indicate:</a:t>
            </a:r>
            <a:endParaRPr lang="en-US" dirty="0"/>
          </a:p>
          <a:p>
            <a:pPr marL="742950" lvl="1" indent="-285750">
              <a:spcAft>
                <a:spcPts val="1800"/>
              </a:spcAft>
              <a:buClr>
                <a:srgbClr val="0070C0"/>
              </a:buClr>
              <a:buSzPct val="80000"/>
              <a:buFont typeface="Arial" panose="020B0604020202020204" pitchFamily="34" charset="0"/>
              <a:buChar char="•"/>
            </a:pPr>
            <a:r>
              <a:rPr lang="en-US" dirty="0"/>
              <a:t>S</a:t>
            </a:r>
            <a:r>
              <a:rPr lang="en-US" dirty="0" smtClean="0"/>
              <a:t>trong </a:t>
            </a:r>
            <a:r>
              <a:rPr lang="en-US" dirty="0"/>
              <a:t>association between </a:t>
            </a:r>
            <a:r>
              <a:rPr lang="en-US" dirty="0">
                <a:solidFill>
                  <a:srgbClr val="9A0000"/>
                </a:solidFill>
                <a:latin typeface="CMTT10"/>
              </a:rPr>
              <a:t>TV</a:t>
            </a:r>
            <a:r>
              <a:rPr lang="en-US" dirty="0"/>
              <a:t> and </a:t>
            </a:r>
            <a:r>
              <a:rPr lang="en-US" dirty="0">
                <a:solidFill>
                  <a:srgbClr val="9A0000"/>
                </a:solidFill>
                <a:latin typeface="CMTT10"/>
              </a:rPr>
              <a:t>sales</a:t>
            </a:r>
            <a:r>
              <a:rPr lang="en-US" dirty="0"/>
              <a:t> and between </a:t>
            </a:r>
            <a:r>
              <a:rPr lang="en-US" dirty="0">
                <a:solidFill>
                  <a:srgbClr val="9A0000"/>
                </a:solidFill>
                <a:latin typeface="CMTT10"/>
              </a:rPr>
              <a:t>radio</a:t>
            </a:r>
            <a:r>
              <a:rPr lang="en-US" dirty="0" smtClean="0"/>
              <a:t> and </a:t>
            </a:r>
            <a:r>
              <a:rPr lang="en-US" dirty="0">
                <a:solidFill>
                  <a:srgbClr val="9A0000"/>
                </a:solidFill>
                <a:latin typeface="CMTT10"/>
              </a:rPr>
              <a:t>sales</a:t>
            </a:r>
            <a:r>
              <a:rPr lang="en-US" dirty="0" smtClean="0"/>
              <a:t>.</a:t>
            </a:r>
          </a:p>
          <a:p>
            <a:pPr marL="742950" lvl="1" indent="-285750">
              <a:spcAft>
                <a:spcPts val="1800"/>
              </a:spcAft>
              <a:buClr>
                <a:srgbClr val="0070C0"/>
              </a:buClr>
              <a:buSzPct val="80000"/>
              <a:buFont typeface="Arial" panose="020B0604020202020204" pitchFamily="34" charset="0"/>
              <a:buChar char="•"/>
            </a:pPr>
            <a:r>
              <a:rPr lang="en-US" dirty="0" smtClean="0"/>
              <a:t>There </a:t>
            </a:r>
            <a:r>
              <a:rPr lang="en-US" dirty="0"/>
              <a:t>is evidence of a mild association between </a:t>
            </a:r>
            <a:r>
              <a:rPr lang="en-US" dirty="0">
                <a:solidFill>
                  <a:srgbClr val="9A0000"/>
                </a:solidFill>
                <a:latin typeface="CMTT10"/>
              </a:rPr>
              <a:t>newspaper</a:t>
            </a:r>
            <a:r>
              <a:rPr lang="en-US" dirty="0" smtClean="0"/>
              <a:t> and </a:t>
            </a:r>
            <a:r>
              <a:rPr lang="en-US" dirty="0">
                <a:solidFill>
                  <a:srgbClr val="9A0000"/>
                </a:solidFill>
                <a:latin typeface="CMTT10"/>
              </a:rPr>
              <a:t>sales</a:t>
            </a:r>
            <a:r>
              <a:rPr lang="en-US" dirty="0"/>
              <a:t>, when the values of </a:t>
            </a:r>
            <a:r>
              <a:rPr lang="en-US" dirty="0">
                <a:solidFill>
                  <a:srgbClr val="9A0000"/>
                </a:solidFill>
                <a:latin typeface="CMTT10"/>
              </a:rPr>
              <a:t>TV</a:t>
            </a:r>
            <a:r>
              <a:rPr lang="en-US" dirty="0"/>
              <a:t> and </a:t>
            </a:r>
            <a:r>
              <a:rPr lang="en-US" dirty="0">
                <a:solidFill>
                  <a:srgbClr val="9A0000"/>
                </a:solidFill>
                <a:latin typeface="CMTT10"/>
              </a:rPr>
              <a:t>radio</a:t>
            </a:r>
            <a:r>
              <a:rPr lang="en-US" dirty="0"/>
              <a:t> are </a:t>
            </a:r>
            <a:r>
              <a:rPr lang="en-US" dirty="0" smtClean="0"/>
              <a:t>ignored.</a:t>
            </a:r>
          </a:p>
          <a:p>
            <a:pPr marL="285750" indent="-285750">
              <a:spcAft>
                <a:spcPts val="1800"/>
              </a:spcAft>
              <a:buClr>
                <a:srgbClr val="0070C0"/>
              </a:buClr>
              <a:buSzPct val="80000"/>
              <a:buFont typeface="Wingdings" panose="05000000000000000000" pitchFamily="2" charset="2"/>
              <a:buChar char="q"/>
            </a:pPr>
            <a:r>
              <a:rPr lang="en-US" i="1" dirty="0" smtClean="0"/>
              <a:t>…</a:t>
            </a:r>
          </a:p>
        </p:txBody>
      </p:sp>
    </p:spTree>
    <p:extLst>
      <p:ext uri="{BB962C8B-B14F-4D97-AF65-F5344CB8AC3E}">
        <p14:creationId xmlns:p14="http://schemas.microsoft.com/office/powerpoint/2010/main" val="181659473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sp>
        <p:nvSpPr>
          <p:cNvPr id="4" name="3 Rectángulo"/>
          <p:cNvSpPr/>
          <p:nvPr/>
        </p:nvSpPr>
        <p:spPr>
          <a:xfrm>
            <a:off x="484291" y="1196752"/>
            <a:ext cx="8051611" cy="4755148"/>
          </a:xfrm>
          <a:prstGeom prst="rect">
            <a:avLst/>
          </a:prstGeom>
        </p:spPr>
        <p:txBody>
          <a:bodyPr wrap="square">
            <a:spAutoFit/>
          </a:bodyPr>
          <a:lstStyle/>
          <a:p>
            <a:pPr marL="285750" indent="-285750">
              <a:buClr>
                <a:srgbClr val="0070C0"/>
              </a:buClr>
              <a:buSzPct val="80000"/>
              <a:buFont typeface="Wingdings" panose="05000000000000000000" pitchFamily="2" charset="2"/>
              <a:buChar char="q"/>
            </a:pPr>
            <a:r>
              <a:rPr lang="en-US" i="1" dirty="0" smtClean="0"/>
              <a:t>How </a:t>
            </a:r>
            <a:r>
              <a:rPr lang="en-US" i="1" dirty="0"/>
              <a:t>accurately can we predict future sales</a:t>
            </a:r>
            <a:r>
              <a:rPr lang="en-US" i="1" dirty="0" smtClean="0"/>
              <a:t>?</a:t>
            </a:r>
          </a:p>
          <a:p>
            <a:r>
              <a:rPr lang="en-US" b="1" dirty="0"/>
              <a:t>The accuracy </a:t>
            </a:r>
            <a:r>
              <a:rPr lang="en-US" b="1" dirty="0" smtClean="0"/>
              <a:t>associated with </a:t>
            </a:r>
            <a:r>
              <a:rPr lang="en-US" b="1" dirty="0"/>
              <a:t>this estimate depends on whether we wish to </a:t>
            </a:r>
            <a:r>
              <a:rPr lang="en-US" b="1" dirty="0" smtClean="0"/>
              <a:t>predict:</a:t>
            </a:r>
          </a:p>
          <a:p>
            <a:pPr marL="285750" indent="-285750">
              <a:buFont typeface="Arial" panose="020B0604020202020204" pitchFamily="34" charset="0"/>
              <a:buChar char="•"/>
            </a:pPr>
            <a:r>
              <a:rPr lang="en-US" dirty="0" smtClean="0"/>
              <a:t>an individual </a:t>
            </a:r>
            <a:r>
              <a:rPr lang="en-US" dirty="0"/>
              <a:t>response, </a:t>
            </a:r>
            <a:r>
              <a:rPr lang="en-US" i="1" dirty="0"/>
              <a:t>Y </a:t>
            </a:r>
            <a:r>
              <a:rPr lang="en-US" dirty="0"/>
              <a:t>= </a:t>
            </a:r>
            <a:r>
              <a:rPr lang="en-US" i="1" dirty="0"/>
              <a:t>f</a:t>
            </a:r>
            <a:r>
              <a:rPr lang="en-US" dirty="0"/>
              <a:t>(</a:t>
            </a:r>
            <a:r>
              <a:rPr lang="en-US" i="1" dirty="0"/>
              <a:t>X</a:t>
            </a:r>
            <a:r>
              <a:rPr lang="en-US" dirty="0"/>
              <a:t>) + </a:t>
            </a:r>
            <a:r>
              <a:rPr lang="el-GR" dirty="0" smtClean="0">
                <a:latin typeface="Times New Roman"/>
                <a:cs typeface="Times New Roman"/>
              </a:rPr>
              <a:t>ε</a:t>
            </a:r>
            <a:r>
              <a:rPr lang="en-US" dirty="0" smtClean="0"/>
              <a:t>, </a:t>
            </a:r>
            <a:r>
              <a:rPr lang="en-US" dirty="0"/>
              <a:t>prediction interval </a:t>
            </a:r>
            <a:endParaRPr lang="en-US" dirty="0" smtClean="0"/>
          </a:p>
          <a:p>
            <a:pPr marL="285750" indent="-285750">
              <a:buFont typeface="Arial" panose="020B0604020202020204" pitchFamily="34" charset="0"/>
              <a:buChar char="•"/>
            </a:pPr>
            <a:r>
              <a:rPr lang="en-US" dirty="0" smtClean="0"/>
              <a:t>or </a:t>
            </a:r>
            <a:r>
              <a:rPr lang="en-US" dirty="0"/>
              <a:t>the average response, </a:t>
            </a:r>
            <a:r>
              <a:rPr lang="en-US" i="1" dirty="0" smtClean="0"/>
              <a:t>f</a:t>
            </a:r>
            <a:r>
              <a:rPr lang="en-US" dirty="0" smtClean="0"/>
              <a:t>(</a:t>
            </a:r>
            <a:r>
              <a:rPr lang="en-US" i="1" dirty="0" smtClean="0"/>
              <a:t>X</a:t>
            </a:r>
            <a:r>
              <a:rPr lang="en-US" dirty="0" smtClean="0"/>
              <a:t>) , confidence </a:t>
            </a:r>
            <a:r>
              <a:rPr lang="en-US" dirty="0"/>
              <a:t>interval</a:t>
            </a:r>
            <a:r>
              <a:rPr lang="en-US" dirty="0" smtClean="0"/>
              <a:t>.</a:t>
            </a:r>
          </a:p>
          <a:p>
            <a:endParaRPr lang="en-US" dirty="0"/>
          </a:p>
          <a:p>
            <a:r>
              <a:rPr lang="en-US" dirty="0" smtClean="0"/>
              <a:t>Prediction </a:t>
            </a:r>
            <a:r>
              <a:rPr lang="en-US" dirty="0"/>
              <a:t>intervals will </a:t>
            </a:r>
            <a:r>
              <a:rPr lang="en-US" dirty="0" smtClean="0"/>
              <a:t>always be </a:t>
            </a:r>
            <a:r>
              <a:rPr lang="en-US" dirty="0"/>
              <a:t>wider than confidence intervals because they account for the </a:t>
            </a:r>
            <a:r>
              <a:rPr lang="en-US" dirty="0" smtClean="0"/>
              <a:t>uncertainty associated </a:t>
            </a:r>
            <a:r>
              <a:rPr lang="en-US" dirty="0"/>
              <a:t>with </a:t>
            </a:r>
            <a:r>
              <a:rPr lang="el-GR" dirty="0" smtClean="0">
                <a:latin typeface="Times New Roman"/>
                <a:cs typeface="Times New Roman"/>
              </a:rPr>
              <a:t>ε</a:t>
            </a:r>
            <a:r>
              <a:rPr lang="en-US" dirty="0" smtClean="0"/>
              <a:t>, </a:t>
            </a:r>
            <a:r>
              <a:rPr lang="en-US" dirty="0"/>
              <a:t>the irreducible error</a:t>
            </a:r>
            <a:r>
              <a:rPr lang="en-US" dirty="0" smtClean="0"/>
              <a:t>.</a:t>
            </a:r>
          </a:p>
          <a:p>
            <a:endParaRPr lang="en-US" i="1" dirty="0" smtClean="0"/>
          </a:p>
          <a:p>
            <a:pPr marL="285750" indent="-285750">
              <a:buClr>
                <a:srgbClr val="0070C0"/>
              </a:buClr>
              <a:buSzPct val="80000"/>
              <a:buFont typeface="Wingdings" panose="05000000000000000000" pitchFamily="2" charset="2"/>
              <a:buChar char="q"/>
            </a:pPr>
            <a:r>
              <a:rPr lang="en-US" i="1" dirty="0"/>
              <a:t>Is the relationship </a:t>
            </a:r>
            <a:r>
              <a:rPr lang="en-US" i="1" dirty="0" smtClean="0"/>
              <a:t>linear?</a:t>
            </a:r>
          </a:p>
          <a:p>
            <a:pPr>
              <a:spcAft>
                <a:spcPts val="1800"/>
              </a:spcAft>
              <a:buClr>
                <a:srgbClr val="0070C0"/>
              </a:buClr>
              <a:buSzPct val="80000"/>
            </a:pPr>
            <a:r>
              <a:rPr lang="en-US" b="1" dirty="0" smtClean="0"/>
              <a:t>we </a:t>
            </a:r>
            <a:r>
              <a:rPr lang="en-US" b="1" dirty="0"/>
              <a:t>observe a non-linear effect in Figure 3.5, though this effect </a:t>
            </a:r>
            <a:r>
              <a:rPr lang="en-US" b="1" dirty="0" smtClean="0"/>
              <a:t>could also </a:t>
            </a:r>
            <a:r>
              <a:rPr lang="en-US" b="1" dirty="0"/>
              <a:t>be observed in a residual plot</a:t>
            </a:r>
            <a:endParaRPr lang="en-US" b="1" i="1" dirty="0" smtClean="0"/>
          </a:p>
          <a:p>
            <a:pPr marL="285750" indent="-285750">
              <a:buClr>
                <a:srgbClr val="0070C0"/>
              </a:buClr>
              <a:buSzPct val="80000"/>
              <a:buFont typeface="Wingdings" panose="05000000000000000000" pitchFamily="2" charset="2"/>
              <a:buChar char="q"/>
            </a:pPr>
            <a:r>
              <a:rPr lang="en-US" i="1" dirty="0"/>
              <a:t>Is there synergy among the advertising media</a:t>
            </a:r>
            <a:r>
              <a:rPr lang="en-US" i="1" dirty="0" smtClean="0"/>
              <a:t>?</a:t>
            </a:r>
          </a:p>
          <a:p>
            <a:r>
              <a:rPr lang="en-US" b="1" dirty="0"/>
              <a:t>A small </a:t>
            </a:r>
            <a:r>
              <a:rPr lang="en-US" b="1" dirty="0" smtClean="0"/>
              <a:t>p-value associated </a:t>
            </a:r>
            <a:r>
              <a:rPr lang="en-US" b="1" dirty="0"/>
              <a:t>with the interaction term indicates the presence of such</a:t>
            </a:r>
          </a:p>
          <a:p>
            <a:r>
              <a:rPr lang="en-US" b="1" dirty="0"/>
              <a:t>relationships. Figure 3.5 suggested that the Advertising data </a:t>
            </a:r>
            <a:r>
              <a:rPr lang="en-US" b="1" dirty="0" smtClean="0"/>
              <a:t>may not </a:t>
            </a:r>
            <a:r>
              <a:rPr lang="en-US" b="1" dirty="0"/>
              <a:t>be additive. Including an interaction term in the model results </a:t>
            </a:r>
            <a:r>
              <a:rPr lang="en-US" b="1" dirty="0" smtClean="0"/>
              <a:t>in a </a:t>
            </a:r>
            <a:r>
              <a:rPr lang="en-US" b="1" dirty="0"/>
              <a:t>substantial increase in </a:t>
            </a:r>
            <a:r>
              <a:rPr lang="en-US" b="1" i="1" dirty="0" err="1"/>
              <a:t>R</a:t>
            </a:r>
            <a:r>
              <a:rPr lang="en-US" b="1" baseline="30000" dirty="0" err="1"/>
              <a:t>2</a:t>
            </a:r>
            <a:r>
              <a:rPr lang="en-US" b="1" dirty="0"/>
              <a:t>, from around 90% to almost 97%.</a:t>
            </a:r>
            <a:endParaRPr lang="en-US" b="1" i="1" dirty="0" smtClean="0"/>
          </a:p>
        </p:txBody>
      </p:sp>
    </p:spTree>
    <p:extLst>
      <p:ext uri="{BB962C8B-B14F-4D97-AF65-F5344CB8AC3E}">
        <p14:creationId xmlns:p14="http://schemas.microsoft.com/office/powerpoint/2010/main" val="59390933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endParaRPr lang="en-US" sz="2000" dirty="0"/>
          </a:p>
        </p:txBody>
      </p:sp>
      <p:sp>
        <p:nvSpPr>
          <p:cNvPr id="6" name="2 Marcador de contenido"/>
          <p:cNvSpPr>
            <a:spLocks noGrp="1"/>
          </p:cNvSpPr>
          <p:nvPr>
            <p:ph idx="1"/>
          </p:nvPr>
        </p:nvSpPr>
        <p:spPr>
          <a:xfrm>
            <a:off x="323528" y="1412776"/>
            <a:ext cx="8352927" cy="3240360"/>
          </a:xfrm>
        </p:spPr>
        <p:txBody>
          <a:bodyPr>
            <a:normAutofit fontScale="85000" lnSpcReduction="20000"/>
          </a:bodyPr>
          <a:lstStyle/>
          <a:p>
            <a:pPr marL="0" indent="0">
              <a:buNone/>
            </a:pPr>
            <a:r>
              <a:rPr lang="en-US" sz="1600" dirty="0" smtClean="0">
                <a:latin typeface="Lucida Console" panose="020B0609040504020204" pitchFamily="49" charset="0"/>
              </a:rPr>
              <a:t>NEXT:</a:t>
            </a:r>
          </a:p>
          <a:p>
            <a:pPr marL="0" indent="0">
              <a:buNone/>
            </a:pPr>
            <a:endParaRPr lang="en-US" sz="1600" dirty="0">
              <a:latin typeface="Lucida Console" panose="020B0609040504020204" pitchFamily="49" charset="0"/>
            </a:endParaRPr>
          </a:p>
          <a:p>
            <a:pPr marL="0" indent="0">
              <a:buNone/>
            </a:pPr>
            <a:r>
              <a:rPr lang="en-US" sz="1600" dirty="0" smtClean="0">
                <a:latin typeface="Lucida Console" panose="020B0609040504020204" pitchFamily="49" charset="0"/>
              </a:rPr>
              <a:t>Lab: Linear Regression in Spark</a:t>
            </a:r>
          </a:p>
          <a:p>
            <a:pPr marL="0" indent="0">
              <a:buNone/>
            </a:pPr>
            <a:endParaRPr lang="en-US" sz="1600" dirty="0" smtClean="0">
              <a:latin typeface="Lucida Console" panose="020B0609040504020204" pitchFamily="49" charset="0"/>
            </a:endParaRPr>
          </a:p>
          <a:p>
            <a:pPr marL="400050" lvl="1" indent="0">
              <a:buNone/>
            </a:pPr>
            <a:r>
              <a:rPr lang="en-US" sz="1900" b="1" dirty="0">
                <a:solidFill>
                  <a:srgbClr val="7030A0"/>
                </a:solidFill>
              </a:rPr>
              <a:t>MLLab_8_BigO_Complexity_Notation.pptx</a:t>
            </a:r>
          </a:p>
          <a:p>
            <a:pPr marL="400050" lvl="1" indent="0">
              <a:buNone/>
            </a:pPr>
            <a:r>
              <a:rPr lang="en-US" sz="1900" b="1" dirty="0">
                <a:solidFill>
                  <a:srgbClr val="7030A0"/>
                </a:solidFill>
              </a:rPr>
              <a:t>MLLab_9_PrinciplesDistributed_LinearRegression.pptx</a:t>
            </a:r>
          </a:p>
          <a:p>
            <a:pPr marL="400050" lvl="1" indent="0">
              <a:buNone/>
            </a:pPr>
            <a:r>
              <a:rPr lang="en-US" sz="1900" b="1" dirty="0">
                <a:solidFill>
                  <a:srgbClr val="7030A0"/>
                </a:solidFill>
              </a:rPr>
              <a:t>MLLab_10_LinearRegression_with_Spark.pptx</a:t>
            </a:r>
          </a:p>
          <a:p>
            <a:pPr marL="0" indent="0">
              <a:buNone/>
            </a:pPr>
            <a:endParaRPr lang="en-US" sz="1600" dirty="0" smtClean="0">
              <a:latin typeface="Lucida Console" panose="020B0609040504020204" pitchFamily="49" charset="0"/>
            </a:endParaRPr>
          </a:p>
          <a:p>
            <a:pPr marL="0" indent="0">
              <a:buNone/>
            </a:pPr>
            <a:endParaRPr lang="en-US" sz="1600" dirty="0">
              <a:latin typeface="Lucida Console" panose="020B0609040504020204" pitchFamily="49" charset="0"/>
            </a:endParaRPr>
          </a:p>
          <a:p>
            <a:pPr marL="0" indent="0">
              <a:buNone/>
            </a:pPr>
            <a:endParaRPr lang="en-US" sz="1600" dirty="0" smtClean="0">
              <a:latin typeface="Lucida Console" panose="020B0609040504020204" pitchFamily="49" charset="0"/>
            </a:endParaRPr>
          </a:p>
          <a:p>
            <a:pPr marL="0" indent="0">
              <a:buNone/>
            </a:pPr>
            <a:endParaRPr lang="en-US" sz="1600" dirty="0">
              <a:latin typeface="Lucida Console" panose="020B0609040504020204" pitchFamily="49" charset="0"/>
            </a:endParaRPr>
          </a:p>
          <a:p>
            <a:pPr marL="0" indent="0">
              <a:buNone/>
            </a:pPr>
            <a:r>
              <a:rPr lang="en-US" sz="1600" dirty="0" smtClean="0">
                <a:latin typeface="Lucida Console" panose="020B0609040504020204" pitchFamily="49" charset="0"/>
              </a:rPr>
              <a:t>Theory: Linear Regression &amp; K-Nearest Neighbors</a:t>
            </a:r>
          </a:p>
          <a:p>
            <a:pPr marL="0" indent="0">
              <a:buNone/>
            </a:pPr>
            <a:endParaRPr lang="en-US" sz="1600" dirty="0">
              <a:latin typeface="Lucida Console" panose="020B0609040504020204" pitchFamily="49" charset="0"/>
            </a:endParaRPr>
          </a:p>
          <a:p>
            <a:pPr marL="400050" lvl="1" indent="0">
              <a:buNone/>
            </a:pPr>
            <a:r>
              <a:rPr lang="en-US" sz="1900" b="1" dirty="0" smtClean="0">
                <a:solidFill>
                  <a:srgbClr val="7030A0"/>
                </a:solidFill>
              </a:rPr>
              <a:t>Chap3_ML_LinearRegression.pptx</a:t>
            </a:r>
            <a:r>
              <a:rPr lang="en-US" sz="1500" dirty="0" smtClean="0">
                <a:latin typeface="Lucida Console" panose="020B0609040504020204" pitchFamily="49" charset="0"/>
              </a:rPr>
              <a:t>  (last part of this </a:t>
            </a:r>
            <a:r>
              <a:rPr lang="en-US" sz="1500" dirty="0" err="1" smtClean="0">
                <a:latin typeface="Lucida Console" panose="020B0609040504020204" pitchFamily="49" charset="0"/>
              </a:rPr>
              <a:t>ppt</a:t>
            </a:r>
            <a:r>
              <a:rPr lang="en-US" sz="1500" dirty="0" smtClean="0">
                <a:latin typeface="Lucida Console" panose="020B0609040504020204" pitchFamily="49" charset="0"/>
              </a:rPr>
              <a:t>)</a:t>
            </a:r>
          </a:p>
        </p:txBody>
      </p:sp>
    </p:spTree>
    <p:extLst>
      <p:ext uri="{BB962C8B-B14F-4D97-AF65-F5344CB8AC3E}">
        <p14:creationId xmlns:p14="http://schemas.microsoft.com/office/powerpoint/2010/main" val="145932643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a:t>
            </a:r>
            <a:r>
              <a:rPr lang="en-US" b="1" dirty="0"/>
              <a:t>Regression in </a:t>
            </a:r>
            <a:r>
              <a:rPr lang="en-US" b="1" dirty="0" smtClean="0"/>
              <a:t>R</a:t>
            </a:r>
            <a:endParaRPr lang="en-US" sz="2000" dirty="0"/>
          </a:p>
        </p:txBody>
      </p:sp>
      <p:sp>
        <p:nvSpPr>
          <p:cNvPr id="7" name="2 Marcador de contenido"/>
          <p:cNvSpPr>
            <a:spLocks noGrp="1"/>
          </p:cNvSpPr>
          <p:nvPr>
            <p:ph idx="1"/>
          </p:nvPr>
        </p:nvSpPr>
        <p:spPr>
          <a:xfrm>
            <a:off x="467544" y="1196752"/>
            <a:ext cx="8229600" cy="2952328"/>
          </a:xfrm>
        </p:spPr>
        <p:txBody>
          <a:bodyPr>
            <a:normAutofit/>
          </a:bodyPr>
          <a:lstStyle/>
          <a:p>
            <a:r>
              <a:rPr lang="en-US" dirty="0" smtClean="0"/>
              <a:t>Text book </a:t>
            </a:r>
            <a:r>
              <a:rPr lang="en-US" dirty="0"/>
              <a:t>w</a:t>
            </a:r>
            <a:r>
              <a:rPr lang="en-US" dirty="0" smtClean="0"/>
              <a:t>ebsite:</a:t>
            </a:r>
          </a:p>
          <a:p>
            <a:pPr marL="1257300" lvl="3" indent="0">
              <a:buNone/>
            </a:pPr>
            <a:endParaRPr lang="en-US" dirty="0" smtClean="0"/>
          </a:p>
          <a:p>
            <a:r>
              <a:rPr lang="en-US" dirty="0" smtClean="0"/>
              <a:t>Datasets: </a:t>
            </a:r>
            <a:r>
              <a:rPr lang="en-US" sz="2600" dirty="0" smtClean="0"/>
              <a:t>(see Linear Regression activity)</a:t>
            </a:r>
          </a:p>
        </p:txBody>
      </p:sp>
    </p:spTree>
    <p:extLst>
      <p:ext uri="{BB962C8B-B14F-4D97-AF65-F5344CB8AC3E}">
        <p14:creationId xmlns:p14="http://schemas.microsoft.com/office/powerpoint/2010/main" val="210988833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a:t>
            </a:r>
            <a:r>
              <a:rPr lang="en-US" b="1" dirty="0"/>
              <a:t>Regression in R</a:t>
            </a:r>
            <a:endParaRPr lang="en-US" sz="2000" dirty="0"/>
          </a:p>
        </p:txBody>
      </p:sp>
      <p:sp>
        <p:nvSpPr>
          <p:cNvPr id="7" name="2 Marcador de contenido"/>
          <p:cNvSpPr>
            <a:spLocks noGrp="1"/>
          </p:cNvSpPr>
          <p:nvPr>
            <p:ph idx="1"/>
          </p:nvPr>
        </p:nvSpPr>
        <p:spPr>
          <a:xfrm>
            <a:off x="467544" y="2564904"/>
            <a:ext cx="8229600" cy="2088232"/>
          </a:xfrm>
        </p:spPr>
        <p:txBody>
          <a:bodyPr>
            <a:normAutofit/>
          </a:bodyPr>
          <a:lstStyle/>
          <a:p>
            <a:r>
              <a:rPr lang="en-US" dirty="0" smtClean="0"/>
              <a:t>Experiment with applied exercises in Chapter 3 of text book</a:t>
            </a:r>
          </a:p>
          <a:p>
            <a:endParaRPr lang="en-US" dirty="0"/>
          </a:p>
          <a:p>
            <a:pPr marL="0" indent="0">
              <a:buNone/>
            </a:pPr>
            <a:r>
              <a:rPr lang="en-US" dirty="0" smtClean="0"/>
              <a:t>Review: writing functions in R</a:t>
            </a:r>
          </a:p>
          <a:p>
            <a:pPr marL="0" indent="0">
              <a:buNone/>
            </a:pPr>
            <a:endParaRPr lang="en-US" dirty="0" smtClean="0"/>
          </a:p>
        </p:txBody>
      </p:sp>
    </p:spTree>
    <p:extLst>
      <p:ext uri="{BB962C8B-B14F-4D97-AF65-F5344CB8AC3E}">
        <p14:creationId xmlns:p14="http://schemas.microsoft.com/office/powerpoint/2010/main" val="4170217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90789"/>
            <a:ext cx="7344816" cy="2092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757" y="3068960"/>
            <a:ext cx="7738683" cy="31333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1256213"/>
            <a:ext cx="2858641" cy="626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0505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90789"/>
            <a:ext cx="7344816" cy="2092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429000"/>
            <a:ext cx="8420100" cy="17907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0210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052736"/>
            <a:ext cx="8056637" cy="5498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1645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sp>
        <p:nvSpPr>
          <p:cNvPr id="7" name="2 Marcador de contenido"/>
          <p:cNvSpPr>
            <a:spLocks noGrp="1"/>
          </p:cNvSpPr>
          <p:nvPr>
            <p:ph idx="1"/>
          </p:nvPr>
        </p:nvSpPr>
        <p:spPr>
          <a:xfrm>
            <a:off x="299120" y="926117"/>
            <a:ext cx="8229600" cy="5688632"/>
          </a:xfrm>
        </p:spPr>
        <p:txBody>
          <a:bodyPr>
            <a:normAutofit fontScale="77500" lnSpcReduction="20000"/>
          </a:bodyPr>
          <a:lstStyle/>
          <a:p>
            <a:r>
              <a:rPr lang="en-US" dirty="0" smtClean="0"/>
              <a:t>Multiple </a:t>
            </a:r>
            <a:r>
              <a:rPr lang="en-US" dirty="0" err="1" smtClean="0"/>
              <a:t>LR</a:t>
            </a:r>
            <a:r>
              <a:rPr lang="en-US" dirty="0" smtClean="0"/>
              <a:t> </a:t>
            </a:r>
          </a:p>
          <a:p>
            <a:pPr marL="0" indent="0">
              <a:buNone/>
            </a:pPr>
            <a:r>
              <a:rPr lang="en-US" sz="1600" dirty="0" smtClean="0">
                <a:latin typeface="Lucida Console" panose="020B0609040504020204" pitchFamily="49" charset="0"/>
              </a:rPr>
              <a:t>&gt; </a:t>
            </a:r>
            <a:r>
              <a:rPr lang="en-US" sz="1600" dirty="0">
                <a:latin typeface="Lucida Console" panose="020B0609040504020204" pitchFamily="49" charset="0"/>
              </a:rPr>
              <a:t># Multiple Linear Regression</a:t>
            </a:r>
          </a:p>
          <a:p>
            <a:pPr marL="0" indent="0">
              <a:buNone/>
            </a:pPr>
            <a:r>
              <a:rPr lang="en-US" sz="1600" dirty="0">
                <a:latin typeface="Lucida Console" panose="020B0609040504020204" pitchFamily="49" charset="0"/>
              </a:rPr>
              <a:t>&gt; # </a:t>
            </a:r>
            <a:r>
              <a:rPr lang="en-US" sz="1600" dirty="0" err="1">
                <a:latin typeface="Lucida Console" panose="020B0609040504020204" pitchFamily="49" charset="0"/>
              </a:rPr>
              <a:t>lm.fit</a:t>
            </a:r>
            <a:r>
              <a:rPr lang="en-US" sz="1600" dirty="0">
                <a:latin typeface="Lucida Console" panose="020B0609040504020204" pitchFamily="49" charset="0"/>
              </a:rPr>
              <a:t>=lm(</a:t>
            </a:r>
            <a:r>
              <a:rPr lang="en-US" sz="1600" dirty="0" err="1">
                <a:latin typeface="Lucida Console" panose="020B0609040504020204" pitchFamily="49" charset="0"/>
              </a:rPr>
              <a:t>Sales~TV+Radio+Newspaper,data</a:t>
            </a:r>
            <a:r>
              <a:rPr lang="en-US" sz="1600" dirty="0">
                <a:latin typeface="Lucida Console" panose="020B0609040504020204" pitchFamily="49" charset="0"/>
              </a:rPr>
              <a:t>=Advertising</a:t>
            </a:r>
            <a:r>
              <a:rPr lang="en-US" sz="1600" dirty="0" smtClean="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&gt; # ~.-X = all variables but X </a:t>
            </a:r>
            <a:r>
              <a:rPr lang="en-US" sz="1600" dirty="0" smtClean="0">
                <a:latin typeface="Lucida Console" panose="020B0609040504020204" pitchFamily="49" charset="0"/>
              </a:rPr>
              <a:t>(as X is </a:t>
            </a:r>
            <a:r>
              <a:rPr lang="en-US" sz="1600" dirty="0">
                <a:latin typeface="Lucida Console" panose="020B0609040504020204" pitchFamily="49" charset="0"/>
              </a:rPr>
              <a:t>not a </a:t>
            </a:r>
            <a:r>
              <a:rPr lang="en-US" sz="1600" dirty="0" smtClean="0">
                <a:latin typeface="Lucida Console" panose="020B0609040504020204" pitchFamily="49" charset="0"/>
              </a:rPr>
              <a:t>variable  … it means use ALL !)</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&gt; </a:t>
            </a:r>
          </a:p>
          <a:p>
            <a:pPr marL="0" indent="0">
              <a:buNone/>
            </a:pPr>
            <a:r>
              <a:rPr lang="en-US" sz="1600" dirty="0">
                <a:latin typeface="Lucida Console" panose="020B0609040504020204" pitchFamily="49" charset="0"/>
              </a:rPr>
              <a:t>&gt; </a:t>
            </a:r>
            <a:r>
              <a:rPr lang="en-US" sz="1600" dirty="0" err="1">
                <a:latin typeface="Lucida Console" panose="020B0609040504020204" pitchFamily="49" charset="0"/>
              </a:rPr>
              <a:t>lm.fit</a:t>
            </a:r>
            <a:r>
              <a:rPr lang="en-US" sz="1600" dirty="0">
                <a:latin typeface="Lucida Console" panose="020B0609040504020204" pitchFamily="49" charset="0"/>
              </a:rPr>
              <a:t>=lm(Sales~.-</a:t>
            </a:r>
            <a:r>
              <a:rPr lang="en-US" sz="1600" dirty="0" err="1">
                <a:latin typeface="Lucida Console" panose="020B0609040504020204" pitchFamily="49" charset="0"/>
              </a:rPr>
              <a:t>X,data</a:t>
            </a:r>
            <a:r>
              <a:rPr lang="en-US" sz="1600" dirty="0">
                <a:latin typeface="Lucida Console" panose="020B0609040504020204" pitchFamily="49" charset="0"/>
              </a:rPr>
              <a:t>=Advertising)</a:t>
            </a:r>
          </a:p>
          <a:p>
            <a:pPr marL="0" indent="0">
              <a:buNone/>
            </a:pPr>
            <a:r>
              <a:rPr lang="en-US" sz="1600" dirty="0">
                <a:latin typeface="Lucida Console" panose="020B0609040504020204" pitchFamily="49" charset="0"/>
              </a:rPr>
              <a:t>&gt; summary(</a:t>
            </a:r>
            <a:r>
              <a:rPr lang="en-US" sz="1600" dirty="0" err="1">
                <a:latin typeface="Lucida Console" panose="020B0609040504020204" pitchFamily="49" charset="0"/>
              </a:rPr>
              <a:t>lm.fit</a:t>
            </a:r>
            <a:r>
              <a:rPr lang="en-US" sz="1600" dirty="0">
                <a:latin typeface="Lucida Console" panose="020B0609040504020204" pitchFamily="49" charset="0"/>
              </a:rPr>
              <a:t>)</a:t>
            </a:r>
          </a:p>
          <a:p>
            <a:pPr marL="0" indent="0">
              <a:buNone/>
            </a:pP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Call:</a:t>
            </a:r>
          </a:p>
          <a:p>
            <a:pPr marL="0" indent="0">
              <a:buNone/>
            </a:pPr>
            <a:r>
              <a:rPr lang="en-US" sz="1600" dirty="0">
                <a:latin typeface="Lucida Console" panose="020B0609040504020204" pitchFamily="49" charset="0"/>
              </a:rPr>
              <a:t>lm(formula = Sales ~ . - X, data = Advertising)</a:t>
            </a:r>
          </a:p>
          <a:p>
            <a:pPr marL="0" indent="0">
              <a:buNone/>
            </a:pP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Residuals:</a:t>
            </a:r>
          </a:p>
          <a:p>
            <a:pPr marL="0" indent="0">
              <a:buNone/>
            </a:pPr>
            <a:r>
              <a:rPr lang="en-US" sz="1600" dirty="0">
                <a:latin typeface="Lucida Console" panose="020B0609040504020204" pitchFamily="49" charset="0"/>
              </a:rPr>
              <a:t>    Min      </a:t>
            </a:r>
            <a:r>
              <a:rPr lang="en-US" sz="1600" dirty="0" err="1">
                <a:latin typeface="Lucida Console" panose="020B0609040504020204" pitchFamily="49" charset="0"/>
              </a:rPr>
              <a:t>1Q</a:t>
            </a:r>
            <a:r>
              <a:rPr lang="en-US" sz="1600" dirty="0">
                <a:latin typeface="Lucida Console" panose="020B0609040504020204" pitchFamily="49" charset="0"/>
              </a:rPr>
              <a:t>  Median      </a:t>
            </a:r>
            <a:r>
              <a:rPr lang="en-US" sz="1600" dirty="0" err="1">
                <a:latin typeface="Lucida Console" panose="020B0609040504020204" pitchFamily="49" charset="0"/>
              </a:rPr>
              <a:t>3Q</a:t>
            </a:r>
            <a:r>
              <a:rPr lang="en-US" sz="1600" dirty="0">
                <a:latin typeface="Lucida Console" panose="020B0609040504020204" pitchFamily="49" charset="0"/>
              </a:rPr>
              <a:t>     Max </a:t>
            </a:r>
          </a:p>
          <a:p>
            <a:pPr marL="0" indent="0">
              <a:buNone/>
            </a:pPr>
            <a:r>
              <a:rPr lang="en-US" sz="1600" dirty="0">
                <a:latin typeface="Lucida Console" panose="020B0609040504020204" pitchFamily="49" charset="0"/>
              </a:rPr>
              <a:t>-8.8277 -0.8908  0.2418  1.1893  2.8292 </a:t>
            </a:r>
          </a:p>
          <a:p>
            <a:pPr marL="0" indent="0">
              <a:buNone/>
            </a:pP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Coefficients:</a:t>
            </a:r>
          </a:p>
          <a:p>
            <a:pPr marL="0" indent="0">
              <a:buNone/>
            </a:pPr>
            <a:r>
              <a:rPr lang="en-US" sz="1600" dirty="0">
                <a:latin typeface="Lucida Console" panose="020B0609040504020204" pitchFamily="49" charset="0"/>
              </a:rPr>
              <a:t>             Estimate Std. Error t value </a:t>
            </a:r>
            <a:r>
              <a:rPr lang="en-US" sz="1600" dirty="0" err="1">
                <a:latin typeface="Lucida Console" panose="020B0609040504020204" pitchFamily="49" charset="0"/>
              </a:rPr>
              <a:t>Pr</a:t>
            </a:r>
            <a:r>
              <a:rPr lang="en-US" sz="1600" dirty="0">
                <a:latin typeface="Lucida Console" panose="020B0609040504020204" pitchFamily="49" charset="0"/>
              </a:rPr>
              <a:t>(&gt;|t|)    </a:t>
            </a:r>
          </a:p>
          <a:p>
            <a:pPr marL="0" indent="0">
              <a:buNone/>
            </a:pPr>
            <a:r>
              <a:rPr lang="en-US" sz="1600" dirty="0">
                <a:latin typeface="Lucida Console" panose="020B0609040504020204" pitchFamily="49" charset="0"/>
              </a:rPr>
              <a:t>(Intercept)  2.938889   0.311908   9.422   &lt;</a:t>
            </a:r>
            <a:r>
              <a:rPr lang="en-US" sz="1600" dirty="0" err="1">
                <a:latin typeface="Lucida Console" panose="020B0609040504020204" pitchFamily="49" charset="0"/>
              </a:rPr>
              <a:t>2e</a:t>
            </a:r>
            <a:r>
              <a:rPr lang="en-US" sz="1600" dirty="0">
                <a:latin typeface="Lucida Console" panose="020B0609040504020204" pitchFamily="49" charset="0"/>
              </a:rPr>
              <a:t>-16 ***</a:t>
            </a:r>
          </a:p>
          <a:p>
            <a:pPr marL="0" indent="0">
              <a:buNone/>
            </a:pPr>
            <a:r>
              <a:rPr lang="en-US" sz="1600" dirty="0">
                <a:latin typeface="Lucida Console" panose="020B0609040504020204" pitchFamily="49" charset="0"/>
              </a:rPr>
              <a:t>TV           0.045765   0.001395  32.809   &lt;</a:t>
            </a:r>
            <a:r>
              <a:rPr lang="en-US" sz="1600" dirty="0" err="1">
                <a:latin typeface="Lucida Console" panose="020B0609040504020204" pitchFamily="49" charset="0"/>
              </a:rPr>
              <a:t>2e</a:t>
            </a:r>
            <a:r>
              <a:rPr lang="en-US" sz="1600" dirty="0">
                <a:latin typeface="Lucida Console" panose="020B0609040504020204" pitchFamily="49" charset="0"/>
              </a:rPr>
              <a:t>-16 ***</a:t>
            </a:r>
          </a:p>
          <a:p>
            <a:pPr marL="0" indent="0">
              <a:buNone/>
            </a:pPr>
            <a:r>
              <a:rPr lang="en-US" sz="1600" dirty="0">
                <a:latin typeface="Lucida Console" panose="020B0609040504020204" pitchFamily="49" charset="0"/>
              </a:rPr>
              <a:t>Radio        0.188530   0.008611  21.893   &lt;</a:t>
            </a:r>
            <a:r>
              <a:rPr lang="en-US" sz="1600" dirty="0" err="1">
                <a:latin typeface="Lucida Console" panose="020B0609040504020204" pitchFamily="49" charset="0"/>
              </a:rPr>
              <a:t>2e</a:t>
            </a:r>
            <a:r>
              <a:rPr lang="en-US" sz="1600" dirty="0">
                <a:latin typeface="Lucida Console" panose="020B0609040504020204" pitchFamily="49" charset="0"/>
              </a:rPr>
              <a:t>-16 ***</a:t>
            </a:r>
          </a:p>
          <a:p>
            <a:pPr marL="0" indent="0">
              <a:buNone/>
            </a:pPr>
            <a:r>
              <a:rPr lang="en-US" sz="1600" dirty="0">
                <a:latin typeface="Lucida Console" panose="020B0609040504020204" pitchFamily="49" charset="0"/>
              </a:rPr>
              <a:t>Newspaper   -0.001037   0.005871  -0.177     0.86    </a:t>
            </a:r>
          </a:p>
          <a:p>
            <a:pPr marL="0" indent="0">
              <a:buNone/>
            </a:pPr>
            <a:r>
              <a:rPr lang="en-US" sz="1600" dirty="0">
                <a:latin typeface="Lucida Console" panose="020B0609040504020204" pitchFamily="49" charset="0"/>
              </a:rPr>
              <a:t>---</a:t>
            </a:r>
          </a:p>
          <a:p>
            <a:pPr marL="0" indent="0">
              <a:buNone/>
            </a:pPr>
            <a:r>
              <a:rPr lang="en-US" sz="1600" dirty="0" err="1">
                <a:latin typeface="Lucida Console" panose="020B0609040504020204" pitchFamily="49" charset="0"/>
              </a:rPr>
              <a:t>Signif</a:t>
            </a:r>
            <a:r>
              <a:rPr lang="en-US" sz="1600" dirty="0">
                <a:latin typeface="Lucida Console" panose="020B0609040504020204" pitchFamily="49" charset="0"/>
              </a:rPr>
              <a:t>. codes:  0 ‘***’ 0.001 ‘**’ 0.01 ‘*’ 0.05 ‘.’ 0.1 ‘ ’ 1</a:t>
            </a:r>
          </a:p>
          <a:p>
            <a:pPr marL="0" indent="0">
              <a:buNone/>
            </a:pP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Residual standard error: 1.686 on 196 degrees of freedom</a:t>
            </a:r>
          </a:p>
          <a:p>
            <a:pPr marL="0" indent="0">
              <a:buNone/>
            </a:pPr>
            <a:r>
              <a:rPr lang="en-US" sz="1600" dirty="0">
                <a:latin typeface="Lucida Console" panose="020B0609040504020204" pitchFamily="49" charset="0"/>
              </a:rPr>
              <a:t>Multiple R-squared:  0.8972,	Adjusted R-squared:  0.8956 </a:t>
            </a:r>
          </a:p>
          <a:p>
            <a:pPr marL="0" indent="0">
              <a:buNone/>
            </a:pPr>
            <a:r>
              <a:rPr lang="en-US" sz="1600" dirty="0">
                <a:latin typeface="Lucida Console" panose="020B0609040504020204" pitchFamily="49" charset="0"/>
              </a:rPr>
              <a:t>F-statistic: 570.3 on 3 and 196 DF,  p-value: &lt; </a:t>
            </a:r>
            <a:r>
              <a:rPr lang="en-US" sz="1600" dirty="0" err="1">
                <a:latin typeface="Lucida Console" panose="020B0609040504020204" pitchFamily="49" charset="0"/>
              </a:rPr>
              <a:t>2.2e</a:t>
            </a:r>
            <a:r>
              <a:rPr lang="en-US" sz="1600" dirty="0">
                <a:latin typeface="Lucida Console" panose="020B0609040504020204" pitchFamily="49" charset="0"/>
              </a:rPr>
              <a:t>-16</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591" y="3041599"/>
            <a:ext cx="4958272" cy="5104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5645941" y="3717032"/>
            <a:ext cx="3312368"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dirty="0">
                <a:latin typeface="CMR10"/>
              </a:rPr>
              <a:t>We interpret </a:t>
            </a:r>
            <a:r>
              <a:rPr lang="en-US" sz="1600" i="1" dirty="0">
                <a:latin typeface="CMMI10"/>
              </a:rPr>
              <a:t>β</a:t>
            </a:r>
            <a:r>
              <a:rPr lang="en-US" sz="700" i="1" dirty="0">
                <a:latin typeface="CMMI7"/>
              </a:rPr>
              <a:t>j </a:t>
            </a:r>
            <a:r>
              <a:rPr lang="en-US" sz="1600" dirty="0">
                <a:latin typeface="CMR10"/>
              </a:rPr>
              <a:t>as the </a:t>
            </a:r>
            <a:r>
              <a:rPr lang="en-US" sz="1600" i="1" dirty="0">
                <a:latin typeface="CMTI10"/>
              </a:rPr>
              <a:t>average</a:t>
            </a:r>
          </a:p>
          <a:p>
            <a:r>
              <a:rPr lang="en-US" sz="1600" dirty="0">
                <a:latin typeface="CMR10"/>
              </a:rPr>
              <a:t>effect on </a:t>
            </a:r>
            <a:r>
              <a:rPr lang="en-US" sz="1600" i="1" dirty="0">
                <a:latin typeface="CMMI10"/>
              </a:rPr>
              <a:t>Y </a:t>
            </a:r>
            <a:r>
              <a:rPr lang="en-US" sz="1600" dirty="0">
                <a:latin typeface="CMR10"/>
              </a:rPr>
              <a:t>of a one unit increase in </a:t>
            </a:r>
            <a:r>
              <a:rPr lang="en-US" sz="1600" i="1" dirty="0" err="1">
                <a:latin typeface="CMMI10"/>
              </a:rPr>
              <a:t>X</a:t>
            </a:r>
            <a:r>
              <a:rPr lang="en-US" sz="700" i="1" dirty="0" err="1">
                <a:latin typeface="CMMI7"/>
              </a:rPr>
              <a:t>j</a:t>
            </a:r>
            <a:r>
              <a:rPr lang="en-US" sz="700" i="1" dirty="0">
                <a:latin typeface="CMMI7"/>
              </a:rPr>
              <a:t> </a:t>
            </a:r>
            <a:r>
              <a:rPr lang="en-US" sz="1600" dirty="0">
                <a:latin typeface="CMR10"/>
              </a:rPr>
              <a:t>, </a:t>
            </a:r>
            <a:r>
              <a:rPr lang="en-US" sz="1600" i="1" dirty="0">
                <a:latin typeface="CMTI10"/>
              </a:rPr>
              <a:t>holding all other predictors fixed</a:t>
            </a:r>
            <a:r>
              <a:rPr lang="en-US" sz="1600" dirty="0" smtClean="0">
                <a:latin typeface="CMR10"/>
              </a:rPr>
              <a:t>.</a:t>
            </a:r>
            <a:endParaRPr lang="en-US" sz="1600" dirty="0">
              <a:latin typeface="CMR10"/>
            </a:endParaRPr>
          </a:p>
        </p:txBody>
      </p:sp>
    </p:spTree>
    <p:extLst>
      <p:ext uri="{BB962C8B-B14F-4D97-AF65-F5344CB8AC3E}">
        <p14:creationId xmlns:p14="http://schemas.microsoft.com/office/powerpoint/2010/main" val="1093337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3" y="692696"/>
            <a:ext cx="6295561" cy="6480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412776"/>
            <a:ext cx="5904656" cy="189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1525732" y="3365187"/>
            <a:ext cx="6339421" cy="369332"/>
          </a:xfrm>
          <a:prstGeom prst="rect">
            <a:avLst/>
          </a:prstGeom>
        </p:spPr>
        <p:txBody>
          <a:bodyPr wrap="square">
            <a:spAutoFit/>
          </a:bodyPr>
          <a:lstStyle/>
          <a:p>
            <a:r>
              <a:rPr lang="en-US" i="1" dirty="0">
                <a:solidFill>
                  <a:srgbClr val="FF0000"/>
                </a:solidFill>
              </a:rPr>
              <a:t>simple and multiple regression coefficients can be quite different</a:t>
            </a:r>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231" y="3861048"/>
            <a:ext cx="7346422" cy="26973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723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3" y="692696"/>
            <a:ext cx="6295561" cy="6480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412776"/>
            <a:ext cx="5904656" cy="189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1525732" y="3429000"/>
            <a:ext cx="6339421" cy="369332"/>
          </a:xfrm>
          <a:prstGeom prst="rect">
            <a:avLst/>
          </a:prstGeom>
        </p:spPr>
        <p:txBody>
          <a:bodyPr wrap="square">
            <a:spAutoFit/>
          </a:bodyPr>
          <a:lstStyle/>
          <a:p>
            <a:r>
              <a:rPr lang="en-US" i="1" dirty="0">
                <a:solidFill>
                  <a:srgbClr val="FF0000"/>
                </a:solidFill>
              </a:rPr>
              <a:t>simple and multiple regression coefficients can be quite different</a:t>
            </a:r>
          </a:p>
        </p:txBody>
      </p:sp>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4005064"/>
            <a:ext cx="8439150" cy="1866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7101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08720"/>
            <a:ext cx="6295561" cy="6480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Rectángulo"/>
          <p:cNvSpPr/>
          <p:nvPr/>
        </p:nvSpPr>
        <p:spPr>
          <a:xfrm>
            <a:off x="827584" y="1844824"/>
            <a:ext cx="6339421" cy="923330"/>
          </a:xfrm>
          <a:prstGeom prst="rect">
            <a:avLst/>
          </a:prstGeom>
        </p:spPr>
        <p:txBody>
          <a:bodyPr wrap="square">
            <a:spAutoFit/>
          </a:bodyPr>
          <a:lstStyle/>
          <a:p>
            <a:r>
              <a:rPr lang="en-US" i="1" dirty="0" smtClean="0">
                <a:solidFill>
                  <a:srgbClr val="FF0000"/>
                </a:solidFill>
              </a:rPr>
              <a:t>Does </a:t>
            </a:r>
            <a:r>
              <a:rPr lang="en-US" i="1" dirty="0">
                <a:solidFill>
                  <a:srgbClr val="FF0000"/>
                </a:solidFill>
              </a:rPr>
              <a:t>it make sense for the multiple regression to suggest no </a:t>
            </a:r>
            <a:r>
              <a:rPr lang="en-US" i="1" dirty="0" smtClean="0">
                <a:solidFill>
                  <a:srgbClr val="FF0000"/>
                </a:solidFill>
              </a:rPr>
              <a:t>relationship between </a:t>
            </a:r>
            <a:r>
              <a:rPr lang="en-US" b="1" i="1" dirty="0">
                <a:solidFill>
                  <a:schemeClr val="accent6">
                    <a:lumMod val="50000"/>
                  </a:schemeClr>
                </a:solidFill>
              </a:rPr>
              <a:t>sales</a:t>
            </a:r>
            <a:r>
              <a:rPr lang="en-US" i="1" dirty="0">
                <a:solidFill>
                  <a:srgbClr val="FF0000"/>
                </a:solidFill>
              </a:rPr>
              <a:t> and </a:t>
            </a:r>
            <a:r>
              <a:rPr lang="en-US" b="1" i="1" dirty="0">
                <a:solidFill>
                  <a:schemeClr val="accent6">
                    <a:lumMod val="50000"/>
                  </a:schemeClr>
                </a:solidFill>
              </a:rPr>
              <a:t>newspaper</a:t>
            </a:r>
            <a:r>
              <a:rPr lang="en-US" i="1" dirty="0">
                <a:solidFill>
                  <a:srgbClr val="FF0000"/>
                </a:solidFill>
              </a:rPr>
              <a:t> while the simple linear regression implies </a:t>
            </a:r>
            <a:r>
              <a:rPr lang="en-US" i="1" dirty="0" smtClean="0">
                <a:solidFill>
                  <a:srgbClr val="FF0000"/>
                </a:solidFill>
              </a:rPr>
              <a:t>the opposite</a:t>
            </a:r>
            <a:r>
              <a:rPr lang="en-US" i="1" dirty="0">
                <a:solidFill>
                  <a:srgbClr val="FF0000"/>
                </a:solidFill>
              </a:rPr>
              <a:t>? In fact it does</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140968"/>
            <a:ext cx="7654690" cy="2428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575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819" y="2112731"/>
            <a:ext cx="8477250" cy="422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332656"/>
            <a:ext cx="5611655" cy="178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676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sp>
        <p:nvSpPr>
          <p:cNvPr id="3" name="2 Rectángulo"/>
          <p:cNvSpPr/>
          <p:nvPr/>
        </p:nvSpPr>
        <p:spPr>
          <a:xfrm>
            <a:off x="2411760" y="1196752"/>
            <a:ext cx="3810467" cy="369332"/>
          </a:xfrm>
          <a:prstGeom prst="rect">
            <a:avLst/>
          </a:prstGeom>
        </p:spPr>
        <p:txBody>
          <a:bodyPr wrap="none">
            <a:spAutoFit/>
          </a:bodyPr>
          <a:lstStyle/>
          <a:p>
            <a:r>
              <a:rPr lang="en-US" b="1" dirty="0" smtClean="0">
                <a:solidFill>
                  <a:srgbClr val="FF0000"/>
                </a:solidFill>
              </a:rPr>
              <a:t>Confounders, mediation, moderation,…</a:t>
            </a:r>
            <a:endParaRPr lang="en-US" b="1" dirty="0">
              <a:solidFill>
                <a:srgbClr val="FF0000"/>
              </a:solidFill>
            </a:endParaRPr>
          </a:p>
        </p:txBody>
      </p:sp>
      <p:sp>
        <p:nvSpPr>
          <p:cNvPr id="4" name="3 Rectángulo"/>
          <p:cNvSpPr/>
          <p:nvPr/>
        </p:nvSpPr>
        <p:spPr>
          <a:xfrm>
            <a:off x="1259632" y="1700808"/>
            <a:ext cx="6336704" cy="923330"/>
          </a:xfrm>
          <a:prstGeom prst="rect">
            <a:avLst/>
          </a:prstGeom>
        </p:spPr>
        <p:txBody>
          <a:bodyPr wrap="square">
            <a:spAutoFit/>
          </a:bodyPr>
          <a:lstStyle/>
          <a:p>
            <a:r>
              <a:rPr lang="en-US" dirty="0"/>
              <a:t>Hayes, Andrew F. </a:t>
            </a:r>
            <a:r>
              <a:rPr lang="en-US" i="1" dirty="0"/>
              <a:t>Introduction to mediation, moderation, and conditional process analysis: A regression-based approach</a:t>
            </a:r>
            <a:r>
              <a:rPr lang="en-US" dirty="0"/>
              <a:t>. Guilford Press, 2013.</a:t>
            </a:r>
          </a:p>
        </p:txBody>
      </p:sp>
      <p:pic>
        <p:nvPicPr>
          <p:cNvPr id="1026" name="Picture 2" descr="https://udemy-images.udemy.com/course/750x422/630332_9ea2_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362" y="2708920"/>
            <a:ext cx="5355261" cy="3013227"/>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683568" y="5537481"/>
            <a:ext cx="7776864" cy="646331"/>
          </a:xfrm>
          <a:prstGeom prst="rect">
            <a:avLst/>
          </a:prstGeom>
        </p:spPr>
        <p:txBody>
          <a:bodyPr wrap="square">
            <a:spAutoFit/>
          </a:bodyPr>
          <a:lstStyle/>
          <a:p>
            <a:r>
              <a:rPr lang="en-US" dirty="0">
                <a:hlinkClick r:id="rId3"/>
              </a:rPr>
              <a:t>https://www.udemy.com/mediation-moderation-and-conditional-process-analysis</a:t>
            </a:r>
            <a:r>
              <a:rPr lang="en-US" dirty="0" smtClean="0">
                <a:hlinkClick r:id="rId3"/>
              </a:rPr>
              <a:t>/</a:t>
            </a:r>
            <a:endParaRPr lang="en-US" dirty="0" smtClean="0"/>
          </a:p>
          <a:p>
            <a:r>
              <a:rPr lang="en-US" dirty="0">
                <a:hlinkClick r:id="rId4"/>
              </a:rPr>
              <a:t>https://</a:t>
            </a:r>
            <a:r>
              <a:rPr lang="en-US" dirty="0" smtClean="0">
                <a:hlinkClick r:id="rId4"/>
              </a:rPr>
              <a:t>www.datacamp.com/courses/moderation-and-mediation</a:t>
            </a:r>
            <a:r>
              <a:rPr lang="en-US" dirty="0" smtClean="0"/>
              <a:t> </a:t>
            </a:r>
            <a:endParaRPr lang="en-US" dirty="0"/>
          </a:p>
        </p:txBody>
      </p:sp>
    </p:spTree>
    <p:extLst>
      <p:ext uri="{BB962C8B-B14F-4D97-AF65-F5344CB8AC3E}">
        <p14:creationId xmlns:p14="http://schemas.microsoft.com/office/powerpoint/2010/main" val="750512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sp>
        <p:nvSpPr>
          <p:cNvPr id="7" name="2 Marcador de contenido"/>
          <p:cNvSpPr>
            <a:spLocks noGrp="1"/>
          </p:cNvSpPr>
          <p:nvPr>
            <p:ph idx="1"/>
          </p:nvPr>
        </p:nvSpPr>
        <p:spPr>
          <a:xfrm>
            <a:off x="467544" y="1196753"/>
            <a:ext cx="8229600" cy="792088"/>
          </a:xfrm>
        </p:spPr>
        <p:txBody>
          <a:bodyPr>
            <a:normAutofit fontScale="92500" lnSpcReduction="20000"/>
          </a:bodyPr>
          <a:lstStyle/>
          <a:p>
            <a:r>
              <a:rPr lang="en-US" dirty="0" smtClean="0"/>
              <a:t>We will study </a:t>
            </a:r>
            <a:r>
              <a:rPr lang="en-US" b="1" i="1" dirty="0" smtClean="0">
                <a:solidFill>
                  <a:srgbClr val="92D050"/>
                </a:solidFill>
              </a:rPr>
              <a:t>3.4 The Marketing Plan </a:t>
            </a:r>
            <a:r>
              <a:rPr lang="en-US" dirty="0" smtClean="0"/>
              <a:t>following </a:t>
            </a:r>
            <a:r>
              <a:rPr lang="en-US" b="1" i="1" dirty="0">
                <a:solidFill>
                  <a:srgbClr val="92D050"/>
                </a:solidFill>
              </a:rPr>
              <a:t>3.6 Lab: Linear Regression</a:t>
            </a:r>
            <a:r>
              <a:rPr lang="en-US" dirty="0" smtClean="0"/>
              <a:t> in text book:</a:t>
            </a:r>
          </a:p>
        </p:txBody>
      </p:sp>
      <p:sp>
        <p:nvSpPr>
          <p:cNvPr id="3" name="2 Rectángulo"/>
          <p:cNvSpPr/>
          <p:nvPr/>
        </p:nvSpPr>
        <p:spPr>
          <a:xfrm>
            <a:off x="971600" y="2025714"/>
            <a:ext cx="7128792" cy="646331"/>
          </a:xfrm>
          <a:prstGeom prst="rect">
            <a:avLst/>
          </a:prstGeom>
        </p:spPr>
        <p:txBody>
          <a:bodyPr wrap="square">
            <a:spAutoFit/>
          </a:bodyPr>
          <a:lstStyle/>
          <a:p>
            <a:r>
              <a:rPr lang="en-US" dirty="0"/>
              <a:t>An Introduction to Statistical Learning with Applications in R. Gareth James, Daniela Witten, Trevor Hastie and Robert </a:t>
            </a:r>
            <a:r>
              <a:rPr lang="en-US" dirty="0" err="1"/>
              <a:t>Tibshirani</a:t>
            </a:r>
            <a:r>
              <a:rPr lang="en-US" dirty="0"/>
              <a:t>. Springer, 2013.</a:t>
            </a:r>
          </a:p>
        </p:txBody>
      </p:sp>
      <p:sp>
        <p:nvSpPr>
          <p:cNvPr id="4" name="3 Rectángulo"/>
          <p:cNvSpPr/>
          <p:nvPr/>
        </p:nvSpPr>
        <p:spPr>
          <a:xfrm>
            <a:off x="1043608" y="3107379"/>
            <a:ext cx="6552728" cy="2031325"/>
          </a:xfrm>
          <a:prstGeom prst="rect">
            <a:avLst/>
          </a:prstGeom>
        </p:spPr>
        <p:txBody>
          <a:bodyPr wrap="square">
            <a:spAutoFit/>
          </a:bodyPr>
          <a:lstStyle/>
          <a:p>
            <a:pPr marL="285750" indent="-285750">
              <a:buClr>
                <a:srgbClr val="0070C0"/>
              </a:buClr>
              <a:buSzPct val="80000"/>
              <a:buFont typeface="Wingdings" panose="05000000000000000000" pitchFamily="2" charset="2"/>
              <a:buChar char="q"/>
            </a:pPr>
            <a:r>
              <a:rPr lang="en-US" dirty="0"/>
              <a:t>Suppose that we are statistical consultants hired by </a:t>
            </a:r>
            <a:r>
              <a:rPr lang="en-US" dirty="0" smtClean="0"/>
              <a:t>a client </a:t>
            </a:r>
            <a:r>
              <a:rPr lang="en-US" dirty="0"/>
              <a:t>to provide advice on how to improve sales of a particular </a:t>
            </a:r>
            <a:r>
              <a:rPr lang="en-US" dirty="0" smtClean="0"/>
              <a:t>product.</a:t>
            </a:r>
          </a:p>
          <a:p>
            <a:pPr marL="285750" indent="-285750">
              <a:buClr>
                <a:srgbClr val="0070C0"/>
              </a:buClr>
              <a:buSzPct val="80000"/>
              <a:buFont typeface="Wingdings" panose="05000000000000000000" pitchFamily="2" charset="2"/>
              <a:buChar char="q"/>
            </a:pPr>
            <a:endParaRPr lang="en-US" dirty="0"/>
          </a:p>
          <a:p>
            <a:pPr marL="285750" indent="-285750">
              <a:buClr>
                <a:srgbClr val="0070C0"/>
              </a:buClr>
              <a:buSzPct val="80000"/>
              <a:buFont typeface="Wingdings" panose="05000000000000000000" pitchFamily="2" charset="2"/>
              <a:buChar char="q"/>
            </a:pPr>
            <a:r>
              <a:rPr lang="en-US" dirty="0" smtClean="0"/>
              <a:t>The</a:t>
            </a:r>
            <a:r>
              <a:rPr lang="en-US" dirty="0"/>
              <a:t> </a:t>
            </a:r>
            <a:r>
              <a:rPr lang="en-US" b="1" dirty="0" smtClean="0">
                <a:solidFill>
                  <a:schemeClr val="accent6">
                    <a:lumMod val="50000"/>
                  </a:schemeClr>
                </a:solidFill>
              </a:rPr>
              <a:t>Advertising</a:t>
            </a:r>
            <a:r>
              <a:rPr lang="en-US" dirty="0" smtClean="0"/>
              <a:t> </a:t>
            </a:r>
            <a:r>
              <a:rPr lang="en-US" dirty="0"/>
              <a:t>data set consists of the sales of that product in 200 </a:t>
            </a:r>
            <a:r>
              <a:rPr lang="en-US" dirty="0" smtClean="0"/>
              <a:t>different markets</a:t>
            </a:r>
            <a:r>
              <a:rPr lang="en-US" dirty="0"/>
              <a:t>, along with advertising budgets for the product in each of </a:t>
            </a:r>
            <a:r>
              <a:rPr lang="en-US" dirty="0" smtClean="0"/>
              <a:t>those markets </a:t>
            </a:r>
            <a:r>
              <a:rPr lang="en-US" dirty="0"/>
              <a:t>for three different media: </a:t>
            </a:r>
            <a:r>
              <a:rPr lang="en-US" b="1" dirty="0">
                <a:solidFill>
                  <a:schemeClr val="accent6">
                    <a:lumMod val="50000"/>
                  </a:schemeClr>
                </a:solidFill>
              </a:rPr>
              <a:t>TV</a:t>
            </a:r>
            <a:r>
              <a:rPr lang="en-US" dirty="0"/>
              <a:t>, </a:t>
            </a:r>
            <a:r>
              <a:rPr lang="en-US" b="1" dirty="0">
                <a:solidFill>
                  <a:schemeClr val="accent6">
                    <a:lumMod val="50000"/>
                  </a:schemeClr>
                </a:solidFill>
              </a:rPr>
              <a:t>radio</a:t>
            </a:r>
            <a:r>
              <a:rPr lang="en-US" dirty="0"/>
              <a:t>, and </a:t>
            </a:r>
            <a:r>
              <a:rPr lang="en-US" b="1" dirty="0">
                <a:solidFill>
                  <a:schemeClr val="accent6">
                    <a:lumMod val="50000"/>
                  </a:schemeClr>
                </a:solidFill>
              </a:rPr>
              <a:t>newspaper</a:t>
            </a:r>
            <a:r>
              <a:rPr lang="en-US" dirty="0"/>
              <a:t>.</a:t>
            </a:r>
          </a:p>
        </p:txBody>
      </p:sp>
    </p:spTree>
    <p:extLst>
      <p:ext uri="{BB962C8B-B14F-4D97-AF65-F5344CB8AC3E}">
        <p14:creationId xmlns:p14="http://schemas.microsoft.com/office/powerpoint/2010/main" val="577650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6381328"/>
            <a:ext cx="3240360" cy="347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8" name="7 Rectángulo"/>
          <p:cNvSpPr/>
          <p:nvPr/>
        </p:nvSpPr>
        <p:spPr>
          <a:xfrm>
            <a:off x="639473" y="1628800"/>
            <a:ext cx="7344816" cy="3016210"/>
          </a:xfrm>
          <a:prstGeom prst="rect">
            <a:avLst/>
          </a:prstGeom>
        </p:spPr>
        <p:txBody>
          <a:bodyPr wrap="square">
            <a:spAutoFit/>
          </a:bodyPr>
          <a:lstStyle/>
          <a:p>
            <a:pPr marL="342900" indent="-342900">
              <a:spcAft>
                <a:spcPts val="1200"/>
              </a:spcAft>
              <a:buClr>
                <a:srgbClr val="0070C0"/>
              </a:buClr>
              <a:buFont typeface="+mj-lt"/>
              <a:buAutoNum type="arabicPeriod"/>
            </a:pPr>
            <a:r>
              <a:rPr lang="en-US" sz="2000" i="1" dirty="0"/>
              <a:t>Is There a Relationship Between the Response and </a:t>
            </a:r>
            <a:r>
              <a:rPr lang="en-US" sz="2000" i="1" dirty="0" smtClean="0"/>
              <a:t>Predictors? … or.. Is </a:t>
            </a:r>
            <a:r>
              <a:rPr lang="en-US" sz="2000" i="1" dirty="0"/>
              <a:t>at least one of the predictors </a:t>
            </a:r>
            <a:r>
              <a:rPr lang="en-US" sz="2000" i="1" dirty="0" err="1"/>
              <a:t>X</a:t>
            </a:r>
            <a:r>
              <a:rPr lang="en-US" sz="2000" baseline="-25000" dirty="0" err="1"/>
              <a:t>1</a:t>
            </a:r>
            <a:r>
              <a:rPr lang="en-US" sz="2000" i="1" dirty="0" err="1"/>
              <a:t>,X</a:t>
            </a:r>
            <a:r>
              <a:rPr lang="en-US" sz="2000" baseline="-25000" dirty="0" err="1"/>
              <a:t>2</a:t>
            </a:r>
            <a:r>
              <a:rPr lang="en-US" sz="2000" i="1" dirty="0"/>
              <a:t>, . . . , </a:t>
            </a:r>
            <a:r>
              <a:rPr lang="en-US" sz="2000" i="1" dirty="0" err="1"/>
              <a:t>X</a:t>
            </a:r>
            <a:r>
              <a:rPr lang="en-US" sz="2000" i="1" baseline="-25000" dirty="0" err="1"/>
              <a:t>p</a:t>
            </a:r>
            <a:r>
              <a:rPr lang="en-US" sz="2000" i="1" dirty="0"/>
              <a:t> useful in </a:t>
            </a:r>
            <a:r>
              <a:rPr lang="en-US" sz="2000" i="1" dirty="0" smtClean="0"/>
              <a:t>predicting the response?</a:t>
            </a:r>
          </a:p>
          <a:p>
            <a:pPr marL="342900" indent="-342900">
              <a:spcAft>
                <a:spcPts val="1200"/>
              </a:spcAft>
              <a:buClr>
                <a:srgbClr val="0070C0"/>
              </a:buClr>
              <a:buFont typeface="+mj-lt"/>
              <a:buAutoNum type="arabicPeriod"/>
            </a:pPr>
            <a:r>
              <a:rPr lang="en-US" sz="2000" i="1" dirty="0" smtClean="0"/>
              <a:t>Do </a:t>
            </a:r>
            <a:r>
              <a:rPr lang="en-US" sz="2000" i="1" dirty="0"/>
              <a:t>all the predictors help to explain Y , or is only a subset of </a:t>
            </a:r>
            <a:r>
              <a:rPr lang="en-US" sz="2000" i="1" dirty="0" smtClean="0"/>
              <a:t>the predictors useful?</a:t>
            </a:r>
          </a:p>
          <a:p>
            <a:pPr marL="342900" indent="-342900">
              <a:spcAft>
                <a:spcPts val="1200"/>
              </a:spcAft>
              <a:buClr>
                <a:srgbClr val="0070C0"/>
              </a:buClr>
              <a:buFont typeface="+mj-lt"/>
              <a:buAutoNum type="arabicPeriod"/>
            </a:pPr>
            <a:r>
              <a:rPr lang="en-US" sz="2000" i="1" dirty="0" smtClean="0"/>
              <a:t>How </a:t>
            </a:r>
            <a:r>
              <a:rPr lang="en-US" sz="2000" i="1" dirty="0"/>
              <a:t>well does the model fit the </a:t>
            </a:r>
            <a:r>
              <a:rPr lang="en-US" sz="2000" i="1" dirty="0" smtClean="0"/>
              <a:t>data?</a:t>
            </a:r>
          </a:p>
          <a:p>
            <a:pPr marL="342900" indent="-342900">
              <a:spcAft>
                <a:spcPts val="1200"/>
              </a:spcAft>
              <a:buClr>
                <a:srgbClr val="0070C0"/>
              </a:buClr>
              <a:buFont typeface="+mj-lt"/>
              <a:buAutoNum type="arabicPeriod"/>
            </a:pPr>
            <a:r>
              <a:rPr lang="en-US" sz="2000" i="1" dirty="0" smtClean="0"/>
              <a:t>Given </a:t>
            </a:r>
            <a:r>
              <a:rPr lang="en-US" sz="2000" i="1" dirty="0"/>
              <a:t>a set of predictor values, what response value should we </a:t>
            </a:r>
            <a:r>
              <a:rPr lang="en-US" sz="2000" i="1" dirty="0" smtClean="0"/>
              <a:t>predict, and how accurate is our prediction?</a:t>
            </a:r>
            <a:r>
              <a:rPr lang="en-US" sz="2000" dirty="0" smtClean="0"/>
              <a:t>.</a:t>
            </a:r>
          </a:p>
        </p:txBody>
      </p:sp>
    </p:spTree>
    <p:extLst>
      <p:ext uri="{BB962C8B-B14F-4D97-AF65-F5344CB8AC3E}">
        <p14:creationId xmlns:p14="http://schemas.microsoft.com/office/powerpoint/2010/main" val="386573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6381328"/>
            <a:ext cx="3240360" cy="347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8" name="7 Rectángulo"/>
          <p:cNvSpPr/>
          <p:nvPr/>
        </p:nvSpPr>
        <p:spPr>
          <a:xfrm>
            <a:off x="467544" y="1105526"/>
            <a:ext cx="7344816" cy="400110"/>
          </a:xfrm>
          <a:prstGeom prst="rect">
            <a:avLst/>
          </a:prstGeom>
        </p:spPr>
        <p:txBody>
          <a:bodyPr wrap="square">
            <a:spAutoFit/>
          </a:bodyPr>
          <a:lstStyle/>
          <a:p>
            <a:pPr marL="342900" indent="-342900">
              <a:spcAft>
                <a:spcPts val="1200"/>
              </a:spcAft>
              <a:buClr>
                <a:srgbClr val="0070C0"/>
              </a:buClr>
              <a:buFont typeface="+mj-lt"/>
              <a:buAutoNum type="arabicPeriod"/>
            </a:pPr>
            <a:r>
              <a:rPr lang="en-US" sz="2000" i="1" dirty="0"/>
              <a:t>Is There a Relationship Between the Response and </a:t>
            </a:r>
            <a:r>
              <a:rPr lang="en-US" sz="2000" i="1" dirty="0" smtClean="0"/>
              <a:t>Predictors?</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628800"/>
            <a:ext cx="6295561" cy="6480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9" name="8 Rectángulo"/>
              <p:cNvSpPr/>
              <p:nvPr/>
            </p:nvSpPr>
            <p:spPr>
              <a:xfrm>
                <a:off x="884311" y="3127675"/>
                <a:ext cx="6836680" cy="2280624"/>
              </a:xfrm>
              <a:prstGeom prst="rect">
                <a:avLst/>
              </a:prstGeom>
              <a:ln>
                <a:solidFill>
                  <a:schemeClr val="accent1"/>
                </a:solidFill>
                <a:prstDash val="dash"/>
              </a:ln>
            </p:spPr>
            <p:txBody>
              <a:bodyPr wrap="none">
                <a:spAutoFit/>
              </a:bodyPr>
              <a:lstStyle/>
              <a:p>
                <a:r>
                  <a:rPr lang="en-US" i="1" dirty="0" smtClean="0"/>
                  <a:t>F</a:t>
                </a:r>
                <a:r>
                  <a:rPr lang="en-US" dirty="0" smtClean="0"/>
                  <a:t>-statistic is used to test “join significance” : null hypothesis,</a:t>
                </a:r>
                <a:endParaRPr lang="en-US" sz="2000" dirty="0" smtClean="0">
                  <a:solidFill>
                    <a:prstClr val="black"/>
                  </a:solidFill>
                </a:endParaRPr>
              </a:p>
              <a:p>
                <a:pPr lvl="0">
                  <a:spcBef>
                    <a:spcPct val="20000"/>
                  </a:spcBef>
                  <a:buClr>
                    <a:srgbClr val="4BACC6">
                      <a:lumMod val="75000"/>
                    </a:srgbClr>
                  </a:buClr>
                  <a:buSzPct val="75000"/>
                </a:pPr>
                <a:r>
                  <a:rPr lang="en-US" sz="2000" dirty="0">
                    <a:solidFill>
                      <a:prstClr val="black"/>
                    </a:solidFill>
                  </a:rPr>
                  <a:t>	</a:t>
                </a:r>
                <a:r>
                  <a:rPr lang="en-US" i="1" dirty="0" err="1">
                    <a:solidFill>
                      <a:prstClr val="black"/>
                    </a:solidFill>
                    <a:latin typeface="Times New Roman" panose="02020603050405020304" pitchFamily="18" charset="0"/>
                    <a:cs typeface="Times New Roman" panose="02020603050405020304" pitchFamily="18" charset="0"/>
                  </a:rPr>
                  <a:t>H</a:t>
                </a:r>
                <a:r>
                  <a:rPr lang="en-US" baseline="-25000" dirty="0" err="1">
                    <a:solidFill>
                      <a:prstClr val="black"/>
                    </a:solidFill>
                    <a:latin typeface="Times New Roman" panose="02020603050405020304" pitchFamily="18" charset="0"/>
                    <a:cs typeface="Times New Roman" panose="02020603050405020304" pitchFamily="18" charset="0"/>
                  </a:rPr>
                  <a:t>0</a:t>
                </a:r>
                <a:r>
                  <a:rPr lang="en-US" dirty="0">
                    <a:solidFill>
                      <a:prstClr val="black"/>
                    </a:solidFill>
                  </a:rPr>
                  <a:t>: There is no relationship between Response and </a:t>
                </a:r>
                <a:r>
                  <a:rPr lang="en-US" dirty="0" smtClean="0">
                    <a:solidFill>
                      <a:prstClr val="black"/>
                    </a:solidFill>
                  </a:rPr>
                  <a:t>Predictors</a:t>
                </a:r>
              </a:p>
              <a:p>
                <a:pPr lvl="0" indent="1258888">
                  <a:spcBef>
                    <a:spcPct val="20000"/>
                  </a:spcBef>
                  <a:spcAft>
                    <a:spcPts val="600"/>
                  </a:spcAft>
                  <a:buClr>
                    <a:srgbClr val="4BACC6">
                      <a:lumMod val="75000"/>
                    </a:srgbClr>
                  </a:buClr>
                  <a:buSzPct val="75000"/>
                </a:pPr>
                <a:r>
                  <a:rPr lang="en-US" dirty="0" smtClean="0">
                    <a:solidFill>
                      <a:prstClr val="black"/>
                    </a:solidFill>
                  </a:rPr>
                  <a:t>  </a:t>
                </a:r>
                <a:r>
                  <a:rPr lang="en-US" dirty="0">
                    <a:solidFill>
                      <a:prstClr val="black"/>
                    </a:solidFill>
                    <a:latin typeface="Times New Roman" panose="02020603050405020304" pitchFamily="18" charset="0"/>
                    <a:cs typeface="Times New Roman" panose="02020603050405020304" pitchFamily="18" charset="0"/>
                  </a:rPr>
                  <a:t>(</a:t>
                </a:r>
                <a14:m>
                  <m:oMath xmlns:m="http://schemas.openxmlformats.org/officeDocument/2006/math">
                    <m:r>
                      <a:rPr lang="el-GR" i="1" dirty="0">
                        <a:solidFill>
                          <a:srgbClr val="000000"/>
                        </a:solidFill>
                        <a:latin typeface="Cambria Math"/>
                        <a:cs typeface="Times New Roman" panose="02020603050405020304" pitchFamily="18" charset="0"/>
                      </a:rPr>
                      <m:t>𝛽</m:t>
                    </m:r>
                    <m:r>
                      <a:rPr lang="es-ES_tradnl" i="1" baseline="-25000" dirty="0">
                        <a:solidFill>
                          <a:srgbClr val="000000"/>
                        </a:solidFill>
                        <a:latin typeface="Cambria Math"/>
                        <a:cs typeface="Times New Roman" panose="02020603050405020304" pitchFamily="18" charset="0"/>
                      </a:rPr>
                      <m:t>1</m:t>
                    </m:r>
                  </m:oMath>
                </a14:m>
                <a:r>
                  <a:rPr lang="en-US" dirty="0">
                    <a:solidFill>
                      <a:prstClr val="black"/>
                    </a:solidFill>
                  </a:rPr>
                  <a:t> </a:t>
                </a:r>
                <a:r>
                  <a:rPr lang="en-US" dirty="0">
                    <a:solidFill>
                      <a:prstClr val="black"/>
                    </a:solidFill>
                    <a:latin typeface="Times New Roman" panose="02020603050405020304" pitchFamily="18" charset="0"/>
                    <a:cs typeface="Times New Roman" panose="02020603050405020304" pitchFamily="18" charset="0"/>
                  </a:rPr>
                  <a:t>=</a:t>
                </a:r>
                <a:r>
                  <a:rPr lang="el-GR" dirty="0">
                    <a:solidFill>
                      <a:srgbClr val="000000"/>
                    </a:solidFill>
                    <a:cs typeface="Times New Roman" panose="02020603050405020304" pitchFamily="18" charset="0"/>
                  </a:rPr>
                  <a:t> </a:t>
                </a:r>
                <a14:m>
                  <m:oMath xmlns:m="http://schemas.openxmlformats.org/officeDocument/2006/math">
                    <m:r>
                      <a:rPr lang="el-GR" i="1" dirty="0">
                        <a:solidFill>
                          <a:srgbClr val="000000"/>
                        </a:solidFill>
                        <a:latin typeface="Cambria Math"/>
                        <a:cs typeface="Times New Roman" panose="02020603050405020304" pitchFamily="18" charset="0"/>
                      </a:rPr>
                      <m:t>𝛽</m:t>
                    </m:r>
                    <m:r>
                      <a:rPr lang="es-ES_tradnl" b="0" i="1" baseline="-25000" dirty="0" smtClean="0">
                        <a:solidFill>
                          <a:srgbClr val="000000"/>
                        </a:solidFill>
                        <a:latin typeface="Cambria Math"/>
                        <a:cs typeface="Times New Roman" panose="02020603050405020304" pitchFamily="18" charset="0"/>
                      </a:rPr>
                      <m:t>2</m:t>
                    </m:r>
                  </m:oMath>
                </a14:m>
                <a:r>
                  <a:rPr lang="en-US" dirty="0">
                    <a:solidFill>
                      <a:prstClr val="black"/>
                    </a:solidFill>
                  </a:rPr>
                  <a:t> </a:t>
                </a:r>
                <a:r>
                  <a:rPr lang="en-US" dirty="0">
                    <a:solidFill>
                      <a:prstClr val="black"/>
                    </a:solidFill>
                    <a:latin typeface="Times New Roman" panose="02020603050405020304" pitchFamily="18" charset="0"/>
                    <a:cs typeface="Times New Roman" panose="02020603050405020304" pitchFamily="18" charset="0"/>
                  </a:rPr>
                  <a:t>=</a:t>
                </a:r>
                <a:r>
                  <a:rPr lang="en-US" dirty="0" smtClean="0">
                    <a:solidFill>
                      <a:prstClr val="black"/>
                    </a:solidFill>
                    <a:latin typeface="Times New Roman" panose="02020603050405020304" pitchFamily="18" charset="0"/>
                    <a:cs typeface="Times New Roman" panose="02020603050405020304" pitchFamily="18" charset="0"/>
                  </a:rPr>
                  <a:t> . . . = </a:t>
                </a:r>
                <a:r>
                  <a:rPr lang="el-GR" dirty="0" smtClean="0">
                    <a:solidFill>
                      <a:srgbClr val="000000"/>
                    </a:solidFill>
                    <a:cs typeface="Times New Roman" panose="02020603050405020304" pitchFamily="18" charset="0"/>
                  </a:rPr>
                  <a:t> </a:t>
                </a:r>
                <a14:m>
                  <m:oMath xmlns:m="http://schemas.openxmlformats.org/officeDocument/2006/math">
                    <m:r>
                      <a:rPr lang="el-GR" i="1" dirty="0">
                        <a:solidFill>
                          <a:srgbClr val="000000"/>
                        </a:solidFill>
                        <a:latin typeface="Cambria Math"/>
                        <a:cs typeface="Times New Roman" panose="02020603050405020304" pitchFamily="18" charset="0"/>
                      </a:rPr>
                      <m:t>𝛽</m:t>
                    </m:r>
                    <m:r>
                      <a:rPr lang="es-ES_tradnl" b="0" i="1" baseline="-25000" dirty="0" smtClean="0">
                        <a:solidFill>
                          <a:srgbClr val="000000"/>
                        </a:solidFill>
                        <a:latin typeface="Cambria Math"/>
                        <a:cs typeface="Times New Roman" panose="02020603050405020304" pitchFamily="18" charset="0"/>
                      </a:rPr>
                      <m:t>𝑝</m:t>
                    </m:r>
                  </m:oMath>
                </a14:m>
                <a:r>
                  <a:rPr lang="en-US" dirty="0">
                    <a:solidFill>
                      <a:prstClr val="black"/>
                    </a:solidFill>
                  </a:rPr>
                  <a:t> </a:t>
                </a:r>
                <a:r>
                  <a:rPr lang="en-US" dirty="0">
                    <a:solidFill>
                      <a:prstClr val="black"/>
                    </a:solidFill>
                    <a:latin typeface="Times New Roman" panose="02020603050405020304" pitchFamily="18" charset="0"/>
                    <a:cs typeface="Times New Roman" panose="02020603050405020304" pitchFamily="18" charset="0"/>
                  </a:rPr>
                  <a:t>= </a:t>
                </a:r>
                <a:r>
                  <a:rPr lang="en-US" dirty="0" smtClean="0">
                    <a:solidFill>
                      <a:prstClr val="black"/>
                    </a:solidFill>
                    <a:latin typeface="Times New Roman" panose="02020603050405020304" pitchFamily="18" charset="0"/>
                    <a:cs typeface="Times New Roman" panose="02020603050405020304" pitchFamily="18" charset="0"/>
                  </a:rPr>
                  <a:t>0)</a:t>
                </a:r>
                <a:endParaRPr lang="en-US" sz="2000" dirty="0">
                  <a:solidFill>
                    <a:prstClr val="black"/>
                  </a:solidFill>
                </a:endParaRPr>
              </a:p>
              <a:p>
                <a:pPr lvl="0" indent="444500">
                  <a:spcBef>
                    <a:spcPct val="20000"/>
                  </a:spcBef>
                  <a:spcAft>
                    <a:spcPts val="1200"/>
                  </a:spcAft>
                  <a:buClr>
                    <a:srgbClr val="4BACC6">
                      <a:lumMod val="75000"/>
                    </a:srgbClr>
                  </a:buClr>
                  <a:buSzPct val="75000"/>
                </a:pPr>
                <a:r>
                  <a:rPr lang="en-US" dirty="0" smtClean="0"/>
                  <a:t>versus </a:t>
                </a:r>
                <a:r>
                  <a:rPr lang="en-US" dirty="0"/>
                  <a:t>the Alternative hypothesis:</a:t>
                </a:r>
              </a:p>
              <a:p>
                <a:pPr lvl="0">
                  <a:spcBef>
                    <a:spcPct val="20000"/>
                  </a:spcBef>
                  <a:buClr>
                    <a:srgbClr val="4BACC6">
                      <a:lumMod val="75000"/>
                    </a:srgbClr>
                  </a:buClr>
                  <a:buSzPct val="75000"/>
                </a:pPr>
                <a:r>
                  <a:rPr lang="en-US" sz="2000" dirty="0">
                    <a:solidFill>
                      <a:prstClr val="black"/>
                    </a:solidFill>
                  </a:rPr>
                  <a:t>	</a:t>
                </a:r>
                <a:r>
                  <a:rPr lang="en-US" i="1" dirty="0" smtClean="0">
                    <a:solidFill>
                      <a:prstClr val="black"/>
                    </a:solidFill>
                    <a:latin typeface="Times New Roman" panose="02020603050405020304" pitchFamily="18" charset="0"/>
                    <a:cs typeface="Times New Roman" panose="02020603050405020304" pitchFamily="18" charset="0"/>
                  </a:rPr>
                  <a:t>H</a:t>
                </a:r>
                <a:r>
                  <a:rPr lang="en-US" baseline="-25000" dirty="0" smtClean="0">
                    <a:solidFill>
                      <a:prstClr val="black"/>
                    </a:solidFill>
                    <a:latin typeface="Times New Roman" panose="02020603050405020304" pitchFamily="18" charset="0"/>
                    <a:cs typeface="Times New Roman" panose="02020603050405020304" pitchFamily="18" charset="0"/>
                  </a:rPr>
                  <a:t>a</a:t>
                </a:r>
                <a:r>
                  <a:rPr lang="en-US" dirty="0" smtClean="0">
                    <a:solidFill>
                      <a:prstClr val="black"/>
                    </a:solidFill>
                  </a:rPr>
                  <a:t>: </a:t>
                </a:r>
                <a:r>
                  <a:rPr lang="en-US" dirty="0">
                    <a:solidFill>
                      <a:prstClr val="black"/>
                    </a:solidFill>
                  </a:rPr>
                  <a:t>a</a:t>
                </a:r>
                <a:r>
                  <a:rPr lang="en-US" dirty="0" smtClean="0">
                    <a:solidFill>
                      <a:prstClr val="black"/>
                    </a:solidFill>
                  </a:rPr>
                  <a:t>t least one </a:t>
                </a:r>
                <a14:m>
                  <m:oMath xmlns:m="http://schemas.openxmlformats.org/officeDocument/2006/math">
                    <m:r>
                      <a:rPr lang="el-GR" i="1" dirty="0">
                        <a:solidFill>
                          <a:srgbClr val="000000"/>
                        </a:solidFill>
                        <a:latin typeface="Cambria Math"/>
                        <a:cs typeface="Times New Roman" panose="02020603050405020304" pitchFamily="18" charset="0"/>
                      </a:rPr>
                      <m:t>𝛽</m:t>
                    </m:r>
                    <m:r>
                      <a:rPr lang="es-ES_tradnl" b="0" i="1" baseline="-25000" dirty="0" smtClean="0">
                        <a:solidFill>
                          <a:srgbClr val="000000"/>
                        </a:solidFill>
                        <a:latin typeface="Cambria Math"/>
                        <a:cs typeface="Times New Roman" panose="02020603050405020304" pitchFamily="18" charset="0"/>
                      </a:rPr>
                      <m:t>𝑗</m:t>
                    </m:r>
                    <m:r>
                      <a:rPr lang="es-ES_tradnl" i="1" baseline="-25000" dirty="0">
                        <a:solidFill>
                          <a:srgbClr val="000000"/>
                        </a:solidFill>
                        <a:latin typeface="Cambria Math"/>
                        <a:cs typeface="Times New Roman" panose="02020603050405020304" pitchFamily="18" charset="0"/>
                      </a:rPr>
                      <m:t> </m:t>
                    </m:r>
                    <m:r>
                      <a:rPr lang="es-ES_tradnl" i="1" dirty="0">
                        <a:solidFill>
                          <a:srgbClr val="000000"/>
                        </a:solidFill>
                        <a:latin typeface="Cambria Math"/>
                        <a:ea typeface="Cambria Math"/>
                        <a:cs typeface="Times New Roman" panose="02020603050405020304" pitchFamily="18" charset="0"/>
                      </a:rPr>
                      <m:t>≠</m:t>
                    </m:r>
                    <m:r>
                      <a:rPr lang="es-ES_tradnl" dirty="0">
                        <a:solidFill>
                          <a:srgbClr val="000000"/>
                        </a:solidFill>
                        <a:latin typeface="Cambria Math"/>
                        <a:ea typeface="Cambria Math"/>
                        <a:cs typeface="Times New Roman" panose="02020603050405020304" pitchFamily="18" charset="0"/>
                      </a:rPr>
                      <m:t>0</m:t>
                    </m:r>
                  </m:oMath>
                </a14:m>
                <a:endParaRPr lang="en-US" dirty="0">
                  <a:solidFill>
                    <a:prstClr val="black"/>
                  </a:solidFill>
                  <a:latin typeface="Times New Roman" panose="02020603050405020304" pitchFamily="18" charset="0"/>
                  <a:cs typeface="Times New Roman" panose="02020603050405020304" pitchFamily="18" charset="0"/>
                </a:endParaRPr>
              </a:p>
              <a:p>
                <a:endParaRPr lang="en-US" dirty="0" smtClean="0"/>
              </a:p>
            </p:txBody>
          </p:sp>
        </mc:Choice>
        <mc:Fallback xmlns="">
          <p:sp>
            <p:nvSpPr>
              <p:cNvPr id="9" name="8 Rectángulo"/>
              <p:cNvSpPr>
                <a:spLocks noRot="1" noChangeAspect="1" noMove="1" noResize="1" noEditPoints="1" noAdjustHandles="1" noChangeArrowheads="1" noChangeShapeType="1" noTextEdit="1"/>
              </p:cNvSpPr>
              <p:nvPr/>
            </p:nvSpPr>
            <p:spPr>
              <a:xfrm>
                <a:off x="884311" y="3127675"/>
                <a:ext cx="6836680" cy="2280624"/>
              </a:xfrm>
              <a:prstGeom prst="rect">
                <a:avLst/>
              </a:prstGeom>
              <a:blipFill rotWithShape="1">
                <a:blip r:embed="rId4"/>
                <a:stretch>
                  <a:fillRect l="-623" t="-1064"/>
                </a:stretch>
              </a:blipFill>
              <a:ln>
                <a:solidFill>
                  <a:schemeClr val="accent1"/>
                </a:solidFill>
                <a:prstDash val="dash"/>
              </a:ln>
            </p:spPr>
            <p:txBody>
              <a:bodyPr/>
              <a:lstStyle/>
              <a:p>
                <a:r>
                  <a:rPr lang="en-US">
                    <a:noFill/>
                  </a:rPr>
                  <a:t> </a:t>
                </a:r>
              </a:p>
            </p:txBody>
          </p:sp>
        </mc:Fallback>
      </mc:AlternateContent>
    </p:spTree>
    <p:extLst>
      <p:ext uri="{BB962C8B-B14F-4D97-AF65-F5344CB8AC3E}">
        <p14:creationId xmlns:p14="http://schemas.microsoft.com/office/powerpoint/2010/main" val="2315291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sp>
        <p:nvSpPr>
          <p:cNvPr id="8" name="7 Rectángulo"/>
          <p:cNvSpPr/>
          <p:nvPr/>
        </p:nvSpPr>
        <p:spPr>
          <a:xfrm>
            <a:off x="467544" y="1105526"/>
            <a:ext cx="7344816" cy="400110"/>
          </a:xfrm>
          <a:prstGeom prst="rect">
            <a:avLst/>
          </a:prstGeom>
        </p:spPr>
        <p:txBody>
          <a:bodyPr wrap="square">
            <a:spAutoFit/>
          </a:bodyPr>
          <a:lstStyle/>
          <a:p>
            <a:pPr marL="342900" indent="-342900">
              <a:spcAft>
                <a:spcPts val="1200"/>
              </a:spcAft>
              <a:buClr>
                <a:srgbClr val="0070C0"/>
              </a:buClr>
              <a:buFont typeface="+mj-lt"/>
              <a:buAutoNum type="arabicPeriod"/>
            </a:pPr>
            <a:r>
              <a:rPr lang="en-US" sz="2000" i="1" dirty="0"/>
              <a:t>Is There a Relationship Between the Response and </a:t>
            </a:r>
            <a:r>
              <a:rPr lang="en-US" sz="2000" i="1" dirty="0" smtClean="0"/>
              <a:t>Predictors?</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505636"/>
            <a:ext cx="6295561" cy="6480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704504"/>
            <a:ext cx="2202180" cy="817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8550" y="2837386"/>
            <a:ext cx="2046922" cy="686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1 Rectángulo"/>
          <p:cNvSpPr/>
          <p:nvPr/>
        </p:nvSpPr>
        <p:spPr>
          <a:xfrm>
            <a:off x="6343788" y="4027130"/>
            <a:ext cx="2387898" cy="553998"/>
          </a:xfrm>
          <a:prstGeom prst="rect">
            <a:avLst/>
          </a:prstGeom>
        </p:spPr>
        <p:txBody>
          <a:bodyPr wrap="none">
            <a:spAutoFit/>
          </a:bodyPr>
          <a:lstStyle/>
          <a:p>
            <a:pPr indent="-298450"/>
            <a:r>
              <a:rPr lang="en-US" sz="1400" dirty="0">
                <a:solidFill>
                  <a:prstClr val="black"/>
                </a:solidFill>
                <a:latin typeface="Times New Roman" panose="02020603050405020304" pitchFamily="18" charset="0"/>
                <a:cs typeface="Times New Roman" panose="02020603050405020304" pitchFamily="18" charset="0"/>
              </a:rPr>
              <a:t>RSS</a:t>
            </a:r>
            <a:r>
              <a:rPr lang="en-US" sz="1600" dirty="0">
                <a:solidFill>
                  <a:prstClr val="black"/>
                </a:solidFill>
              </a:rPr>
              <a:t> </a:t>
            </a:r>
            <a:r>
              <a:rPr lang="en-US" sz="1400" dirty="0">
                <a:solidFill>
                  <a:prstClr val="black"/>
                </a:solidFill>
              </a:rPr>
              <a:t>= </a:t>
            </a:r>
            <a:r>
              <a:rPr lang="en-US" sz="1400" i="1" dirty="0">
                <a:solidFill>
                  <a:prstClr val="black"/>
                </a:solidFill>
              </a:rPr>
              <a:t>residual sum of </a:t>
            </a:r>
            <a:r>
              <a:rPr lang="en-US" sz="1400" i="1" dirty="0" smtClean="0">
                <a:solidFill>
                  <a:prstClr val="black"/>
                </a:solidFill>
              </a:rPr>
              <a:t>squares</a:t>
            </a:r>
          </a:p>
          <a:p>
            <a:pPr indent="-298450"/>
            <a:r>
              <a:rPr lang="en-US" sz="1400" dirty="0" smtClean="0">
                <a:solidFill>
                  <a:prstClr val="black"/>
                </a:solidFill>
              </a:rPr>
              <a:t>        (variance after regression)</a:t>
            </a:r>
            <a:endParaRPr lang="en-US" dirty="0">
              <a:solidFill>
                <a:prstClr val="black"/>
              </a:solidFill>
            </a:endParaRPr>
          </a:p>
        </p:txBody>
      </p:sp>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2516094"/>
            <a:ext cx="1546860" cy="326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13 Rectángulo"/>
          <p:cNvSpPr/>
          <p:nvPr/>
        </p:nvSpPr>
        <p:spPr>
          <a:xfrm>
            <a:off x="6289378" y="3478541"/>
            <a:ext cx="2129109" cy="553998"/>
          </a:xfrm>
          <a:prstGeom prst="rect">
            <a:avLst/>
          </a:prstGeom>
        </p:spPr>
        <p:txBody>
          <a:bodyPr wrap="none">
            <a:spAutoFit/>
          </a:bodyPr>
          <a:lstStyle/>
          <a:p>
            <a:pPr indent="-298450"/>
            <a:r>
              <a:rPr lang="en-US" sz="1400" dirty="0" err="1" smtClean="0">
                <a:solidFill>
                  <a:prstClr val="black"/>
                </a:solidFill>
                <a:latin typeface="Times New Roman" panose="02020603050405020304" pitchFamily="18" charset="0"/>
                <a:cs typeface="Times New Roman" panose="02020603050405020304" pitchFamily="18" charset="0"/>
              </a:rPr>
              <a:t>TSS</a:t>
            </a:r>
            <a:r>
              <a:rPr lang="en-US" sz="1600" dirty="0" smtClean="0">
                <a:solidFill>
                  <a:prstClr val="black"/>
                </a:solidFill>
              </a:rPr>
              <a:t> </a:t>
            </a:r>
            <a:r>
              <a:rPr lang="en-US" sz="1400" dirty="0">
                <a:solidFill>
                  <a:prstClr val="black"/>
                </a:solidFill>
              </a:rPr>
              <a:t>= </a:t>
            </a:r>
            <a:r>
              <a:rPr lang="en-US" sz="1400" i="1" dirty="0" smtClean="0">
                <a:solidFill>
                  <a:prstClr val="black"/>
                </a:solidFill>
              </a:rPr>
              <a:t>total </a:t>
            </a:r>
            <a:r>
              <a:rPr lang="en-US" sz="1400" i="1" dirty="0">
                <a:solidFill>
                  <a:prstClr val="black"/>
                </a:solidFill>
              </a:rPr>
              <a:t>sum of </a:t>
            </a:r>
            <a:r>
              <a:rPr lang="en-US" sz="1400" i="1" dirty="0" smtClean="0">
                <a:solidFill>
                  <a:prstClr val="black"/>
                </a:solidFill>
              </a:rPr>
              <a:t>squares</a:t>
            </a:r>
          </a:p>
          <a:p>
            <a:pPr indent="-298450"/>
            <a:r>
              <a:rPr lang="en-US" sz="1400" i="1" dirty="0" smtClean="0">
                <a:solidFill>
                  <a:prstClr val="black"/>
                </a:solidFill>
              </a:rPr>
              <a:t>            </a:t>
            </a:r>
            <a:r>
              <a:rPr lang="en-US" sz="1400" dirty="0" smtClean="0">
                <a:solidFill>
                  <a:prstClr val="black"/>
                </a:solidFill>
              </a:rPr>
              <a:t>(total variance)</a:t>
            </a:r>
            <a:endParaRPr lang="en-US" dirty="0">
              <a:solidFill>
                <a:prstClr val="black"/>
              </a:solidFill>
            </a:endParaRPr>
          </a:p>
        </p:txBody>
      </p:sp>
      <mc:AlternateContent xmlns:mc="http://schemas.openxmlformats.org/markup-compatibility/2006" xmlns:a14="http://schemas.microsoft.com/office/drawing/2010/main">
        <mc:Choice Requires="a14">
          <p:sp>
            <p:nvSpPr>
              <p:cNvPr id="5" name="4 Rectángulo"/>
              <p:cNvSpPr/>
              <p:nvPr/>
            </p:nvSpPr>
            <p:spPr>
              <a:xfrm>
                <a:off x="1619672" y="4374470"/>
                <a:ext cx="4528719" cy="338554"/>
              </a:xfrm>
              <a:prstGeom prst="rect">
                <a:avLst/>
              </a:prstGeom>
              <a:ln>
                <a:solidFill>
                  <a:schemeClr val="accent1"/>
                </a:solidFill>
                <a:prstDash val="sysDot"/>
              </a:ln>
            </p:spPr>
            <p:txBody>
              <a:bodyPr wrap="square">
                <a:spAutoFit/>
              </a:bodyPr>
              <a:lstStyle/>
              <a:p>
                <a:r>
                  <a:rPr lang="en-US" sz="1600" dirty="0"/>
                  <a:t>F </a:t>
                </a:r>
                <a:r>
                  <a:rPr lang="en-US" sz="1600" dirty="0" smtClean="0"/>
                  <a:t> </a:t>
                </a:r>
                <a14:m>
                  <m:oMath xmlns:m="http://schemas.openxmlformats.org/officeDocument/2006/math">
                    <m:r>
                      <a:rPr lang="en-US" sz="1600" i="1" smtClean="0">
                        <a:latin typeface="Cambria Math"/>
                        <a:ea typeface="Cambria Math"/>
                      </a:rPr>
                      <m:t>≈</m:t>
                    </m:r>
                  </m:oMath>
                </a14:m>
                <a:r>
                  <a:rPr lang="en-US" sz="1600" dirty="0" smtClean="0"/>
                  <a:t> </a:t>
                </a:r>
                <a:r>
                  <a:rPr lang="en-US" sz="1600" dirty="0"/>
                  <a:t>(explained variance) / (unexplained variance)</a:t>
                </a:r>
              </a:p>
            </p:txBody>
          </p:sp>
        </mc:Choice>
        <mc:Fallback xmlns="">
          <p:sp>
            <p:nvSpPr>
              <p:cNvPr id="5" name="4 Rectángulo"/>
              <p:cNvSpPr>
                <a:spLocks noRot="1" noChangeAspect="1" noMove="1" noResize="1" noEditPoints="1" noAdjustHandles="1" noChangeArrowheads="1" noChangeShapeType="1" noTextEdit="1"/>
              </p:cNvSpPr>
              <p:nvPr/>
            </p:nvSpPr>
            <p:spPr>
              <a:xfrm>
                <a:off x="1619672" y="4374470"/>
                <a:ext cx="4528719" cy="338554"/>
              </a:xfrm>
              <a:prstGeom prst="rect">
                <a:avLst/>
              </a:prstGeom>
              <a:blipFill rotWithShape="0">
                <a:blip r:embed="rId6"/>
                <a:stretch>
                  <a:fillRect l="-671" t="-3509" b="-21053"/>
                </a:stretch>
              </a:blipFill>
              <a:ln>
                <a:solidFill>
                  <a:schemeClr val="accent1"/>
                </a:solidFill>
                <a:prstDash val="sysDot"/>
              </a:ln>
            </p:spPr>
            <p:txBody>
              <a:bodyPr/>
              <a:lstStyle/>
              <a:p>
                <a:r>
                  <a:rPr lang="es-ES">
                    <a:noFill/>
                  </a:rPr>
                  <a:t> </a:t>
                </a:r>
              </a:p>
            </p:txBody>
          </p:sp>
        </mc:Fallback>
      </mc:AlternateContent>
    </p:spTree>
    <p:extLst>
      <p:ext uri="{BB962C8B-B14F-4D97-AF65-F5344CB8AC3E}">
        <p14:creationId xmlns:p14="http://schemas.microsoft.com/office/powerpoint/2010/main" val="333059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sp>
        <p:nvSpPr>
          <p:cNvPr id="8" name="7 Rectángulo"/>
          <p:cNvSpPr/>
          <p:nvPr/>
        </p:nvSpPr>
        <p:spPr>
          <a:xfrm>
            <a:off x="467544" y="1027731"/>
            <a:ext cx="7344816" cy="400110"/>
          </a:xfrm>
          <a:prstGeom prst="rect">
            <a:avLst/>
          </a:prstGeom>
        </p:spPr>
        <p:txBody>
          <a:bodyPr wrap="square">
            <a:spAutoFit/>
          </a:bodyPr>
          <a:lstStyle/>
          <a:p>
            <a:pPr>
              <a:spcAft>
                <a:spcPts val="1200"/>
              </a:spcAft>
              <a:buClr>
                <a:srgbClr val="0070C0"/>
              </a:buClr>
            </a:pPr>
            <a:r>
              <a:rPr lang="en-US" sz="2000" i="1" dirty="0" smtClean="0"/>
              <a:t>Some brief (and informal) ideas on F-tests </a:t>
            </a:r>
          </a:p>
        </p:txBody>
      </p:sp>
      <mc:AlternateContent xmlns:mc="http://schemas.openxmlformats.org/markup-compatibility/2006" xmlns:a14="http://schemas.microsoft.com/office/drawing/2010/main">
        <mc:Choice Requires="a14">
          <p:sp>
            <p:nvSpPr>
              <p:cNvPr id="4" name="3 Rectángulo"/>
              <p:cNvSpPr/>
              <p:nvPr/>
            </p:nvSpPr>
            <p:spPr>
              <a:xfrm>
                <a:off x="650454" y="3349334"/>
                <a:ext cx="6912768" cy="923330"/>
              </a:xfrm>
              <a:prstGeom prst="rect">
                <a:avLst/>
              </a:prstGeom>
              <a:ln>
                <a:solidFill>
                  <a:schemeClr val="accent1"/>
                </a:solidFill>
                <a:prstDash val="dash"/>
              </a:ln>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s-ES" b="0" i="1" smtClean="0">
                            <a:latin typeface="Cambria Math" panose="02040503050406030204" pitchFamily="18" charset="0"/>
                          </a:rPr>
                          <m:t>𝑦</m:t>
                        </m:r>
                      </m:e>
                      <m:sub>
                        <m:r>
                          <a:rPr lang="es-ES" b="0" i="1" smtClean="0">
                            <a:latin typeface="Cambria Math" panose="02040503050406030204" pitchFamily="18" charset="0"/>
                          </a:rPr>
                          <m:t>𝑖</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acc>
                          <m:accPr>
                            <m:chr m:val="̂"/>
                            <m:ctrlPr>
                              <a:rPr lang="es-ES" b="0" i="1" smtClean="0">
                                <a:latin typeface="Cambria Math" panose="02040503050406030204" pitchFamily="18" charset="0"/>
                              </a:rPr>
                            </m:ctrlPr>
                          </m:accPr>
                          <m:e>
                            <m:r>
                              <a:rPr lang="es-ES" b="0" i="1" smtClean="0">
                                <a:latin typeface="Cambria Math" panose="02040503050406030204" pitchFamily="18" charset="0"/>
                              </a:rPr>
                              <m:t>𝑦</m:t>
                            </m:r>
                          </m:e>
                        </m:acc>
                      </m:e>
                      <m:sub>
                        <m:r>
                          <a:rPr lang="es-ES" b="0" i="1" smtClean="0">
                            <a:latin typeface="Cambria Math" panose="02040503050406030204" pitchFamily="18" charset="0"/>
                          </a:rPr>
                          <m:t>𝑖</m:t>
                        </m:r>
                      </m:sub>
                    </m:sSub>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𝜀</m:t>
                    </m:r>
                  </m:oMath>
                </a14:m>
                <a:r>
                  <a:rPr lang="en-US" dirty="0" smtClean="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14:m>
                  <m:oMath xmlns:m="http://schemas.openxmlformats.org/officeDocument/2006/math">
                    <m:r>
                      <a:rPr lang="es-ES" b="0" i="1" smtClean="0">
                        <a:latin typeface="Cambria Math" panose="02040503050406030204" pitchFamily="18" charset="0"/>
                      </a:rPr>
                      <m:t>𝑉𝑎𝑟</m:t>
                    </m:r>
                    <m:d>
                      <m:dPr>
                        <m:ctrlPr>
                          <a:rPr lang="es-ES" b="0" i="1" smtClean="0">
                            <a:latin typeface="Cambria Math" panose="02040503050406030204" pitchFamily="18" charset="0"/>
                          </a:rPr>
                        </m:ctrlPr>
                      </m:dPr>
                      <m:e>
                        <m:sSub>
                          <m:sSubPr>
                            <m:ctrlPr>
                              <a:rPr lang="en-US" i="1">
                                <a:latin typeface="Cambria Math" panose="02040503050406030204" pitchFamily="18" charset="0"/>
                              </a:rPr>
                            </m:ctrlPr>
                          </m:sSubPr>
                          <m:e>
                            <m:r>
                              <a:rPr lang="es-ES" i="1">
                                <a:latin typeface="Cambria Math" panose="02040503050406030204" pitchFamily="18" charset="0"/>
                              </a:rPr>
                              <m:t>𝑦</m:t>
                            </m:r>
                          </m:e>
                          <m:sub>
                            <m:r>
                              <a:rPr lang="es-ES" i="1">
                                <a:latin typeface="Cambria Math" panose="02040503050406030204" pitchFamily="18" charset="0"/>
                              </a:rPr>
                              <m:t>𝑖</m:t>
                            </m:r>
                          </m:sub>
                        </m:sSub>
                      </m:e>
                    </m:d>
                    <m:r>
                      <a:rPr lang="es-ES" b="0" i="1" smtClean="0">
                        <a:latin typeface="Cambria Math" panose="02040503050406030204" pitchFamily="18" charset="0"/>
                      </a:rPr>
                      <m:t>=   </m:t>
                    </m:r>
                    <m:r>
                      <a:rPr lang="es-ES" b="0" i="1" smtClean="0">
                        <a:latin typeface="Cambria Math" panose="02040503050406030204" pitchFamily="18" charset="0"/>
                      </a:rPr>
                      <m:t>𝑉𝑎𝑟</m:t>
                    </m:r>
                    <m:d>
                      <m:dPr>
                        <m:ctrlPr>
                          <a:rPr lang="es-ES" b="0" i="1" smtClean="0">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r>
                              <a:rPr lang="es-ES" i="1">
                                <a:latin typeface="Cambria Math" panose="02040503050406030204" pitchFamily="18" charset="0"/>
                              </a:rPr>
                              <m:t>𝑖</m:t>
                            </m:r>
                          </m:sub>
                        </m:sSub>
                      </m:e>
                    </m:d>
                    <m:r>
                      <a:rPr lang="es-ES" b="0" i="1" smtClean="0">
                        <a:latin typeface="Cambria Math" panose="02040503050406030204" pitchFamily="18" charset="0"/>
                      </a:rPr>
                      <m:t>    +       </m:t>
                    </m:r>
                    <m:r>
                      <a:rPr lang="es-ES" b="0" i="1" smtClean="0">
                        <a:latin typeface="Cambria Math" panose="02040503050406030204" pitchFamily="18" charset="0"/>
                      </a:rPr>
                      <m:t>𝑉𝑎𝑟</m:t>
                    </m:r>
                    <m:d>
                      <m:dPr>
                        <m:ctrlPr>
                          <a:rPr lang="es-ES" b="0" i="1" smtClean="0">
                            <a:latin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𝜀</m:t>
                        </m:r>
                      </m:e>
                    </m:d>
                    <m:r>
                      <a:rPr lang="es-ES" b="0" i="1" smtClean="0">
                        <a:latin typeface="Cambria Math" panose="02040503050406030204" pitchFamily="18" charset="0"/>
                      </a:rPr>
                      <m:t> …. </m:t>
                    </m:r>
                    <m:r>
                      <m:rPr>
                        <m:sty m:val="p"/>
                      </m:rPr>
                      <a:rPr lang="es-ES" b="0" i="0" smtClean="0">
                        <a:latin typeface="Cambria Math" panose="02040503050406030204" pitchFamily="18" charset="0"/>
                      </a:rPr>
                      <m:t>as</m:t>
                    </m:r>
                    <m:r>
                      <a:rPr lang="es-ES" b="0" i="0" smtClean="0">
                        <a:latin typeface="Cambria Math" panose="02040503050406030204" pitchFamily="18" charset="0"/>
                      </a:rPr>
                      <m:t> …</m:t>
                    </m:r>
                    <m:r>
                      <a:rPr lang="es-ES" b="0" i="1" smtClean="0">
                        <a:latin typeface="Cambria Math" panose="02040503050406030204" pitchFamily="18" charset="0"/>
                      </a:rPr>
                      <m:t> </m:t>
                    </m:r>
                    <m:r>
                      <a:rPr lang="es-ES" b="0" i="1" smtClean="0">
                        <a:latin typeface="Cambria Math" panose="02040503050406030204" pitchFamily="18" charset="0"/>
                      </a:rPr>
                      <m:t>𝐶𝑜𝑣</m:t>
                    </m:r>
                    <m:d>
                      <m:dPr>
                        <m:ctrlPr>
                          <a:rPr lang="es-ES" b="0" i="1" smtClean="0">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r>
                              <a:rPr lang="es-ES" i="1">
                                <a:latin typeface="Cambria Math" panose="02040503050406030204" pitchFamily="18" charset="0"/>
                              </a:rPr>
                              <m:t>𝑖</m:t>
                            </m:r>
                          </m:sub>
                        </m:sSub>
                        <m:r>
                          <a:rPr lang="es-ES" b="0" i="1" smtClean="0">
                            <a:latin typeface="Cambria Math" panose="02040503050406030204" pitchFamily="18" charset="0"/>
                          </a:rPr>
                          <m:t> , </m:t>
                        </m:r>
                        <m:r>
                          <a:rPr lang="es-ES" b="0" i="1" smtClean="0">
                            <a:latin typeface="Cambria Math" panose="02040503050406030204" pitchFamily="18" charset="0"/>
                            <a:ea typeface="Cambria Math" panose="02040503050406030204" pitchFamily="18" charset="0"/>
                          </a:rPr>
                          <m:t>𝜀</m:t>
                        </m:r>
                      </m:e>
                    </m:d>
                    <m:r>
                      <a:rPr lang="es-ES" b="0" i="1" smtClean="0">
                        <a:latin typeface="Cambria Math" panose="02040503050406030204" pitchFamily="18" charset="0"/>
                      </a:rPr>
                      <m:t>=0</m:t>
                    </m:r>
                  </m:oMath>
                </a14:m>
                <a:endParaRPr lang="es-ES" b="0" dirty="0" smtClean="0"/>
              </a:p>
            </p:txBody>
          </p:sp>
        </mc:Choice>
        <mc:Fallback xmlns="">
          <p:sp>
            <p:nvSpPr>
              <p:cNvPr id="4" name="3 Rectángulo"/>
              <p:cNvSpPr>
                <a:spLocks noRot="1" noChangeAspect="1" noMove="1" noResize="1" noEditPoints="1" noAdjustHandles="1" noChangeArrowheads="1" noChangeShapeType="1" noTextEdit="1"/>
              </p:cNvSpPr>
              <p:nvPr/>
            </p:nvSpPr>
            <p:spPr>
              <a:xfrm>
                <a:off x="650454" y="3349334"/>
                <a:ext cx="6912768" cy="923330"/>
              </a:xfrm>
              <a:prstGeom prst="rect">
                <a:avLst/>
              </a:prstGeom>
              <a:blipFill rotWithShape="0">
                <a:blip r:embed="rId2"/>
                <a:stretch>
                  <a:fillRect l="-528" t="-1948" b="-5844"/>
                </a:stretch>
              </a:blipFill>
              <a:ln>
                <a:solidFill>
                  <a:schemeClr val="accent1"/>
                </a:solidFill>
                <a:prstDash val="dash"/>
              </a:ln>
            </p:spPr>
            <p:txBody>
              <a:bodyPr/>
              <a:lstStyle/>
              <a:p>
                <a:r>
                  <a:rPr lang="es-ES">
                    <a:noFill/>
                  </a:rPr>
                  <a:t> </a:t>
                </a:r>
              </a:p>
            </p:txBody>
          </p:sp>
        </mc:Fallback>
      </mc:AlternateContent>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319394"/>
            <a:ext cx="2202180" cy="817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7" name="4 Rectángulo"/>
              <p:cNvSpPr/>
              <p:nvPr/>
            </p:nvSpPr>
            <p:spPr>
              <a:xfrm>
                <a:off x="539552" y="2356960"/>
                <a:ext cx="2740761" cy="533544"/>
              </a:xfrm>
              <a:prstGeom prst="rect">
                <a:avLst/>
              </a:prstGeom>
              <a:ln>
                <a:solidFill>
                  <a:schemeClr val="accent1"/>
                </a:solidFill>
                <a:prstDash val="sysDot"/>
              </a:ln>
            </p:spPr>
            <p:txBody>
              <a:bodyPr wrap="square">
                <a:spAutoFit/>
              </a:bodyPr>
              <a:lstStyle/>
              <a:p>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 </m:t>
                    </m:r>
                  </m:oMath>
                </a14:m>
                <a:r>
                  <a:rPr lang="en-US" sz="1600" dirty="0" smtClean="0"/>
                  <a:t> </a:t>
                </a:r>
                <a14:m>
                  <m:oMath xmlns:m="http://schemas.openxmlformats.org/officeDocument/2006/math">
                    <m:r>
                      <a:rPr lang="en-US" sz="1600" i="1" smtClean="0">
                        <a:latin typeface="Cambria Math"/>
                        <a:ea typeface="Cambria Math"/>
                      </a:rPr>
                      <m:t>≈</m:t>
                    </m:r>
                  </m:oMath>
                </a14:m>
                <a:r>
                  <a:rPr lang="en-US" sz="1600" dirty="0" smtClean="0"/>
                  <a:t> </a:t>
                </a:r>
                <a14:m>
                  <m:oMath xmlns:m="http://schemas.openxmlformats.org/officeDocument/2006/math">
                    <m:f>
                      <m:fPr>
                        <m:ctrlPr>
                          <a:rPr lang="en-US" i="1" dirty="0" smtClean="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𝑒𝑥𝑝𝑙𝑎𝑖𝑛𝑒𝑑</m:t>
                        </m:r>
                        <m:r>
                          <a:rPr lang="en-US" i="1" dirty="0">
                            <a:latin typeface="Cambria Math" panose="02040503050406030204" pitchFamily="18" charset="0"/>
                          </a:rPr>
                          <m:t> </m:t>
                        </m:r>
                        <m:r>
                          <a:rPr lang="en-US" i="1" dirty="0">
                            <a:latin typeface="Cambria Math" panose="02040503050406030204" pitchFamily="18" charset="0"/>
                          </a:rPr>
                          <m:t>𝑣𝑎𝑟𝑖𝑎𝑛𝑐𝑒</m:t>
                        </m:r>
                        <m:r>
                          <a:rPr lang="en-US" i="1" dirty="0">
                            <a:latin typeface="Cambria Math" panose="02040503050406030204" pitchFamily="18" charset="0"/>
                          </a:rPr>
                          <m:t>)</m:t>
                        </m:r>
                      </m:num>
                      <m:den>
                        <m:r>
                          <a:rPr lang="en-US" i="1" dirty="0">
                            <a:latin typeface="Cambria Math" panose="02040503050406030204" pitchFamily="18" charset="0"/>
                          </a:rPr>
                          <m:t>(</m:t>
                        </m:r>
                        <m:r>
                          <a:rPr lang="en-US" i="1" dirty="0">
                            <a:latin typeface="Cambria Math" panose="02040503050406030204" pitchFamily="18" charset="0"/>
                          </a:rPr>
                          <m:t>𝑢𝑛𝑒𝑥𝑝𝑙𝑎𝑖𝑛𝑒𝑑</m:t>
                        </m:r>
                        <m:r>
                          <a:rPr lang="en-US" i="1" dirty="0">
                            <a:latin typeface="Cambria Math" panose="02040503050406030204" pitchFamily="18" charset="0"/>
                          </a:rPr>
                          <m:t> </m:t>
                        </m:r>
                        <m:r>
                          <a:rPr lang="en-US" i="1" dirty="0">
                            <a:latin typeface="Cambria Math" panose="02040503050406030204" pitchFamily="18" charset="0"/>
                          </a:rPr>
                          <m:t>𝑣𝑎𝑟𝑖𝑎𝑛𝑐𝑒</m:t>
                        </m:r>
                        <m:r>
                          <a:rPr lang="en-US" i="1" dirty="0">
                            <a:latin typeface="Cambria Math" panose="02040503050406030204" pitchFamily="18" charset="0"/>
                          </a:rPr>
                          <m:t>)</m:t>
                        </m:r>
                        <m:r>
                          <m:rPr>
                            <m:nor/>
                          </m:rPr>
                          <a:rPr lang="en-US" dirty="0"/>
                          <m:t> </m:t>
                        </m:r>
                      </m:den>
                    </m:f>
                  </m:oMath>
                </a14:m>
                <a:endParaRPr lang="en-US" sz="1600" dirty="0"/>
              </a:p>
            </p:txBody>
          </p:sp>
        </mc:Choice>
        <mc:Fallback xmlns="">
          <p:sp>
            <p:nvSpPr>
              <p:cNvPr id="7" name="4 Rectángulo"/>
              <p:cNvSpPr>
                <a:spLocks noRot="1" noChangeAspect="1" noMove="1" noResize="1" noEditPoints="1" noAdjustHandles="1" noChangeArrowheads="1" noChangeShapeType="1" noTextEdit="1"/>
              </p:cNvSpPr>
              <p:nvPr/>
            </p:nvSpPr>
            <p:spPr>
              <a:xfrm>
                <a:off x="539552" y="2356960"/>
                <a:ext cx="2740761" cy="533544"/>
              </a:xfrm>
              <a:prstGeom prst="rect">
                <a:avLst/>
              </a:prstGeom>
              <a:blipFill rotWithShape="0">
                <a:blip r:embed="rId4"/>
                <a:stretch>
                  <a:fillRect b="-5618"/>
                </a:stretch>
              </a:blipFill>
              <a:ln>
                <a:solidFill>
                  <a:schemeClr val="accent1"/>
                </a:solidFill>
                <a:prstDash val="sysDot"/>
              </a:ln>
            </p:spPr>
            <p:txBody>
              <a:bodyPr/>
              <a:lstStyle/>
              <a:p>
                <a:r>
                  <a:rPr lang="es-ES">
                    <a:noFill/>
                  </a:rPr>
                  <a:t> </a:t>
                </a:r>
              </a:p>
            </p:txBody>
          </p:sp>
        </mc:Fallback>
      </mc:AlternateContent>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6552" y="1962151"/>
            <a:ext cx="2046922" cy="686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11 Rectángulo"/>
          <p:cNvSpPr/>
          <p:nvPr/>
        </p:nvSpPr>
        <p:spPr>
          <a:xfrm>
            <a:off x="5901035" y="2133738"/>
            <a:ext cx="2387898" cy="553998"/>
          </a:xfrm>
          <a:prstGeom prst="rect">
            <a:avLst/>
          </a:prstGeom>
        </p:spPr>
        <p:txBody>
          <a:bodyPr wrap="none">
            <a:spAutoFit/>
          </a:bodyPr>
          <a:lstStyle/>
          <a:p>
            <a:pPr indent="-298450"/>
            <a:r>
              <a:rPr lang="en-US" sz="1400" dirty="0">
                <a:solidFill>
                  <a:prstClr val="black"/>
                </a:solidFill>
                <a:latin typeface="Times New Roman" panose="02020603050405020304" pitchFamily="18" charset="0"/>
                <a:cs typeface="Times New Roman" panose="02020603050405020304" pitchFamily="18" charset="0"/>
              </a:rPr>
              <a:t>RSS</a:t>
            </a:r>
            <a:r>
              <a:rPr lang="en-US" sz="1600" dirty="0">
                <a:solidFill>
                  <a:prstClr val="black"/>
                </a:solidFill>
              </a:rPr>
              <a:t> </a:t>
            </a:r>
            <a:r>
              <a:rPr lang="en-US" sz="1400" dirty="0">
                <a:solidFill>
                  <a:prstClr val="black"/>
                </a:solidFill>
              </a:rPr>
              <a:t>= </a:t>
            </a:r>
            <a:r>
              <a:rPr lang="en-US" sz="1400" i="1" dirty="0">
                <a:solidFill>
                  <a:prstClr val="black"/>
                </a:solidFill>
              </a:rPr>
              <a:t>residual sum of </a:t>
            </a:r>
            <a:r>
              <a:rPr lang="en-US" sz="1400" i="1" dirty="0" smtClean="0">
                <a:solidFill>
                  <a:prstClr val="black"/>
                </a:solidFill>
              </a:rPr>
              <a:t>squares</a:t>
            </a:r>
          </a:p>
          <a:p>
            <a:pPr indent="-298450"/>
            <a:r>
              <a:rPr lang="en-US" sz="1400" dirty="0" smtClean="0">
                <a:solidFill>
                  <a:prstClr val="black"/>
                </a:solidFill>
              </a:rPr>
              <a:t>        (variance after regression)</a:t>
            </a:r>
            <a:endParaRPr lang="en-US" dirty="0">
              <a:solidFill>
                <a:prstClr val="black"/>
              </a:solidFill>
            </a:endParaRPr>
          </a:p>
        </p:txBody>
      </p:sp>
      <p:pic>
        <p:nvPicPr>
          <p:cNvPr id="1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6583" y="1546852"/>
            <a:ext cx="1546860" cy="326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3 Rectángulo"/>
          <p:cNvSpPr/>
          <p:nvPr/>
        </p:nvSpPr>
        <p:spPr>
          <a:xfrm>
            <a:off x="5870848" y="1579740"/>
            <a:ext cx="2129109" cy="553998"/>
          </a:xfrm>
          <a:prstGeom prst="rect">
            <a:avLst/>
          </a:prstGeom>
        </p:spPr>
        <p:txBody>
          <a:bodyPr wrap="none">
            <a:spAutoFit/>
          </a:bodyPr>
          <a:lstStyle/>
          <a:p>
            <a:pPr indent="-298450"/>
            <a:r>
              <a:rPr lang="en-US" sz="1400" dirty="0" err="1" smtClean="0">
                <a:solidFill>
                  <a:prstClr val="black"/>
                </a:solidFill>
                <a:latin typeface="Times New Roman" panose="02020603050405020304" pitchFamily="18" charset="0"/>
                <a:cs typeface="Times New Roman" panose="02020603050405020304" pitchFamily="18" charset="0"/>
              </a:rPr>
              <a:t>TSS</a:t>
            </a:r>
            <a:r>
              <a:rPr lang="en-US" sz="1600" dirty="0" smtClean="0">
                <a:solidFill>
                  <a:prstClr val="black"/>
                </a:solidFill>
              </a:rPr>
              <a:t> </a:t>
            </a:r>
            <a:r>
              <a:rPr lang="en-US" sz="1400" dirty="0">
                <a:solidFill>
                  <a:prstClr val="black"/>
                </a:solidFill>
              </a:rPr>
              <a:t>= </a:t>
            </a:r>
            <a:r>
              <a:rPr lang="en-US" sz="1400" i="1" dirty="0" smtClean="0">
                <a:solidFill>
                  <a:prstClr val="black"/>
                </a:solidFill>
              </a:rPr>
              <a:t>total </a:t>
            </a:r>
            <a:r>
              <a:rPr lang="en-US" sz="1400" i="1" dirty="0">
                <a:solidFill>
                  <a:prstClr val="black"/>
                </a:solidFill>
              </a:rPr>
              <a:t>sum of </a:t>
            </a:r>
            <a:r>
              <a:rPr lang="en-US" sz="1400" i="1" dirty="0" smtClean="0">
                <a:solidFill>
                  <a:prstClr val="black"/>
                </a:solidFill>
              </a:rPr>
              <a:t>squares</a:t>
            </a:r>
          </a:p>
          <a:p>
            <a:pPr indent="-298450"/>
            <a:r>
              <a:rPr lang="en-US" sz="1400" i="1" dirty="0" smtClean="0">
                <a:solidFill>
                  <a:prstClr val="black"/>
                </a:solidFill>
              </a:rPr>
              <a:t>            </a:t>
            </a:r>
            <a:r>
              <a:rPr lang="en-US" sz="1400" dirty="0" smtClean="0">
                <a:solidFill>
                  <a:prstClr val="black"/>
                </a:solidFill>
              </a:rPr>
              <a:t>(total variance)</a:t>
            </a:r>
            <a:endParaRPr lang="en-US" dirty="0">
              <a:solidFill>
                <a:prstClr val="black"/>
              </a:solidFill>
            </a:endParaRPr>
          </a:p>
        </p:txBody>
      </p:sp>
      <mc:AlternateContent xmlns:mc="http://schemas.openxmlformats.org/markup-compatibility/2006" xmlns:a14="http://schemas.microsoft.com/office/drawing/2010/main">
        <mc:Choice Requires="a14">
          <p:sp>
            <p:nvSpPr>
              <p:cNvPr id="3" name="Rectángulo 2"/>
              <p:cNvSpPr/>
              <p:nvPr/>
            </p:nvSpPr>
            <p:spPr>
              <a:xfrm>
                <a:off x="971600" y="4791785"/>
                <a:ext cx="6408712" cy="369332"/>
              </a:xfrm>
              <a:prstGeom prst="rect">
                <a:avLst/>
              </a:prstGeom>
            </p:spPr>
            <p:txBody>
              <a:bodyPr wrap="square">
                <a:spAutoFit/>
              </a:bodyPr>
              <a:lstStyle/>
              <a:p>
                <a:r>
                  <a:rPr lang="es-ES" dirty="0" smtClean="0"/>
                  <a:t> </a:t>
                </a:r>
                <a14:m>
                  <m:oMath xmlns:m="http://schemas.openxmlformats.org/officeDocument/2006/math">
                    <m:r>
                      <a:rPr lang="es-ES" i="1">
                        <a:latin typeface="Cambria Math" panose="02040503050406030204" pitchFamily="18" charset="0"/>
                      </a:rPr>
                      <m:t>𝑇𝑆𝑆</m:t>
                    </m:r>
                    <m:r>
                      <a:rPr lang="es-ES" i="1">
                        <a:latin typeface="Cambria Math" panose="02040503050406030204" pitchFamily="18" charset="0"/>
                      </a:rPr>
                      <m:t>=</m:t>
                    </m:r>
                    <m:r>
                      <a:rPr lang="es-ES" i="1">
                        <a:latin typeface="Cambria Math" panose="02040503050406030204" pitchFamily="18" charset="0"/>
                      </a:rPr>
                      <m:t>𝐸𝑆𝑆</m:t>
                    </m:r>
                    <m:r>
                      <a:rPr lang="es-ES" i="1">
                        <a:latin typeface="Cambria Math" panose="02040503050406030204" pitchFamily="18" charset="0"/>
                      </a:rPr>
                      <m:t> </m:t>
                    </m:r>
                    <m:d>
                      <m:dPr>
                        <m:ctrlPr>
                          <a:rPr lang="es-ES" i="1">
                            <a:latin typeface="Cambria Math" panose="02040503050406030204" pitchFamily="18" charset="0"/>
                          </a:rPr>
                        </m:ctrlPr>
                      </m:dPr>
                      <m:e>
                        <m:r>
                          <a:rPr lang="es-ES" i="1">
                            <a:latin typeface="Cambria Math" panose="02040503050406030204" pitchFamily="18" charset="0"/>
                          </a:rPr>
                          <m:t>𝑒𝑥𝑝𝑙𝑎𝑖𝑛𝑒𝑑</m:t>
                        </m:r>
                      </m:e>
                    </m:d>
                    <m:r>
                      <a:rPr lang="es-ES" i="1">
                        <a:latin typeface="Cambria Math" panose="02040503050406030204" pitchFamily="18" charset="0"/>
                      </a:rPr>
                      <m:t>+</m:t>
                    </m:r>
                    <m:r>
                      <a:rPr lang="es-ES" i="1">
                        <a:latin typeface="Cambria Math" panose="02040503050406030204" pitchFamily="18" charset="0"/>
                      </a:rPr>
                      <m:t>𝑅𝑆𝑆</m:t>
                    </m:r>
                    <m:r>
                      <a:rPr lang="es-ES" i="1">
                        <a:latin typeface="Cambria Math" panose="02040503050406030204" pitchFamily="18" charset="0"/>
                      </a:rPr>
                      <m:t> </m:t>
                    </m:r>
                    <m:d>
                      <m:dPr>
                        <m:ctrlPr>
                          <a:rPr lang="es-ES" i="1">
                            <a:latin typeface="Cambria Math" panose="02040503050406030204" pitchFamily="18" charset="0"/>
                          </a:rPr>
                        </m:ctrlPr>
                      </m:dPr>
                      <m:e>
                        <m:r>
                          <a:rPr lang="es-ES" i="1">
                            <a:latin typeface="Cambria Math" panose="02040503050406030204" pitchFamily="18" charset="0"/>
                          </a:rPr>
                          <m:t>𝑢𝑛𝑒𝑥𝑝𝑙𝑎𝑖𝑛𝑒𝑑</m:t>
                        </m:r>
                      </m:e>
                    </m:d>
                  </m:oMath>
                </a14:m>
                <a:endParaRPr lang="es-ES" i="1" dirty="0" smtClean="0">
                  <a:latin typeface="Cambria Math" panose="02040503050406030204" pitchFamily="18" charset="0"/>
                </a:endParaRPr>
              </a:p>
            </p:txBody>
          </p:sp>
        </mc:Choice>
        <mc:Fallback xmlns="">
          <p:sp>
            <p:nvSpPr>
              <p:cNvPr id="3" name="Rectángulo 2"/>
              <p:cNvSpPr>
                <a:spLocks noRot="1" noChangeAspect="1" noMove="1" noResize="1" noEditPoints="1" noAdjustHandles="1" noChangeArrowheads="1" noChangeShapeType="1" noTextEdit="1"/>
              </p:cNvSpPr>
              <p:nvPr/>
            </p:nvSpPr>
            <p:spPr>
              <a:xfrm>
                <a:off x="971600" y="4791785"/>
                <a:ext cx="6408712" cy="369332"/>
              </a:xfrm>
              <a:prstGeom prst="rect">
                <a:avLst/>
              </a:prstGeom>
              <a:blipFill rotWithShape="0">
                <a:blip r:embed="rId7"/>
                <a:stretch>
                  <a:fillRect b="-1311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 name="Rectángulo 4"/>
              <p:cNvSpPr/>
              <p:nvPr/>
            </p:nvSpPr>
            <p:spPr>
              <a:xfrm>
                <a:off x="1009979" y="5363924"/>
                <a:ext cx="21938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dirty="0">
                          <a:latin typeface="Cambria Math" panose="02040503050406030204" pitchFamily="18" charset="0"/>
                        </a:rPr>
                        <m:t>𝐸𝑆𝑆</m:t>
                      </m:r>
                      <m:r>
                        <a:rPr lang="es-ES" i="1" dirty="0">
                          <a:latin typeface="Cambria Math" panose="02040503050406030204" pitchFamily="18" charset="0"/>
                        </a:rPr>
                        <m:t> = </m:t>
                      </m:r>
                      <m:r>
                        <a:rPr lang="es-ES" i="1" dirty="0">
                          <a:latin typeface="Cambria Math" panose="02040503050406030204" pitchFamily="18" charset="0"/>
                        </a:rPr>
                        <m:t>𝑇𝑆𝑆</m:t>
                      </m:r>
                      <m:r>
                        <a:rPr lang="es-ES" i="1" dirty="0">
                          <a:latin typeface="Cambria Math" panose="02040503050406030204" pitchFamily="18" charset="0"/>
                        </a:rPr>
                        <m:t> − </m:t>
                      </m:r>
                      <m:r>
                        <a:rPr lang="es-ES" i="1" dirty="0">
                          <a:latin typeface="Cambria Math" panose="02040503050406030204" pitchFamily="18" charset="0"/>
                        </a:rPr>
                        <m:t>𝑅𝑆𝑆</m:t>
                      </m:r>
                    </m:oMath>
                  </m:oMathPara>
                </a14:m>
                <a:endParaRPr lang="es-ES" dirty="0"/>
              </a:p>
            </p:txBody>
          </p:sp>
        </mc:Choice>
        <mc:Fallback xmlns="">
          <p:sp>
            <p:nvSpPr>
              <p:cNvPr id="5" name="Rectángulo 4"/>
              <p:cNvSpPr>
                <a:spLocks noRot="1" noChangeAspect="1" noMove="1" noResize="1" noEditPoints="1" noAdjustHandles="1" noChangeArrowheads="1" noChangeShapeType="1" noTextEdit="1"/>
              </p:cNvSpPr>
              <p:nvPr/>
            </p:nvSpPr>
            <p:spPr>
              <a:xfrm>
                <a:off x="1009979" y="5363924"/>
                <a:ext cx="2193869" cy="369332"/>
              </a:xfrm>
              <a:prstGeom prst="rect">
                <a:avLst/>
              </a:prstGeom>
              <a:blipFill rotWithShape="0">
                <a:blip r:embed="rId8"/>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90323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sp>
        <p:nvSpPr>
          <p:cNvPr id="8" name="7 Rectángulo"/>
          <p:cNvSpPr/>
          <p:nvPr/>
        </p:nvSpPr>
        <p:spPr>
          <a:xfrm>
            <a:off x="467544" y="1105526"/>
            <a:ext cx="7344816" cy="400110"/>
          </a:xfrm>
          <a:prstGeom prst="rect">
            <a:avLst/>
          </a:prstGeom>
        </p:spPr>
        <p:txBody>
          <a:bodyPr wrap="square">
            <a:spAutoFit/>
          </a:bodyPr>
          <a:lstStyle/>
          <a:p>
            <a:pPr marL="342900" indent="-342900">
              <a:spcAft>
                <a:spcPts val="1200"/>
              </a:spcAft>
              <a:buClr>
                <a:srgbClr val="0070C0"/>
              </a:buClr>
              <a:buFont typeface="+mj-lt"/>
              <a:buAutoNum type="arabicPeriod"/>
            </a:pPr>
            <a:r>
              <a:rPr lang="en-US" sz="2000" i="1" dirty="0"/>
              <a:t>Is There a Relationship Between the Response and </a:t>
            </a:r>
            <a:r>
              <a:rPr lang="en-US" sz="2000" i="1" dirty="0" smtClean="0"/>
              <a:t>Predictors?</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505636"/>
            <a:ext cx="6295561" cy="6480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3 Rectángulo"/>
              <p:cNvSpPr/>
              <p:nvPr/>
            </p:nvSpPr>
            <p:spPr>
              <a:xfrm>
                <a:off x="670753" y="4244263"/>
                <a:ext cx="6499728" cy="369332"/>
              </a:xfrm>
              <a:prstGeom prst="rect">
                <a:avLst/>
              </a:prstGeom>
            </p:spPr>
            <p:txBody>
              <a:bodyPr wrap="none">
                <a:spAutoFit/>
              </a:bodyPr>
              <a:lstStyle/>
              <a:p>
                <a:r>
                  <a:rPr lang="en-US" dirty="0" smtClean="0"/>
                  <a:t>If the model assumption about error: </a:t>
                </a:r>
                <a14:m>
                  <m:oMath xmlns:m="http://schemas.openxmlformats.org/officeDocument/2006/math">
                    <m:r>
                      <m:rPr>
                        <m:sty m:val="p"/>
                      </m:rPr>
                      <a:rPr lang="el-GR" i="1" smtClean="0">
                        <a:latin typeface="Cambria Math"/>
                        <a:ea typeface="Cambria Math"/>
                        <a:cs typeface="Times New Roman"/>
                      </a:rPr>
                      <m:t>ε</m:t>
                    </m:r>
                    <m:r>
                      <a:rPr lang="el-GR" i="1" smtClean="0">
                        <a:latin typeface="Cambria Math"/>
                        <a:ea typeface="Cambria Math"/>
                        <a:cs typeface="Times New Roman"/>
                      </a:rPr>
                      <m:t>~</m:t>
                    </m:r>
                    <m:r>
                      <a:rPr lang="es-ES_tradnl" b="0" i="1" smtClean="0">
                        <a:latin typeface="Cambria Math"/>
                        <a:ea typeface="Cambria Math"/>
                        <a:cs typeface="Times New Roman"/>
                      </a:rPr>
                      <m:t>𝑁</m:t>
                    </m:r>
                    <m:d>
                      <m:dPr>
                        <m:ctrlPr>
                          <a:rPr lang="es-ES_tradnl" b="0" i="1" smtClean="0">
                            <a:latin typeface="Cambria Math" panose="02040503050406030204" pitchFamily="18" charset="0"/>
                            <a:ea typeface="Cambria Math"/>
                            <a:cs typeface="Times New Roman"/>
                          </a:rPr>
                        </m:ctrlPr>
                      </m:dPr>
                      <m:e>
                        <m:r>
                          <a:rPr lang="es-ES_tradnl" b="0" i="1" smtClean="0">
                            <a:latin typeface="Cambria Math"/>
                            <a:ea typeface="Cambria Math"/>
                            <a:cs typeface="Times New Roman"/>
                          </a:rPr>
                          <m:t>0,</m:t>
                        </m:r>
                        <m:r>
                          <a:rPr lang="es-ES_tradnl" b="0" i="1" smtClean="0">
                            <a:latin typeface="Cambria Math"/>
                            <a:ea typeface="Cambria Math"/>
                            <a:cs typeface="Times New Roman"/>
                          </a:rPr>
                          <m:t>𝜎</m:t>
                        </m:r>
                      </m:e>
                    </m:d>
                  </m:oMath>
                </a14:m>
                <a:r>
                  <a:rPr lang="en-US" dirty="0" smtClean="0"/>
                  <a:t> </a:t>
                </a:r>
                <a:r>
                  <a:rPr lang="en-US" dirty="0" err="1" smtClean="0"/>
                  <a:t>i.i.d</a:t>
                </a:r>
                <a:r>
                  <a:rPr lang="en-US" dirty="0" smtClean="0"/>
                  <a:t> is correct, then:</a:t>
                </a:r>
                <a:endParaRPr lang="en-US" dirty="0"/>
              </a:p>
            </p:txBody>
          </p:sp>
        </mc:Choice>
        <mc:Fallback xmlns="">
          <p:sp>
            <p:nvSpPr>
              <p:cNvPr id="4" name="3 Rectángulo"/>
              <p:cNvSpPr>
                <a:spLocks noRot="1" noChangeAspect="1" noMove="1" noResize="1" noEditPoints="1" noAdjustHandles="1" noChangeArrowheads="1" noChangeShapeType="1" noTextEdit="1"/>
              </p:cNvSpPr>
              <p:nvPr/>
            </p:nvSpPr>
            <p:spPr>
              <a:xfrm>
                <a:off x="670753" y="4244263"/>
                <a:ext cx="6499728" cy="369332"/>
              </a:xfrm>
              <a:prstGeom prst="rect">
                <a:avLst/>
              </a:prstGeom>
              <a:blipFill rotWithShape="1">
                <a:blip r:embed="rId3"/>
                <a:stretch>
                  <a:fillRect l="-750" t="-8197" r="-1032" b="-24590"/>
                </a:stretch>
              </a:blipFill>
            </p:spPr>
            <p:txBody>
              <a:bodyPr/>
              <a:lstStyle/>
              <a:p>
                <a:r>
                  <a:rPr lang="en-US">
                    <a:noFill/>
                  </a:rPr>
                  <a:t> </a:t>
                </a:r>
              </a:p>
            </p:txBody>
          </p:sp>
        </mc:Fallback>
      </mc:AlternateContent>
      <p:sp>
        <p:nvSpPr>
          <p:cNvPr id="9" name="8 Rectángulo"/>
          <p:cNvSpPr/>
          <p:nvPr/>
        </p:nvSpPr>
        <p:spPr>
          <a:xfrm>
            <a:off x="721612" y="4653136"/>
            <a:ext cx="5772286" cy="1754326"/>
          </a:xfrm>
          <a:prstGeom prst="rect">
            <a:avLst/>
          </a:prstGeom>
        </p:spPr>
        <p:txBody>
          <a:bodyPr wrap="none">
            <a:spAutoFit/>
          </a:bodyPr>
          <a:lstStyle/>
          <a:p>
            <a:pPr marL="285750" indent="-285750">
              <a:buFont typeface="Arial" panose="020B0604020202020204" pitchFamily="34" charset="0"/>
              <a:buChar char="•"/>
            </a:pPr>
            <a:r>
              <a:rPr lang="en-US" dirty="0" smtClean="0"/>
              <a:t>The variance of residual error (n-p-1 degrees of freedom)</a:t>
            </a:r>
          </a:p>
          <a:p>
            <a:endParaRPr lang="en-US" dirty="0" smtClean="0"/>
          </a:p>
          <a:p>
            <a:endParaRPr lang="en-US" dirty="0" smtClean="0"/>
          </a:p>
          <a:p>
            <a:pPr marL="285750" indent="-285750">
              <a:buFont typeface="Arial" panose="020B0604020202020204" pitchFamily="34" charset="0"/>
              <a:buChar char="•"/>
            </a:pPr>
            <a:r>
              <a:rPr lang="en-US" dirty="0" smtClean="0">
                <a:solidFill>
                  <a:prstClr val="black"/>
                </a:solidFill>
              </a:rPr>
              <a:t>and that, provided </a:t>
            </a:r>
            <a:r>
              <a:rPr lang="en-US" i="1" dirty="0" err="1" smtClean="0">
                <a:solidFill>
                  <a:prstClr val="black"/>
                </a:solidFill>
                <a:latin typeface="Times New Roman" panose="02020603050405020304" pitchFamily="18" charset="0"/>
                <a:cs typeface="Times New Roman" panose="02020603050405020304" pitchFamily="18" charset="0"/>
              </a:rPr>
              <a:t>H</a:t>
            </a:r>
            <a:r>
              <a:rPr lang="en-US" baseline="-25000" dirty="0" err="1" smtClean="0">
                <a:solidFill>
                  <a:prstClr val="black"/>
                </a:solidFill>
                <a:latin typeface="Times New Roman" panose="02020603050405020304" pitchFamily="18" charset="0"/>
                <a:cs typeface="Times New Roman" panose="02020603050405020304" pitchFamily="18" charset="0"/>
              </a:rPr>
              <a:t>0</a:t>
            </a:r>
            <a:r>
              <a:rPr lang="en-US" dirty="0">
                <a:solidFill>
                  <a:prstClr val="black"/>
                </a:solidFill>
              </a:rPr>
              <a:t> </a:t>
            </a:r>
            <a:r>
              <a:rPr lang="en-US" dirty="0" smtClean="0">
                <a:solidFill>
                  <a:prstClr val="black"/>
                </a:solidFill>
              </a:rPr>
              <a:t>is true (with p degrees of freedom)</a:t>
            </a:r>
          </a:p>
          <a:p>
            <a:endParaRPr lang="en-US" dirty="0">
              <a:solidFill>
                <a:prstClr val="black"/>
              </a:solidFill>
            </a:endParaRPr>
          </a:p>
          <a:p>
            <a:endParaRPr lang="en-US" dirty="0" smtClean="0"/>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8550" y="2526156"/>
            <a:ext cx="2046922" cy="686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1 Rectángulo"/>
          <p:cNvSpPr/>
          <p:nvPr/>
        </p:nvSpPr>
        <p:spPr>
          <a:xfrm>
            <a:off x="6343788" y="3715900"/>
            <a:ext cx="2387898" cy="553998"/>
          </a:xfrm>
          <a:prstGeom prst="rect">
            <a:avLst/>
          </a:prstGeom>
        </p:spPr>
        <p:txBody>
          <a:bodyPr wrap="none">
            <a:spAutoFit/>
          </a:bodyPr>
          <a:lstStyle/>
          <a:p>
            <a:pPr indent="-298450"/>
            <a:r>
              <a:rPr lang="en-US" sz="1400" dirty="0">
                <a:solidFill>
                  <a:prstClr val="black"/>
                </a:solidFill>
                <a:latin typeface="Times New Roman" panose="02020603050405020304" pitchFamily="18" charset="0"/>
                <a:cs typeface="Times New Roman" panose="02020603050405020304" pitchFamily="18" charset="0"/>
              </a:rPr>
              <a:t>RSS</a:t>
            </a:r>
            <a:r>
              <a:rPr lang="en-US" sz="1600" dirty="0">
                <a:solidFill>
                  <a:prstClr val="black"/>
                </a:solidFill>
              </a:rPr>
              <a:t> </a:t>
            </a:r>
            <a:r>
              <a:rPr lang="en-US" sz="1400" dirty="0">
                <a:solidFill>
                  <a:prstClr val="black"/>
                </a:solidFill>
              </a:rPr>
              <a:t>= </a:t>
            </a:r>
            <a:r>
              <a:rPr lang="en-US" sz="1400" i="1" dirty="0">
                <a:solidFill>
                  <a:prstClr val="black"/>
                </a:solidFill>
              </a:rPr>
              <a:t>residual sum of </a:t>
            </a:r>
            <a:r>
              <a:rPr lang="en-US" sz="1400" i="1" dirty="0" smtClean="0">
                <a:solidFill>
                  <a:prstClr val="black"/>
                </a:solidFill>
              </a:rPr>
              <a:t>squares</a:t>
            </a:r>
          </a:p>
          <a:p>
            <a:pPr indent="-298450"/>
            <a:r>
              <a:rPr lang="en-US" sz="1400" dirty="0" smtClean="0">
                <a:solidFill>
                  <a:prstClr val="black"/>
                </a:solidFill>
              </a:rPr>
              <a:t>        (variance after regression)</a:t>
            </a:r>
            <a:endParaRPr lang="en-US" dirty="0">
              <a:solidFill>
                <a:prstClr val="black"/>
              </a:solidFill>
            </a:endParaRPr>
          </a:p>
        </p:txBody>
      </p:sp>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2204864"/>
            <a:ext cx="1546860" cy="326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13 Rectángulo"/>
          <p:cNvSpPr/>
          <p:nvPr/>
        </p:nvSpPr>
        <p:spPr>
          <a:xfrm>
            <a:off x="6289378" y="3167311"/>
            <a:ext cx="2129109" cy="553998"/>
          </a:xfrm>
          <a:prstGeom prst="rect">
            <a:avLst/>
          </a:prstGeom>
        </p:spPr>
        <p:txBody>
          <a:bodyPr wrap="none">
            <a:spAutoFit/>
          </a:bodyPr>
          <a:lstStyle/>
          <a:p>
            <a:pPr indent="-298450"/>
            <a:r>
              <a:rPr lang="en-US" sz="1400" dirty="0" err="1" smtClean="0">
                <a:solidFill>
                  <a:prstClr val="black"/>
                </a:solidFill>
                <a:latin typeface="Times New Roman" panose="02020603050405020304" pitchFamily="18" charset="0"/>
                <a:cs typeface="Times New Roman" panose="02020603050405020304" pitchFamily="18" charset="0"/>
              </a:rPr>
              <a:t>TSS</a:t>
            </a:r>
            <a:r>
              <a:rPr lang="en-US" sz="1600" dirty="0" smtClean="0">
                <a:solidFill>
                  <a:prstClr val="black"/>
                </a:solidFill>
              </a:rPr>
              <a:t> </a:t>
            </a:r>
            <a:r>
              <a:rPr lang="en-US" sz="1400" dirty="0">
                <a:solidFill>
                  <a:prstClr val="black"/>
                </a:solidFill>
              </a:rPr>
              <a:t>= </a:t>
            </a:r>
            <a:r>
              <a:rPr lang="en-US" sz="1400" i="1" dirty="0" smtClean="0">
                <a:solidFill>
                  <a:prstClr val="black"/>
                </a:solidFill>
              </a:rPr>
              <a:t>total </a:t>
            </a:r>
            <a:r>
              <a:rPr lang="en-US" sz="1400" i="1" dirty="0">
                <a:solidFill>
                  <a:prstClr val="black"/>
                </a:solidFill>
              </a:rPr>
              <a:t>sum of </a:t>
            </a:r>
            <a:r>
              <a:rPr lang="en-US" sz="1400" i="1" dirty="0" smtClean="0">
                <a:solidFill>
                  <a:prstClr val="black"/>
                </a:solidFill>
              </a:rPr>
              <a:t>squares</a:t>
            </a:r>
          </a:p>
          <a:p>
            <a:pPr indent="-298450"/>
            <a:r>
              <a:rPr lang="en-US" sz="1400" i="1" dirty="0" smtClean="0">
                <a:solidFill>
                  <a:prstClr val="black"/>
                </a:solidFill>
              </a:rPr>
              <a:t>            </a:t>
            </a:r>
            <a:r>
              <a:rPr lang="en-US" sz="1400" dirty="0" smtClean="0">
                <a:solidFill>
                  <a:prstClr val="black"/>
                </a:solidFill>
              </a:rPr>
              <a:t>(total variance)</a:t>
            </a:r>
            <a:endParaRPr lang="en-US" dirty="0">
              <a:solidFill>
                <a:prstClr val="black"/>
              </a:solidFill>
            </a:endParaRPr>
          </a:p>
        </p:txBody>
      </p:sp>
      <mc:AlternateContent xmlns:mc="http://schemas.openxmlformats.org/markup-compatibility/2006" xmlns:a14="http://schemas.microsoft.com/office/drawing/2010/main">
        <mc:Choice Requires="a14">
          <p:sp>
            <p:nvSpPr>
              <p:cNvPr id="5" name="4 Rectángulo"/>
              <p:cNvSpPr/>
              <p:nvPr/>
            </p:nvSpPr>
            <p:spPr>
              <a:xfrm>
                <a:off x="1699464" y="3552032"/>
                <a:ext cx="4528719" cy="338554"/>
              </a:xfrm>
              <a:prstGeom prst="rect">
                <a:avLst/>
              </a:prstGeom>
              <a:ln>
                <a:solidFill>
                  <a:schemeClr val="accent1"/>
                </a:solidFill>
                <a:prstDash val="sysDot"/>
              </a:ln>
            </p:spPr>
            <p:txBody>
              <a:bodyPr wrap="square">
                <a:spAutoFit/>
              </a:bodyPr>
              <a:lstStyle/>
              <a:p>
                <a:r>
                  <a:rPr lang="en-US" sz="1600" dirty="0"/>
                  <a:t>F </a:t>
                </a:r>
                <a:r>
                  <a:rPr lang="en-US" sz="1600" dirty="0" smtClean="0"/>
                  <a:t> </a:t>
                </a:r>
                <a14:m>
                  <m:oMath xmlns:m="http://schemas.openxmlformats.org/officeDocument/2006/math">
                    <m:r>
                      <a:rPr lang="en-US" sz="1600" i="1" smtClean="0">
                        <a:latin typeface="Cambria Math"/>
                        <a:ea typeface="Cambria Math"/>
                      </a:rPr>
                      <m:t>≈</m:t>
                    </m:r>
                  </m:oMath>
                </a14:m>
                <a:r>
                  <a:rPr lang="en-US" sz="1600" dirty="0" smtClean="0"/>
                  <a:t> </a:t>
                </a:r>
                <a:r>
                  <a:rPr lang="en-US" sz="1600" dirty="0"/>
                  <a:t>(explained variance) / (unexplained variance)</a:t>
                </a:r>
              </a:p>
            </p:txBody>
          </p:sp>
        </mc:Choice>
        <mc:Fallback xmlns="">
          <p:sp>
            <p:nvSpPr>
              <p:cNvPr id="5" name="4 Rectángulo"/>
              <p:cNvSpPr>
                <a:spLocks noRot="1" noChangeAspect="1" noMove="1" noResize="1" noEditPoints="1" noAdjustHandles="1" noChangeArrowheads="1" noChangeShapeType="1" noTextEdit="1"/>
              </p:cNvSpPr>
              <p:nvPr/>
            </p:nvSpPr>
            <p:spPr>
              <a:xfrm>
                <a:off x="1699464" y="3552032"/>
                <a:ext cx="4528719" cy="338554"/>
              </a:xfrm>
              <a:prstGeom prst="rect">
                <a:avLst/>
              </a:prstGeom>
              <a:blipFill rotWithShape="1">
                <a:blip r:embed="rId7"/>
                <a:stretch>
                  <a:fillRect l="-671" t="-3509" b="-21053"/>
                </a:stretch>
              </a:blipFill>
              <a:ln>
                <a:solidFill>
                  <a:schemeClr val="accent1"/>
                </a:solidFill>
                <a:prstDash val="sysDot"/>
              </a:ln>
            </p:spPr>
            <p:txBody>
              <a:bodyPr/>
              <a:lstStyle/>
              <a:p>
                <a:r>
                  <a:rPr lang="en-US">
                    <a:noFill/>
                  </a:rPr>
                  <a:t> </a:t>
                </a:r>
              </a:p>
            </p:txBody>
          </p:sp>
        </mc:Fallback>
      </mc:AlternateContent>
      <p:pic>
        <p:nvPicPr>
          <p:cNvPr id="1638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1702" y="5098770"/>
            <a:ext cx="2476500" cy="403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0687" y="2493104"/>
            <a:ext cx="2202180" cy="817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1444" y="6096483"/>
            <a:ext cx="2407920" cy="35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80496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sp>
        <p:nvSpPr>
          <p:cNvPr id="8" name="7 Rectángulo"/>
          <p:cNvSpPr/>
          <p:nvPr/>
        </p:nvSpPr>
        <p:spPr>
          <a:xfrm>
            <a:off x="467544" y="1027731"/>
            <a:ext cx="7344816" cy="400110"/>
          </a:xfrm>
          <a:prstGeom prst="rect">
            <a:avLst/>
          </a:prstGeom>
        </p:spPr>
        <p:txBody>
          <a:bodyPr wrap="square">
            <a:spAutoFit/>
          </a:bodyPr>
          <a:lstStyle/>
          <a:p>
            <a:pPr>
              <a:spcAft>
                <a:spcPts val="1200"/>
              </a:spcAft>
              <a:buClr>
                <a:srgbClr val="0070C0"/>
              </a:buClr>
            </a:pPr>
            <a:r>
              <a:rPr lang="en-US" sz="2000" i="1" dirty="0" smtClean="0"/>
              <a:t>Some brief (and informal) ideas on F-tests </a:t>
            </a:r>
          </a:p>
        </p:txBody>
      </p:sp>
      <mc:AlternateContent xmlns:mc="http://schemas.openxmlformats.org/markup-compatibility/2006" xmlns:a14="http://schemas.microsoft.com/office/drawing/2010/main">
        <mc:Choice Requires="a14">
          <p:sp>
            <p:nvSpPr>
              <p:cNvPr id="4" name="3 Rectángulo"/>
              <p:cNvSpPr/>
              <p:nvPr/>
            </p:nvSpPr>
            <p:spPr>
              <a:xfrm>
                <a:off x="490811" y="3146930"/>
                <a:ext cx="6912768" cy="369332"/>
              </a:xfrm>
              <a:prstGeom prst="rect">
                <a:avLst/>
              </a:prstGeom>
              <a:ln>
                <a:noFill/>
                <a:prstDash val="dash"/>
              </a:ln>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𝑉𝑎𝑟</m:t>
                      </m:r>
                      <m:d>
                        <m:dPr>
                          <m:ctrlPr>
                            <a:rPr lang="es-ES" b="0" i="1" smtClean="0">
                              <a:latin typeface="Cambria Math" panose="02040503050406030204" pitchFamily="18" charset="0"/>
                            </a:rPr>
                          </m:ctrlPr>
                        </m:dPr>
                        <m:e>
                          <m:sSub>
                            <m:sSubPr>
                              <m:ctrlPr>
                                <a:rPr lang="en-US" i="1">
                                  <a:latin typeface="Cambria Math" panose="02040503050406030204" pitchFamily="18" charset="0"/>
                                </a:rPr>
                              </m:ctrlPr>
                            </m:sSubPr>
                            <m:e>
                              <m:r>
                                <a:rPr lang="es-ES" i="1">
                                  <a:latin typeface="Cambria Math" panose="02040503050406030204" pitchFamily="18" charset="0"/>
                                </a:rPr>
                                <m:t>𝑦</m:t>
                              </m:r>
                            </m:e>
                            <m:sub>
                              <m:r>
                                <a:rPr lang="es-ES" i="1">
                                  <a:latin typeface="Cambria Math" panose="02040503050406030204" pitchFamily="18" charset="0"/>
                                </a:rPr>
                                <m:t>𝑖</m:t>
                              </m:r>
                            </m:sub>
                          </m:sSub>
                        </m:e>
                      </m:d>
                      <m:r>
                        <a:rPr lang="es-ES" b="0" i="1" smtClean="0">
                          <a:latin typeface="Cambria Math" panose="02040503050406030204" pitchFamily="18" charset="0"/>
                        </a:rPr>
                        <m:t>=   </m:t>
                      </m:r>
                      <m:r>
                        <a:rPr lang="es-ES" b="0" i="1" smtClean="0">
                          <a:latin typeface="Cambria Math" panose="02040503050406030204" pitchFamily="18" charset="0"/>
                        </a:rPr>
                        <m:t>𝑉𝑎𝑟</m:t>
                      </m:r>
                      <m:d>
                        <m:dPr>
                          <m:ctrlPr>
                            <a:rPr lang="es-ES" b="0" i="1" smtClean="0">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r>
                                <a:rPr lang="es-ES" i="1">
                                  <a:latin typeface="Cambria Math" panose="02040503050406030204" pitchFamily="18" charset="0"/>
                                </a:rPr>
                                <m:t>𝑖</m:t>
                              </m:r>
                            </m:sub>
                          </m:sSub>
                        </m:e>
                      </m:d>
                      <m:r>
                        <a:rPr lang="es-ES" b="0" i="1" smtClean="0">
                          <a:latin typeface="Cambria Math" panose="02040503050406030204" pitchFamily="18" charset="0"/>
                        </a:rPr>
                        <m:t>    +       </m:t>
                      </m:r>
                      <m:r>
                        <a:rPr lang="es-ES" b="0" i="1" smtClean="0">
                          <a:latin typeface="Cambria Math" panose="02040503050406030204" pitchFamily="18" charset="0"/>
                        </a:rPr>
                        <m:t>𝑉𝑎𝑟</m:t>
                      </m:r>
                      <m:d>
                        <m:dPr>
                          <m:ctrlPr>
                            <a:rPr lang="es-ES" b="0" i="1" smtClean="0">
                              <a:latin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𝜀</m:t>
                          </m:r>
                        </m:e>
                      </m:d>
                      <m:r>
                        <a:rPr lang="es-ES" b="0" i="1" smtClean="0">
                          <a:latin typeface="Cambria Math" panose="02040503050406030204" pitchFamily="18" charset="0"/>
                        </a:rPr>
                        <m:t> …. </m:t>
                      </m:r>
                      <m:r>
                        <m:rPr>
                          <m:sty m:val="p"/>
                        </m:rPr>
                        <a:rPr lang="es-ES" b="0" i="0" smtClean="0">
                          <a:latin typeface="Cambria Math" panose="02040503050406030204" pitchFamily="18" charset="0"/>
                        </a:rPr>
                        <m:t>as</m:t>
                      </m:r>
                      <m:r>
                        <a:rPr lang="es-ES" b="0" i="0" smtClean="0">
                          <a:latin typeface="Cambria Math" panose="02040503050406030204" pitchFamily="18" charset="0"/>
                        </a:rPr>
                        <m:t> …</m:t>
                      </m:r>
                      <m:r>
                        <a:rPr lang="es-ES" b="0" i="1" smtClean="0">
                          <a:latin typeface="Cambria Math" panose="02040503050406030204" pitchFamily="18" charset="0"/>
                        </a:rPr>
                        <m:t> </m:t>
                      </m:r>
                      <m:r>
                        <a:rPr lang="es-ES" b="0" i="1" smtClean="0">
                          <a:latin typeface="Cambria Math" panose="02040503050406030204" pitchFamily="18" charset="0"/>
                        </a:rPr>
                        <m:t>𝐶𝑜𝑣</m:t>
                      </m:r>
                      <m:d>
                        <m:dPr>
                          <m:ctrlPr>
                            <a:rPr lang="es-ES" b="0" i="1" smtClean="0">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r>
                                <a:rPr lang="es-ES" i="1">
                                  <a:latin typeface="Cambria Math" panose="02040503050406030204" pitchFamily="18" charset="0"/>
                                </a:rPr>
                                <m:t>𝑖</m:t>
                              </m:r>
                            </m:sub>
                          </m:sSub>
                          <m:r>
                            <a:rPr lang="es-ES" b="0" i="1" smtClean="0">
                              <a:latin typeface="Cambria Math" panose="02040503050406030204" pitchFamily="18" charset="0"/>
                            </a:rPr>
                            <m:t> , </m:t>
                          </m:r>
                          <m:r>
                            <a:rPr lang="es-ES" b="0" i="1" smtClean="0">
                              <a:latin typeface="Cambria Math" panose="02040503050406030204" pitchFamily="18" charset="0"/>
                              <a:ea typeface="Cambria Math" panose="02040503050406030204" pitchFamily="18" charset="0"/>
                            </a:rPr>
                            <m:t>𝜀</m:t>
                          </m:r>
                        </m:e>
                      </m:d>
                      <m:r>
                        <a:rPr lang="es-ES" b="0" i="1" smtClean="0">
                          <a:latin typeface="Cambria Math" panose="02040503050406030204" pitchFamily="18" charset="0"/>
                        </a:rPr>
                        <m:t>=0</m:t>
                      </m:r>
                    </m:oMath>
                  </m:oMathPara>
                </a14:m>
                <a:endParaRPr lang="es-ES" b="0" dirty="0" smtClean="0"/>
              </a:p>
            </p:txBody>
          </p:sp>
        </mc:Choice>
        <mc:Fallback xmlns="">
          <p:sp>
            <p:nvSpPr>
              <p:cNvPr id="4" name="3 Rectángulo"/>
              <p:cNvSpPr>
                <a:spLocks noRot="1" noChangeAspect="1" noMove="1" noResize="1" noEditPoints="1" noAdjustHandles="1" noChangeArrowheads="1" noChangeShapeType="1" noTextEdit="1"/>
              </p:cNvSpPr>
              <p:nvPr/>
            </p:nvSpPr>
            <p:spPr>
              <a:xfrm>
                <a:off x="490811" y="3146930"/>
                <a:ext cx="6912768" cy="369332"/>
              </a:xfrm>
              <a:prstGeom prst="rect">
                <a:avLst/>
              </a:prstGeom>
              <a:blipFill rotWithShape="0">
                <a:blip r:embed="rId2"/>
                <a:stretch>
                  <a:fillRect t="-6557" b="-6557"/>
                </a:stretch>
              </a:blipFill>
              <a:ln>
                <a:noFill/>
                <a:prstDash val="dash"/>
              </a:ln>
            </p:spPr>
            <p:txBody>
              <a:bodyPr/>
              <a:lstStyle/>
              <a:p>
                <a:r>
                  <a:rPr lang="es-ES">
                    <a:noFill/>
                  </a:rPr>
                  <a:t> </a:t>
                </a:r>
              </a:p>
            </p:txBody>
          </p:sp>
        </mc:Fallback>
      </mc:AlternateContent>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319394"/>
            <a:ext cx="2202180" cy="817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7" name="4 Rectángulo"/>
              <p:cNvSpPr/>
              <p:nvPr/>
            </p:nvSpPr>
            <p:spPr>
              <a:xfrm>
                <a:off x="539552" y="2356960"/>
                <a:ext cx="2740761" cy="533544"/>
              </a:xfrm>
              <a:prstGeom prst="rect">
                <a:avLst/>
              </a:prstGeom>
              <a:ln>
                <a:solidFill>
                  <a:schemeClr val="accent1"/>
                </a:solidFill>
                <a:prstDash val="sysDot"/>
              </a:ln>
            </p:spPr>
            <p:txBody>
              <a:bodyPr wrap="square">
                <a:spAutoFit/>
              </a:bodyPr>
              <a:lstStyle/>
              <a:p>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 </m:t>
                    </m:r>
                  </m:oMath>
                </a14:m>
                <a:r>
                  <a:rPr lang="en-US" sz="1600" dirty="0" smtClean="0"/>
                  <a:t> </a:t>
                </a:r>
                <a14:m>
                  <m:oMath xmlns:m="http://schemas.openxmlformats.org/officeDocument/2006/math">
                    <m:r>
                      <a:rPr lang="en-US" sz="1600" i="1" smtClean="0">
                        <a:latin typeface="Cambria Math"/>
                        <a:ea typeface="Cambria Math"/>
                      </a:rPr>
                      <m:t>≈</m:t>
                    </m:r>
                  </m:oMath>
                </a14:m>
                <a:r>
                  <a:rPr lang="en-US" sz="1600" dirty="0" smtClean="0"/>
                  <a:t> </a:t>
                </a:r>
                <a14:m>
                  <m:oMath xmlns:m="http://schemas.openxmlformats.org/officeDocument/2006/math">
                    <m:f>
                      <m:fPr>
                        <m:ctrlPr>
                          <a:rPr lang="en-US" i="1" dirty="0" smtClean="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𝑒𝑥𝑝𝑙𝑎𝑖𝑛𝑒𝑑</m:t>
                        </m:r>
                        <m:r>
                          <a:rPr lang="en-US" i="1" dirty="0">
                            <a:latin typeface="Cambria Math" panose="02040503050406030204" pitchFamily="18" charset="0"/>
                          </a:rPr>
                          <m:t> </m:t>
                        </m:r>
                        <m:r>
                          <a:rPr lang="en-US" i="1" dirty="0">
                            <a:latin typeface="Cambria Math" panose="02040503050406030204" pitchFamily="18" charset="0"/>
                          </a:rPr>
                          <m:t>𝑣𝑎𝑟𝑖𝑎𝑛𝑐𝑒</m:t>
                        </m:r>
                        <m:r>
                          <a:rPr lang="en-US" i="1" dirty="0">
                            <a:latin typeface="Cambria Math" panose="02040503050406030204" pitchFamily="18" charset="0"/>
                          </a:rPr>
                          <m:t>)</m:t>
                        </m:r>
                      </m:num>
                      <m:den>
                        <m:r>
                          <a:rPr lang="en-US" i="1" dirty="0">
                            <a:latin typeface="Cambria Math" panose="02040503050406030204" pitchFamily="18" charset="0"/>
                          </a:rPr>
                          <m:t>(</m:t>
                        </m:r>
                        <m:r>
                          <a:rPr lang="en-US" i="1" dirty="0">
                            <a:latin typeface="Cambria Math" panose="02040503050406030204" pitchFamily="18" charset="0"/>
                          </a:rPr>
                          <m:t>𝑢𝑛𝑒𝑥𝑝𝑙𝑎𝑖𝑛𝑒𝑑</m:t>
                        </m:r>
                        <m:r>
                          <a:rPr lang="en-US" i="1" dirty="0">
                            <a:latin typeface="Cambria Math" panose="02040503050406030204" pitchFamily="18" charset="0"/>
                          </a:rPr>
                          <m:t> </m:t>
                        </m:r>
                        <m:r>
                          <a:rPr lang="en-US" i="1" dirty="0">
                            <a:latin typeface="Cambria Math" panose="02040503050406030204" pitchFamily="18" charset="0"/>
                          </a:rPr>
                          <m:t>𝑣𝑎𝑟𝑖𝑎𝑛𝑐𝑒</m:t>
                        </m:r>
                        <m:r>
                          <a:rPr lang="en-US" i="1" dirty="0">
                            <a:latin typeface="Cambria Math" panose="02040503050406030204" pitchFamily="18" charset="0"/>
                          </a:rPr>
                          <m:t>)</m:t>
                        </m:r>
                        <m:r>
                          <m:rPr>
                            <m:nor/>
                          </m:rPr>
                          <a:rPr lang="en-US" dirty="0"/>
                          <m:t> </m:t>
                        </m:r>
                      </m:den>
                    </m:f>
                  </m:oMath>
                </a14:m>
                <a:endParaRPr lang="en-US" sz="1600" dirty="0"/>
              </a:p>
            </p:txBody>
          </p:sp>
        </mc:Choice>
        <mc:Fallback xmlns="">
          <p:sp>
            <p:nvSpPr>
              <p:cNvPr id="7" name="4 Rectángulo"/>
              <p:cNvSpPr>
                <a:spLocks noRot="1" noChangeAspect="1" noMove="1" noResize="1" noEditPoints="1" noAdjustHandles="1" noChangeArrowheads="1" noChangeShapeType="1" noTextEdit="1"/>
              </p:cNvSpPr>
              <p:nvPr/>
            </p:nvSpPr>
            <p:spPr>
              <a:xfrm>
                <a:off x="539552" y="2356960"/>
                <a:ext cx="2740761" cy="533544"/>
              </a:xfrm>
              <a:prstGeom prst="rect">
                <a:avLst/>
              </a:prstGeom>
              <a:blipFill rotWithShape="0">
                <a:blip r:embed="rId4"/>
                <a:stretch>
                  <a:fillRect b="-5618"/>
                </a:stretch>
              </a:blipFill>
              <a:ln>
                <a:solidFill>
                  <a:schemeClr val="accent1"/>
                </a:solidFill>
                <a:prstDash val="sysDot"/>
              </a:ln>
            </p:spPr>
            <p:txBody>
              <a:bodyPr/>
              <a:lstStyle/>
              <a:p>
                <a:r>
                  <a:rPr lang="es-ES">
                    <a:noFill/>
                  </a:rPr>
                  <a:t> </a:t>
                </a:r>
              </a:p>
            </p:txBody>
          </p:sp>
        </mc:Fallback>
      </mc:AlternateContent>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6552" y="1962151"/>
            <a:ext cx="2046922" cy="686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11 Rectángulo"/>
          <p:cNvSpPr/>
          <p:nvPr/>
        </p:nvSpPr>
        <p:spPr>
          <a:xfrm>
            <a:off x="5901035" y="2133738"/>
            <a:ext cx="2387898" cy="553998"/>
          </a:xfrm>
          <a:prstGeom prst="rect">
            <a:avLst/>
          </a:prstGeom>
        </p:spPr>
        <p:txBody>
          <a:bodyPr wrap="none">
            <a:spAutoFit/>
          </a:bodyPr>
          <a:lstStyle/>
          <a:p>
            <a:pPr indent="-298450"/>
            <a:r>
              <a:rPr lang="en-US" sz="1400" dirty="0">
                <a:solidFill>
                  <a:prstClr val="black"/>
                </a:solidFill>
                <a:latin typeface="Times New Roman" panose="02020603050405020304" pitchFamily="18" charset="0"/>
                <a:cs typeface="Times New Roman" panose="02020603050405020304" pitchFamily="18" charset="0"/>
              </a:rPr>
              <a:t>RSS</a:t>
            </a:r>
            <a:r>
              <a:rPr lang="en-US" sz="1600" dirty="0">
                <a:solidFill>
                  <a:prstClr val="black"/>
                </a:solidFill>
              </a:rPr>
              <a:t> </a:t>
            </a:r>
            <a:r>
              <a:rPr lang="en-US" sz="1400" dirty="0">
                <a:solidFill>
                  <a:prstClr val="black"/>
                </a:solidFill>
              </a:rPr>
              <a:t>= </a:t>
            </a:r>
            <a:r>
              <a:rPr lang="en-US" sz="1400" i="1" dirty="0">
                <a:solidFill>
                  <a:prstClr val="black"/>
                </a:solidFill>
              </a:rPr>
              <a:t>residual sum of </a:t>
            </a:r>
            <a:r>
              <a:rPr lang="en-US" sz="1400" i="1" dirty="0" smtClean="0">
                <a:solidFill>
                  <a:prstClr val="black"/>
                </a:solidFill>
              </a:rPr>
              <a:t>squares</a:t>
            </a:r>
          </a:p>
          <a:p>
            <a:pPr indent="-298450"/>
            <a:r>
              <a:rPr lang="en-US" sz="1400" dirty="0" smtClean="0">
                <a:solidFill>
                  <a:prstClr val="black"/>
                </a:solidFill>
              </a:rPr>
              <a:t>        (variance after regression)</a:t>
            </a:r>
            <a:endParaRPr lang="en-US" dirty="0">
              <a:solidFill>
                <a:prstClr val="black"/>
              </a:solidFill>
            </a:endParaRPr>
          </a:p>
        </p:txBody>
      </p:sp>
      <p:pic>
        <p:nvPicPr>
          <p:cNvPr id="1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6583" y="1546852"/>
            <a:ext cx="1546860" cy="326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3 Rectángulo"/>
          <p:cNvSpPr/>
          <p:nvPr/>
        </p:nvSpPr>
        <p:spPr>
          <a:xfrm>
            <a:off x="5870848" y="1579740"/>
            <a:ext cx="2129109" cy="553998"/>
          </a:xfrm>
          <a:prstGeom prst="rect">
            <a:avLst/>
          </a:prstGeom>
        </p:spPr>
        <p:txBody>
          <a:bodyPr wrap="none">
            <a:spAutoFit/>
          </a:bodyPr>
          <a:lstStyle/>
          <a:p>
            <a:pPr indent="-298450"/>
            <a:r>
              <a:rPr lang="en-US" sz="1400" dirty="0" err="1" smtClean="0">
                <a:solidFill>
                  <a:prstClr val="black"/>
                </a:solidFill>
                <a:latin typeface="Times New Roman" panose="02020603050405020304" pitchFamily="18" charset="0"/>
                <a:cs typeface="Times New Roman" panose="02020603050405020304" pitchFamily="18" charset="0"/>
              </a:rPr>
              <a:t>TSS</a:t>
            </a:r>
            <a:r>
              <a:rPr lang="en-US" sz="1600" dirty="0" smtClean="0">
                <a:solidFill>
                  <a:prstClr val="black"/>
                </a:solidFill>
              </a:rPr>
              <a:t> </a:t>
            </a:r>
            <a:r>
              <a:rPr lang="en-US" sz="1400" dirty="0">
                <a:solidFill>
                  <a:prstClr val="black"/>
                </a:solidFill>
              </a:rPr>
              <a:t>= </a:t>
            </a:r>
            <a:r>
              <a:rPr lang="en-US" sz="1400" i="1" dirty="0" smtClean="0">
                <a:solidFill>
                  <a:prstClr val="black"/>
                </a:solidFill>
              </a:rPr>
              <a:t>total </a:t>
            </a:r>
            <a:r>
              <a:rPr lang="en-US" sz="1400" i="1" dirty="0">
                <a:solidFill>
                  <a:prstClr val="black"/>
                </a:solidFill>
              </a:rPr>
              <a:t>sum of </a:t>
            </a:r>
            <a:r>
              <a:rPr lang="en-US" sz="1400" i="1" dirty="0" smtClean="0">
                <a:solidFill>
                  <a:prstClr val="black"/>
                </a:solidFill>
              </a:rPr>
              <a:t>squares</a:t>
            </a:r>
          </a:p>
          <a:p>
            <a:pPr indent="-298450"/>
            <a:r>
              <a:rPr lang="en-US" sz="1400" i="1" dirty="0" smtClean="0">
                <a:solidFill>
                  <a:prstClr val="black"/>
                </a:solidFill>
              </a:rPr>
              <a:t>            </a:t>
            </a:r>
            <a:r>
              <a:rPr lang="en-US" sz="1400" dirty="0" smtClean="0">
                <a:solidFill>
                  <a:prstClr val="black"/>
                </a:solidFill>
              </a:rPr>
              <a:t>(total variance)</a:t>
            </a:r>
            <a:endParaRPr lang="en-US" dirty="0">
              <a:solidFill>
                <a:prstClr val="black"/>
              </a:solidFill>
            </a:endParaRPr>
          </a:p>
        </p:txBody>
      </p:sp>
      <mc:AlternateContent xmlns:mc="http://schemas.openxmlformats.org/markup-compatibility/2006" xmlns:a14="http://schemas.microsoft.com/office/drawing/2010/main">
        <mc:Choice Requires="a14">
          <p:sp>
            <p:nvSpPr>
              <p:cNvPr id="3" name="Rectángulo 2"/>
              <p:cNvSpPr/>
              <p:nvPr/>
            </p:nvSpPr>
            <p:spPr>
              <a:xfrm>
                <a:off x="799195" y="3568315"/>
                <a:ext cx="6408712" cy="369332"/>
              </a:xfrm>
              <a:prstGeom prst="rect">
                <a:avLst/>
              </a:prstGeom>
            </p:spPr>
            <p:txBody>
              <a:bodyPr wrap="square">
                <a:spAutoFit/>
              </a:bodyPr>
              <a:lstStyle/>
              <a:p>
                <a:r>
                  <a:rPr lang="es-ES" dirty="0" smtClean="0"/>
                  <a:t> </a:t>
                </a:r>
                <a14:m>
                  <m:oMath xmlns:m="http://schemas.openxmlformats.org/officeDocument/2006/math">
                    <m:r>
                      <a:rPr lang="es-ES" i="1">
                        <a:latin typeface="Cambria Math" panose="02040503050406030204" pitchFamily="18" charset="0"/>
                      </a:rPr>
                      <m:t>𝑇𝑆𝑆</m:t>
                    </m:r>
                    <m:r>
                      <a:rPr lang="es-ES" i="1">
                        <a:latin typeface="Cambria Math" panose="02040503050406030204" pitchFamily="18" charset="0"/>
                      </a:rPr>
                      <m:t>=</m:t>
                    </m:r>
                    <m:r>
                      <a:rPr lang="es-ES" i="1">
                        <a:latin typeface="Cambria Math" panose="02040503050406030204" pitchFamily="18" charset="0"/>
                      </a:rPr>
                      <m:t>𝐸𝑆𝑆</m:t>
                    </m:r>
                    <m:r>
                      <a:rPr lang="es-ES" i="1">
                        <a:latin typeface="Cambria Math" panose="02040503050406030204" pitchFamily="18" charset="0"/>
                      </a:rPr>
                      <m:t> </m:t>
                    </m:r>
                    <m:d>
                      <m:dPr>
                        <m:ctrlPr>
                          <a:rPr lang="es-ES" i="1">
                            <a:latin typeface="Cambria Math" panose="02040503050406030204" pitchFamily="18" charset="0"/>
                          </a:rPr>
                        </m:ctrlPr>
                      </m:dPr>
                      <m:e>
                        <m:r>
                          <a:rPr lang="es-ES" i="1">
                            <a:latin typeface="Cambria Math" panose="02040503050406030204" pitchFamily="18" charset="0"/>
                          </a:rPr>
                          <m:t>𝑒𝑥𝑝𝑙𝑎𝑖𝑛𝑒𝑑</m:t>
                        </m:r>
                      </m:e>
                    </m:d>
                    <m:r>
                      <a:rPr lang="es-ES" i="1">
                        <a:latin typeface="Cambria Math" panose="02040503050406030204" pitchFamily="18" charset="0"/>
                      </a:rPr>
                      <m:t>+</m:t>
                    </m:r>
                    <m:r>
                      <a:rPr lang="es-ES" i="1">
                        <a:latin typeface="Cambria Math" panose="02040503050406030204" pitchFamily="18" charset="0"/>
                      </a:rPr>
                      <m:t>𝑅𝑆𝑆</m:t>
                    </m:r>
                    <m:r>
                      <a:rPr lang="es-ES" i="1">
                        <a:latin typeface="Cambria Math" panose="02040503050406030204" pitchFamily="18" charset="0"/>
                      </a:rPr>
                      <m:t> </m:t>
                    </m:r>
                    <m:d>
                      <m:dPr>
                        <m:ctrlPr>
                          <a:rPr lang="es-ES" i="1">
                            <a:latin typeface="Cambria Math" panose="02040503050406030204" pitchFamily="18" charset="0"/>
                          </a:rPr>
                        </m:ctrlPr>
                      </m:dPr>
                      <m:e>
                        <m:r>
                          <a:rPr lang="es-ES" i="1">
                            <a:latin typeface="Cambria Math" panose="02040503050406030204" pitchFamily="18" charset="0"/>
                          </a:rPr>
                          <m:t>𝑢𝑛𝑒𝑥𝑝𝑙𝑎𝑖𝑛𝑒𝑑</m:t>
                        </m:r>
                      </m:e>
                    </m:d>
                  </m:oMath>
                </a14:m>
                <a:endParaRPr lang="es-ES" i="1" dirty="0" smtClean="0">
                  <a:latin typeface="Cambria Math" panose="02040503050406030204" pitchFamily="18" charset="0"/>
                </a:endParaRPr>
              </a:p>
            </p:txBody>
          </p:sp>
        </mc:Choice>
        <mc:Fallback xmlns="">
          <p:sp>
            <p:nvSpPr>
              <p:cNvPr id="3" name="Rectángulo 2"/>
              <p:cNvSpPr>
                <a:spLocks noRot="1" noChangeAspect="1" noMove="1" noResize="1" noEditPoints="1" noAdjustHandles="1" noChangeArrowheads="1" noChangeShapeType="1" noTextEdit="1"/>
              </p:cNvSpPr>
              <p:nvPr/>
            </p:nvSpPr>
            <p:spPr>
              <a:xfrm>
                <a:off x="799195" y="3568315"/>
                <a:ext cx="6408712" cy="369332"/>
              </a:xfrm>
              <a:prstGeom prst="rect">
                <a:avLst/>
              </a:prstGeom>
              <a:blipFill rotWithShape="0">
                <a:blip r:embed="rId7"/>
                <a:stretch>
                  <a:fillRect b="-1311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 name="Rectángulo 4"/>
              <p:cNvSpPr/>
              <p:nvPr/>
            </p:nvSpPr>
            <p:spPr>
              <a:xfrm>
                <a:off x="323528" y="4755402"/>
                <a:ext cx="21938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dirty="0">
                          <a:latin typeface="Cambria Math" panose="02040503050406030204" pitchFamily="18" charset="0"/>
                        </a:rPr>
                        <m:t>𝐸𝑆𝑆</m:t>
                      </m:r>
                      <m:r>
                        <a:rPr lang="es-ES" i="1" dirty="0">
                          <a:latin typeface="Cambria Math" panose="02040503050406030204" pitchFamily="18" charset="0"/>
                        </a:rPr>
                        <m:t> = </m:t>
                      </m:r>
                      <m:r>
                        <a:rPr lang="es-ES" i="1" dirty="0">
                          <a:latin typeface="Cambria Math" panose="02040503050406030204" pitchFamily="18" charset="0"/>
                        </a:rPr>
                        <m:t>𝑇𝑆𝑆</m:t>
                      </m:r>
                      <m:r>
                        <a:rPr lang="es-ES" i="1" dirty="0">
                          <a:latin typeface="Cambria Math" panose="02040503050406030204" pitchFamily="18" charset="0"/>
                        </a:rPr>
                        <m:t> − </m:t>
                      </m:r>
                      <m:r>
                        <a:rPr lang="es-ES" i="1" dirty="0">
                          <a:latin typeface="Cambria Math" panose="02040503050406030204" pitchFamily="18" charset="0"/>
                        </a:rPr>
                        <m:t>𝑅𝑆𝑆</m:t>
                      </m:r>
                    </m:oMath>
                  </m:oMathPara>
                </a14:m>
                <a:endParaRPr lang="es-ES" dirty="0"/>
              </a:p>
            </p:txBody>
          </p:sp>
        </mc:Choice>
        <mc:Fallback xmlns="">
          <p:sp>
            <p:nvSpPr>
              <p:cNvPr id="5" name="Rectángulo 4"/>
              <p:cNvSpPr>
                <a:spLocks noRot="1" noChangeAspect="1" noMove="1" noResize="1" noEditPoints="1" noAdjustHandles="1" noChangeArrowheads="1" noChangeShapeType="1" noTextEdit="1"/>
              </p:cNvSpPr>
              <p:nvPr/>
            </p:nvSpPr>
            <p:spPr>
              <a:xfrm>
                <a:off x="323528" y="4755402"/>
                <a:ext cx="2193869" cy="369332"/>
              </a:xfrm>
              <a:prstGeom prst="rect">
                <a:avLst/>
              </a:prstGeom>
              <a:blipFill rotWithShape="0">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Rectángulo 12"/>
              <p:cNvSpPr/>
              <p:nvPr/>
            </p:nvSpPr>
            <p:spPr>
              <a:xfrm>
                <a:off x="2771800" y="4094452"/>
                <a:ext cx="4705727" cy="1030282"/>
              </a:xfrm>
              <a:prstGeom prst="rect">
                <a:avLst/>
              </a:prstGeom>
              <a:ln>
                <a:solidFill>
                  <a:schemeClr val="accent1"/>
                </a:solidFill>
                <a:prstDash val="sysDash"/>
              </a:ln>
            </p:spPr>
            <p:txBody>
              <a:bodyPr wrap="square">
                <a:spAutoFit/>
              </a:bodyPr>
              <a:lstStyle/>
              <a:p>
                <a:r>
                  <a:rPr lang="en-US" dirty="0" smtClean="0"/>
                  <a:t> …now </a:t>
                </a:r>
                <a:r>
                  <a:rPr lang="en-US" dirty="0"/>
                  <a:t>suppose   </a:t>
                </a:r>
                <a14:m>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r>
                          <a:rPr lang="es-ES" i="1">
                            <a:latin typeface="Cambria Math" panose="02040503050406030204" pitchFamily="18" charset="0"/>
                          </a:rPr>
                          <m:t>𝑖</m:t>
                        </m:r>
                      </m:sub>
                    </m:sSub>
                    <m:r>
                      <a:rPr lang="es-ES" i="1">
                        <a:latin typeface="Cambria Math" panose="02040503050406030204" pitchFamily="18" charset="0"/>
                      </a:rPr>
                      <m:t>=</m:t>
                    </m:r>
                    <m:acc>
                      <m:accPr>
                        <m:chr m:val="̂"/>
                        <m:ctrlPr>
                          <a:rPr lang="es-ES" i="1" smtClean="0">
                            <a:latin typeface="Cambria Math" panose="02040503050406030204" pitchFamily="18" charset="0"/>
                          </a:rPr>
                        </m:ctrlPr>
                      </m:accPr>
                      <m:e>
                        <m:r>
                          <a:rPr lang="es-ES" i="1" smtClean="0">
                            <a:latin typeface="Cambria Math" panose="02040503050406030204" pitchFamily="18" charset="0"/>
                            <a:ea typeface="Cambria Math" panose="02040503050406030204" pitchFamily="18" charset="0"/>
                          </a:rPr>
                          <m:t>𝛽</m:t>
                        </m:r>
                      </m:e>
                    </m:acc>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𝑥</m:t>
                        </m:r>
                      </m:e>
                      <m:sub>
                        <m:r>
                          <a:rPr lang="es-ES" i="1">
                            <a:latin typeface="Cambria Math" panose="02040503050406030204" pitchFamily="18" charset="0"/>
                            <a:ea typeface="Cambria Math" panose="02040503050406030204" pitchFamily="18" charset="0"/>
                          </a:rPr>
                          <m:t>𝑖</m:t>
                        </m:r>
                      </m:sub>
                    </m:sSub>
                  </m:oMath>
                </a14:m>
                <a:r>
                  <a:rPr lang="es-ES" dirty="0" smtClean="0"/>
                  <a:t> …..</a:t>
                </a:r>
              </a:p>
              <a:p>
                <a:endParaRPr lang="es-ES" dirty="0" smtClean="0"/>
              </a:p>
              <a:p>
                <a14:m>
                  <m:oMath xmlns:m="http://schemas.openxmlformats.org/officeDocument/2006/math">
                    <m:r>
                      <a:rPr lang="es-ES" b="0" i="1" smtClean="0">
                        <a:latin typeface="Cambria Math" panose="02040503050406030204" pitchFamily="18" charset="0"/>
                      </a:rPr>
                      <m:t>𝐸</m:t>
                    </m:r>
                    <m:sSup>
                      <m:sSupPr>
                        <m:ctrlPr>
                          <a:rPr lang="es-ES" b="0" i="1" smtClean="0">
                            <a:latin typeface="Cambria Math" panose="02040503050406030204" pitchFamily="18" charset="0"/>
                          </a:rPr>
                        </m:ctrlPr>
                      </m:sSupPr>
                      <m:e>
                        <m:d>
                          <m:dPr>
                            <m:ctrlPr>
                              <a:rPr lang="es-ES" b="0" i="1" smtClean="0">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r>
                                  <a:rPr lang="es-ES" i="1">
                                    <a:latin typeface="Cambria Math" panose="02040503050406030204" pitchFamily="18" charset="0"/>
                                  </a:rPr>
                                  <m:t>𝑖</m:t>
                                </m:r>
                              </m:sub>
                            </m:sSub>
                          </m:e>
                        </m:d>
                      </m:e>
                      <m:sup>
                        <m:r>
                          <a:rPr lang="es-ES" b="0" i="1" smtClean="0">
                            <a:latin typeface="Cambria Math" panose="02040503050406030204" pitchFamily="18" charset="0"/>
                          </a:rPr>
                          <m:t>2</m:t>
                        </m:r>
                      </m:sup>
                    </m:sSup>
                  </m:oMath>
                </a14:m>
                <a:r>
                  <a:rPr lang="es-ES" dirty="0" smtClean="0"/>
                  <a:t>=</a:t>
                </a:r>
                <a14:m>
                  <m:oMath xmlns:m="http://schemas.openxmlformats.org/officeDocument/2006/math">
                    <m:r>
                      <a:rPr lang="es-ES" i="1">
                        <a:latin typeface="Cambria Math" panose="02040503050406030204" pitchFamily="18" charset="0"/>
                      </a:rPr>
                      <m:t>𝐸</m:t>
                    </m:r>
                    <m:sSup>
                      <m:sSupPr>
                        <m:ctrlPr>
                          <a:rPr lang="es-ES" i="1" smtClean="0">
                            <a:latin typeface="Cambria Math" panose="02040503050406030204" pitchFamily="18" charset="0"/>
                          </a:rPr>
                        </m:ctrlPr>
                      </m:sSupPr>
                      <m:e>
                        <m:d>
                          <m:dPr>
                            <m:ctrlPr>
                              <a:rPr lang="es-ES" i="1">
                                <a:latin typeface="Cambria Math" panose="02040503050406030204" pitchFamily="18" charset="0"/>
                              </a:rPr>
                            </m:ctrlPr>
                          </m:dPr>
                          <m:e>
                            <m:acc>
                              <m:accPr>
                                <m:chr m:val="̂"/>
                                <m:ctrlPr>
                                  <a:rPr lang="es-ES" i="1">
                                    <a:latin typeface="Cambria Math" panose="02040503050406030204" pitchFamily="18" charset="0"/>
                                  </a:rPr>
                                </m:ctrlPr>
                              </m:accPr>
                              <m:e>
                                <m:r>
                                  <a:rPr lang="es-ES" i="1">
                                    <a:latin typeface="Cambria Math" panose="02040503050406030204" pitchFamily="18" charset="0"/>
                                    <a:ea typeface="Cambria Math" panose="02040503050406030204" pitchFamily="18" charset="0"/>
                                  </a:rPr>
                                  <m:t>𝛽</m:t>
                                </m:r>
                              </m:e>
                            </m:acc>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𝑥</m:t>
                                </m:r>
                              </m:e>
                              <m:sub>
                                <m:r>
                                  <a:rPr lang="es-ES" i="1">
                                    <a:latin typeface="Cambria Math" panose="02040503050406030204" pitchFamily="18" charset="0"/>
                                    <a:ea typeface="Cambria Math" panose="02040503050406030204" pitchFamily="18" charset="0"/>
                                  </a:rPr>
                                  <m:t>𝑖</m:t>
                                </m:r>
                              </m:sub>
                            </m:sSub>
                          </m:e>
                        </m:d>
                      </m:e>
                      <m:sup>
                        <m:r>
                          <a:rPr lang="es-ES" i="1">
                            <a:latin typeface="Cambria Math" panose="02040503050406030204" pitchFamily="18" charset="0"/>
                          </a:rPr>
                          <m:t>2</m:t>
                        </m:r>
                      </m:sup>
                    </m:sSup>
                    <m:r>
                      <a:rPr lang="es-ES" i="1" smtClean="0">
                        <a:latin typeface="Cambria Math" panose="02040503050406030204" pitchFamily="18" charset="0"/>
                        <a:ea typeface="Cambria Math" panose="02040503050406030204" pitchFamily="18" charset="0"/>
                      </a:rPr>
                      <m:t>∝</m:t>
                    </m:r>
                    <m:sSup>
                      <m:sSupPr>
                        <m:ctrlPr>
                          <a:rPr lang="es-ES" i="1" smtClean="0">
                            <a:latin typeface="Cambria Math" panose="02040503050406030204" pitchFamily="18" charset="0"/>
                            <a:ea typeface="Cambria Math" panose="02040503050406030204" pitchFamily="18" charset="0"/>
                          </a:rPr>
                        </m:ctrlPr>
                      </m:sSupPr>
                      <m:e>
                        <m:r>
                          <a:rPr lang="es-ES" i="1" smtClean="0">
                            <a:latin typeface="Cambria Math" panose="02040503050406030204" pitchFamily="18" charset="0"/>
                            <a:ea typeface="Cambria Math" panose="02040503050406030204" pitchFamily="18" charset="0"/>
                          </a:rPr>
                          <m:t>𝜎</m:t>
                        </m:r>
                      </m:e>
                      <m:sup>
                        <m:r>
                          <a:rPr lang="es-ES" b="0" i="1" smtClean="0">
                            <a:latin typeface="Cambria Math" panose="02040503050406030204" pitchFamily="18" charset="0"/>
                            <a:ea typeface="Cambria Math" panose="02040503050406030204" pitchFamily="18" charset="0"/>
                          </a:rPr>
                          <m:t>2</m:t>
                        </m:r>
                      </m:sup>
                    </m:sSup>
                    <m:r>
                      <a:rPr lang="es-ES" b="0" i="1" smtClean="0">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𝛽</m:t>
                        </m:r>
                      </m:e>
                      <m:sup>
                        <m:r>
                          <a:rPr lang="es-ES" b="0" i="1" smtClean="0">
                            <a:latin typeface="Cambria Math" panose="02040503050406030204" pitchFamily="18" charset="0"/>
                            <a:ea typeface="Cambria Math" panose="02040503050406030204" pitchFamily="18" charset="0"/>
                          </a:rPr>
                          <m:t>2</m:t>
                        </m:r>
                      </m:sup>
                    </m:sSup>
                    <m:nary>
                      <m:naryPr>
                        <m:chr m:val="∑"/>
                        <m:supHide m:val="on"/>
                        <m:ctrlPr>
                          <a:rPr lang="es-ES" b="0" i="1" smtClean="0">
                            <a:latin typeface="Cambria Math" panose="02040503050406030204" pitchFamily="18" charset="0"/>
                            <a:ea typeface="Cambria Math" panose="02040503050406030204" pitchFamily="18" charset="0"/>
                          </a:rPr>
                        </m:ctrlPr>
                      </m:naryPr>
                      <m:sub>
                        <m:r>
                          <m:rPr>
                            <m:brk m:alnAt="7"/>
                          </m:rPr>
                          <a:rPr lang="es-ES" b="0" i="1" smtClean="0">
                            <a:latin typeface="Cambria Math" panose="02040503050406030204" pitchFamily="18" charset="0"/>
                            <a:ea typeface="Cambria Math" panose="02040503050406030204" pitchFamily="18" charset="0"/>
                          </a:rPr>
                          <m:t>𝑖</m:t>
                        </m:r>
                      </m:sub>
                      <m:sup/>
                      <m:e>
                        <m:sSup>
                          <m:sSupPr>
                            <m:ctrlPr>
                              <a:rPr lang="es-ES" b="0" i="1" smtClean="0">
                                <a:latin typeface="Cambria Math" panose="02040503050406030204" pitchFamily="18" charset="0"/>
                                <a:ea typeface="Cambria Math" panose="02040503050406030204" pitchFamily="18" charset="0"/>
                              </a:rPr>
                            </m:ctrlPr>
                          </m:sSupPr>
                          <m:e>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𝑥</m:t>
                                </m:r>
                              </m:e>
                              <m:sub>
                                <m:r>
                                  <a:rPr lang="es-ES" i="1">
                                    <a:latin typeface="Cambria Math" panose="02040503050406030204" pitchFamily="18" charset="0"/>
                                    <a:ea typeface="Cambria Math" panose="02040503050406030204" pitchFamily="18" charset="0"/>
                                  </a:rPr>
                                  <m:t>𝑖</m:t>
                                </m:r>
                              </m:sub>
                            </m:sSub>
                          </m:e>
                          <m:sup>
                            <m:r>
                              <a:rPr lang="es-ES" b="0" i="1" smtClean="0">
                                <a:latin typeface="Cambria Math" panose="02040503050406030204" pitchFamily="18" charset="0"/>
                                <a:ea typeface="Cambria Math" panose="02040503050406030204" pitchFamily="18" charset="0"/>
                              </a:rPr>
                              <m:t>2</m:t>
                            </m:r>
                          </m:sup>
                        </m:sSup>
                      </m:e>
                    </m:nary>
                  </m:oMath>
                </a14:m>
                <a:endParaRPr lang="es-ES" dirty="0"/>
              </a:p>
            </p:txBody>
          </p:sp>
        </mc:Choice>
        <mc:Fallback xmlns="">
          <p:sp>
            <p:nvSpPr>
              <p:cNvPr id="13" name="Rectángulo 12"/>
              <p:cNvSpPr>
                <a:spLocks noRot="1" noChangeAspect="1" noMove="1" noResize="1" noEditPoints="1" noAdjustHandles="1" noChangeArrowheads="1" noChangeShapeType="1" noTextEdit="1"/>
              </p:cNvSpPr>
              <p:nvPr/>
            </p:nvSpPr>
            <p:spPr>
              <a:xfrm>
                <a:off x="2771800" y="4094452"/>
                <a:ext cx="4705727" cy="1030282"/>
              </a:xfrm>
              <a:prstGeom prst="rect">
                <a:avLst/>
              </a:prstGeom>
              <a:blipFill rotWithShape="0">
                <a:blip r:embed="rId9"/>
                <a:stretch>
                  <a:fillRect t="-2339" b="-63158"/>
                </a:stretch>
              </a:blipFill>
              <a:ln>
                <a:solidFill>
                  <a:schemeClr val="accent1"/>
                </a:solidFill>
                <a:prstDash val="sysDash"/>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Rectángulo 13"/>
              <p:cNvSpPr/>
              <p:nvPr/>
            </p:nvSpPr>
            <p:spPr>
              <a:xfrm>
                <a:off x="435174" y="5535576"/>
                <a:ext cx="4046044" cy="369332"/>
              </a:xfrm>
              <a:prstGeom prst="rect">
                <a:avLst/>
              </a:prstGeom>
            </p:spPr>
            <p:txBody>
              <a:bodyPr wrap="none">
                <a:spAutoFit/>
              </a:bodyPr>
              <a:lstStyle/>
              <a:p>
                <a:r>
                  <a:rPr lang="en-US" dirty="0" smtClean="0">
                    <a:solidFill>
                      <a:prstClr val="black"/>
                    </a:solidFill>
                  </a:rPr>
                  <a:t>Hence, provided </a:t>
                </a:r>
                <a:r>
                  <a:rPr lang="en-US" i="1" dirty="0">
                    <a:solidFill>
                      <a:prstClr val="black"/>
                    </a:solidFill>
                    <a:latin typeface="Times New Roman" panose="02020603050405020304" pitchFamily="18" charset="0"/>
                    <a:cs typeface="Times New Roman" panose="02020603050405020304" pitchFamily="18" charset="0"/>
                  </a:rPr>
                  <a:t>H</a:t>
                </a:r>
                <a:r>
                  <a:rPr lang="en-US" baseline="-25000" dirty="0">
                    <a:solidFill>
                      <a:prstClr val="black"/>
                    </a:solidFill>
                    <a:latin typeface="Times New Roman" panose="02020603050405020304" pitchFamily="18" charset="0"/>
                    <a:cs typeface="Times New Roman" panose="02020603050405020304" pitchFamily="18" charset="0"/>
                  </a:rPr>
                  <a:t>0</a:t>
                </a:r>
                <a:r>
                  <a:rPr lang="en-US" dirty="0">
                    <a:solidFill>
                      <a:prstClr val="black"/>
                    </a:solidFill>
                  </a:rPr>
                  <a:t> is </a:t>
                </a:r>
                <a:r>
                  <a:rPr lang="en-US" dirty="0" smtClean="0">
                    <a:solidFill>
                      <a:prstClr val="black"/>
                    </a:solidFill>
                  </a:rPr>
                  <a:t>true =&gt; </a:t>
                </a:r>
                <a14:m>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𝛽</m:t>
                    </m:r>
                    <m:r>
                      <a:rPr lang="es-ES" b="0" i="1" smtClean="0">
                        <a:solidFill>
                          <a:prstClr val="black"/>
                        </a:solidFill>
                        <a:latin typeface="Cambria Math" panose="02040503050406030204" pitchFamily="18" charset="0"/>
                        <a:ea typeface="Cambria Math" panose="02040503050406030204" pitchFamily="18" charset="0"/>
                      </a:rPr>
                      <m:t>=0⇒ </m:t>
                    </m:r>
                  </m:oMath>
                </a14:m>
                <a:r>
                  <a:rPr lang="en-US" dirty="0" smtClean="0">
                    <a:solidFill>
                      <a:prstClr val="black"/>
                    </a:solidFill>
                  </a:rPr>
                  <a:t> </a:t>
                </a:r>
                <a:endParaRPr lang="es-ES" dirty="0"/>
              </a:p>
            </p:txBody>
          </p:sp>
        </mc:Choice>
        <mc:Fallback xmlns="">
          <p:sp>
            <p:nvSpPr>
              <p:cNvPr id="14" name="Rectángulo 13"/>
              <p:cNvSpPr>
                <a:spLocks noRot="1" noChangeAspect="1" noMove="1" noResize="1" noEditPoints="1" noAdjustHandles="1" noChangeArrowheads="1" noChangeShapeType="1" noTextEdit="1"/>
              </p:cNvSpPr>
              <p:nvPr/>
            </p:nvSpPr>
            <p:spPr>
              <a:xfrm>
                <a:off x="435174" y="5535576"/>
                <a:ext cx="4046044" cy="369332"/>
              </a:xfrm>
              <a:prstGeom prst="rect">
                <a:avLst/>
              </a:prstGeom>
              <a:blipFill rotWithShape="0">
                <a:blip r:embed="rId10"/>
                <a:stretch>
                  <a:fillRect l="-1205" t="-9836" b="-24590"/>
                </a:stretch>
              </a:blipFill>
            </p:spPr>
            <p:txBody>
              <a:bodyPr/>
              <a:lstStyle/>
              <a:p>
                <a:r>
                  <a:rPr lang="es-ES">
                    <a:noFill/>
                  </a:rPr>
                  <a:t> </a:t>
                </a:r>
              </a:p>
            </p:txBody>
          </p:sp>
        </mc:Fallback>
      </mc:AlternateContent>
      <p:pic>
        <p:nvPicPr>
          <p:cNvPr id="1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30013" y="5561362"/>
            <a:ext cx="2407920" cy="35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099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sp>
        <p:nvSpPr>
          <p:cNvPr id="8" name="7 Rectángulo"/>
          <p:cNvSpPr/>
          <p:nvPr/>
        </p:nvSpPr>
        <p:spPr>
          <a:xfrm>
            <a:off x="467544" y="1105526"/>
            <a:ext cx="7344816" cy="400110"/>
          </a:xfrm>
          <a:prstGeom prst="rect">
            <a:avLst/>
          </a:prstGeom>
        </p:spPr>
        <p:txBody>
          <a:bodyPr wrap="square">
            <a:spAutoFit/>
          </a:bodyPr>
          <a:lstStyle/>
          <a:p>
            <a:pPr marL="342900" indent="-342900">
              <a:spcAft>
                <a:spcPts val="1200"/>
              </a:spcAft>
              <a:buClr>
                <a:srgbClr val="0070C0"/>
              </a:buClr>
              <a:buFont typeface="+mj-lt"/>
              <a:buAutoNum type="arabicPeriod"/>
            </a:pPr>
            <a:r>
              <a:rPr lang="en-US" sz="2000" i="1" dirty="0"/>
              <a:t>Is There a Relationship Between the Response and </a:t>
            </a:r>
            <a:r>
              <a:rPr lang="en-US" sz="2000" i="1" dirty="0" smtClean="0"/>
              <a:t>Predictors?</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968" y="1505636"/>
            <a:ext cx="2202180" cy="817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7336" y="1950092"/>
            <a:ext cx="2046922" cy="686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1 Rectángulo"/>
          <p:cNvSpPr/>
          <p:nvPr/>
        </p:nvSpPr>
        <p:spPr>
          <a:xfrm>
            <a:off x="6432574" y="3139836"/>
            <a:ext cx="2387898" cy="553998"/>
          </a:xfrm>
          <a:prstGeom prst="rect">
            <a:avLst/>
          </a:prstGeom>
        </p:spPr>
        <p:txBody>
          <a:bodyPr wrap="none">
            <a:spAutoFit/>
          </a:bodyPr>
          <a:lstStyle/>
          <a:p>
            <a:pPr indent="-298450"/>
            <a:r>
              <a:rPr lang="en-US" sz="1400" dirty="0">
                <a:solidFill>
                  <a:prstClr val="black"/>
                </a:solidFill>
                <a:latin typeface="Times New Roman" panose="02020603050405020304" pitchFamily="18" charset="0"/>
                <a:cs typeface="Times New Roman" panose="02020603050405020304" pitchFamily="18" charset="0"/>
              </a:rPr>
              <a:t>RSS</a:t>
            </a:r>
            <a:r>
              <a:rPr lang="en-US" sz="1600" dirty="0">
                <a:solidFill>
                  <a:prstClr val="black"/>
                </a:solidFill>
              </a:rPr>
              <a:t> </a:t>
            </a:r>
            <a:r>
              <a:rPr lang="en-US" sz="1400" dirty="0">
                <a:solidFill>
                  <a:prstClr val="black"/>
                </a:solidFill>
              </a:rPr>
              <a:t>= </a:t>
            </a:r>
            <a:r>
              <a:rPr lang="en-US" sz="1400" i="1" dirty="0">
                <a:solidFill>
                  <a:prstClr val="black"/>
                </a:solidFill>
              </a:rPr>
              <a:t>residual sum of </a:t>
            </a:r>
            <a:r>
              <a:rPr lang="en-US" sz="1400" i="1" dirty="0" smtClean="0">
                <a:solidFill>
                  <a:prstClr val="black"/>
                </a:solidFill>
              </a:rPr>
              <a:t>squares</a:t>
            </a:r>
          </a:p>
          <a:p>
            <a:pPr indent="-298450"/>
            <a:r>
              <a:rPr lang="en-US" sz="1400" dirty="0" smtClean="0">
                <a:solidFill>
                  <a:prstClr val="black"/>
                </a:solidFill>
              </a:rPr>
              <a:t>        (variance after regression)</a:t>
            </a:r>
            <a:endParaRPr lang="en-US" dirty="0">
              <a:solidFill>
                <a:prstClr val="black"/>
              </a:solidFill>
            </a:endParaRPr>
          </a:p>
        </p:txBody>
      </p:sp>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8978" y="1628800"/>
            <a:ext cx="1546860" cy="326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13 Rectángulo"/>
          <p:cNvSpPr/>
          <p:nvPr/>
        </p:nvSpPr>
        <p:spPr>
          <a:xfrm>
            <a:off x="6378164" y="2591247"/>
            <a:ext cx="2129109" cy="553998"/>
          </a:xfrm>
          <a:prstGeom prst="rect">
            <a:avLst/>
          </a:prstGeom>
        </p:spPr>
        <p:txBody>
          <a:bodyPr wrap="none">
            <a:spAutoFit/>
          </a:bodyPr>
          <a:lstStyle/>
          <a:p>
            <a:pPr indent="-298450"/>
            <a:r>
              <a:rPr lang="en-US" sz="1400" dirty="0" err="1" smtClean="0">
                <a:solidFill>
                  <a:prstClr val="black"/>
                </a:solidFill>
                <a:latin typeface="Times New Roman" panose="02020603050405020304" pitchFamily="18" charset="0"/>
                <a:cs typeface="Times New Roman" panose="02020603050405020304" pitchFamily="18" charset="0"/>
              </a:rPr>
              <a:t>TSS</a:t>
            </a:r>
            <a:r>
              <a:rPr lang="en-US" sz="1600" dirty="0" smtClean="0">
                <a:solidFill>
                  <a:prstClr val="black"/>
                </a:solidFill>
              </a:rPr>
              <a:t> </a:t>
            </a:r>
            <a:r>
              <a:rPr lang="en-US" sz="1400" dirty="0">
                <a:solidFill>
                  <a:prstClr val="black"/>
                </a:solidFill>
              </a:rPr>
              <a:t>= </a:t>
            </a:r>
            <a:r>
              <a:rPr lang="en-US" sz="1400" i="1" dirty="0" smtClean="0">
                <a:solidFill>
                  <a:prstClr val="black"/>
                </a:solidFill>
              </a:rPr>
              <a:t>total </a:t>
            </a:r>
            <a:r>
              <a:rPr lang="en-US" sz="1400" i="1" dirty="0">
                <a:solidFill>
                  <a:prstClr val="black"/>
                </a:solidFill>
              </a:rPr>
              <a:t>sum of </a:t>
            </a:r>
            <a:r>
              <a:rPr lang="en-US" sz="1400" i="1" dirty="0" smtClean="0">
                <a:solidFill>
                  <a:prstClr val="black"/>
                </a:solidFill>
              </a:rPr>
              <a:t>squares</a:t>
            </a:r>
          </a:p>
          <a:p>
            <a:pPr indent="-298450"/>
            <a:r>
              <a:rPr lang="en-US" sz="1400" i="1" dirty="0" smtClean="0">
                <a:solidFill>
                  <a:prstClr val="black"/>
                </a:solidFill>
              </a:rPr>
              <a:t>            </a:t>
            </a:r>
            <a:r>
              <a:rPr lang="en-US" sz="1400" dirty="0" smtClean="0">
                <a:solidFill>
                  <a:prstClr val="black"/>
                </a:solidFill>
              </a:rPr>
              <a:t>(total variance)</a:t>
            </a:r>
            <a:endParaRPr lang="en-US" dirty="0">
              <a:solidFill>
                <a:prstClr val="black"/>
              </a:solidFill>
            </a:endParaRPr>
          </a:p>
        </p:txBody>
      </p:sp>
      <mc:AlternateContent xmlns:mc="http://schemas.openxmlformats.org/markup-compatibility/2006" xmlns:a14="http://schemas.microsoft.com/office/drawing/2010/main">
        <mc:Choice Requires="a14">
          <p:sp>
            <p:nvSpPr>
              <p:cNvPr id="5" name="4 Rectángulo"/>
              <p:cNvSpPr/>
              <p:nvPr/>
            </p:nvSpPr>
            <p:spPr>
              <a:xfrm>
                <a:off x="1699463" y="2298291"/>
                <a:ext cx="4528719" cy="338554"/>
              </a:xfrm>
              <a:prstGeom prst="rect">
                <a:avLst/>
              </a:prstGeom>
              <a:ln>
                <a:solidFill>
                  <a:schemeClr val="accent1"/>
                </a:solidFill>
                <a:prstDash val="sysDot"/>
              </a:ln>
            </p:spPr>
            <p:txBody>
              <a:bodyPr wrap="square">
                <a:spAutoFit/>
              </a:bodyPr>
              <a:lstStyle/>
              <a:p>
                <a:r>
                  <a:rPr lang="en-US" sz="1600" dirty="0"/>
                  <a:t>F </a:t>
                </a:r>
                <a:r>
                  <a:rPr lang="en-US" sz="1600" dirty="0" smtClean="0"/>
                  <a:t> </a:t>
                </a:r>
                <a14:m>
                  <m:oMath xmlns:m="http://schemas.openxmlformats.org/officeDocument/2006/math">
                    <m:r>
                      <a:rPr lang="en-US" sz="1600" i="1" smtClean="0">
                        <a:latin typeface="Cambria Math"/>
                        <a:ea typeface="Cambria Math"/>
                      </a:rPr>
                      <m:t>≈</m:t>
                    </m:r>
                  </m:oMath>
                </a14:m>
                <a:r>
                  <a:rPr lang="en-US" sz="1600" dirty="0" smtClean="0"/>
                  <a:t> </a:t>
                </a:r>
                <a:r>
                  <a:rPr lang="en-US" sz="1600" dirty="0"/>
                  <a:t>(explained variance) / (unexplained variance)</a:t>
                </a:r>
              </a:p>
            </p:txBody>
          </p:sp>
        </mc:Choice>
        <mc:Fallback xmlns="">
          <p:sp>
            <p:nvSpPr>
              <p:cNvPr id="5" name="4 Rectángulo"/>
              <p:cNvSpPr>
                <a:spLocks noRot="1" noChangeAspect="1" noMove="1" noResize="1" noEditPoints="1" noAdjustHandles="1" noChangeArrowheads="1" noChangeShapeType="1" noTextEdit="1"/>
              </p:cNvSpPr>
              <p:nvPr/>
            </p:nvSpPr>
            <p:spPr>
              <a:xfrm>
                <a:off x="1699463" y="2298291"/>
                <a:ext cx="4528719" cy="338554"/>
              </a:xfrm>
              <a:prstGeom prst="rect">
                <a:avLst/>
              </a:prstGeom>
              <a:blipFill rotWithShape="1">
                <a:blip r:embed="rId5"/>
                <a:stretch>
                  <a:fillRect l="-671" t="-3448" b="-18966"/>
                </a:stretch>
              </a:blipFill>
              <a:ln>
                <a:solidFill>
                  <a:schemeClr val="accent1"/>
                </a:solidFill>
                <a:prstDash val="sysDot"/>
              </a:ln>
            </p:spPr>
            <p:txBody>
              <a:bodyPr/>
              <a:lstStyle/>
              <a:p>
                <a:r>
                  <a:rPr lang="en-US">
                    <a:noFill/>
                  </a:rPr>
                  <a:t> </a:t>
                </a:r>
              </a:p>
            </p:txBody>
          </p:sp>
        </mc:Fallback>
      </mc:AlternateContent>
      <p:grpSp>
        <p:nvGrpSpPr>
          <p:cNvPr id="3" name="2 Grupo"/>
          <p:cNvGrpSpPr/>
          <p:nvPr/>
        </p:nvGrpSpPr>
        <p:grpSpPr>
          <a:xfrm>
            <a:off x="467544" y="2816671"/>
            <a:ext cx="5772286" cy="1754326"/>
            <a:chOff x="721612" y="4653136"/>
            <a:chExt cx="5772286" cy="1754326"/>
          </a:xfrm>
        </p:grpSpPr>
        <p:sp>
          <p:nvSpPr>
            <p:cNvPr id="9" name="8 Rectángulo"/>
            <p:cNvSpPr/>
            <p:nvPr/>
          </p:nvSpPr>
          <p:spPr>
            <a:xfrm>
              <a:off x="721612" y="4653136"/>
              <a:ext cx="5772286" cy="1754326"/>
            </a:xfrm>
            <a:prstGeom prst="rect">
              <a:avLst/>
            </a:prstGeom>
          </p:spPr>
          <p:txBody>
            <a:bodyPr wrap="none">
              <a:spAutoFit/>
            </a:bodyPr>
            <a:lstStyle/>
            <a:p>
              <a:pPr marL="285750" indent="-285750">
                <a:buFont typeface="Arial" panose="020B0604020202020204" pitchFamily="34" charset="0"/>
                <a:buChar char="•"/>
              </a:pPr>
              <a:r>
                <a:rPr lang="en-US" dirty="0" smtClean="0"/>
                <a:t>The variance of residual error (n-p-1 degrees of freedom)</a:t>
              </a:r>
            </a:p>
            <a:p>
              <a:endParaRPr lang="en-US" dirty="0" smtClean="0"/>
            </a:p>
            <a:p>
              <a:endParaRPr lang="en-US" dirty="0" smtClean="0"/>
            </a:p>
            <a:p>
              <a:pPr marL="285750" indent="-285750">
                <a:buFont typeface="Arial" panose="020B0604020202020204" pitchFamily="34" charset="0"/>
                <a:buChar char="•"/>
              </a:pPr>
              <a:r>
                <a:rPr lang="en-US" dirty="0" smtClean="0">
                  <a:solidFill>
                    <a:prstClr val="black"/>
                  </a:solidFill>
                </a:rPr>
                <a:t>and that, provided </a:t>
              </a:r>
              <a:r>
                <a:rPr lang="en-US" i="1" dirty="0" err="1" smtClean="0">
                  <a:solidFill>
                    <a:prstClr val="black"/>
                  </a:solidFill>
                  <a:latin typeface="Times New Roman" panose="02020603050405020304" pitchFamily="18" charset="0"/>
                  <a:cs typeface="Times New Roman" panose="02020603050405020304" pitchFamily="18" charset="0"/>
                </a:rPr>
                <a:t>H</a:t>
              </a:r>
              <a:r>
                <a:rPr lang="en-US" baseline="-25000" dirty="0" err="1" smtClean="0">
                  <a:solidFill>
                    <a:prstClr val="black"/>
                  </a:solidFill>
                  <a:latin typeface="Times New Roman" panose="02020603050405020304" pitchFamily="18" charset="0"/>
                  <a:cs typeface="Times New Roman" panose="02020603050405020304" pitchFamily="18" charset="0"/>
                </a:rPr>
                <a:t>0</a:t>
              </a:r>
              <a:r>
                <a:rPr lang="en-US" dirty="0">
                  <a:solidFill>
                    <a:prstClr val="black"/>
                  </a:solidFill>
                </a:rPr>
                <a:t> </a:t>
              </a:r>
              <a:r>
                <a:rPr lang="en-US" dirty="0" smtClean="0">
                  <a:solidFill>
                    <a:prstClr val="black"/>
                  </a:solidFill>
                </a:rPr>
                <a:t>is true (with p degrees of freedom)</a:t>
              </a:r>
            </a:p>
            <a:p>
              <a:endParaRPr lang="en-US" dirty="0">
                <a:solidFill>
                  <a:prstClr val="black"/>
                </a:solidFill>
              </a:endParaRPr>
            </a:p>
            <a:p>
              <a:endParaRPr lang="en-US" dirty="0" smtClean="0"/>
            </a:p>
          </p:txBody>
        </p:sp>
        <p:pic>
          <p:nvPicPr>
            <p:cNvPr id="1638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1702" y="5098770"/>
              <a:ext cx="2476500" cy="403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832" y="5949280"/>
              <a:ext cx="2407920" cy="35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mc:AlternateContent xmlns:mc="http://schemas.openxmlformats.org/markup-compatibility/2006" xmlns:a14="http://schemas.microsoft.com/office/drawing/2010/main">
        <mc:Choice Requires="a14">
          <p:sp>
            <p:nvSpPr>
              <p:cNvPr id="7" name="6 Rectángulo"/>
              <p:cNvSpPr/>
              <p:nvPr/>
            </p:nvSpPr>
            <p:spPr>
              <a:xfrm>
                <a:off x="467544" y="4831030"/>
                <a:ext cx="7605756" cy="1477328"/>
              </a:xfrm>
              <a:prstGeom prst="rect">
                <a:avLst/>
              </a:prstGeom>
            </p:spPr>
            <p:txBody>
              <a:bodyPr wrap="square">
                <a:spAutoFit/>
              </a:bodyPr>
              <a:lstStyle/>
              <a:p>
                <a:r>
                  <a:rPr lang="en-US" dirty="0" smtClean="0"/>
                  <a:t>Hence, when there is no relationship between the response and predictors : </a:t>
                </a:r>
                <a14:m>
                  <m:oMath xmlns:m="http://schemas.openxmlformats.org/officeDocument/2006/math">
                    <m:r>
                      <a:rPr lang="en-US" i="1" dirty="0" smtClean="0">
                        <a:latin typeface="Cambria Math"/>
                      </a:rPr>
                      <m:t>𝐹</m:t>
                    </m:r>
                  </m:oMath>
                </a14:m>
                <a:r>
                  <a:rPr lang="en-US" dirty="0" smtClean="0"/>
                  <a:t>-statistic close to 1</a:t>
                </a:r>
              </a:p>
              <a:p>
                <a:endParaRPr lang="en-US" dirty="0"/>
              </a:p>
              <a:p>
                <a:r>
                  <a:rPr lang="en-US" dirty="0" smtClean="0"/>
                  <a:t>On the other hand, if </a:t>
                </a:r>
                <a:r>
                  <a:rPr lang="en-US" i="1" dirty="0" smtClean="0">
                    <a:solidFill>
                      <a:prstClr val="black"/>
                    </a:solidFill>
                    <a:latin typeface="Times New Roman" panose="02020603050405020304" pitchFamily="18" charset="0"/>
                    <a:cs typeface="Times New Roman" panose="02020603050405020304" pitchFamily="18" charset="0"/>
                  </a:rPr>
                  <a:t>H</a:t>
                </a:r>
                <a:r>
                  <a:rPr lang="en-US" baseline="-25000" dirty="0" smtClean="0">
                    <a:solidFill>
                      <a:prstClr val="black"/>
                    </a:solidFill>
                    <a:latin typeface="Times New Roman" panose="02020603050405020304" pitchFamily="18" charset="0"/>
                    <a:cs typeface="Times New Roman" panose="02020603050405020304" pitchFamily="18" charset="0"/>
                  </a:rPr>
                  <a:t>a</a:t>
                </a:r>
                <a:r>
                  <a:rPr lang="en-US" dirty="0" smtClean="0">
                    <a:solidFill>
                      <a:prstClr val="black"/>
                    </a:solidFill>
                  </a:rPr>
                  <a:t> </a:t>
                </a:r>
                <a:r>
                  <a:rPr lang="en-US" dirty="0" smtClean="0"/>
                  <a:t>is true then </a:t>
                </a:r>
              </a:p>
              <a:p>
                <a:r>
                  <a:rPr lang="en-US" dirty="0" smtClean="0"/>
                  <a:t>So we </a:t>
                </a:r>
                <a14:m>
                  <m:oMath xmlns:m="http://schemas.openxmlformats.org/officeDocument/2006/math">
                    <m:r>
                      <a:rPr lang="en-US" i="1" dirty="0" smtClean="0">
                        <a:latin typeface="Cambria Math"/>
                      </a:rPr>
                      <m:t>𝐹</m:t>
                    </m:r>
                  </m:oMath>
                </a14:m>
                <a:r>
                  <a:rPr lang="en-US" dirty="0" smtClean="0"/>
                  <a:t> is expected to be greater than 1 </a:t>
                </a:r>
                <a:endParaRPr lang="en-US" dirty="0"/>
              </a:p>
            </p:txBody>
          </p:sp>
        </mc:Choice>
        <mc:Fallback xmlns="">
          <p:sp>
            <p:nvSpPr>
              <p:cNvPr id="7" name="6 Rectángulo"/>
              <p:cNvSpPr>
                <a:spLocks noRot="1" noChangeAspect="1" noMove="1" noResize="1" noEditPoints="1" noAdjustHandles="1" noChangeArrowheads="1" noChangeShapeType="1" noTextEdit="1"/>
              </p:cNvSpPr>
              <p:nvPr/>
            </p:nvSpPr>
            <p:spPr>
              <a:xfrm>
                <a:off x="467544" y="4831030"/>
                <a:ext cx="7605756" cy="1477328"/>
              </a:xfrm>
              <a:prstGeom prst="rect">
                <a:avLst/>
              </a:prstGeom>
              <a:blipFill rotWithShape="1">
                <a:blip r:embed="rId8"/>
                <a:stretch>
                  <a:fillRect l="-722" t="-2058" b="-5350"/>
                </a:stretch>
              </a:blipFill>
            </p:spPr>
            <p:txBody>
              <a:bodyPr/>
              <a:lstStyle/>
              <a:p>
                <a:r>
                  <a:rPr lang="en-US">
                    <a:noFill/>
                  </a:rPr>
                  <a:t> </a:t>
                </a:r>
              </a:p>
            </p:txBody>
          </p:sp>
        </mc:Fallback>
      </mc:AlternateContent>
      <p:pic>
        <p:nvPicPr>
          <p:cNvPr id="1741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4620" y="5733256"/>
            <a:ext cx="2270760" cy="274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38372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sp>
        <p:nvSpPr>
          <p:cNvPr id="8" name="7 Rectángulo"/>
          <p:cNvSpPr/>
          <p:nvPr/>
        </p:nvSpPr>
        <p:spPr>
          <a:xfrm>
            <a:off x="467544" y="1105526"/>
            <a:ext cx="7344816" cy="400110"/>
          </a:xfrm>
          <a:prstGeom prst="rect">
            <a:avLst/>
          </a:prstGeom>
        </p:spPr>
        <p:txBody>
          <a:bodyPr wrap="square">
            <a:spAutoFit/>
          </a:bodyPr>
          <a:lstStyle/>
          <a:p>
            <a:pPr marL="342900" indent="-342900">
              <a:spcAft>
                <a:spcPts val="1200"/>
              </a:spcAft>
              <a:buClr>
                <a:srgbClr val="0070C0"/>
              </a:buClr>
              <a:buFont typeface="+mj-lt"/>
              <a:buAutoNum type="arabicPeriod"/>
            </a:pPr>
            <a:r>
              <a:rPr lang="en-US" sz="2000" i="1" dirty="0"/>
              <a:t>Is There a Relationship Between the Response and </a:t>
            </a:r>
            <a:r>
              <a:rPr lang="en-US" sz="2000" i="1" dirty="0" smtClean="0"/>
              <a:t>Predictors?</a:t>
            </a:r>
          </a:p>
        </p:txBody>
      </p:sp>
      <mc:AlternateContent xmlns:mc="http://schemas.openxmlformats.org/markup-compatibility/2006" xmlns:a14="http://schemas.microsoft.com/office/drawing/2010/main">
        <mc:Choice Requires="a14">
          <p:sp>
            <p:nvSpPr>
              <p:cNvPr id="4" name="3 Rectángulo"/>
              <p:cNvSpPr/>
              <p:nvPr/>
            </p:nvSpPr>
            <p:spPr>
              <a:xfrm>
                <a:off x="611560" y="1541931"/>
                <a:ext cx="7992888" cy="2031325"/>
              </a:xfrm>
              <a:prstGeom prst="rect">
                <a:avLst/>
              </a:prstGeom>
              <a:ln>
                <a:solidFill>
                  <a:schemeClr val="accent1"/>
                </a:solidFill>
                <a:prstDash val="dash"/>
              </a:ln>
            </p:spPr>
            <p:txBody>
              <a:bodyPr wrap="square">
                <a:spAutoFit/>
              </a:bodyPr>
              <a:lstStyle/>
              <a:p>
                <a:r>
                  <a:rPr lang="en-US" dirty="0" smtClean="0"/>
                  <a:t>However, </a:t>
                </a:r>
                <a:r>
                  <a:rPr lang="en-US" dirty="0"/>
                  <a:t>h</a:t>
                </a:r>
                <a:r>
                  <a:rPr lang="en-US" dirty="0" smtClean="0"/>
                  <a:t>ow </a:t>
                </a:r>
                <a:r>
                  <a:rPr lang="en-US" dirty="0"/>
                  <a:t>large does the </a:t>
                </a:r>
                <a14:m>
                  <m:oMath xmlns:m="http://schemas.openxmlformats.org/officeDocument/2006/math">
                    <m:r>
                      <a:rPr lang="en-US" b="0" i="1" dirty="0" smtClean="0">
                        <a:latin typeface="Cambria Math"/>
                      </a:rPr>
                      <m:t>𝐹</m:t>
                    </m:r>
                  </m:oMath>
                </a14:m>
                <a:r>
                  <a:rPr lang="en-US" dirty="0"/>
                  <a:t>-statistic need to be before we can reject </a:t>
                </a:r>
                <a:r>
                  <a:rPr lang="en-US" i="1" dirty="0" err="1"/>
                  <a:t>H</a:t>
                </a:r>
                <a:r>
                  <a:rPr lang="en-US" baseline="-25000" dirty="0" err="1"/>
                  <a:t>0</a:t>
                </a:r>
                <a:r>
                  <a:rPr lang="en-US" dirty="0"/>
                  <a:t> </a:t>
                </a:r>
                <a:r>
                  <a:rPr lang="en-US" dirty="0" smtClean="0"/>
                  <a:t>and conclude </a:t>
                </a:r>
                <a:r>
                  <a:rPr lang="en-US" dirty="0"/>
                  <a:t>that there is a relationship? It turns out that the answer </a:t>
                </a:r>
                <a:r>
                  <a:rPr lang="en-US" dirty="0" smtClean="0"/>
                  <a:t>depends on </a:t>
                </a:r>
                <a:r>
                  <a:rPr lang="en-US" dirty="0"/>
                  <a:t>the values of </a:t>
                </a:r>
                <a:r>
                  <a:rPr lang="en-US" i="1" dirty="0"/>
                  <a:t>n </a:t>
                </a:r>
                <a:r>
                  <a:rPr lang="en-US" dirty="0"/>
                  <a:t>and </a:t>
                </a:r>
                <a:r>
                  <a:rPr lang="en-US" i="1" dirty="0" smtClean="0"/>
                  <a:t>p</a:t>
                </a:r>
                <a:r>
                  <a:rPr lang="en-US" dirty="0" smtClean="0"/>
                  <a:t>:</a:t>
                </a:r>
              </a:p>
              <a:p>
                <a:endParaRPr lang="en-US" dirty="0"/>
              </a:p>
              <a:p>
                <a:pPr marL="742950" lvl="1" indent="-285750">
                  <a:buFont typeface="Arial" panose="020B0604020202020204" pitchFamily="34" charset="0"/>
                  <a:buChar char="•"/>
                </a:pPr>
                <a:r>
                  <a:rPr lang="en-US" dirty="0"/>
                  <a:t>When </a:t>
                </a:r>
                <a:r>
                  <a:rPr lang="en-US" i="1" dirty="0" smtClean="0"/>
                  <a:t>n </a:t>
                </a:r>
                <a:r>
                  <a:rPr lang="en-US" dirty="0"/>
                  <a:t>is large, an </a:t>
                </a:r>
                <a14:m>
                  <m:oMath xmlns:m="http://schemas.openxmlformats.org/officeDocument/2006/math">
                    <m:r>
                      <a:rPr lang="en-US" i="1" dirty="0" smtClean="0">
                        <a:latin typeface="Cambria Math"/>
                      </a:rPr>
                      <m:t>𝐹</m:t>
                    </m:r>
                  </m:oMath>
                </a14:m>
                <a:r>
                  <a:rPr lang="en-US" dirty="0"/>
                  <a:t>-statistic that is just </a:t>
                </a:r>
                <a:r>
                  <a:rPr lang="en-US" dirty="0" smtClean="0"/>
                  <a:t>a little </a:t>
                </a:r>
                <a:r>
                  <a:rPr lang="en-US" dirty="0"/>
                  <a:t>larger than 1 might still provide evidence against </a:t>
                </a:r>
                <a:r>
                  <a:rPr lang="en-US" i="1" dirty="0" err="1"/>
                  <a:t>H</a:t>
                </a:r>
                <a:r>
                  <a:rPr lang="en-US" baseline="-25000" dirty="0" err="1"/>
                  <a:t>0</a:t>
                </a:r>
                <a:r>
                  <a:rPr lang="en-US" dirty="0"/>
                  <a:t>. </a:t>
                </a:r>
                <a:endParaRPr lang="en-US" dirty="0" smtClean="0"/>
              </a:p>
              <a:p>
                <a:pPr marL="742950" lvl="1" indent="-285750">
                  <a:buFont typeface="Arial" panose="020B0604020202020204" pitchFamily="34" charset="0"/>
                  <a:buChar char="•"/>
                </a:pPr>
                <a:r>
                  <a:rPr lang="en-US" dirty="0" smtClean="0"/>
                  <a:t>In contrast, a </a:t>
                </a:r>
                <a:r>
                  <a:rPr lang="en-US" dirty="0"/>
                  <a:t>larger </a:t>
                </a:r>
                <a14:m>
                  <m:oMath xmlns:m="http://schemas.openxmlformats.org/officeDocument/2006/math">
                    <m:r>
                      <a:rPr lang="en-US" i="1" dirty="0" smtClean="0">
                        <a:latin typeface="Cambria Math"/>
                      </a:rPr>
                      <m:t>𝐹</m:t>
                    </m:r>
                  </m:oMath>
                </a14:m>
                <a:r>
                  <a:rPr lang="en-US" dirty="0"/>
                  <a:t>-statistic is needed to reject </a:t>
                </a:r>
                <a:r>
                  <a:rPr lang="en-US" i="1" dirty="0" err="1"/>
                  <a:t>H</a:t>
                </a:r>
                <a:r>
                  <a:rPr lang="en-US" baseline="-25000" dirty="0" err="1"/>
                  <a:t>0</a:t>
                </a:r>
                <a:r>
                  <a:rPr lang="en-US" dirty="0"/>
                  <a:t> if </a:t>
                </a:r>
                <a:r>
                  <a:rPr lang="en-US" i="1" dirty="0"/>
                  <a:t>n </a:t>
                </a:r>
                <a:r>
                  <a:rPr lang="en-US" dirty="0"/>
                  <a:t>is small</a:t>
                </a:r>
              </a:p>
            </p:txBody>
          </p:sp>
        </mc:Choice>
        <mc:Fallback xmlns="">
          <p:sp>
            <p:nvSpPr>
              <p:cNvPr id="4" name="3 Rectángulo"/>
              <p:cNvSpPr>
                <a:spLocks noRot="1" noChangeAspect="1" noMove="1" noResize="1" noEditPoints="1" noAdjustHandles="1" noChangeArrowheads="1" noChangeShapeType="1" noTextEdit="1"/>
              </p:cNvSpPr>
              <p:nvPr/>
            </p:nvSpPr>
            <p:spPr>
              <a:xfrm>
                <a:off x="611560" y="1541931"/>
                <a:ext cx="7992888" cy="2031325"/>
              </a:xfrm>
              <a:prstGeom prst="rect">
                <a:avLst/>
              </a:prstGeom>
              <a:blipFill rotWithShape="1">
                <a:blip r:embed="rId2"/>
                <a:stretch>
                  <a:fillRect l="-533" t="-1194" b="-3582"/>
                </a:stretch>
              </a:blipFill>
              <a:ln>
                <a:solidFill>
                  <a:schemeClr val="accent1"/>
                </a:solidFill>
                <a:prstDash val="dash"/>
              </a:ln>
            </p:spPr>
            <p:txBody>
              <a:bodyPr/>
              <a:lstStyle/>
              <a:p>
                <a:r>
                  <a:rPr lang="en-US">
                    <a:noFill/>
                  </a:rPr>
                  <a:t> </a:t>
                </a:r>
              </a:p>
            </p:txBody>
          </p:sp>
        </mc:Fallback>
      </mc:AlternateContent>
      <p:sp>
        <p:nvSpPr>
          <p:cNvPr id="7" name="6 Rectángulo"/>
          <p:cNvSpPr/>
          <p:nvPr/>
        </p:nvSpPr>
        <p:spPr>
          <a:xfrm>
            <a:off x="863588" y="5164853"/>
            <a:ext cx="7560840" cy="338554"/>
          </a:xfrm>
          <a:prstGeom prst="rect">
            <a:avLst/>
          </a:prstGeom>
        </p:spPr>
        <p:txBody>
          <a:bodyPr wrap="square">
            <a:spAutoFit/>
          </a:bodyPr>
          <a:lstStyle/>
          <a:p>
            <a:r>
              <a:rPr lang="en-US" sz="1600" dirty="0">
                <a:latin typeface="Lucida Console" panose="020B0609040504020204" pitchFamily="49" charset="0"/>
              </a:rPr>
              <a:t>F-statistic: 570.3 on 3 and 196 DF,  p-value: &lt; </a:t>
            </a:r>
            <a:r>
              <a:rPr lang="en-US" sz="1600" dirty="0" err="1">
                <a:latin typeface="Lucida Console" panose="020B0609040504020204" pitchFamily="49" charset="0"/>
              </a:rPr>
              <a:t>2.2e</a:t>
            </a:r>
            <a:r>
              <a:rPr lang="en-US" sz="1600" dirty="0">
                <a:latin typeface="Lucida Console" panose="020B0609040504020204" pitchFamily="49" charset="0"/>
              </a:rPr>
              <a:t>-16</a:t>
            </a:r>
          </a:p>
        </p:txBody>
      </p:sp>
      <mc:AlternateContent xmlns:mc="http://schemas.openxmlformats.org/markup-compatibility/2006" xmlns:a14="http://schemas.microsoft.com/office/drawing/2010/main">
        <mc:Choice Requires="a14">
          <p:sp>
            <p:nvSpPr>
              <p:cNvPr id="9" name="8 Rectángulo"/>
              <p:cNvSpPr/>
              <p:nvPr/>
            </p:nvSpPr>
            <p:spPr>
              <a:xfrm>
                <a:off x="626188" y="4173185"/>
                <a:ext cx="7920880" cy="923330"/>
              </a:xfrm>
              <a:prstGeom prst="rect">
                <a:avLst/>
              </a:prstGeom>
              <a:ln>
                <a:solidFill>
                  <a:schemeClr val="accent1"/>
                </a:solidFill>
                <a:prstDash val="dash"/>
              </a:ln>
            </p:spPr>
            <p:txBody>
              <a:bodyPr wrap="square">
                <a:spAutoFit/>
              </a:bodyPr>
              <a:lstStyle/>
              <a:p>
                <a14:m>
                  <m:oMath xmlns:m="http://schemas.openxmlformats.org/officeDocument/2006/math">
                    <m:r>
                      <a:rPr lang="en-US" i="1" dirty="0" smtClean="0">
                        <a:latin typeface="Cambria Math"/>
                      </a:rPr>
                      <m:t>𝐹</m:t>
                    </m:r>
                  </m:oMath>
                </a14:m>
                <a:r>
                  <a:rPr lang="en-US" dirty="0"/>
                  <a:t>-statistic follows </a:t>
                </a:r>
                <a:r>
                  <a:rPr lang="en-US" dirty="0" smtClean="0"/>
                  <a:t>an </a:t>
                </a:r>
                <a14:m>
                  <m:oMath xmlns:m="http://schemas.openxmlformats.org/officeDocument/2006/math">
                    <m:r>
                      <a:rPr lang="en-US" i="1" dirty="0" smtClean="0">
                        <a:latin typeface="Cambria Math"/>
                      </a:rPr>
                      <m:t>𝐹</m:t>
                    </m:r>
                  </m:oMath>
                </a14:m>
                <a:r>
                  <a:rPr lang="en-US" dirty="0" smtClean="0"/>
                  <a:t>-distribution (p=</a:t>
                </a:r>
                <a:r>
                  <a:rPr lang="en-US" dirty="0" err="1" smtClean="0"/>
                  <a:t>3,n</a:t>
                </a:r>
                <a:r>
                  <a:rPr lang="en-US" dirty="0" smtClean="0"/>
                  <a:t>-p-1=196) (for any given value of n=200 </a:t>
                </a:r>
                <a:r>
                  <a:rPr lang="en-US" dirty="0"/>
                  <a:t>and </a:t>
                </a:r>
                <a:r>
                  <a:rPr lang="en-US" dirty="0" smtClean="0"/>
                  <a:t>p=3, the </a:t>
                </a:r>
                <a:r>
                  <a:rPr lang="en-US" b="1" i="1" dirty="0">
                    <a:solidFill>
                      <a:srgbClr val="00B050"/>
                    </a:solidFill>
                  </a:rPr>
                  <a:t>p-value</a:t>
                </a:r>
                <a:r>
                  <a:rPr lang="en-US" dirty="0"/>
                  <a:t> associated with the </a:t>
                </a:r>
                <a14:m>
                  <m:oMath xmlns:m="http://schemas.openxmlformats.org/officeDocument/2006/math">
                    <m:r>
                      <a:rPr lang="en-US" i="1" dirty="0" smtClean="0">
                        <a:latin typeface="Cambria Math"/>
                      </a:rPr>
                      <m:t>𝐹</m:t>
                    </m:r>
                  </m:oMath>
                </a14:m>
                <a:r>
                  <a:rPr lang="en-US" dirty="0" smtClean="0"/>
                  <a:t>-statistic can be used to determine whether or </a:t>
                </a:r>
                <a:r>
                  <a:rPr lang="en-US" dirty="0"/>
                  <a:t>not to reject </a:t>
                </a:r>
                <a:r>
                  <a:rPr lang="en-US" dirty="0" err="1"/>
                  <a:t>H</a:t>
                </a:r>
                <a:r>
                  <a:rPr lang="en-US" baseline="-25000" dirty="0" err="1"/>
                  <a:t>0</a:t>
                </a:r>
                <a:r>
                  <a:rPr lang="en-US" dirty="0" smtClean="0"/>
                  <a:t>.</a:t>
                </a:r>
                <a:endParaRPr lang="en-US" dirty="0"/>
              </a:p>
            </p:txBody>
          </p:sp>
        </mc:Choice>
        <mc:Fallback xmlns="">
          <p:sp>
            <p:nvSpPr>
              <p:cNvPr id="9" name="8 Rectángulo"/>
              <p:cNvSpPr>
                <a:spLocks noRot="1" noChangeAspect="1" noMove="1" noResize="1" noEditPoints="1" noAdjustHandles="1" noChangeArrowheads="1" noChangeShapeType="1" noTextEdit="1"/>
              </p:cNvSpPr>
              <p:nvPr/>
            </p:nvSpPr>
            <p:spPr>
              <a:xfrm>
                <a:off x="626188" y="4173185"/>
                <a:ext cx="7920880" cy="923330"/>
              </a:xfrm>
              <a:prstGeom prst="rect">
                <a:avLst/>
              </a:prstGeom>
              <a:blipFill rotWithShape="0">
                <a:blip r:embed="rId3"/>
                <a:stretch>
                  <a:fillRect l="-615" t="-3268" b="-9150"/>
                </a:stretch>
              </a:blipFill>
              <a:ln>
                <a:solidFill>
                  <a:schemeClr val="accent1"/>
                </a:solidFill>
                <a:prstDash val="dash"/>
              </a:ln>
            </p:spPr>
            <p:txBody>
              <a:bodyPr/>
              <a:lstStyle/>
              <a:p>
                <a:r>
                  <a:rPr lang="es-ES">
                    <a:noFill/>
                  </a:rPr>
                  <a:t> </a:t>
                </a:r>
              </a:p>
            </p:txBody>
          </p:sp>
        </mc:Fallback>
      </mc:AlternateContent>
    </p:spTree>
    <p:extLst>
      <p:ext uri="{BB962C8B-B14F-4D97-AF65-F5344CB8AC3E}">
        <p14:creationId xmlns:p14="http://schemas.microsoft.com/office/powerpoint/2010/main" val="15689317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sp>
        <p:nvSpPr>
          <p:cNvPr id="8" name="7 Rectángulo"/>
          <p:cNvSpPr/>
          <p:nvPr/>
        </p:nvSpPr>
        <p:spPr>
          <a:xfrm>
            <a:off x="467544" y="1105526"/>
            <a:ext cx="7344816" cy="400110"/>
          </a:xfrm>
          <a:prstGeom prst="rect">
            <a:avLst/>
          </a:prstGeom>
        </p:spPr>
        <p:txBody>
          <a:bodyPr wrap="square">
            <a:spAutoFit/>
          </a:bodyPr>
          <a:lstStyle/>
          <a:p>
            <a:pPr marL="342900" indent="-342900">
              <a:spcAft>
                <a:spcPts val="1200"/>
              </a:spcAft>
              <a:buClr>
                <a:srgbClr val="0070C0"/>
              </a:buClr>
              <a:buFont typeface="+mj-lt"/>
              <a:buAutoNum type="arabicPeriod"/>
            </a:pPr>
            <a:r>
              <a:rPr lang="en-US" sz="2000" i="1" dirty="0"/>
              <a:t>Is There a Relationship Between the Response and </a:t>
            </a:r>
            <a:r>
              <a:rPr lang="en-US" sz="2000" i="1" dirty="0" smtClean="0"/>
              <a:t>Predictors?</a:t>
            </a:r>
          </a:p>
        </p:txBody>
      </p:sp>
      <p:sp>
        <p:nvSpPr>
          <p:cNvPr id="4" name="3 Rectángulo"/>
          <p:cNvSpPr/>
          <p:nvPr/>
        </p:nvSpPr>
        <p:spPr>
          <a:xfrm>
            <a:off x="617769" y="2757121"/>
            <a:ext cx="7992888" cy="1985159"/>
          </a:xfrm>
          <a:prstGeom prst="rect">
            <a:avLst/>
          </a:prstGeom>
          <a:ln>
            <a:solidFill>
              <a:schemeClr val="accent1"/>
            </a:solidFill>
            <a:prstDash val="dash"/>
          </a:ln>
        </p:spPr>
        <p:txBody>
          <a:bodyPr wrap="square">
            <a:spAutoFit/>
          </a:bodyPr>
          <a:lstStyle/>
          <a:p>
            <a:r>
              <a:rPr lang="en-US" dirty="0" smtClean="0"/>
              <a:t>Procedure:</a:t>
            </a:r>
          </a:p>
          <a:p>
            <a:pPr marL="285750" indent="-285750">
              <a:spcAft>
                <a:spcPts val="600"/>
              </a:spcAft>
              <a:buFont typeface="Arial" panose="020B0604020202020204" pitchFamily="34" charset="0"/>
              <a:buChar char="•"/>
            </a:pPr>
            <a:r>
              <a:rPr lang="en-US" dirty="0" smtClean="0"/>
              <a:t>Fit a second model that uses all the variables except those </a:t>
            </a:r>
            <a:r>
              <a:rPr lang="en-US" i="1" dirty="0" smtClean="0"/>
              <a:t>q</a:t>
            </a:r>
          </a:p>
          <a:p>
            <a:pPr marL="285750" indent="-285750">
              <a:spcAft>
                <a:spcPts val="600"/>
              </a:spcAft>
              <a:buFont typeface="Arial" panose="020B0604020202020204" pitchFamily="34" charset="0"/>
              <a:buChar char="•"/>
            </a:pPr>
            <a:r>
              <a:rPr lang="en-US" dirty="0" smtClean="0"/>
              <a:t>Obtain the residual sum of squares for that model = </a:t>
            </a:r>
            <a:r>
              <a:rPr lang="en-US" dirty="0" err="1" smtClean="0"/>
              <a:t>RSS</a:t>
            </a:r>
            <a:r>
              <a:rPr lang="en-US" baseline="-25000" dirty="0" err="1" smtClean="0"/>
              <a:t>0</a:t>
            </a:r>
            <a:endParaRPr lang="en-US" dirty="0"/>
          </a:p>
          <a:p>
            <a:pPr marL="285750" indent="-285750">
              <a:spcAft>
                <a:spcPts val="600"/>
              </a:spcAft>
              <a:buFont typeface="Arial" panose="020B0604020202020204" pitchFamily="34" charset="0"/>
              <a:buChar char="•"/>
            </a:pPr>
            <a:r>
              <a:rPr lang="en-US" dirty="0" smtClean="0"/>
              <a:t>Then use the F-statistic: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479" y="4005064"/>
            <a:ext cx="2263140" cy="701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2 Rectángulo"/>
              <p:cNvSpPr/>
              <p:nvPr/>
            </p:nvSpPr>
            <p:spPr>
              <a:xfrm>
                <a:off x="617769" y="1556792"/>
                <a:ext cx="7992887" cy="1200329"/>
              </a:xfrm>
              <a:prstGeom prst="rect">
                <a:avLst/>
              </a:prstGeom>
            </p:spPr>
            <p:txBody>
              <a:bodyPr wrap="square">
                <a:spAutoFit/>
              </a:bodyPr>
              <a:lstStyle/>
              <a:p>
                <a:r>
                  <a:rPr lang="en-US" dirty="0"/>
                  <a:t>Sometimes we want to test that a particular subset of </a:t>
                </a:r>
                <a:r>
                  <a:rPr lang="en-US" i="1" dirty="0"/>
                  <a:t>q </a:t>
                </a:r>
                <a:r>
                  <a:rPr lang="en-US" dirty="0"/>
                  <a:t>of the coefficients are zero.</a:t>
                </a:r>
              </a:p>
              <a:p>
                <a:r>
                  <a:rPr lang="en-US" dirty="0"/>
                  <a:t>This corresponds to a null hypothesis </a:t>
                </a:r>
                <a:r>
                  <a:rPr lang="en-US" i="1" dirty="0" err="1"/>
                  <a:t>H</a:t>
                </a:r>
                <a:r>
                  <a:rPr lang="en-US" baseline="-25000" dirty="0" err="1"/>
                  <a:t>0</a:t>
                </a:r>
                <a:r>
                  <a:rPr lang="en-US" baseline="-25000" dirty="0"/>
                  <a:t> </a:t>
                </a:r>
                <a:r>
                  <a:rPr lang="en-US" dirty="0"/>
                  <a:t>:</a:t>
                </a:r>
              </a:p>
              <a:p>
                <a:endParaRPr lang="en-US" dirty="0"/>
              </a:p>
              <a:p>
                <a:pPr algn="ctr"/>
                <a:r>
                  <a:rPr lang="en-US" dirty="0">
                    <a:solidFill>
                      <a:prstClr val="black"/>
                    </a:solidFill>
                  </a:rPr>
                  <a:t> </a:t>
                </a:r>
                <a:r>
                  <a:rPr lang="en-US" dirty="0">
                    <a:solidFill>
                      <a:prstClr val="black"/>
                    </a:solidFill>
                    <a:latin typeface="Times New Roman" panose="02020603050405020304" pitchFamily="18" charset="0"/>
                    <a:cs typeface="Times New Roman" panose="02020603050405020304" pitchFamily="18" charset="0"/>
                  </a:rPr>
                  <a:t>(</a:t>
                </a:r>
                <a14:m>
                  <m:oMath xmlns:m="http://schemas.openxmlformats.org/officeDocument/2006/math">
                    <m:r>
                      <a:rPr lang="el-GR" i="1" dirty="0">
                        <a:solidFill>
                          <a:srgbClr val="000000"/>
                        </a:solidFill>
                        <a:latin typeface="Cambria Math"/>
                        <a:cs typeface="Times New Roman" panose="02020603050405020304" pitchFamily="18" charset="0"/>
                      </a:rPr>
                      <m:t>𝛽</m:t>
                    </m:r>
                    <m:r>
                      <a:rPr lang="es-ES_tradnl" i="1" baseline="-25000" dirty="0">
                        <a:solidFill>
                          <a:srgbClr val="000000"/>
                        </a:solidFill>
                        <a:latin typeface="Cambria Math"/>
                        <a:cs typeface="Times New Roman" panose="02020603050405020304" pitchFamily="18" charset="0"/>
                      </a:rPr>
                      <m:t>𝑗</m:t>
                    </m:r>
                  </m:oMath>
                </a14:m>
                <a:r>
                  <a:rPr lang="en-US" dirty="0">
                    <a:solidFill>
                      <a:prstClr val="black"/>
                    </a:solidFill>
                  </a:rPr>
                  <a:t> </a:t>
                </a:r>
                <a:r>
                  <a:rPr lang="en-US" dirty="0">
                    <a:solidFill>
                      <a:prstClr val="black"/>
                    </a:solidFill>
                    <a:latin typeface="Times New Roman" panose="02020603050405020304" pitchFamily="18" charset="0"/>
                    <a:cs typeface="Times New Roman" panose="02020603050405020304" pitchFamily="18" charset="0"/>
                  </a:rPr>
                  <a:t>= 0  for j subset of </a:t>
                </a:r>
                <a:r>
                  <a:rPr lang="en-US" i="1" dirty="0">
                    <a:solidFill>
                      <a:prstClr val="black"/>
                    </a:solidFill>
                    <a:latin typeface="Times New Roman" panose="02020603050405020304" pitchFamily="18" charset="0"/>
                    <a:cs typeface="Times New Roman" panose="02020603050405020304" pitchFamily="18" charset="0"/>
                  </a:rPr>
                  <a:t>q</a:t>
                </a:r>
                <a:r>
                  <a:rPr lang="en-US" dirty="0">
                    <a:solidFill>
                      <a:prstClr val="black"/>
                    </a:solidFill>
                    <a:latin typeface="Times New Roman" panose="02020603050405020304" pitchFamily="18" charset="0"/>
                    <a:cs typeface="Times New Roman" panose="02020603050405020304" pitchFamily="18" charset="0"/>
                  </a:rPr>
                  <a:t> coefficients; </a:t>
                </a:r>
                <a:r>
                  <a:rPr lang="en-US" i="1" dirty="0">
                    <a:solidFill>
                      <a:prstClr val="black"/>
                    </a:solidFill>
                    <a:latin typeface="Times New Roman" panose="02020603050405020304" pitchFamily="18" charset="0"/>
                    <a:cs typeface="Times New Roman" panose="02020603050405020304" pitchFamily="18" charset="0"/>
                  </a:rPr>
                  <a:t>q</a:t>
                </a:r>
                <a:r>
                  <a:rPr lang="en-US" dirty="0">
                    <a:solidFill>
                      <a:prstClr val="black"/>
                    </a:solidFill>
                    <a:latin typeface="Times New Roman" panose="02020603050405020304" pitchFamily="18" charset="0"/>
                    <a:cs typeface="Times New Roman" panose="02020603050405020304" pitchFamily="18" charset="0"/>
                  </a:rPr>
                  <a:t> &lt; </a:t>
                </a:r>
                <a:r>
                  <a:rPr lang="en-US" i="1" dirty="0">
                    <a:solidFill>
                      <a:prstClr val="black"/>
                    </a:solidFill>
                    <a:latin typeface="Times New Roman" panose="02020603050405020304" pitchFamily="18" charset="0"/>
                    <a:cs typeface="Times New Roman" panose="02020603050405020304" pitchFamily="18" charset="0"/>
                  </a:rPr>
                  <a:t>p</a:t>
                </a:r>
                <a:r>
                  <a:rPr lang="en-US" dirty="0">
                    <a:solidFill>
                      <a:prstClr val="black"/>
                    </a:solidFill>
                    <a:latin typeface="Times New Roman" panose="02020603050405020304" pitchFamily="18" charset="0"/>
                    <a:cs typeface="Times New Roman" panose="02020603050405020304" pitchFamily="18" charset="0"/>
                  </a:rPr>
                  <a:t>)</a:t>
                </a:r>
                <a:endParaRPr lang="en-US" dirty="0"/>
              </a:p>
            </p:txBody>
          </p:sp>
        </mc:Choice>
        <mc:Fallback xmlns="">
          <p:sp>
            <p:nvSpPr>
              <p:cNvPr id="3" name="2 Rectángulo"/>
              <p:cNvSpPr>
                <a:spLocks noRot="1" noChangeAspect="1" noMove="1" noResize="1" noEditPoints="1" noAdjustHandles="1" noChangeArrowheads="1" noChangeShapeType="1" noTextEdit="1"/>
              </p:cNvSpPr>
              <p:nvPr/>
            </p:nvSpPr>
            <p:spPr>
              <a:xfrm>
                <a:off x="617769" y="1556792"/>
                <a:ext cx="7992887" cy="1200329"/>
              </a:xfrm>
              <a:prstGeom prst="rect">
                <a:avLst/>
              </a:prstGeom>
              <a:blipFill rotWithShape="1">
                <a:blip r:embed="rId3"/>
                <a:stretch>
                  <a:fillRect l="-610" t="-2538" b="-6599"/>
                </a:stretch>
              </a:blipFill>
            </p:spPr>
            <p:txBody>
              <a:bodyPr/>
              <a:lstStyle/>
              <a:p>
                <a:r>
                  <a:rPr lang="en-US">
                    <a:noFill/>
                  </a:rPr>
                  <a:t> </a:t>
                </a:r>
              </a:p>
            </p:txBody>
          </p:sp>
        </mc:Fallback>
      </mc:AlternateContent>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1799" y="4773022"/>
            <a:ext cx="5904656" cy="189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98940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sp>
        <p:nvSpPr>
          <p:cNvPr id="8" name="7 Rectángulo"/>
          <p:cNvSpPr/>
          <p:nvPr/>
        </p:nvSpPr>
        <p:spPr>
          <a:xfrm>
            <a:off x="467544" y="1105526"/>
            <a:ext cx="7344816" cy="400110"/>
          </a:xfrm>
          <a:prstGeom prst="rect">
            <a:avLst/>
          </a:prstGeom>
        </p:spPr>
        <p:txBody>
          <a:bodyPr wrap="square">
            <a:spAutoFit/>
          </a:bodyPr>
          <a:lstStyle/>
          <a:p>
            <a:pPr marL="342900" indent="-342900">
              <a:spcAft>
                <a:spcPts val="1200"/>
              </a:spcAft>
              <a:buClr>
                <a:srgbClr val="0070C0"/>
              </a:buClr>
              <a:buFont typeface="+mj-lt"/>
              <a:buAutoNum type="arabicPeriod"/>
            </a:pPr>
            <a:r>
              <a:rPr lang="en-US" sz="2000" i="1" dirty="0"/>
              <a:t>Is There a Relationship Between the Response and </a:t>
            </a:r>
            <a:r>
              <a:rPr lang="en-US" sz="2000" i="1" dirty="0" smtClean="0"/>
              <a:t>Predictors?</a:t>
            </a:r>
          </a:p>
        </p:txBody>
      </p:sp>
      <mc:AlternateContent xmlns:mc="http://schemas.openxmlformats.org/markup-compatibility/2006" xmlns:a14="http://schemas.microsoft.com/office/drawing/2010/main">
        <mc:Choice Requires="a14">
          <p:sp>
            <p:nvSpPr>
              <p:cNvPr id="3" name="2 Rectángulo"/>
              <p:cNvSpPr/>
              <p:nvPr/>
            </p:nvSpPr>
            <p:spPr>
              <a:xfrm>
                <a:off x="617769" y="1556792"/>
                <a:ext cx="7992887" cy="646331"/>
              </a:xfrm>
              <a:prstGeom prst="rect">
                <a:avLst/>
              </a:prstGeom>
            </p:spPr>
            <p:txBody>
              <a:bodyPr wrap="square">
                <a:spAutoFit/>
              </a:bodyPr>
              <a:lstStyle/>
              <a:p>
                <a:r>
                  <a:rPr lang="en-US" dirty="0" smtClean="0"/>
                  <a:t>t-statistic in Table 3.4 is equivalent to the </a:t>
                </a:r>
                <a14:m>
                  <m:oMath xmlns:m="http://schemas.openxmlformats.org/officeDocument/2006/math">
                    <m:r>
                      <a:rPr lang="en-US" i="1" dirty="0" smtClean="0">
                        <a:latin typeface="Cambria Math"/>
                      </a:rPr>
                      <m:t>𝐹</m:t>
                    </m:r>
                  </m:oMath>
                </a14:m>
                <a:r>
                  <a:rPr lang="en-US" dirty="0" smtClean="0"/>
                  <a:t>-test (the square of t-statistic is the </a:t>
                </a:r>
                <a14:m>
                  <m:oMath xmlns:m="http://schemas.openxmlformats.org/officeDocument/2006/math">
                    <m:r>
                      <a:rPr lang="en-US" i="1" dirty="0" smtClean="0">
                        <a:latin typeface="Cambria Math"/>
                      </a:rPr>
                      <m:t>𝐹</m:t>
                    </m:r>
                  </m:oMath>
                </a14:m>
                <a:r>
                  <a:rPr lang="en-US" dirty="0" smtClean="0"/>
                  <a:t>) that omits that single variable from the model (i.e. </a:t>
                </a:r>
                <a:r>
                  <a:rPr lang="en-US" i="1" dirty="0" smtClean="0"/>
                  <a:t>q</a:t>
                </a:r>
                <a:r>
                  <a:rPr lang="en-US" dirty="0" smtClean="0"/>
                  <a:t>=1)</a:t>
                </a:r>
              </a:p>
            </p:txBody>
          </p:sp>
        </mc:Choice>
        <mc:Fallback xmlns="">
          <p:sp>
            <p:nvSpPr>
              <p:cNvPr id="3" name="2 Rectángulo"/>
              <p:cNvSpPr>
                <a:spLocks noRot="1" noChangeAspect="1" noMove="1" noResize="1" noEditPoints="1" noAdjustHandles="1" noChangeArrowheads="1" noChangeShapeType="1" noTextEdit="1"/>
              </p:cNvSpPr>
              <p:nvPr/>
            </p:nvSpPr>
            <p:spPr>
              <a:xfrm>
                <a:off x="617769" y="1556792"/>
                <a:ext cx="7992887" cy="646331"/>
              </a:xfrm>
              <a:prstGeom prst="rect">
                <a:avLst/>
              </a:prstGeom>
              <a:blipFill rotWithShape="1">
                <a:blip r:embed="rId2"/>
                <a:stretch>
                  <a:fillRect l="-610" t="-4717" b="-14151"/>
                </a:stretch>
              </a:blipFill>
            </p:spPr>
            <p:txBody>
              <a:bodyPr/>
              <a:lstStyle/>
              <a:p>
                <a:r>
                  <a:rPr lang="en-US">
                    <a:noFill/>
                  </a:rPr>
                  <a:t> </a:t>
                </a:r>
              </a:p>
            </p:txBody>
          </p:sp>
        </mc:Fallback>
      </mc:AlternateContent>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348880"/>
            <a:ext cx="5904656" cy="189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584991" y="4437112"/>
            <a:ext cx="8143112" cy="1754326"/>
          </a:xfrm>
          <a:prstGeom prst="rect">
            <a:avLst/>
          </a:prstGeom>
          <a:ln>
            <a:solidFill>
              <a:schemeClr val="accent1"/>
            </a:solidFill>
            <a:prstDash val="dash"/>
          </a:ln>
        </p:spPr>
        <p:txBody>
          <a:bodyPr wrap="square">
            <a:spAutoFit/>
          </a:bodyPr>
          <a:lstStyle/>
          <a:p>
            <a:r>
              <a:rPr lang="en-US" dirty="0"/>
              <a:t>So </a:t>
            </a:r>
            <a:r>
              <a:rPr lang="en-US" dirty="0" smtClean="0"/>
              <a:t>t-statistic in Table 3.4 reports </a:t>
            </a:r>
            <a:r>
              <a:rPr lang="en-US" dirty="0"/>
              <a:t>the </a:t>
            </a:r>
            <a:r>
              <a:rPr lang="en-US" i="1" dirty="0"/>
              <a:t>partial effect </a:t>
            </a:r>
            <a:r>
              <a:rPr lang="en-US" dirty="0"/>
              <a:t>of adding that </a:t>
            </a:r>
            <a:r>
              <a:rPr lang="en-US" dirty="0" smtClean="0"/>
              <a:t>variable to </a:t>
            </a:r>
            <a:r>
              <a:rPr lang="en-US" dirty="0"/>
              <a:t>the model. </a:t>
            </a:r>
            <a:endParaRPr lang="en-US" dirty="0" smtClean="0"/>
          </a:p>
          <a:p>
            <a:endParaRPr lang="en-US" dirty="0"/>
          </a:p>
          <a:p>
            <a:r>
              <a:rPr lang="en-US" dirty="0" smtClean="0"/>
              <a:t>p-values indicate that:</a:t>
            </a:r>
          </a:p>
          <a:p>
            <a:pPr marL="285750" indent="-285750">
              <a:buFont typeface="Arial" panose="020B0604020202020204" pitchFamily="34" charset="0"/>
              <a:buChar char="•"/>
            </a:pPr>
            <a:r>
              <a:rPr lang="en-US" b="1" dirty="0" smtClean="0">
                <a:solidFill>
                  <a:schemeClr val="accent6">
                    <a:lumMod val="50000"/>
                  </a:schemeClr>
                </a:solidFill>
              </a:rPr>
              <a:t>TV </a:t>
            </a:r>
            <a:r>
              <a:rPr lang="en-US" dirty="0"/>
              <a:t>and </a:t>
            </a:r>
            <a:r>
              <a:rPr lang="en-US" b="1" dirty="0">
                <a:solidFill>
                  <a:schemeClr val="accent6">
                    <a:lumMod val="50000"/>
                  </a:schemeClr>
                </a:solidFill>
              </a:rPr>
              <a:t>radio</a:t>
            </a:r>
            <a:r>
              <a:rPr lang="en-US" dirty="0"/>
              <a:t> are related to </a:t>
            </a:r>
            <a:r>
              <a:rPr lang="en-US" dirty="0" smtClean="0"/>
              <a:t>sales,</a:t>
            </a:r>
          </a:p>
          <a:p>
            <a:pPr marL="285750" indent="-285750">
              <a:buFont typeface="Arial" panose="020B0604020202020204" pitchFamily="34" charset="0"/>
              <a:buChar char="•"/>
            </a:pPr>
            <a:r>
              <a:rPr lang="en-US" dirty="0" smtClean="0"/>
              <a:t>but </a:t>
            </a:r>
            <a:r>
              <a:rPr lang="en-US" dirty="0"/>
              <a:t>that there is no evidence </a:t>
            </a:r>
            <a:r>
              <a:rPr lang="en-US" dirty="0" smtClean="0"/>
              <a:t>that </a:t>
            </a:r>
            <a:r>
              <a:rPr lang="en-US" b="1" dirty="0">
                <a:solidFill>
                  <a:schemeClr val="accent6">
                    <a:lumMod val="50000"/>
                  </a:schemeClr>
                </a:solidFill>
              </a:rPr>
              <a:t>newspaper</a:t>
            </a:r>
            <a:r>
              <a:rPr lang="en-US" dirty="0" smtClean="0"/>
              <a:t> </a:t>
            </a:r>
            <a:r>
              <a:rPr lang="en-US" dirty="0"/>
              <a:t>is associated with </a:t>
            </a:r>
            <a:r>
              <a:rPr lang="en-US" b="1" dirty="0">
                <a:solidFill>
                  <a:schemeClr val="accent6">
                    <a:lumMod val="50000"/>
                  </a:schemeClr>
                </a:solidFill>
              </a:rPr>
              <a:t>sales</a:t>
            </a:r>
            <a:r>
              <a:rPr lang="en-US" dirty="0"/>
              <a:t>, in the presence of these two</a:t>
            </a:r>
          </a:p>
        </p:txBody>
      </p:sp>
    </p:spTree>
    <p:extLst>
      <p:ext uri="{BB962C8B-B14F-4D97-AF65-F5344CB8AC3E}">
        <p14:creationId xmlns:p14="http://schemas.microsoft.com/office/powerpoint/2010/main" val="3440146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sp>
        <p:nvSpPr>
          <p:cNvPr id="7" name="2 Marcador de contenido"/>
          <p:cNvSpPr>
            <a:spLocks noGrp="1"/>
          </p:cNvSpPr>
          <p:nvPr>
            <p:ph idx="1"/>
          </p:nvPr>
        </p:nvSpPr>
        <p:spPr>
          <a:xfrm>
            <a:off x="467544" y="1196753"/>
            <a:ext cx="8229600" cy="792088"/>
          </a:xfrm>
        </p:spPr>
        <p:txBody>
          <a:bodyPr>
            <a:normAutofit/>
          </a:bodyPr>
          <a:lstStyle/>
          <a:p>
            <a:r>
              <a:rPr lang="en-US" dirty="0" smtClean="0"/>
              <a:t>Questions we might seek to address:</a:t>
            </a:r>
          </a:p>
        </p:txBody>
      </p:sp>
      <p:sp>
        <p:nvSpPr>
          <p:cNvPr id="4" name="3 Rectángulo"/>
          <p:cNvSpPr/>
          <p:nvPr/>
        </p:nvSpPr>
        <p:spPr>
          <a:xfrm>
            <a:off x="971600" y="1916832"/>
            <a:ext cx="7128792" cy="3416320"/>
          </a:xfrm>
          <a:prstGeom prst="rect">
            <a:avLst/>
          </a:prstGeom>
        </p:spPr>
        <p:txBody>
          <a:bodyPr wrap="square">
            <a:spAutoFit/>
          </a:bodyPr>
          <a:lstStyle/>
          <a:p>
            <a:pPr marL="285750" indent="-285750">
              <a:spcAft>
                <a:spcPts val="1800"/>
              </a:spcAft>
              <a:buClr>
                <a:srgbClr val="0070C0"/>
              </a:buClr>
              <a:buSzPct val="80000"/>
              <a:buFont typeface="Wingdings" panose="05000000000000000000" pitchFamily="2" charset="2"/>
              <a:buChar char="q"/>
            </a:pPr>
            <a:r>
              <a:rPr lang="en-US" i="1" dirty="0"/>
              <a:t>Is there a relationship between advertising budget and sales</a:t>
            </a:r>
            <a:r>
              <a:rPr lang="en-US" i="1" dirty="0" smtClean="0"/>
              <a:t>?</a:t>
            </a:r>
          </a:p>
          <a:p>
            <a:pPr marL="285750" indent="-285750">
              <a:spcAft>
                <a:spcPts val="1800"/>
              </a:spcAft>
              <a:buClr>
                <a:srgbClr val="0070C0"/>
              </a:buClr>
              <a:buSzPct val="80000"/>
              <a:buFont typeface="Wingdings" panose="05000000000000000000" pitchFamily="2" charset="2"/>
              <a:buChar char="q"/>
            </a:pPr>
            <a:r>
              <a:rPr lang="en-US" i="1" dirty="0"/>
              <a:t>How strong is the relationship between advertising budget and sales</a:t>
            </a:r>
            <a:r>
              <a:rPr lang="en-US" i="1" dirty="0" smtClean="0"/>
              <a:t>?</a:t>
            </a:r>
          </a:p>
          <a:p>
            <a:pPr marL="285750" indent="-285750">
              <a:spcAft>
                <a:spcPts val="1800"/>
              </a:spcAft>
              <a:buClr>
                <a:srgbClr val="0070C0"/>
              </a:buClr>
              <a:buSzPct val="80000"/>
              <a:buFont typeface="Wingdings" panose="05000000000000000000" pitchFamily="2" charset="2"/>
              <a:buChar char="q"/>
            </a:pPr>
            <a:r>
              <a:rPr lang="en-US" i="1" dirty="0"/>
              <a:t>Which media contribute to sales</a:t>
            </a:r>
            <a:r>
              <a:rPr lang="en-US" i="1" dirty="0" smtClean="0"/>
              <a:t>?</a:t>
            </a:r>
          </a:p>
          <a:p>
            <a:pPr marL="285750" indent="-285750">
              <a:spcAft>
                <a:spcPts val="1800"/>
              </a:spcAft>
              <a:buClr>
                <a:srgbClr val="0070C0"/>
              </a:buClr>
              <a:buSzPct val="80000"/>
              <a:buFont typeface="Wingdings" panose="05000000000000000000" pitchFamily="2" charset="2"/>
              <a:buChar char="q"/>
            </a:pPr>
            <a:r>
              <a:rPr lang="en-US" i="1" dirty="0"/>
              <a:t>How accurately can we estimate the effect of each medium on sales</a:t>
            </a:r>
            <a:r>
              <a:rPr lang="en-US" i="1" dirty="0" smtClean="0"/>
              <a:t>?</a:t>
            </a:r>
          </a:p>
          <a:p>
            <a:pPr marL="285750" indent="-285750">
              <a:spcAft>
                <a:spcPts val="1800"/>
              </a:spcAft>
              <a:buClr>
                <a:srgbClr val="0070C0"/>
              </a:buClr>
              <a:buSzPct val="80000"/>
              <a:buFont typeface="Wingdings" panose="05000000000000000000" pitchFamily="2" charset="2"/>
              <a:buChar char="q"/>
            </a:pPr>
            <a:r>
              <a:rPr lang="en-US" i="1" dirty="0"/>
              <a:t>How accurately can we predict future sales</a:t>
            </a:r>
            <a:r>
              <a:rPr lang="en-US" i="1" dirty="0" smtClean="0"/>
              <a:t>?</a:t>
            </a:r>
          </a:p>
          <a:p>
            <a:pPr marL="285750" indent="-285750">
              <a:spcAft>
                <a:spcPts val="1800"/>
              </a:spcAft>
              <a:buClr>
                <a:srgbClr val="0070C0"/>
              </a:buClr>
              <a:buSzPct val="80000"/>
              <a:buFont typeface="Wingdings" panose="05000000000000000000" pitchFamily="2" charset="2"/>
              <a:buChar char="q"/>
            </a:pPr>
            <a:r>
              <a:rPr lang="en-US" i="1" dirty="0"/>
              <a:t>Is the relationship linear</a:t>
            </a:r>
            <a:r>
              <a:rPr lang="en-US" i="1" dirty="0" smtClean="0"/>
              <a:t>?</a:t>
            </a:r>
          </a:p>
          <a:p>
            <a:pPr marL="285750" indent="-285750">
              <a:spcAft>
                <a:spcPts val="1800"/>
              </a:spcAft>
              <a:buClr>
                <a:srgbClr val="0070C0"/>
              </a:buClr>
              <a:buSzPct val="80000"/>
              <a:buFont typeface="Wingdings" panose="05000000000000000000" pitchFamily="2" charset="2"/>
              <a:buChar char="q"/>
            </a:pPr>
            <a:r>
              <a:rPr lang="en-US" i="1" dirty="0"/>
              <a:t>Is there synergy among the advertising media</a:t>
            </a:r>
            <a:r>
              <a:rPr lang="en-US" i="1" dirty="0" smtClean="0"/>
              <a:t>?</a:t>
            </a:r>
          </a:p>
        </p:txBody>
      </p:sp>
    </p:spTree>
    <p:extLst>
      <p:ext uri="{BB962C8B-B14F-4D97-AF65-F5344CB8AC3E}">
        <p14:creationId xmlns:p14="http://schemas.microsoft.com/office/powerpoint/2010/main" val="28282634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sp>
        <p:nvSpPr>
          <p:cNvPr id="8" name="7 Rectángulo"/>
          <p:cNvSpPr/>
          <p:nvPr/>
        </p:nvSpPr>
        <p:spPr>
          <a:xfrm>
            <a:off x="467544" y="1105526"/>
            <a:ext cx="7344816" cy="400110"/>
          </a:xfrm>
          <a:prstGeom prst="rect">
            <a:avLst/>
          </a:prstGeom>
        </p:spPr>
        <p:txBody>
          <a:bodyPr wrap="square">
            <a:spAutoFit/>
          </a:bodyPr>
          <a:lstStyle/>
          <a:p>
            <a:pPr marL="342900" indent="-342900">
              <a:spcAft>
                <a:spcPts val="1200"/>
              </a:spcAft>
              <a:buClr>
                <a:srgbClr val="0070C0"/>
              </a:buClr>
              <a:buFont typeface="+mj-lt"/>
              <a:buAutoNum type="arabicPeriod"/>
            </a:pPr>
            <a:r>
              <a:rPr lang="en-US" sz="2000" i="1" dirty="0"/>
              <a:t>Is There a Relationship Between the Response and </a:t>
            </a:r>
            <a:r>
              <a:rPr lang="en-US" sz="2000" i="1" dirty="0" smtClean="0"/>
              <a:t>Predictors?</a:t>
            </a:r>
          </a:p>
        </p:txBody>
      </p:sp>
      <mc:AlternateContent xmlns:mc="http://schemas.openxmlformats.org/markup-compatibility/2006" xmlns:a14="http://schemas.microsoft.com/office/drawing/2010/main">
        <mc:Choice Requires="a14">
          <p:sp>
            <p:nvSpPr>
              <p:cNvPr id="3" name="2 Rectángulo"/>
              <p:cNvSpPr/>
              <p:nvPr/>
            </p:nvSpPr>
            <p:spPr>
              <a:xfrm>
                <a:off x="617769" y="1556792"/>
                <a:ext cx="7992887" cy="1569660"/>
              </a:xfrm>
              <a:prstGeom prst="rect">
                <a:avLst/>
              </a:prstGeom>
              <a:ln>
                <a:solidFill>
                  <a:srgbClr val="FF0000"/>
                </a:solidFill>
                <a:prstDash val="dash"/>
              </a:ln>
            </p:spPr>
            <p:txBody>
              <a:bodyPr wrap="square">
                <a:spAutoFit/>
              </a:bodyPr>
              <a:lstStyle/>
              <a:p>
                <a:r>
                  <a:rPr lang="en-US" sz="2400" b="1" dirty="0" smtClean="0">
                    <a:solidFill>
                      <a:srgbClr val="FF0000"/>
                    </a:solidFill>
                  </a:rPr>
                  <a:t>Warning</a:t>
                </a:r>
                <a:r>
                  <a:rPr lang="en-US" dirty="0"/>
                  <a:t>: Given these individual p-values for each variable, why do we need to </a:t>
                </a:r>
                <a:r>
                  <a:rPr lang="en-US" dirty="0" smtClean="0"/>
                  <a:t>look at </a:t>
                </a:r>
                <a:r>
                  <a:rPr lang="en-US" dirty="0"/>
                  <a:t>the overall </a:t>
                </a:r>
                <a14:m>
                  <m:oMath xmlns:m="http://schemas.openxmlformats.org/officeDocument/2006/math">
                    <m:r>
                      <a:rPr lang="en-US" i="1" dirty="0" smtClean="0">
                        <a:latin typeface="Cambria Math"/>
                      </a:rPr>
                      <m:t>𝐹</m:t>
                    </m:r>
                  </m:oMath>
                </a14:m>
                <a:r>
                  <a:rPr lang="en-US" dirty="0"/>
                  <a:t>-statistic? </a:t>
                </a:r>
              </a:p>
              <a:p>
                <a:r>
                  <a:rPr lang="en-US" dirty="0" smtClean="0"/>
                  <a:t>… it </a:t>
                </a:r>
                <a:r>
                  <a:rPr lang="en-US" dirty="0"/>
                  <a:t>seems likely that if any one of </a:t>
                </a:r>
                <a:r>
                  <a:rPr lang="en-US" dirty="0" smtClean="0"/>
                  <a:t>the p-values </a:t>
                </a:r>
                <a:r>
                  <a:rPr lang="en-US" dirty="0"/>
                  <a:t>for the individual variables is very small, then at least one of </a:t>
                </a:r>
                <a:r>
                  <a:rPr lang="en-US" dirty="0" smtClean="0"/>
                  <a:t>the predictors </a:t>
                </a:r>
                <a:r>
                  <a:rPr lang="en-US" dirty="0"/>
                  <a:t>is related to the </a:t>
                </a:r>
                <a:r>
                  <a:rPr lang="en-US" dirty="0" smtClean="0"/>
                  <a:t>response </a:t>
                </a:r>
              </a:p>
              <a:p>
                <a:pPr algn="ctr"/>
                <a:r>
                  <a:rPr lang="en-US" dirty="0"/>
                  <a:t>!! </a:t>
                </a:r>
                <a:r>
                  <a:rPr lang="en-US" i="1" dirty="0">
                    <a:solidFill>
                      <a:srgbClr val="FF0000"/>
                    </a:solidFill>
                  </a:rPr>
                  <a:t>this logic is flawed, </a:t>
                </a:r>
                <a:r>
                  <a:rPr lang="en-US" i="1" dirty="0" smtClean="0">
                    <a:solidFill>
                      <a:srgbClr val="FF0000"/>
                    </a:solidFill>
                  </a:rPr>
                  <a:t>especially when </a:t>
                </a:r>
                <a:r>
                  <a:rPr lang="en-US" i="1" dirty="0">
                    <a:solidFill>
                      <a:srgbClr val="FF0000"/>
                    </a:solidFill>
                  </a:rPr>
                  <a:t>the number of predictors p is </a:t>
                </a:r>
                <a:r>
                  <a:rPr lang="en-US" i="1" dirty="0" smtClean="0">
                    <a:solidFill>
                      <a:srgbClr val="FF0000"/>
                    </a:solidFill>
                  </a:rPr>
                  <a:t>large</a:t>
                </a:r>
                <a:r>
                  <a:rPr lang="en-US" dirty="0" smtClean="0"/>
                  <a:t>!!</a:t>
                </a:r>
              </a:p>
            </p:txBody>
          </p:sp>
        </mc:Choice>
        <mc:Fallback xmlns="">
          <p:sp>
            <p:nvSpPr>
              <p:cNvPr id="3" name="2 Rectángulo"/>
              <p:cNvSpPr>
                <a:spLocks noRot="1" noChangeAspect="1" noMove="1" noResize="1" noEditPoints="1" noAdjustHandles="1" noChangeArrowheads="1" noChangeShapeType="1" noTextEdit="1"/>
              </p:cNvSpPr>
              <p:nvPr/>
            </p:nvSpPr>
            <p:spPr>
              <a:xfrm>
                <a:off x="617769" y="1556792"/>
                <a:ext cx="7992887" cy="1569660"/>
              </a:xfrm>
              <a:prstGeom prst="rect">
                <a:avLst/>
              </a:prstGeom>
              <a:blipFill rotWithShape="1">
                <a:blip r:embed="rId2"/>
                <a:stretch>
                  <a:fillRect l="-1065" t="-2692" b="-4615"/>
                </a:stretch>
              </a:blipFill>
              <a:ln>
                <a:solidFill>
                  <a:srgbClr val="FF0000"/>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4 Rectángulo"/>
              <p:cNvSpPr/>
              <p:nvPr/>
            </p:nvSpPr>
            <p:spPr>
              <a:xfrm>
                <a:off x="542656" y="3284984"/>
                <a:ext cx="8143112" cy="3139321"/>
              </a:xfrm>
              <a:prstGeom prst="rect">
                <a:avLst/>
              </a:prstGeom>
              <a:ln>
                <a:solidFill>
                  <a:schemeClr val="accent1"/>
                </a:solidFill>
                <a:prstDash val="dash"/>
              </a:ln>
            </p:spPr>
            <p:txBody>
              <a:bodyPr wrap="square">
                <a:spAutoFit/>
              </a:bodyPr>
              <a:lstStyle/>
              <a:p>
                <a:r>
                  <a:rPr lang="en-US" dirty="0" smtClean="0"/>
                  <a:t>For instance:</a:t>
                </a:r>
              </a:p>
              <a:p>
                <a:pPr marL="285750" indent="-285750">
                  <a:buFont typeface="Arial" panose="020B0604020202020204" pitchFamily="34" charset="0"/>
                  <a:buChar char="•"/>
                </a:pPr>
                <a:r>
                  <a:rPr lang="en-US" dirty="0" smtClean="0"/>
                  <a:t>Suppose p=100 and NO variable is truly associated with the response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Using the criteria p-values &lt; 0.05 for 95% confidence; about 5% of the 100 p-values can be below 0.05 by chance!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So we can expect approximately five </a:t>
                </a:r>
                <a:r>
                  <a:rPr lang="en-US" i="1" dirty="0" smtClean="0"/>
                  <a:t>small</a:t>
                </a:r>
                <a:r>
                  <a:rPr lang="en-US" dirty="0" smtClean="0"/>
                  <a:t> p-values (in fact we almost guarantee one p-value &lt; 0.05!)</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However the </a:t>
                </a:r>
                <a14:m>
                  <m:oMath xmlns:m="http://schemas.openxmlformats.org/officeDocument/2006/math">
                    <m:r>
                      <a:rPr lang="en-US" i="1" dirty="0" smtClean="0">
                        <a:latin typeface="Cambria Math"/>
                      </a:rPr>
                      <m:t>𝐹</m:t>
                    </m:r>
                  </m:oMath>
                </a14:m>
                <a:r>
                  <a:rPr lang="en-US" dirty="0" smtClean="0"/>
                  <a:t>-statistic adjusts for the number of predictors and there is only a 5% chance that the </a:t>
                </a:r>
                <a14:m>
                  <m:oMath xmlns:m="http://schemas.openxmlformats.org/officeDocument/2006/math">
                    <m:r>
                      <a:rPr lang="en-US" i="1" dirty="0" smtClean="0">
                        <a:latin typeface="Cambria Math"/>
                      </a:rPr>
                      <m:t>𝐹</m:t>
                    </m:r>
                  </m:oMath>
                </a14:m>
                <a:r>
                  <a:rPr lang="en-US" dirty="0" smtClean="0"/>
                  <a:t>-statistic will result in a p-value below 0.05</a:t>
                </a:r>
                <a:endParaRPr lang="en-US" dirty="0"/>
              </a:p>
            </p:txBody>
          </p:sp>
        </mc:Choice>
        <mc:Fallback xmlns="">
          <p:sp>
            <p:nvSpPr>
              <p:cNvPr id="5" name="4 Rectángulo"/>
              <p:cNvSpPr>
                <a:spLocks noRot="1" noChangeAspect="1" noMove="1" noResize="1" noEditPoints="1" noAdjustHandles="1" noChangeArrowheads="1" noChangeShapeType="1" noTextEdit="1"/>
              </p:cNvSpPr>
              <p:nvPr/>
            </p:nvSpPr>
            <p:spPr>
              <a:xfrm>
                <a:off x="542656" y="3284984"/>
                <a:ext cx="8143112" cy="3139321"/>
              </a:xfrm>
              <a:prstGeom prst="rect">
                <a:avLst/>
              </a:prstGeom>
              <a:blipFill rotWithShape="1">
                <a:blip r:embed="rId3"/>
                <a:stretch>
                  <a:fillRect l="-523" t="-774" r="-747" b="-1934"/>
                </a:stretch>
              </a:blipFill>
              <a:ln>
                <a:solidFill>
                  <a:schemeClr val="accent1"/>
                </a:solidFill>
                <a:prstDash val="dash"/>
              </a:ln>
            </p:spPr>
            <p:txBody>
              <a:bodyPr/>
              <a:lstStyle/>
              <a:p>
                <a:r>
                  <a:rPr lang="en-US">
                    <a:noFill/>
                  </a:rPr>
                  <a:t> </a:t>
                </a:r>
              </a:p>
            </p:txBody>
          </p:sp>
        </mc:Fallback>
      </mc:AlternateContent>
    </p:spTree>
    <p:extLst>
      <p:ext uri="{BB962C8B-B14F-4D97-AF65-F5344CB8AC3E}">
        <p14:creationId xmlns:p14="http://schemas.microsoft.com/office/powerpoint/2010/main" val="41149846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sp>
        <p:nvSpPr>
          <p:cNvPr id="8" name="7 Rectángulo"/>
          <p:cNvSpPr/>
          <p:nvPr/>
        </p:nvSpPr>
        <p:spPr>
          <a:xfrm>
            <a:off x="467544" y="1105526"/>
            <a:ext cx="7344816" cy="400110"/>
          </a:xfrm>
          <a:prstGeom prst="rect">
            <a:avLst/>
          </a:prstGeom>
        </p:spPr>
        <p:txBody>
          <a:bodyPr wrap="square">
            <a:spAutoFit/>
          </a:bodyPr>
          <a:lstStyle/>
          <a:p>
            <a:pPr marL="342900" indent="-342900">
              <a:spcAft>
                <a:spcPts val="1200"/>
              </a:spcAft>
              <a:buClr>
                <a:srgbClr val="0070C0"/>
              </a:buClr>
              <a:buFont typeface="+mj-lt"/>
              <a:buAutoNum type="arabicPeriod"/>
            </a:pPr>
            <a:r>
              <a:rPr lang="en-US" sz="2000" i="1" dirty="0"/>
              <a:t>Is There a Relationship Between the Response and </a:t>
            </a:r>
            <a:r>
              <a:rPr lang="en-US" sz="2000" i="1" dirty="0" smtClean="0"/>
              <a:t>Predictors?</a:t>
            </a:r>
          </a:p>
        </p:txBody>
      </p:sp>
      <p:sp>
        <p:nvSpPr>
          <p:cNvPr id="3" name="2 Rectángulo"/>
          <p:cNvSpPr/>
          <p:nvPr/>
        </p:nvSpPr>
        <p:spPr>
          <a:xfrm>
            <a:off x="617769" y="1556792"/>
            <a:ext cx="7992887" cy="461665"/>
          </a:xfrm>
          <a:prstGeom prst="rect">
            <a:avLst/>
          </a:prstGeom>
          <a:ln>
            <a:noFill/>
            <a:prstDash val="dash"/>
          </a:ln>
        </p:spPr>
        <p:txBody>
          <a:bodyPr wrap="square">
            <a:spAutoFit/>
          </a:bodyPr>
          <a:lstStyle/>
          <a:p>
            <a:pPr algn="ctr"/>
            <a:r>
              <a:rPr lang="en-US" sz="2400" b="1" dirty="0" smtClean="0">
                <a:solidFill>
                  <a:srgbClr val="FF0000"/>
                </a:solidFill>
              </a:rPr>
              <a:t>Wide Data &amp; Big Data</a:t>
            </a:r>
            <a:endParaRPr lang="en-US" dirty="0" smtClean="0"/>
          </a:p>
        </p:txBody>
      </p:sp>
      <p:sp>
        <p:nvSpPr>
          <p:cNvPr id="5" name="4 Rectángulo"/>
          <p:cNvSpPr/>
          <p:nvPr/>
        </p:nvSpPr>
        <p:spPr>
          <a:xfrm>
            <a:off x="617769" y="2204864"/>
            <a:ext cx="8143112" cy="1477328"/>
          </a:xfrm>
          <a:prstGeom prst="rect">
            <a:avLst/>
          </a:prstGeom>
          <a:ln>
            <a:solidFill>
              <a:schemeClr val="accent1"/>
            </a:solidFill>
            <a:prstDash val="dash"/>
          </a:ln>
        </p:spPr>
        <p:txBody>
          <a:bodyPr wrap="square">
            <a:spAutoFit/>
          </a:bodyPr>
          <a:lstStyle/>
          <a:p>
            <a:r>
              <a:rPr lang="en-US" b="1" dirty="0" smtClean="0"/>
              <a:t>Wide Data</a:t>
            </a:r>
            <a:r>
              <a:rPr lang="en-US" dirty="0" smtClean="0"/>
              <a:t>:</a:t>
            </a:r>
          </a:p>
          <a:p>
            <a:pPr marL="285750" indent="-285750">
              <a:buFont typeface="Arial" panose="020B0604020202020204" pitchFamily="34" charset="0"/>
              <a:buChar char="•"/>
            </a:pPr>
            <a:r>
              <a:rPr lang="en-US" dirty="0" smtClean="0"/>
              <a:t>If p &gt; n (&gt;&gt;n wide data) we cannot even fit a multiple linear regression using least squares!!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We will discuss later </a:t>
            </a:r>
            <a:r>
              <a:rPr lang="en-US" b="1" i="1" dirty="0" smtClean="0">
                <a:solidFill>
                  <a:srgbClr val="00B050"/>
                </a:solidFill>
              </a:rPr>
              <a:t>feature selection </a:t>
            </a:r>
            <a:r>
              <a:rPr lang="en-US" dirty="0" smtClean="0"/>
              <a:t>and along the course </a:t>
            </a:r>
            <a:r>
              <a:rPr lang="en-US" b="1" i="1" dirty="0" smtClean="0">
                <a:solidFill>
                  <a:srgbClr val="00B050"/>
                </a:solidFill>
              </a:rPr>
              <a:t>high-dimensionality</a:t>
            </a:r>
            <a:endParaRPr lang="en-US" b="1" i="1" dirty="0">
              <a:solidFill>
                <a:srgbClr val="00B050"/>
              </a:solidFill>
            </a:endParaRPr>
          </a:p>
        </p:txBody>
      </p:sp>
      <p:sp>
        <p:nvSpPr>
          <p:cNvPr id="6" name="5 Rectángulo"/>
          <p:cNvSpPr/>
          <p:nvPr/>
        </p:nvSpPr>
        <p:spPr>
          <a:xfrm>
            <a:off x="749122" y="4077072"/>
            <a:ext cx="8143112" cy="1200329"/>
          </a:xfrm>
          <a:prstGeom prst="rect">
            <a:avLst/>
          </a:prstGeom>
          <a:ln/>
        </p:spPr>
        <p:style>
          <a:lnRef idx="0">
            <a:schemeClr val="accent2"/>
          </a:lnRef>
          <a:fillRef idx="3">
            <a:schemeClr val="accent2"/>
          </a:fillRef>
          <a:effectRef idx="3">
            <a:schemeClr val="accent2"/>
          </a:effectRef>
          <a:fontRef idx="minor">
            <a:schemeClr val="lt1"/>
          </a:fontRef>
        </p:style>
        <p:txBody>
          <a:bodyPr wrap="square">
            <a:spAutoFit/>
          </a:bodyPr>
          <a:lstStyle/>
          <a:p>
            <a:r>
              <a:rPr lang="en-US" b="1" dirty="0" smtClean="0"/>
              <a:t>Big Data</a:t>
            </a:r>
            <a:r>
              <a:rPr lang="en-US" dirty="0" smtClean="0"/>
              <a:t>:</a:t>
            </a:r>
          </a:p>
          <a:p>
            <a:pPr marL="285750" indent="-285750">
              <a:buFont typeface="Arial" panose="020B0604020202020204" pitchFamily="34" charset="0"/>
              <a:buChar char="•"/>
            </a:pPr>
            <a:r>
              <a:rPr lang="en-US" dirty="0" smtClean="0"/>
              <a:t>If n &gt;&gt; p … shouldn’t we be more confident on the results itself??</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solidFill>
                  <a:schemeClr val="bg1"/>
                </a:solidFill>
              </a:rPr>
              <a:t>To be discussed….</a:t>
            </a:r>
            <a:endParaRPr lang="en-US" b="1" i="1" dirty="0">
              <a:solidFill>
                <a:schemeClr val="bg1"/>
              </a:solidFill>
            </a:endParaRPr>
          </a:p>
        </p:txBody>
      </p:sp>
      <p:sp>
        <p:nvSpPr>
          <p:cNvPr id="4" name="Rectángulo 3"/>
          <p:cNvSpPr/>
          <p:nvPr/>
        </p:nvSpPr>
        <p:spPr>
          <a:xfrm>
            <a:off x="1043608" y="6211669"/>
            <a:ext cx="7344816" cy="369332"/>
          </a:xfrm>
          <a:prstGeom prst="rect">
            <a:avLst/>
          </a:prstGeom>
        </p:spPr>
        <p:txBody>
          <a:bodyPr wrap="square">
            <a:spAutoFit/>
          </a:bodyPr>
          <a:lstStyle/>
          <a:p>
            <a:r>
              <a:rPr lang="en-US" dirty="0"/>
              <a:t>http://www.galitshmueli.com/system/files/Largesample-12-6-2012.pdf</a:t>
            </a:r>
          </a:p>
        </p:txBody>
      </p:sp>
      <p:sp>
        <p:nvSpPr>
          <p:cNvPr id="7" name="Rectángulo 6"/>
          <p:cNvSpPr/>
          <p:nvPr/>
        </p:nvSpPr>
        <p:spPr>
          <a:xfrm>
            <a:off x="1259632" y="5661248"/>
            <a:ext cx="6912768" cy="461665"/>
          </a:xfrm>
          <a:prstGeom prst="rect">
            <a:avLst/>
          </a:prstGeom>
        </p:spPr>
        <p:txBody>
          <a:bodyPr wrap="square">
            <a:spAutoFit/>
          </a:bodyPr>
          <a:lstStyle/>
          <a:p>
            <a:r>
              <a:rPr lang="en-US" sz="2400" b="1" i="1" dirty="0" smtClean="0"/>
              <a:t>Too </a:t>
            </a:r>
            <a:r>
              <a:rPr lang="en-US" sz="2400" b="1" i="1" dirty="0"/>
              <a:t>Big to </a:t>
            </a:r>
            <a:r>
              <a:rPr lang="en-US" sz="2400" b="1" i="1" dirty="0" smtClean="0"/>
              <a:t>Fail Large </a:t>
            </a:r>
            <a:r>
              <a:rPr lang="en-US" sz="2400" b="1" i="1" dirty="0"/>
              <a:t>Samples and the </a:t>
            </a:r>
            <a:r>
              <a:rPr lang="en-US" sz="2400" b="1" i="1" dirty="0" smtClean="0"/>
              <a:t>p-value </a:t>
            </a:r>
            <a:r>
              <a:rPr lang="en-US" sz="2400" b="1" i="1" dirty="0"/>
              <a:t>Problem</a:t>
            </a:r>
          </a:p>
        </p:txBody>
      </p:sp>
    </p:spTree>
    <p:extLst>
      <p:ext uri="{BB962C8B-B14F-4D97-AF65-F5344CB8AC3E}">
        <p14:creationId xmlns:p14="http://schemas.microsoft.com/office/powerpoint/2010/main" val="21207951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6381328"/>
            <a:ext cx="3240360" cy="347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8" name="7 Rectángulo"/>
          <p:cNvSpPr/>
          <p:nvPr/>
        </p:nvSpPr>
        <p:spPr>
          <a:xfrm>
            <a:off x="639473" y="1628800"/>
            <a:ext cx="7344816" cy="3016210"/>
          </a:xfrm>
          <a:prstGeom prst="rect">
            <a:avLst/>
          </a:prstGeom>
        </p:spPr>
        <p:txBody>
          <a:bodyPr wrap="square">
            <a:spAutoFit/>
          </a:bodyPr>
          <a:lstStyle/>
          <a:p>
            <a:pPr marL="342900" indent="-342900">
              <a:spcAft>
                <a:spcPts val="1200"/>
              </a:spcAft>
              <a:buClr>
                <a:srgbClr val="0070C0"/>
              </a:buClr>
              <a:buFont typeface="+mj-lt"/>
              <a:buAutoNum type="arabicPeriod"/>
            </a:pPr>
            <a:r>
              <a:rPr lang="en-US" sz="2000" i="1" dirty="0">
                <a:solidFill>
                  <a:schemeClr val="bg1">
                    <a:lumMod val="85000"/>
                  </a:schemeClr>
                </a:solidFill>
              </a:rPr>
              <a:t>Is There a Relationship Between the Response and </a:t>
            </a:r>
            <a:r>
              <a:rPr lang="en-US" sz="2000" i="1" dirty="0" smtClean="0">
                <a:solidFill>
                  <a:schemeClr val="bg1">
                    <a:lumMod val="85000"/>
                  </a:schemeClr>
                </a:solidFill>
              </a:rPr>
              <a:t>Predictors? … or.. Is </a:t>
            </a:r>
            <a:r>
              <a:rPr lang="en-US" sz="2000" i="1" dirty="0">
                <a:solidFill>
                  <a:schemeClr val="bg1">
                    <a:lumMod val="85000"/>
                  </a:schemeClr>
                </a:solidFill>
              </a:rPr>
              <a:t>at least one of the predictors </a:t>
            </a:r>
            <a:r>
              <a:rPr lang="en-US" sz="2000" i="1" dirty="0" err="1">
                <a:solidFill>
                  <a:schemeClr val="bg1">
                    <a:lumMod val="85000"/>
                  </a:schemeClr>
                </a:solidFill>
              </a:rPr>
              <a:t>X</a:t>
            </a:r>
            <a:r>
              <a:rPr lang="en-US" sz="2000" baseline="-25000" dirty="0" err="1">
                <a:solidFill>
                  <a:schemeClr val="bg1">
                    <a:lumMod val="85000"/>
                  </a:schemeClr>
                </a:solidFill>
              </a:rPr>
              <a:t>1</a:t>
            </a:r>
            <a:r>
              <a:rPr lang="en-US" sz="2000" i="1" dirty="0" err="1">
                <a:solidFill>
                  <a:schemeClr val="bg1">
                    <a:lumMod val="85000"/>
                  </a:schemeClr>
                </a:solidFill>
              </a:rPr>
              <a:t>,X</a:t>
            </a:r>
            <a:r>
              <a:rPr lang="en-US" sz="2000" baseline="-25000" dirty="0" err="1">
                <a:solidFill>
                  <a:schemeClr val="bg1">
                    <a:lumMod val="85000"/>
                  </a:schemeClr>
                </a:solidFill>
              </a:rPr>
              <a:t>2</a:t>
            </a:r>
            <a:r>
              <a:rPr lang="en-US" sz="2000" i="1" dirty="0">
                <a:solidFill>
                  <a:schemeClr val="bg1">
                    <a:lumMod val="85000"/>
                  </a:schemeClr>
                </a:solidFill>
              </a:rPr>
              <a:t>, . . . , </a:t>
            </a:r>
            <a:r>
              <a:rPr lang="en-US" sz="2000" i="1" dirty="0" err="1">
                <a:solidFill>
                  <a:schemeClr val="bg1">
                    <a:lumMod val="85000"/>
                  </a:schemeClr>
                </a:solidFill>
              </a:rPr>
              <a:t>X</a:t>
            </a:r>
            <a:r>
              <a:rPr lang="en-US" sz="2000" i="1" baseline="-25000" dirty="0" err="1">
                <a:solidFill>
                  <a:schemeClr val="bg1">
                    <a:lumMod val="85000"/>
                  </a:schemeClr>
                </a:solidFill>
              </a:rPr>
              <a:t>p</a:t>
            </a:r>
            <a:r>
              <a:rPr lang="en-US" sz="2000" i="1" dirty="0">
                <a:solidFill>
                  <a:schemeClr val="bg1">
                    <a:lumMod val="85000"/>
                  </a:schemeClr>
                </a:solidFill>
              </a:rPr>
              <a:t> useful in </a:t>
            </a:r>
            <a:r>
              <a:rPr lang="en-US" sz="2000" i="1" dirty="0" smtClean="0">
                <a:solidFill>
                  <a:schemeClr val="bg1">
                    <a:lumMod val="85000"/>
                  </a:schemeClr>
                </a:solidFill>
              </a:rPr>
              <a:t>predicting the response?</a:t>
            </a:r>
          </a:p>
          <a:p>
            <a:pPr marL="342900" indent="-342900">
              <a:spcAft>
                <a:spcPts val="1200"/>
              </a:spcAft>
              <a:buClr>
                <a:srgbClr val="0070C0"/>
              </a:buClr>
              <a:buFont typeface="+mj-lt"/>
              <a:buAutoNum type="arabicPeriod"/>
            </a:pPr>
            <a:r>
              <a:rPr lang="en-US" sz="2000" i="1" dirty="0" smtClean="0"/>
              <a:t>Do </a:t>
            </a:r>
            <a:r>
              <a:rPr lang="en-US" sz="2000" i="1" dirty="0"/>
              <a:t>all the predictors help to explain Y , or is only a subset of </a:t>
            </a:r>
            <a:r>
              <a:rPr lang="en-US" sz="2000" i="1" dirty="0" smtClean="0"/>
              <a:t>the predictors useful?</a:t>
            </a:r>
          </a:p>
          <a:p>
            <a:pPr marL="342900" indent="-342900">
              <a:spcAft>
                <a:spcPts val="1200"/>
              </a:spcAft>
              <a:buClr>
                <a:srgbClr val="0070C0"/>
              </a:buClr>
              <a:buFont typeface="+mj-lt"/>
              <a:buAutoNum type="arabicPeriod"/>
            </a:pPr>
            <a:r>
              <a:rPr lang="en-US" sz="2000" i="1" dirty="0" smtClean="0">
                <a:solidFill>
                  <a:schemeClr val="bg1">
                    <a:lumMod val="85000"/>
                  </a:schemeClr>
                </a:solidFill>
              </a:rPr>
              <a:t>How </a:t>
            </a:r>
            <a:r>
              <a:rPr lang="en-US" sz="2000" i="1" dirty="0">
                <a:solidFill>
                  <a:schemeClr val="bg1">
                    <a:lumMod val="85000"/>
                  </a:schemeClr>
                </a:solidFill>
              </a:rPr>
              <a:t>well does the model fit the </a:t>
            </a:r>
            <a:r>
              <a:rPr lang="en-US" sz="2000" i="1" dirty="0" smtClean="0">
                <a:solidFill>
                  <a:schemeClr val="bg1">
                    <a:lumMod val="85000"/>
                  </a:schemeClr>
                </a:solidFill>
              </a:rPr>
              <a:t>data?</a:t>
            </a:r>
          </a:p>
          <a:p>
            <a:pPr marL="342900" indent="-342900">
              <a:spcAft>
                <a:spcPts val="1200"/>
              </a:spcAft>
              <a:buClr>
                <a:srgbClr val="0070C0"/>
              </a:buClr>
              <a:buFont typeface="+mj-lt"/>
              <a:buAutoNum type="arabicPeriod"/>
            </a:pPr>
            <a:r>
              <a:rPr lang="en-US" sz="2000" i="1" dirty="0" smtClean="0">
                <a:solidFill>
                  <a:schemeClr val="bg1">
                    <a:lumMod val="85000"/>
                  </a:schemeClr>
                </a:solidFill>
              </a:rPr>
              <a:t>Given </a:t>
            </a:r>
            <a:r>
              <a:rPr lang="en-US" sz="2000" i="1" dirty="0">
                <a:solidFill>
                  <a:schemeClr val="bg1">
                    <a:lumMod val="85000"/>
                  </a:schemeClr>
                </a:solidFill>
              </a:rPr>
              <a:t>a set of predictor values, what response value should we </a:t>
            </a:r>
            <a:r>
              <a:rPr lang="en-US" sz="2000" i="1" dirty="0" smtClean="0">
                <a:solidFill>
                  <a:schemeClr val="bg1">
                    <a:lumMod val="85000"/>
                  </a:schemeClr>
                </a:solidFill>
              </a:rPr>
              <a:t>predict, and how accurate is our prediction?</a:t>
            </a:r>
            <a:r>
              <a:rPr lang="en-US" sz="2000" dirty="0" smtClean="0">
                <a:solidFill>
                  <a:schemeClr val="bg1">
                    <a:lumMod val="85000"/>
                  </a:schemeClr>
                </a:solidFill>
              </a:rPr>
              <a:t>.</a:t>
            </a:r>
          </a:p>
        </p:txBody>
      </p:sp>
    </p:spTree>
    <p:extLst>
      <p:ext uri="{BB962C8B-B14F-4D97-AF65-F5344CB8AC3E}">
        <p14:creationId xmlns:p14="http://schemas.microsoft.com/office/powerpoint/2010/main" val="26345684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6381328"/>
            <a:ext cx="3240360" cy="347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8" name="7 Rectángulo"/>
          <p:cNvSpPr/>
          <p:nvPr/>
        </p:nvSpPr>
        <p:spPr>
          <a:xfrm>
            <a:off x="639473" y="908720"/>
            <a:ext cx="7344816" cy="707886"/>
          </a:xfrm>
          <a:prstGeom prst="rect">
            <a:avLst/>
          </a:prstGeom>
        </p:spPr>
        <p:txBody>
          <a:bodyPr wrap="square">
            <a:spAutoFit/>
          </a:bodyPr>
          <a:lstStyle/>
          <a:p>
            <a:pPr marL="457200" indent="-457200">
              <a:spcAft>
                <a:spcPts val="1200"/>
              </a:spcAft>
              <a:buClr>
                <a:srgbClr val="0070C0"/>
              </a:buClr>
              <a:buFont typeface="+mj-lt"/>
              <a:buAutoNum type="arabicPeriod" startAt="2"/>
            </a:pPr>
            <a:r>
              <a:rPr lang="en-US" sz="2000" i="1" dirty="0" smtClean="0"/>
              <a:t>Do </a:t>
            </a:r>
            <a:r>
              <a:rPr lang="en-US" sz="2000" i="1" dirty="0"/>
              <a:t>all the predictors help to explain Y , or is only a subset of </a:t>
            </a:r>
            <a:r>
              <a:rPr lang="en-US" sz="2000" i="1" dirty="0" smtClean="0"/>
              <a:t>the predictors useful?</a:t>
            </a:r>
          </a:p>
        </p:txBody>
      </p:sp>
      <p:sp>
        <p:nvSpPr>
          <p:cNvPr id="4" name="3 Rectángulo"/>
          <p:cNvSpPr/>
          <p:nvPr/>
        </p:nvSpPr>
        <p:spPr>
          <a:xfrm>
            <a:off x="639473" y="1628800"/>
            <a:ext cx="7892967" cy="1000274"/>
          </a:xfrm>
          <a:prstGeom prst="rect">
            <a:avLst/>
          </a:prstGeom>
        </p:spPr>
        <p:txBody>
          <a:bodyPr wrap="square">
            <a:spAutoFit/>
          </a:bodyPr>
          <a:lstStyle/>
          <a:p>
            <a:pPr>
              <a:spcAft>
                <a:spcPts val="600"/>
              </a:spcAft>
            </a:pPr>
            <a:r>
              <a:rPr lang="en-US" dirty="0" smtClean="0"/>
              <a:t>…. it is often </a:t>
            </a:r>
            <a:r>
              <a:rPr lang="en-US" dirty="0"/>
              <a:t>the case that the response is only related to a subset </a:t>
            </a:r>
            <a:r>
              <a:rPr lang="en-US" dirty="0" smtClean="0"/>
              <a:t>of the predictors</a:t>
            </a:r>
            <a:endParaRPr lang="en-US" dirty="0"/>
          </a:p>
          <a:p>
            <a:r>
              <a:rPr lang="en-US" dirty="0" smtClean="0"/>
              <a:t>…. looking at individual p-values , when there is a large number of predictors, can lead to false discoveries</a:t>
            </a:r>
            <a:endParaRPr lang="en-US" dirty="0"/>
          </a:p>
        </p:txBody>
      </p:sp>
      <p:sp>
        <p:nvSpPr>
          <p:cNvPr id="5" name="4 Rectángulo"/>
          <p:cNvSpPr/>
          <p:nvPr/>
        </p:nvSpPr>
        <p:spPr>
          <a:xfrm>
            <a:off x="1293227" y="2708920"/>
            <a:ext cx="6239400" cy="369332"/>
          </a:xfrm>
          <a:prstGeom prst="rect">
            <a:avLst/>
          </a:prstGeom>
        </p:spPr>
        <p:txBody>
          <a:bodyPr wrap="none">
            <a:spAutoFit/>
          </a:bodyPr>
          <a:lstStyle/>
          <a:p>
            <a:pPr algn="ctr">
              <a:spcAft>
                <a:spcPts val="1200"/>
              </a:spcAft>
              <a:buClr>
                <a:srgbClr val="0070C0"/>
              </a:buClr>
            </a:pPr>
            <a:r>
              <a:rPr lang="en-US" b="1" dirty="0" smtClean="0">
                <a:solidFill>
                  <a:srgbClr val="00B050"/>
                </a:solidFill>
              </a:rPr>
              <a:t>Introduction to Feature Selection</a:t>
            </a:r>
            <a:r>
              <a:rPr lang="en-US" dirty="0" smtClean="0">
                <a:solidFill>
                  <a:srgbClr val="00B0F0"/>
                </a:solidFill>
              </a:rPr>
              <a:t>: deciding </a:t>
            </a:r>
            <a:r>
              <a:rPr lang="en-US" dirty="0">
                <a:solidFill>
                  <a:srgbClr val="00B0F0"/>
                </a:solidFill>
              </a:rPr>
              <a:t>on </a:t>
            </a:r>
            <a:r>
              <a:rPr lang="en-US" dirty="0" smtClean="0">
                <a:solidFill>
                  <a:srgbClr val="00B0F0"/>
                </a:solidFill>
              </a:rPr>
              <a:t>important variables</a:t>
            </a:r>
            <a:endParaRPr lang="en-US" dirty="0">
              <a:solidFill>
                <a:srgbClr val="00B0F0"/>
              </a:solidFill>
            </a:endParaRPr>
          </a:p>
        </p:txBody>
      </p:sp>
      <p:sp>
        <p:nvSpPr>
          <p:cNvPr id="9" name="8 Rectángulo"/>
          <p:cNvSpPr/>
          <p:nvPr/>
        </p:nvSpPr>
        <p:spPr>
          <a:xfrm>
            <a:off x="542656" y="3212976"/>
            <a:ext cx="8143112" cy="3139321"/>
          </a:xfrm>
          <a:prstGeom prst="rect">
            <a:avLst/>
          </a:prstGeom>
          <a:ln>
            <a:solidFill>
              <a:schemeClr val="accent1"/>
            </a:solidFill>
            <a:prstDash val="dash"/>
          </a:ln>
        </p:spPr>
        <p:txBody>
          <a:bodyPr wrap="square">
            <a:spAutoFit/>
          </a:bodyPr>
          <a:lstStyle/>
          <a:p>
            <a:pPr marL="285750" indent="-285750">
              <a:buFont typeface="Arial" panose="020B0604020202020204" pitchFamily="34" charset="0"/>
              <a:buChar char="•"/>
            </a:pPr>
            <a:r>
              <a:rPr lang="en-US" dirty="0" smtClean="0"/>
              <a:t>Test all possible combinations and decide based on some statistics … but it requires to test </a:t>
            </a:r>
            <a:r>
              <a:rPr lang="en-US" dirty="0" err="1" smtClean="0"/>
              <a:t>2</a:t>
            </a:r>
            <a:r>
              <a:rPr lang="en-US" sz="2400" baseline="30000" dirty="0" err="1" smtClean="0"/>
              <a:t>p</a:t>
            </a:r>
            <a:r>
              <a:rPr lang="en-US" dirty="0" smtClean="0"/>
              <a:t> models!!!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 Three classical approaches:</a:t>
            </a:r>
          </a:p>
          <a:p>
            <a:pPr marL="742950" lvl="1" indent="-285750">
              <a:buFont typeface="Arial" panose="020B0604020202020204" pitchFamily="34" charset="0"/>
              <a:buChar char="•"/>
            </a:pPr>
            <a:r>
              <a:rPr lang="en-US" i="1" dirty="0" smtClean="0">
                <a:solidFill>
                  <a:srgbClr val="00B0F0"/>
                </a:solidFill>
              </a:rPr>
              <a:t>Forward selection</a:t>
            </a:r>
            <a:r>
              <a:rPr lang="en-US" dirty="0" smtClean="0"/>
              <a:t>: adding predictors one by one, select the best one (for example the lowest RSS) (might include variables early that later become redundant)</a:t>
            </a:r>
          </a:p>
          <a:p>
            <a:pPr marL="742950" lvl="1" indent="-285750">
              <a:buFont typeface="Arial" panose="020B0604020202020204" pitchFamily="34" charset="0"/>
              <a:buChar char="•"/>
            </a:pPr>
            <a:r>
              <a:rPr lang="en-US" dirty="0" smtClean="0">
                <a:solidFill>
                  <a:srgbClr val="00B0F0"/>
                </a:solidFill>
              </a:rPr>
              <a:t>Backward selection</a:t>
            </a:r>
            <a:r>
              <a:rPr lang="en-US" dirty="0" smtClean="0"/>
              <a:t>: start with all and remove the worst one (for example, largest p-value) (cannot be used if p &gt; n!)</a:t>
            </a:r>
          </a:p>
          <a:p>
            <a:pPr marL="742950" lvl="1" indent="-285750">
              <a:buFont typeface="Arial" panose="020B0604020202020204" pitchFamily="34" charset="0"/>
              <a:buChar char="•"/>
            </a:pPr>
            <a:r>
              <a:rPr lang="en-US" i="1" dirty="0" smtClean="0">
                <a:solidFill>
                  <a:srgbClr val="00B0F0"/>
                </a:solidFill>
              </a:rPr>
              <a:t>Mixed selection</a:t>
            </a:r>
            <a:r>
              <a:rPr lang="en-US" dirty="0" smtClean="0"/>
              <a:t>: combination of forward and backward selection (different strategies!)</a:t>
            </a:r>
          </a:p>
        </p:txBody>
      </p:sp>
    </p:spTree>
    <p:extLst>
      <p:ext uri="{BB962C8B-B14F-4D97-AF65-F5344CB8AC3E}">
        <p14:creationId xmlns:p14="http://schemas.microsoft.com/office/powerpoint/2010/main" val="16493143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6381328"/>
            <a:ext cx="3240360" cy="347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8" name="7 Rectángulo"/>
          <p:cNvSpPr/>
          <p:nvPr/>
        </p:nvSpPr>
        <p:spPr>
          <a:xfrm>
            <a:off x="639473" y="1628800"/>
            <a:ext cx="7344816" cy="3016210"/>
          </a:xfrm>
          <a:prstGeom prst="rect">
            <a:avLst/>
          </a:prstGeom>
        </p:spPr>
        <p:txBody>
          <a:bodyPr wrap="square">
            <a:spAutoFit/>
          </a:bodyPr>
          <a:lstStyle/>
          <a:p>
            <a:pPr marL="342900" indent="-342900">
              <a:spcAft>
                <a:spcPts val="1200"/>
              </a:spcAft>
              <a:buClr>
                <a:srgbClr val="0070C0"/>
              </a:buClr>
              <a:buFont typeface="+mj-lt"/>
              <a:buAutoNum type="arabicPeriod"/>
            </a:pPr>
            <a:r>
              <a:rPr lang="en-US" sz="2000" i="1" dirty="0">
                <a:solidFill>
                  <a:schemeClr val="bg1">
                    <a:lumMod val="85000"/>
                  </a:schemeClr>
                </a:solidFill>
              </a:rPr>
              <a:t>Is There a Relationship Between the Response and </a:t>
            </a:r>
            <a:r>
              <a:rPr lang="en-US" sz="2000" i="1" dirty="0" smtClean="0">
                <a:solidFill>
                  <a:schemeClr val="bg1">
                    <a:lumMod val="85000"/>
                  </a:schemeClr>
                </a:solidFill>
              </a:rPr>
              <a:t>Predictors? … or.. Is </a:t>
            </a:r>
            <a:r>
              <a:rPr lang="en-US" sz="2000" i="1" dirty="0">
                <a:solidFill>
                  <a:schemeClr val="bg1">
                    <a:lumMod val="85000"/>
                  </a:schemeClr>
                </a:solidFill>
              </a:rPr>
              <a:t>at least one of the predictors </a:t>
            </a:r>
            <a:r>
              <a:rPr lang="en-US" sz="2000" i="1" dirty="0" err="1">
                <a:solidFill>
                  <a:schemeClr val="bg1">
                    <a:lumMod val="85000"/>
                  </a:schemeClr>
                </a:solidFill>
              </a:rPr>
              <a:t>X</a:t>
            </a:r>
            <a:r>
              <a:rPr lang="en-US" sz="2000" baseline="-25000" dirty="0" err="1">
                <a:solidFill>
                  <a:schemeClr val="bg1">
                    <a:lumMod val="85000"/>
                  </a:schemeClr>
                </a:solidFill>
              </a:rPr>
              <a:t>1</a:t>
            </a:r>
            <a:r>
              <a:rPr lang="en-US" sz="2000" i="1" dirty="0" err="1">
                <a:solidFill>
                  <a:schemeClr val="bg1">
                    <a:lumMod val="85000"/>
                  </a:schemeClr>
                </a:solidFill>
              </a:rPr>
              <a:t>,X</a:t>
            </a:r>
            <a:r>
              <a:rPr lang="en-US" sz="2000" baseline="-25000" dirty="0" err="1">
                <a:solidFill>
                  <a:schemeClr val="bg1">
                    <a:lumMod val="85000"/>
                  </a:schemeClr>
                </a:solidFill>
              </a:rPr>
              <a:t>2</a:t>
            </a:r>
            <a:r>
              <a:rPr lang="en-US" sz="2000" i="1" dirty="0">
                <a:solidFill>
                  <a:schemeClr val="bg1">
                    <a:lumMod val="85000"/>
                  </a:schemeClr>
                </a:solidFill>
              </a:rPr>
              <a:t>, . . . , </a:t>
            </a:r>
            <a:r>
              <a:rPr lang="en-US" sz="2000" i="1" dirty="0" err="1">
                <a:solidFill>
                  <a:schemeClr val="bg1">
                    <a:lumMod val="85000"/>
                  </a:schemeClr>
                </a:solidFill>
              </a:rPr>
              <a:t>X</a:t>
            </a:r>
            <a:r>
              <a:rPr lang="en-US" sz="2000" i="1" baseline="-25000" dirty="0" err="1">
                <a:solidFill>
                  <a:schemeClr val="bg1">
                    <a:lumMod val="85000"/>
                  </a:schemeClr>
                </a:solidFill>
              </a:rPr>
              <a:t>p</a:t>
            </a:r>
            <a:r>
              <a:rPr lang="en-US" sz="2000" i="1" dirty="0">
                <a:solidFill>
                  <a:schemeClr val="bg1">
                    <a:lumMod val="85000"/>
                  </a:schemeClr>
                </a:solidFill>
              </a:rPr>
              <a:t> useful in </a:t>
            </a:r>
            <a:r>
              <a:rPr lang="en-US" sz="2000" i="1" dirty="0" smtClean="0">
                <a:solidFill>
                  <a:schemeClr val="bg1">
                    <a:lumMod val="85000"/>
                  </a:schemeClr>
                </a:solidFill>
              </a:rPr>
              <a:t>predicting the response?</a:t>
            </a:r>
          </a:p>
          <a:p>
            <a:pPr marL="342900" indent="-342900">
              <a:spcAft>
                <a:spcPts val="1200"/>
              </a:spcAft>
              <a:buClr>
                <a:srgbClr val="0070C0"/>
              </a:buClr>
              <a:buFont typeface="+mj-lt"/>
              <a:buAutoNum type="arabicPeriod"/>
            </a:pPr>
            <a:r>
              <a:rPr lang="en-US" sz="2000" i="1" dirty="0">
                <a:solidFill>
                  <a:schemeClr val="bg1">
                    <a:lumMod val="85000"/>
                  </a:schemeClr>
                </a:solidFill>
              </a:rPr>
              <a:t>Do all the predictors help to explain Y , or is only a subset of the predictors useful?</a:t>
            </a:r>
          </a:p>
          <a:p>
            <a:pPr marL="342900" indent="-342900">
              <a:spcAft>
                <a:spcPts val="1200"/>
              </a:spcAft>
              <a:buClr>
                <a:srgbClr val="0070C0"/>
              </a:buClr>
              <a:buFont typeface="+mj-lt"/>
              <a:buAutoNum type="arabicPeriod"/>
            </a:pPr>
            <a:r>
              <a:rPr lang="en-US" sz="2000" i="1" dirty="0"/>
              <a:t>How well does the model fit the data?</a:t>
            </a:r>
          </a:p>
          <a:p>
            <a:pPr marL="342900" indent="-342900">
              <a:spcAft>
                <a:spcPts val="1200"/>
              </a:spcAft>
              <a:buClr>
                <a:srgbClr val="0070C0"/>
              </a:buClr>
              <a:buFont typeface="+mj-lt"/>
              <a:buAutoNum type="arabicPeriod"/>
            </a:pPr>
            <a:r>
              <a:rPr lang="en-US" sz="2000" i="1" dirty="0" smtClean="0">
                <a:solidFill>
                  <a:schemeClr val="bg1">
                    <a:lumMod val="85000"/>
                  </a:schemeClr>
                </a:solidFill>
              </a:rPr>
              <a:t>Given </a:t>
            </a:r>
            <a:r>
              <a:rPr lang="en-US" sz="2000" i="1" dirty="0">
                <a:solidFill>
                  <a:schemeClr val="bg1">
                    <a:lumMod val="85000"/>
                  </a:schemeClr>
                </a:solidFill>
              </a:rPr>
              <a:t>a set of predictor values, what response value should we </a:t>
            </a:r>
            <a:r>
              <a:rPr lang="en-US" sz="2000" i="1" dirty="0" smtClean="0">
                <a:solidFill>
                  <a:schemeClr val="bg1">
                    <a:lumMod val="85000"/>
                  </a:schemeClr>
                </a:solidFill>
              </a:rPr>
              <a:t>predict, and how accurate is our prediction?</a:t>
            </a:r>
            <a:r>
              <a:rPr lang="en-US" sz="2000" dirty="0" smtClean="0">
                <a:solidFill>
                  <a:schemeClr val="bg1">
                    <a:lumMod val="85000"/>
                  </a:schemeClr>
                </a:solidFill>
              </a:rPr>
              <a:t>.</a:t>
            </a:r>
          </a:p>
        </p:txBody>
      </p:sp>
    </p:spTree>
    <p:extLst>
      <p:ext uri="{BB962C8B-B14F-4D97-AF65-F5344CB8AC3E}">
        <p14:creationId xmlns:p14="http://schemas.microsoft.com/office/powerpoint/2010/main" val="24446291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6381328"/>
            <a:ext cx="3240360" cy="347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8" name="7 Rectángulo"/>
          <p:cNvSpPr/>
          <p:nvPr/>
        </p:nvSpPr>
        <p:spPr>
          <a:xfrm>
            <a:off x="639473" y="1052736"/>
            <a:ext cx="7344816" cy="400110"/>
          </a:xfrm>
          <a:prstGeom prst="rect">
            <a:avLst/>
          </a:prstGeom>
        </p:spPr>
        <p:txBody>
          <a:bodyPr wrap="square">
            <a:spAutoFit/>
          </a:bodyPr>
          <a:lstStyle/>
          <a:p>
            <a:pPr marL="457200" indent="-457200">
              <a:spcAft>
                <a:spcPts val="1200"/>
              </a:spcAft>
              <a:buClr>
                <a:srgbClr val="0070C0"/>
              </a:buClr>
              <a:buFont typeface="+mj-lt"/>
              <a:buAutoNum type="arabicPeriod" startAt="3"/>
            </a:pPr>
            <a:r>
              <a:rPr lang="en-US" sz="2000" i="1" dirty="0" smtClean="0"/>
              <a:t>How </a:t>
            </a:r>
            <a:r>
              <a:rPr lang="en-US" sz="2000" i="1" dirty="0"/>
              <a:t>well does the model fit the </a:t>
            </a:r>
            <a:r>
              <a:rPr lang="en-US" sz="2000" i="1" dirty="0" smtClean="0"/>
              <a:t>data?</a:t>
            </a:r>
            <a:endParaRPr lang="en-US" sz="2000" dirty="0" smtClean="0">
              <a:solidFill>
                <a:srgbClr val="00B0F0"/>
              </a:solidFill>
            </a:endParaRPr>
          </a:p>
        </p:txBody>
      </p:sp>
      <mc:AlternateContent xmlns:mc="http://schemas.openxmlformats.org/markup-compatibility/2006" xmlns:a14="http://schemas.microsoft.com/office/drawing/2010/main">
        <mc:Choice Requires="a14">
          <p:sp>
            <p:nvSpPr>
              <p:cNvPr id="6" name="5 Rectángulo"/>
              <p:cNvSpPr/>
              <p:nvPr/>
            </p:nvSpPr>
            <p:spPr>
              <a:xfrm>
                <a:off x="755576" y="1474453"/>
                <a:ext cx="7530719" cy="1789977"/>
              </a:xfrm>
              <a:prstGeom prst="rect">
                <a:avLst/>
              </a:prstGeom>
              <a:ln>
                <a:noFill/>
                <a:prstDash val="dash"/>
              </a:ln>
            </p:spPr>
            <p:txBody>
              <a:bodyPr wrap="square">
                <a:spAutoFit/>
              </a:bodyPr>
              <a:lstStyle/>
              <a:p>
                <a:pPr marL="285750" indent="-285750">
                  <a:buFont typeface="Arial" panose="020B0604020202020204" pitchFamily="34" charset="0"/>
                  <a:buChar char="•"/>
                </a:pPr>
                <a:r>
                  <a:rPr lang="en-US" dirty="0" smtClean="0"/>
                  <a:t>Residual Standard Error : </a:t>
                </a:r>
                <a:r>
                  <a:rPr lang="en-US" dirty="0" err="1" smtClean="0"/>
                  <a:t>RSE</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i="1" dirty="0" err="1" smtClean="0"/>
                  <a:t>R</a:t>
                </a:r>
                <a:r>
                  <a:rPr lang="en-US" baseline="30000" dirty="0" err="1" smtClean="0"/>
                  <a:t>2</a:t>
                </a:r>
                <a:r>
                  <a:rPr lang="en-US" dirty="0" smtClean="0"/>
                  <a:t> (in multiple linear regression = </a:t>
                </a:r>
                <a14:m>
                  <m:oMath xmlns:m="http://schemas.openxmlformats.org/officeDocument/2006/math">
                    <m:r>
                      <a:rPr lang="es-ES_tradnl" b="0" i="1" smtClean="0">
                        <a:latin typeface="Cambria Math"/>
                      </a:rPr>
                      <m:t>𝐶𝑜𝑟</m:t>
                    </m:r>
                    <m:d>
                      <m:dPr>
                        <m:ctrlPr>
                          <a:rPr lang="es-ES_tradnl" b="0" i="1" smtClean="0">
                            <a:latin typeface="Cambria Math" panose="02040503050406030204" pitchFamily="18" charset="0"/>
                          </a:rPr>
                        </m:ctrlPr>
                      </m:dPr>
                      <m:e>
                        <m:r>
                          <a:rPr lang="es-ES_tradnl" b="0" i="1" smtClean="0">
                            <a:latin typeface="Cambria Math"/>
                          </a:rPr>
                          <m:t>𝑌</m:t>
                        </m:r>
                        <m:r>
                          <a:rPr lang="es-ES_tradnl" b="0" i="1" smtClean="0">
                            <a:latin typeface="Cambria Math"/>
                          </a:rPr>
                          <m:t>,</m:t>
                        </m:r>
                        <m:acc>
                          <m:accPr>
                            <m:chr m:val="̂"/>
                            <m:ctrlPr>
                              <a:rPr lang="es-ES_tradnl" b="0" i="1" smtClean="0">
                                <a:latin typeface="Cambria Math" panose="02040503050406030204" pitchFamily="18" charset="0"/>
                              </a:rPr>
                            </m:ctrlPr>
                          </m:accPr>
                          <m:e>
                            <m:r>
                              <a:rPr lang="es-ES_tradnl" b="0" i="1" smtClean="0">
                                <a:latin typeface="Cambria Math"/>
                              </a:rPr>
                              <m:t>𝑌</m:t>
                            </m:r>
                          </m:e>
                        </m:acc>
                      </m:e>
                    </m:d>
                  </m:oMath>
                </a14:m>
                <a:endParaRPr lang="es-ES_tradnl" b="0" dirty="0" smtClean="0"/>
              </a:p>
              <a:p>
                <a:pPr marL="285750" indent="-285750">
                  <a:buFont typeface="Arial" panose="020B0604020202020204" pitchFamily="34" charset="0"/>
                  <a:buChar char="•"/>
                </a:pPr>
                <a:endParaRPr lang="en-US" dirty="0" smtClean="0"/>
              </a:p>
              <a:p>
                <a:r>
                  <a:rPr lang="en-US" dirty="0"/>
                  <a:t>T</a:t>
                </a:r>
                <a:r>
                  <a:rPr lang="en-US" dirty="0" smtClean="0"/>
                  <a:t>he </a:t>
                </a:r>
                <a:r>
                  <a:rPr lang="en-US" dirty="0"/>
                  <a:t>fitted linear model </a:t>
                </a:r>
                <a:r>
                  <a:rPr lang="en-US" dirty="0" smtClean="0"/>
                  <a:t>is that </a:t>
                </a:r>
                <a:r>
                  <a:rPr lang="en-US" dirty="0"/>
                  <a:t>it maximizes this correlation among all possible linear </a:t>
                </a:r>
                <a:r>
                  <a:rPr lang="en-US" dirty="0" smtClean="0"/>
                  <a:t>models.</a:t>
                </a:r>
              </a:p>
            </p:txBody>
          </p:sp>
        </mc:Choice>
        <mc:Fallback xmlns="">
          <p:sp>
            <p:nvSpPr>
              <p:cNvPr id="6" name="5 Rectángulo"/>
              <p:cNvSpPr>
                <a:spLocks noRot="1" noChangeAspect="1" noMove="1" noResize="1" noEditPoints="1" noAdjustHandles="1" noChangeArrowheads="1" noChangeShapeType="1" noTextEdit="1"/>
              </p:cNvSpPr>
              <p:nvPr/>
            </p:nvSpPr>
            <p:spPr>
              <a:xfrm>
                <a:off x="755576" y="1474453"/>
                <a:ext cx="7530719" cy="1789977"/>
              </a:xfrm>
              <a:prstGeom prst="rect">
                <a:avLst/>
              </a:prstGeom>
              <a:blipFill rotWithShape="1">
                <a:blip r:embed="rId3"/>
                <a:stretch>
                  <a:fillRect l="-729" t="-1701" b="-4422"/>
                </a:stretch>
              </a:blipFill>
              <a:ln>
                <a:noFill/>
                <a:prstDash val="dash"/>
              </a:ln>
            </p:spPr>
            <p:txBody>
              <a:bodyPr/>
              <a:lstStyle/>
              <a:p>
                <a:r>
                  <a:rPr lang="en-US">
                    <a:noFill/>
                  </a:rPr>
                  <a:t> </a:t>
                </a:r>
              </a:p>
            </p:txBody>
          </p:sp>
        </mc:Fallback>
      </mc:AlternateContent>
      <p:sp>
        <p:nvSpPr>
          <p:cNvPr id="7" name="6 Rectángulo"/>
          <p:cNvSpPr/>
          <p:nvPr/>
        </p:nvSpPr>
        <p:spPr>
          <a:xfrm>
            <a:off x="752053" y="3645024"/>
            <a:ext cx="7530719" cy="2031325"/>
          </a:xfrm>
          <a:prstGeom prst="rect">
            <a:avLst/>
          </a:prstGeom>
          <a:ln>
            <a:solidFill>
              <a:schemeClr val="accent1"/>
            </a:solidFill>
            <a:prstDash val="dash"/>
          </a:ln>
        </p:spPr>
        <p:txBody>
          <a:bodyPr wrap="square">
            <a:spAutoFit/>
          </a:bodyPr>
          <a:lstStyle/>
          <a:p>
            <a:r>
              <a:rPr lang="en-US" dirty="0" smtClean="0"/>
              <a:t>There </a:t>
            </a:r>
            <a:r>
              <a:rPr lang="en-US" dirty="0"/>
              <a:t>is a </a:t>
            </a:r>
            <a:r>
              <a:rPr lang="en-US" i="1" dirty="0"/>
              <a:t>small </a:t>
            </a:r>
            <a:r>
              <a:rPr lang="en-US" dirty="0"/>
              <a:t>increase in </a:t>
            </a:r>
            <a:r>
              <a:rPr lang="en-US" i="1" dirty="0" err="1" smtClean="0"/>
              <a:t>R</a:t>
            </a:r>
            <a:r>
              <a:rPr lang="en-US" baseline="30000" dirty="0" err="1" smtClean="0"/>
              <a:t>2</a:t>
            </a:r>
            <a:r>
              <a:rPr lang="en-US" dirty="0" smtClean="0"/>
              <a:t> </a:t>
            </a:r>
            <a:r>
              <a:rPr lang="en-US" dirty="0"/>
              <a:t>if we include </a:t>
            </a:r>
            <a:r>
              <a:rPr lang="en-US" b="1" dirty="0">
                <a:solidFill>
                  <a:schemeClr val="accent6">
                    <a:lumMod val="50000"/>
                  </a:schemeClr>
                </a:solidFill>
              </a:rPr>
              <a:t>newspaper</a:t>
            </a:r>
            <a:r>
              <a:rPr lang="en-US" dirty="0"/>
              <a:t> </a:t>
            </a:r>
            <a:r>
              <a:rPr lang="en-US" dirty="0" smtClean="0"/>
              <a:t>advertising in </a:t>
            </a:r>
            <a:r>
              <a:rPr lang="en-US" dirty="0"/>
              <a:t>the model that already contains </a:t>
            </a:r>
            <a:r>
              <a:rPr lang="en-US" b="1" dirty="0">
                <a:solidFill>
                  <a:schemeClr val="accent6">
                    <a:lumMod val="50000"/>
                  </a:schemeClr>
                </a:solidFill>
              </a:rPr>
              <a:t>TV</a:t>
            </a:r>
            <a:r>
              <a:rPr lang="en-US" dirty="0"/>
              <a:t> and </a:t>
            </a:r>
            <a:r>
              <a:rPr lang="en-US" b="1" dirty="0">
                <a:solidFill>
                  <a:schemeClr val="accent6">
                    <a:lumMod val="50000"/>
                  </a:schemeClr>
                </a:solidFill>
              </a:rPr>
              <a:t>radio</a:t>
            </a:r>
            <a:r>
              <a:rPr lang="en-US" dirty="0"/>
              <a:t> advertising, even </a:t>
            </a:r>
            <a:r>
              <a:rPr lang="en-US" dirty="0" smtClean="0"/>
              <a:t>though we </a:t>
            </a:r>
            <a:r>
              <a:rPr lang="en-US" dirty="0"/>
              <a:t>saw earlier that the p-value for </a:t>
            </a:r>
            <a:r>
              <a:rPr lang="en-US" b="1" dirty="0" smtClean="0">
                <a:solidFill>
                  <a:schemeClr val="accent6">
                    <a:lumMod val="50000"/>
                  </a:schemeClr>
                </a:solidFill>
              </a:rPr>
              <a:t>newspaper</a:t>
            </a:r>
            <a:r>
              <a:rPr lang="en-US" dirty="0" smtClean="0"/>
              <a:t> advertising is not significant</a:t>
            </a:r>
            <a:r>
              <a:rPr lang="en-US" dirty="0"/>
              <a:t>. </a:t>
            </a:r>
            <a:endParaRPr lang="en-US" dirty="0" smtClean="0"/>
          </a:p>
          <a:p>
            <a:endParaRPr lang="en-US" dirty="0"/>
          </a:p>
          <a:p>
            <a:r>
              <a:rPr lang="en-US" dirty="0" smtClean="0"/>
              <a:t>It </a:t>
            </a:r>
            <a:r>
              <a:rPr lang="en-US" dirty="0"/>
              <a:t>turns out that </a:t>
            </a:r>
            <a:r>
              <a:rPr lang="en-US" i="1" dirty="0" err="1"/>
              <a:t>R</a:t>
            </a:r>
            <a:r>
              <a:rPr lang="en-US" baseline="30000" dirty="0" err="1"/>
              <a:t>2</a:t>
            </a:r>
            <a:r>
              <a:rPr lang="en-US" dirty="0" smtClean="0"/>
              <a:t> </a:t>
            </a:r>
            <a:r>
              <a:rPr lang="en-US" dirty="0"/>
              <a:t>will always increase when more </a:t>
            </a:r>
            <a:r>
              <a:rPr lang="en-US" dirty="0" smtClean="0"/>
              <a:t>variables</a:t>
            </a:r>
          </a:p>
          <a:p>
            <a:endParaRPr lang="en-US" dirty="0"/>
          </a:p>
          <a:p>
            <a:r>
              <a:rPr lang="en-US" dirty="0" smtClean="0"/>
              <a:t>Therefore and </a:t>
            </a:r>
            <a:r>
              <a:rPr lang="en-US" b="1" dirty="0" smtClean="0">
                <a:solidFill>
                  <a:srgbClr val="00B050"/>
                </a:solidFill>
              </a:rPr>
              <a:t>adjusted </a:t>
            </a:r>
            <a:r>
              <a:rPr lang="en-US" b="1" i="1" dirty="0" err="1" smtClean="0">
                <a:solidFill>
                  <a:srgbClr val="00B050"/>
                </a:solidFill>
              </a:rPr>
              <a:t>R</a:t>
            </a:r>
            <a:r>
              <a:rPr lang="en-US" b="1" baseline="30000" dirty="0" err="1" smtClean="0">
                <a:solidFill>
                  <a:srgbClr val="00B050"/>
                </a:solidFill>
              </a:rPr>
              <a:t>2</a:t>
            </a:r>
            <a:r>
              <a:rPr lang="en-US" b="1" baseline="30000" dirty="0" smtClean="0">
                <a:solidFill>
                  <a:srgbClr val="00B050"/>
                </a:solidFill>
              </a:rPr>
              <a:t> </a:t>
            </a:r>
            <a:r>
              <a:rPr lang="en-US" b="1" dirty="0" smtClean="0">
                <a:solidFill>
                  <a:srgbClr val="00B050"/>
                </a:solidFill>
              </a:rPr>
              <a:t> </a:t>
            </a:r>
            <a:r>
              <a:rPr lang="en-US" dirty="0" smtClean="0"/>
              <a:t>, that accounts for the number of predictors, is used.</a:t>
            </a:r>
            <a:endParaRPr lang="en-US" dirty="0"/>
          </a:p>
        </p:txBody>
      </p:sp>
    </p:spTree>
    <p:extLst>
      <p:ext uri="{BB962C8B-B14F-4D97-AF65-F5344CB8AC3E}">
        <p14:creationId xmlns:p14="http://schemas.microsoft.com/office/powerpoint/2010/main" val="30666252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mc:AlternateContent xmlns:mc="http://schemas.openxmlformats.org/markup-compatibility/2006" xmlns:a14="http://schemas.microsoft.com/office/drawing/2010/main">
        <mc:Choice Requires="a14">
          <p:sp>
            <p:nvSpPr>
              <p:cNvPr id="7" name="2 Marcador de contenido"/>
              <p:cNvSpPr>
                <a:spLocks noGrp="1"/>
              </p:cNvSpPr>
              <p:nvPr>
                <p:ph idx="1"/>
              </p:nvPr>
            </p:nvSpPr>
            <p:spPr>
              <a:xfrm>
                <a:off x="395536" y="980728"/>
                <a:ext cx="8229600" cy="5328592"/>
              </a:xfrm>
            </p:spPr>
            <p:txBody>
              <a:bodyPr>
                <a:normAutofit fontScale="92500" lnSpcReduction="10000"/>
              </a:bodyPr>
              <a:lstStyle/>
              <a:p>
                <a:r>
                  <a:rPr lang="en-US" dirty="0" smtClean="0">
                    <a:latin typeface="Lucida Console" panose="020B0609040504020204" pitchFamily="49" charset="0"/>
                  </a:rPr>
                  <a:t>R</a:t>
                </a:r>
                <a:r>
                  <a:rPr lang="en-US" baseline="30000" dirty="0" err="1" smtClean="0">
                    <a:latin typeface="Lucida Console" panose="020B0609040504020204" pitchFamily="49" charset="0"/>
                  </a:rPr>
                  <a:t>2</a:t>
                </a:r>
                <a:r>
                  <a:rPr lang="en-US" dirty="0" smtClean="0">
                    <a:latin typeface="Lucida Console" panose="020B0609040504020204" pitchFamily="49" charset="0"/>
                  </a:rPr>
                  <a:t> </a:t>
                </a:r>
                <a:r>
                  <a:rPr lang="en-US" dirty="0">
                    <a:latin typeface="Lucida Console" panose="020B0609040504020204" pitchFamily="49" charset="0"/>
                  </a:rPr>
                  <a:t>and correlation with predicted </a:t>
                </a:r>
                <a:r>
                  <a:rPr lang="en-US" dirty="0" smtClean="0">
                    <a:latin typeface="Lucida Console" panose="020B0609040504020204" pitchFamily="49" charset="0"/>
                  </a:rPr>
                  <a:t>values</a:t>
                </a:r>
                <a:endParaRPr lang="en-US" dirty="0" smtClean="0"/>
              </a:p>
              <a:p>
                <a:pPr marL="0" indent="0">
                  <a:buNone/>
                </a:pPr>
                <a:r>
                  <a:rPr lang="en-US" sz="1600" dirty="0">
                    <a:latin typeface="Lucida Console" panose="020B0609040504020204" pitchFamily="49" charset="0"/>
                  </a:rPr>
                  <a:t>&gt; </a:t>
                </a:r>
                <a:r>
                  <a:rPr lang="en-US" sz="1600" dirty="0" smtClean="0">
                    <a:latin typeface="Lucida Console" panose="020B0609040504020204" pitchFamily="49" charset="0"/>
                  </a:rPr>
                  <a:t># </a:t>
                </a:r>
                <a:r>
                  <a:rPr lang="en-US" sz="1600" dirty="0" err="1">
                    <a:latin typeface="Lucida Console" panose="020B0609040504020204" pitchFamily="49" charset="0"/>
                  </a:rPr>
                  <a:t>R^2</a:t>
                </a:r>
                <a:r>
                  <a:rPr lang="en-US" sz="1600" dirty="0">
                    <a:latin typeface="Lucida Console" panose="020B0609040504020204" pitchFamily="49" charset="0"/>
                  </a:rPr>
                  <a:t> and correlation with predicted </a:t>
                </a:r>
                <a:r>
                  <a:rPr lang="en-US" sz="1600" dirty="0" smtClean="0">
                    <a:latin typeface="Lucida Console" panose="020B0609040504020204" pitchFamily="49" charset="0"/>
                  </a:rPr>
                  <a:t>values </a:t>
                </a:r>
                <a14:m>
                  <m:oMath xmlns:m="http://schemas.openxmlformats.org/officeDocument/2006/math">
                    <m:r>
                      <a:rPr lang="es-ES_tradnl" sz="1600" b="0" i="1" smtClean="0">
                        <a:latin typeface="Cambria Math"/>
                      </a:rPr>
                      <m:t>𝐶𝑜𝑟</m:t>
                    </m:r>
                    <m:r>
                      <a:rPr lang="es-ES_tradnl" sz="1600" b="0" i="1" smtClean="0">
                        <a:latin typeface="Cambria Math"/>
                      </a:rPr>
                      <m:t>(</m:t>
                    </m:r>
                    <m:r>
                      <m:rPr>
                        <m:nor/>
                      </m:rPr>
                      <a:rPr lang="es-ES_tradnl" sz="1600" b="0" i="0" smtClean="0">
                        <a:latin typeface="Cambria Math"/>
                      </a:rPr>
                      <m:t>Y</m:t>
                    </m:r>
                    <m:r>
                      <m:rPr>
                        <m:nor/>
                      </m:rPr>
                      <a:rPr lang="es-ES_tradnl" sz="1600" b="0" i="0" smtClean="0">
                        <a:latin typeface="Cambria Math"/>
                      </a:rPr>
                      <m:t>,</m:t>
                    </m:r>
                    <m:acc>
                      <m:accPr>
                        <m:chr m:val="̂"/>
                        <m:ctrlPr>
                          <a:rPr lang="es-ES_tradnl" sz="1600" b="0" i="1" smtClean="0">
                            <a:latin typeface="Cambria Math" panose="02040503050406030204" pitchFamily="18" charset="0"/>
                          </a:rPr>
                        </m:ctrlPr>
                      </m:accPr>
                      <m:e>
                        <m:r>
                          <m:rPr>
                            <m:nor/>
                          </m:rPr>
                          <a:rPr lang="es-ES_tradnl" sz="1600" b="0" i="0" smtClean="0">
                            <a:latin typeface="Cambria Math"/>
                          </a:rPr>
                          <m:t>Y</m:t>
                        </m:r>
                      </m:e>
                    </m:acc>
                    <m:r>
                      <a:rPr lang="es-ES_tradnl" sz="1600" b="0" i="1" smtClean="0">
                        <a:latin typeface="Cambria Math"/>
                      </a:rPr>
                      <m:t>)</m:t>
                    </m:r>
                  </m:oMath>
                </a14:m>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&gt; summary(</a:t>
                </a:r>
                <a:r>
                  <a:rPr lang="en-US" sz="1600" dirty="0" err="1">
                    <a:latin typeface="Lucida Console" panose="020B0609040504020204" pitchFamily="49" charset="0"/>
                  </a:rPr>
                  <a:t>lm.fit</a:t>
                </a:r>
                <a:r>
                  <a:rPr lang="en-US" sz="1600" dirty="0">
                    <a:latin typeface="Lucida Console" panose="020B0609040504020204" pitchFamily="49" charset="0"/>
                  </a:rPr>
                  <a:t>)</a:t>
                </a:r>
              </a:p>
              <a:p>
                <a:pPr marL="0" indent="0">
                  <a:buNone/>
                </a:pPr>
                <a:endParaRPr lang="en-US" sz="1600" dirty="0">
                  <a:latin typeface="Lucida Console" panose="020B0609040504020204" pitchFamily="49" charset="0"/>
                </a:endParaRPr>
              </a:p>
              <a:p>
                <a:pPr marL="0" indent="0">
                  <a:buNone/>
                </a:pPr>
                <a:r>
                  <a:rPr lang="en-US" sz="1600" dirty="0" smtClean="0">
                    <a:latin typeface="Lucida Console" panose="020B0609040504020204" pitchFamily="49" charset="0"/>
                  </a:rPr>
                  <a:t>…</a:t>
                </a:r>
              </a:p>
              <a:p>
                <a:pPr marL="0" indent="0">
                  <a:buNone/>
                </a:pP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Residual standard error: 3.259 on 198 degrees of freedom</a:t>
                </a:r>
              </a:p>
              <a:p>
                <a:pPr marL="0" indent="0">
                  <a:buNone/>
                </a:pPr>
                <a:r>
                  <a:rPr lang="en-US" sz="1600" dirty="0">
                    <a:latin typeface="Lucida Console" panose="020B0609040504020204" pitchFamily="49" charset="0"/>
                  </a:rPr>
                  <a:t>Multiple R-squared:  </a:t>
                </a:r>
                <a:r>
                  <a:rPr lang="en-US" sz="1600" dirty="0">
                    <a:solidFill>
                      <a:srgbClr val="FF0000"/>
                    </a:solidFill>
                    <a:latin typeface="Lucida Console" panose="020B0609040504020204" pitchFamily="49" charset="0"/>
                  </a:rPr>
                  <a:t>0.6119</a:t>
                </a:r>
                <a:r>
                  <a:rPr lang="en-US" sz="1600" dirty="0">
                    <a:latin typeface="Lucida Console" panose="020B0609040504020204" pitchFamily="49" charset="0"/>
                  </a:rPr>
                  <a:t>,	</a:t>
                </a:r>
                <a:r>
                  <a:rPr lang="en-US" sz="1600" dirty="0">
                    <a:solidFill>
                      <a:srgbClr val="00B050"/>
                    </a:solidFill>
                    <a:latin typeface="Lucida Console" panose="020B0609040504020204" pitchFamily="49" charset="0"/>
                  </a:rPr>
                  <a:t>Adjusted R-squared:  0.6099 </a:t>
                </a:r>
              </a:p>
              <a:p>
                <a:pPr marL="0" indent="0">
                  <a:buNone/>
                </a:pPr>
                <a:r>
                  <a:rPr lang="en-US" sz="1600" dirty="0">
                    <a:latin typeface="Lucida Console" panose="020B0609040504020204" pitchFamily="49" charset="0"/>
                  </a:rPr>
                  <a:t>F-statistic: 312.1 on 1 and 198 DF,  p-value: &lt; </a:t>
                </a:r>
                <a:r>
                  <a:rPr lang="en-US" sz="1600" dirty="0" err="1">
                    <a:latin typeface="Lucida Console" panose="020B0609040504020204" pitchFamily="49" charset="0"/>
                  </a:rPr>
                  <a:t>2.2e</a:t>
                </a:r>
                <a:r>
                  <a:rPr lang="en-US" sz="1600" dirty="0">
                    <a:latin typeface="Lucida Console" panose="020B0609040504020204" pitchFamily="49" charset="0"/>
                  </a:rPr>
                  <a:t>-16</a:t>
                </a:r>
              </a:p>
              <a:p>
                <a:pPr marL="0" indent="0">
                  <a:buNone/>
                </a:pP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&gt; </a:t>
                </a:r>
                <a:r>
                  <a:rPr lang="en-US" sz="1600" dirty="0" err="1">
                    <a:latin typeface="Lucida Console" panose="020B0609040504020204" pitchFamily="49" charset="0"/>
                  </a:rPr>
                  <a:t>Pred_Sales</a:t>
                </a:r>
                <a:r>
                  <a:rPr lang="en-US" sz="1600" dirty="0">
                    <a:latin typeface="Lucida Console" panose="020B0609040504020204" pitchFamily="49" charset="0"/>
                  </a:rPr>
                  <a:t>=predict(</a:t>
                </a:r>
                <a:r>
                  <a:rPr lang="en-US" sz="1600" dirty="0" err="1">
                    <a:latin typeface="Lucida Console" panose="020B0609040504020204" pitchFamily="49" charset="0"/>
                  </a:rPr>
                  <a:t>lm.fit,data.frame</a:t>
                </a:r>
                <a:r>
                  <a:rPr lang="en-US" sz="1600" dirty="0">
                    <a:latin typeface="Lucida Console" panose="020B0609040504020204" pitchFamily="49" charset="0"/>
                  </a:rPr>
                  <a:t>(TV),interval="prediction")</a:t>
                </a:r>
              </a:p>
              <a:p>
                <a:pPr marL="0" indent="0">
                  <a:buNone/>
                </a:pPr>
                <a:r>
                  <a:rPr lang="en-US" sz="1600" dirty="0">
                    <a:latin typeface="Lucida Console" panose="020B0609040504020204" pitchFamily="49" charset="0"/>
                  </a:rPr>
                  <a:t>&gt; </a:t>
                </a:r>
                <a:r>
                  <a:rPr lang="en-US" sz="1600" dirty="0" err="1">
                    <a:latin typeface="Lucida Console" panose="020B0609040504020204" pitchFamily="49" charset="0"/>
                  </a:rPr>
                  <a:t>cor</a:t>
                </a:r>
                <a:r>
                  <a:rPr lang="en-US" sz="1600" dirty="0">
                    <a:latin typeface="Lucida Console" panose="020B0609040504020204" pitchFamily="49" charset="0"/>
                  </a:rPr>
                  <a:t>(</a:t>
                </a:r>
                <a:r>
                  <a:rPr lang="en-US" sz="1600" dirty="0" err="1">
                    <a:latin typeface="Lucida Console" panose="020B0609040504020204" pitchFamily="49" charset="0"/>
                  </a:rPr>
                  <a:t>Sales,Pred_Sales</a:t>
                </a:r>
                <a:r>
                  <a:rPr lang="en-US" sz="1600" dirty="0">
                    <a:latin typeface="Lucida Console" panose="020B0609040504020204" pitchFamily="49" charset="0"/>
                  </a:rPr>
                  <a:t>)^2</a:t>
                </a:r>
              </a:p>
              <a:p>
                <a:pPr marL="0" indent="0">
                  <a:buNone/>
                </a:pPr>
                <a:r>
                  <a:rPr lang="en-US" sz="1600" dirty="0">
                    <a:latin typeface="Lucida Console" panose="020B0609040504020204" pitchFamily="49" charset="0"/>
                  </a:rPr>
                  <a:t>           fit       </a:t>
                </a:r>
                <a:r>
                  <a:rPr lang="en-US" sz="1600" dirty="0" err="1">
                    <a:latin typeface="Lucida Console" panose="020B0609040504020204" pitchFamily="49" charset="0"/>
                  </a:rPr>
                  <a:t>lwr</a:t>
                </a:r>
                <a:r>
                  <a:rPr lang="en-US" sz="1600" dirty="0">
                    <a:latin typeface="Lucida Console" panose="020B0609040504020204" pitchFamily="49" charset="0"/>
                  </a:rPr>
                  <a:t>       </a:t>
                </a:r>
                <a:r>
                  <a:rPr lang="en-US" sz="1600" dirty="0" err="1">
                    <a:latin typeface="Lucida Console" panose="020B0609040504020204" pitchFamily="49" charset="0"/>
                  </a:rPr>
                  <a:t>upr</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[1,] </a:t>
                </a:r>
                <a:r>
                  <a:rPr lang="en-US" sz="1600" dirty="0">
                    <a:solidFill>
                      <a:srgbClr val="FF0000"/>
                    </a:solidFill>
                    <a:latin typeface="Lucida Console" panose="020B0609040504020204" pitchFamily="49" charset="0"/>
                  </a:rPr>
                  <a:t>0.6118751</a:t>
                </a:r>
                <a:r>
                  <a:rPr lang="en-US" sz="1600" dirty="0">
                    <a:latin typeface="Lucida Console" panose="020B0609040504020204" pitchFamily="49" charset="0"/>
                  </a:rPr>
                  <a:t> 0.6123233 </a:t>
                </a:r>
                <a:r>
                  <a:rPr lang="en-US" sz="1600" dirty="0" smtClean="0">
                    <a:latin typeface="Lucida Console" panose="020B0609040504020204" pitchFamily="49" charset="0"/>
                  </a:rPr>
                  <a:t>0.6114123</a:t>
                </a:r>
              </a:p>
              <a:p>
                <a:pPr marL="0" indent="0">
                  <a:buNone/>
                </a:pP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&gt; # As it is a simple prediction Check it is also </a:t>
                </a:r>
                <a14:m>
                  <m:oMath xmlns:m="http://schemas.openxmlformats.org/officeDocument/2006/math">
                    <m:r>
                      <a:rPr lang="es-ES_tradnl" sz="1600" i="1">
                        <a:latin typeface="Cambria Math"/>
                      </a:rPr>
                      <m:t>𝐶𝑜𝑟</m:t>
                    </m:r>
                    <m:r>
                      <a:rPr lang="es-ES_tradnl" sz="1600" i="1">
                        <a:latin typeface="Cambria Math"/>
                      </a:rPr>
                      <m:t>(</m:t>
                    </m:r>
                    <m:r>
                      <m:rPr>
                        <m:nor/>
                      </m:rPr>
                      <a:rPr lang="es-ES_tradnl" sz="1600">
                        <a:latin typeface="Cambria Math"/>
                      </a:rPr>
                      <m:t>Y</m:t>
                    </m:r>
                    <m:r>
                      <m:rPr>
                        <m:nor/>
                      </m:rPr>
                      <a:rPr lang="es-ES_tradnl" sz="1600">
                        <a:latin typeface="Cambria Math"/>
                      </a:rPr>
                      <m:t>,</m:t>
                    </m:r>
                    <m:r>
                      <a:rPr lang="es-ES_tradnl" sz="1600" i="1" smtClean="0">
                        <a:latin typeface="Cambria Math"/>
                      </a:rPr>
                      <m:t> </m:t>
                    </m:r>
                    <m:r>
                      <m:rPr>
                        <m:sty m:val="p"/>
                      </m:rPr>
                      <a:rPr lang="es-ES_tradnl" sz="1600" b="0" i="0" smtClean="0">
                        <a:latin typeface="Cambria Math"/>
                      </a:rPr>
                      <m:t>X</m:t>
                    </m:r>
                    <m:r>
                      <a:rPr lang="es-ES_tradnl" sz="1600" i="1">
                        <a:latin typeface="Cambria Math"/>
                      </a:rPr>
                      <m:t>)</m:t>
                    </m:r>
                  </m:oMath>
                </a14:m>
                <a:r>
                  <a:rPr lang="en-US" sz="1600" dirty="0">
                    <a:latin typeface="Lucida Console" panose="020B0609040504020204" pitchFamily="49" charset="0"/>
                  </a:rPr>
                  <a:t> </a:t>
                </a:r>
              </a:p>
              <a:p>
                <a:pPr marL="0" indent="0">
                  <a:buNone/>
                </a:pPr>
                <a:r>
                  <a:rPr lang="en-US" sz="1600" dirty="0" smtClean="0">
                    <a:latin typeface="Lucida Console" panose="020B0609040504020204" pitchFamily="49" charset="0"/>
                  </a:rPr>
                  <a:t>&gt; </a:t>
                </a:r>
                <a:r>
                  <a:rPr lang="en-US" sz="1600" dirty="0" err="1" smtClean="0">
                    <a:latin typeface="Lucida Console" panose="020B0609040504020204" pitchFamily="49" charset="0"/>
                  </a:rPr>
                  <a:t>cor</a:t>
                </a:r>
                <a:r>
                  <a:rPr lang="en-US" sz="1600" dirty="0" smtClean="0">
                    <a:latin typeface="Lucida Console" panose="020B0609040504020204" pitchFamily="49" charset="0"/>
                  </a:rPr>
                  <a:t>(</a:t>
                </a:r>
                <a:r>
                  <a:rPr lang="en-US" sz="1600" dirty="0" err="1" smtClean="0">
                    <a:latin typeface="Lucida Console" panose="020B0609040504020204" pitchFamily="49" charset="0"/>
                  </a:rPr>
                  <a:t>Sales,TV</a:t>
                </a:r>
                <a:r>
                  <a:rPr lang="en-US" sz="1600" dirty="0">
                    <a:latin typeface="Lucida Console" panose="020B0609040504020204" pitchFamily="49" charset="0"/>
                  </a:rPr>
                  <a:t>)^</a:t>
                </a:r>
                <a:r>
                  <a:rPr lang="en-US" sz="1600" dirty="0" smtClean="0">
                    <a:latin typeface="Lucida Console" panose="020B0609040504020204" pitchFamily="49" charset="0"/>
                  </a:rPr>
                  <a:t>2</a:t>
                </a:r>
              </a:p>
              <a:p>
                <a:pPr marL="0" indent="0">
                  <a:buNone/>
                </a:pPr>
                <a:r>
                  <a:rPr lang="en-US" sz="1600" dirty="0">
                    <a:solidFill>
                      <a:srgbClr val="FF0000"/>
                    </a:solidFill>
                    <a:latin typeface="Lucida Console" panose="020B0609040504020204" pitchFamily="49" charset="0"/>
                  </a:rPr>
                  <a:t>0.6118751</a:t>
                </a:r>
              </a:p>
              <a:p>
                <a:pPr marL="0" indent="0">
                  <a:buNone/>
                </a:pPr>
                <a:endParaRPr lang="en-US" sz="1600" dirty="0" smtClean="0">
                  <a:latin typeface="Lucida Console" panose="020B0609040504020204" pitchFamily="49" charset="0"/>
                </a:endParaRPr>
              </a:p>
            </p:txBody>
          </p:sp>
        </mc:Choice>
        <mc:Fallback xmlns="">
          <p:sp>
            <p:nvSpPr>
              <p:cNvPr id="7" name="2 Marcador de contenido"/>
              <p:cNvSpPr>
                <a:spLocks noGrp="1" noRot="1" noChangeAspect="1" noMove="1" noResize="1" noEditPoints="1" noAdjustHandles="1" noChangeArrowheads="1" noChangeShapeType="1" noTextEdit="1"/>
              </p:cNvSpPr>
              <p:nvPr>
                <p:ph idx="1"/>
              </p:nvPr>
            </p:nvSpPr>
            <p:spPr>
              <a:xfrm>
                <a:off x="395536" y="980728"/>
                <a:ext cx="8229600" cy="5328592"/>
              </a:xfrm>
              <a:blipFill rotWithShape="0">
                <a:blip r:embed="rId2"/>
                <a:stretch>
                  <a:fillRect l="-1185" t="-1831"/>
                </a:stretch>
              </a:blipFill>
            </p:spPr>
            <p:txBody>
              <a:bodyPr/>
              <a:lstStyle/>
              <a:p>
                <a:r>
                  <a:rPr lang="es-ES">
                    <a:noFill/>
                  </a:rPr>
                  <a:t> </a:t>
                </a:r>
              </a:p>
            </p:txBody>
          </p:sp>
        </mc:Fallback>
      </mc:AlternateContent>
    </p:spTree>
    <p:extLst>
      <p:ext uri="{BB962C8B-B14F-4D97-AF65-F5344CB8AC3E}">
        <p14:creationId xmlns:p14="http://schemas.microsoft.com/office/powerpoint/2010/main" val="36267940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6381328"/>
            <a:ext cx="3240360" cy="347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8" name="7 Rectángulo"/>
          <p:cNvSpPr/>
          <p:nvPr/>
        </p:nvSpPr>
        <p:spPr>
          <a:xfrm>
            <a:off x="639473" y="1052736"/>
            <a:ext cx="7344816" cy="400110"/>
          </a:xfrm>
          <a:prstGeom prst="rect">
            <a:avLst/>
          </a:prstGeom>
        </p:spPr>
        <p:txBody>
          <a:bodyPr wrap="square">
            <a:spAutoFit/>
          </a:bodyPr>
          <a:lstStyle/>
          <a:p>
            <a:pPr marL="457200" indent="-457200">
              <a:spcAft>
                <a:spcPts val="1200"/>
              </a:spcAft>
              <a:buClr>
                <a:srgbClr val="0070C0"/>
              </a:buClr>
              <a:buFont typeface="+mj-lt"/>
              <a:buAutoNum type="arabicPeriod" startAt="3"/>
            </a:pPr>
            <a:r>
              <a:rPr lang="en-US" sz="2000" i="1" dirty="0" smtClean="0"/>
              <a:t>How </a:t>
            </a:r>
            <a:r>
              <a:rPr lang="en-US" sz="2000" i="1" dirty="0"/>
              <a:t>well does the model fit the </a:t>
            </a:r>
            <a:r>
              <a:rPr lang="en-US" sz="2000" i="1" dirty="0" smtClean="0"/>
              <a:t>data?</a:t>
            </a:r>
            <a:endParaRPr lang="en-US" sz="2000" dirty="0" smtClean="0">
              <a:solidFill>
                <a:srgbClr val="00B0F0"/>
              </a:solidFill>
            </a:endParaRPr>
          </a:p>
        </p:txBody>
      </p:sp>
      <p:sp>
        <p:nvSpPr>
          <p:cNvPr id="6" name="5 Rectángulo"/>
          <p:cNvSpPr/>
          <p:nvPr/>
        </p:nvSpPr>
        <p:spPr>
          <a:xfrm>
            <a:off x="777877" y="1556792"/>
            <a:ext cx="7530719" cy="4524315"/>
          </a:xfrm>
          <a:prstGeom prst="rect">
            <a:avLst/>
          </a:prstGeom>
          <a:ln>
            <a:solidFill>
              <a:schemeClr val="accent1"/>
            </a:solidFill>
            <a:prstDash val="dash"/>
          </a:ln>
        </p:spPr>
        <p:txBody>
          <a:bodyPr wrap="square">
            <a:spAutoFit/>
          </a:bodyPr>
          <a:lstStyle/>
          <a:p>
            <a:r>
              <a:rPr lang="en-US" dirty="0" smtClean="0"/>
              <a:t>Residual Standard Error : </a:t>
            </a:r>
            <a:r>
              <a:rPr lang="en-US" dirty="0" err="1" smtClean="0"/>
              <a:t>RSE</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a:t>
            </a:r>
            <a:r>
              <a:rPr lang="en-US" dirty="0"/>
              <a:t>model that contains only </a:t>
            </a:r>
            <a:r>
              <a:rPr lang="en-US" b="1" dirty="0">
                <a:solidFill>
                  <a:schemeClr val="accent6">
                    <a:lumMod val="50000"/>
                  </a:schemeClr>
                </a:solidFill>
              </a:rPr>
              <a:t>TV</a:t>
            </a:r>
            <a:r>
              <a:rPr lang="en-US" dirty="0"/>
              <a:t> and </a:t>
            </a:r>
            <a:r>
              <a:rPr lang="en-US" b="1" dirty="0" smtClean="0">
                <a:solidFill>
                  <a:schemeClr val="accent6">
                    <a:lumMod val="50000"/>
                  </a:schemeClr>
                </a:solidFill>
              </a:rPr>
              <a:t>radio</a:t>
            </a:r>
            <a:r>
              <a:rPr lang="en-US" dirty="0" smtClean="0"/>
              <a:t> </a:t>
            </a:r>
            <a:r>
              <a:rPr lang="en-US" dirty="0"/>
              <a:t>as predictors has an </a:t>
            </a:r>
            <a:r>
              <a:rPr lang="en-US" dirty="0" err="1" smtClean="0"/>
              <a:t>RSE</a:t>
            </a:r>
            <a:r>
              <a:rPr lang="en-US" dirty="0" smtClean="0"/>
              <a:t> of 1.681</a:t>
            </a:r>
          </a:p>
          <a:p>
            <a:pPr marL="285750" indent="-285750">
              <a:buFont typeface="Arial" panose="020B0604020202020204" pitchFamily="34" charset="0"/>
              <a:buChar char="•"/>
            </a:pPr>
            <a:r>
              <a:rPr lang="en-US" dirty="0"/>
              <a:t>The model that contains only </a:t>
            </a:r>
            <a:r>
              <a:rPr lang="en-US" b="1" dirty="0">
                <a:solidFill>
                  <a:schemeClr val="accent6">
                    <a:lumMod val="50000"/>
                  </a:schemeClr>
                </a:solidFill>
              </a:rPr>
              <a:t>TV </a:t>
            </a:r>
            <a:r>
              <a:rPr lang="en-US" dirty="0"/>
              <a:t>has an </a:t>
            </a:r>
            <a:r>
              <a:rPr lang="en-US" dirty="0" err="1"/>
              <a:t>RSE</a:t>
            </a:r>
            <a:r>
              <a:rPr lang="en-US" dirty="0"/>
              <a:t> of 3.26</a:t>
            </a:r>
            <a:endParaRPr lang="es-ES_tradnl" dirty="0"/>
          </a:p>
          <a:p>
            <a:pPr algn="ctr"/>
            <a:r>
              <a:rPr lang="en-US" u="sng" dirty="0" smtClean="0"/>
              <a:t>Using </a:t>
            </a:r>
            <a:r>
              <a:rPr lang="en-US" b="1" u="sng" dirty="0">
                <a:solidFill>
                  <a:schemeClr val="accent6">
                    <a:lumMod val="50000"/>
                  </a:schemeClr>
                </a:solidFill>
              </a:rPr>
              <a:t>TV</a:t>
            </a:r>
            <a:r>
              <a:rPr lang="en-US" u="sng" dirty="0"/>
              <a:t> and </a:t>
            </a:r>
            <a:r>
              <a:rPr lang="en-US" b="1" u="sng" dirty="0">
                <a:solidFill>
                  <a:schemeClr val="accent6">
                    <a:lumMod val="50000"/>
                  </a:schemeClr>
                </a:solidFill>
              </a:rPr>
              <a:t>radio</a:t>
            </a:r>
            <a:r>
              <a:rPr lang="en-US" u="sng" dirty="0" smtClean="0"/>
              <a:t> the model is much accurate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a:t>
            </a:r>
            <a:r>
              <a:rPr lang="en-US" dirty="0"/>
              <a:t>model that also contains </a:t>
            </a:r>
            <a:r>
              <a:rPr lang="en-US" b="1" dirty="0" smtClean="0">
                <a:solidFill>
                  <a:schemeClr val="accent6">
                    <a:lumMod val="50000"/>
                  </a:schemeClr>
                </a:solidFill>
              </a:rPr>
              <a:t>newspaper </a:t>
            </a:r>
            <a:r>
              <a:rPr lang="en-US" dirty="0"/>
              <a:t>as a predictor </a:t>
            </a:r>
            <a:r>
              <a:rPr lang="en-US" dirty="0" smtClean="0"/>
              <a:t>has an </a:t>
            </a:r>
            <a:r>
              <a:rPr lang="en-US" dirty="0" err="1"/>
              <a:t>RSE</a:t>
            </a:r>
            <a:r>
              <a:rPr lang="en-US" dirty="0"/>
              <a:t> of </a:t>
            </a:r>
            <a:r>
              <a:rPr lang="en-US" dirty="0" smtClean="0"/>
              <a:t>1.686</a:t>
            </a:r>
          </a:p>
          <a:p>
            <a:pPr algn="ctr"/>
            <a:r>
              <a:rPr lang="en-US" u="sng" dirty="0" smtClean="0"/>
              <a:t>No point in using </a:t>
            </a:r>
            <a:r>
              <a:rPr lang="en-US" b="1" u="sng" dirty="0" smtClean="0">
                <a:solidFill>
                  <a:schemeClr val="accent6">
                    <a:lumMod val="50000"/>
                  </a:schemeClr>
                </a:solidFill>
              </a:rPr>
              <a:t>newspaper</a:t>
            </a:r>
            <a:endParaRPr lang="en-US" u="sng" dirty="0" smtClean="0"/>
          </a:p>
          <a:p>
            <a:pPr marL="285750" indent="-285750">
              <a:buFont typeface="Arial" panose="020B0604020202020204" pitchFamily="34" charset="0"/>
              <a:buChar char="•"/>
            </a:pPr>
            <a:endParaRPr lang="en-US" dirty="0" smtClean="0"/>
          </a:p>
          <a:p>
            <a:r>
              <a:rPr lang="en-US" dirty="0" smtClean="0"/>
              <a:t>Note: when adding </a:t>
            </a:r>
            <a:r>
              <a:rPr lang="en-US" b="1" dirty="0">
                <a:solidFill>
                  <a:schemeClr val="accent6">
                    <a:lumMod val="50000"/>
                  </a:schemeClr>
                </a:solidFill>
              </a:rPr>
              <a:t>newspaper </a:t>
            </a:r>
            <a:r>
              <a:rPr lang="en-US" dirty="0" err="1" smtClean="0"/>
              <a:t>RSE</a:t>
            </a:r>
            <a:r>
              <a:rPr lang="en-US" dirty="0" smtClean="0"/>
              <a:t> increases</a:t>
            </a:r>
            <a:r>
              <a:rPr lang="en-US" dirty="0"/>
              <a:t>: the decrease in RSS </a:t>
            </a:r>
            <a:r>
              <a:rPr lang="en-US" dirty="0" smtClean="0"/>
              <a:t>can be </a:t>
            </a:r>
            <a:r>
              <a:rPr lang="en-US" dirty="0"/>
              <a:t>small </a:t>
            </a:r>
            <a:r>
              <a:rPr lang="en-US" dirty="0" smtClean="0"/>
              <a:t>relative to </a:t>
            </a:r>
            <a:r>
              <a:rPr lang="en-US" dirty="0"/>
              <a:t>the increase in </a:t>
            </a:r>
            <a:r>
              <a:rPr lang="en-US" i="1" dirty="0"/>
              <a:t>p</a:t>
            </a:r>
            <a:r>
              <a:rPr lang="en-US" dirty="0"/>
              <a:t>.</a:t>
            </a:r>
            <a:endParaRPr lang="en-US" dirty="0" smtClean="0"/>
          </a:p>
          <a:p>
            <a:endParaRPr lang="en-US" dirty="0"/>
          </a:p>
          <a:p>
            <a:endParaRPr lang="en-US" dirty="0" smtClean="0"/>
          </a:p>
          <a:p>
            <a:endParaRPr lang="en-US" dirty="0"/>
          </a:p>
          <a:p>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5157192"/>
            <a:ext cx="243078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34634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6381328"/>
            <a:ext cx="3240360" cy="347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8" name="7 Rectángulo"/>
          <p:cNvSpPr/>
          <p:nvPr/>
        </p:nvSpPr>
        <p:spPr>
          <a:xfrm>
            <a:off x="639473" y="1052736"/>
            <a:ext cx="7344816" cy="400110"/>
          </a:xfrm>
          <a:prstGeom prst="rect">
            <a:avLst/>
          </a:prstGeom>
        </p:spPr>
        <p:txBody>
          <a:bodyPr wrap="square">
            <a:spAutoFit/>
          </a:bodyPr>
          <a:lstStyle/>
          <a:p>
            <a:pPr marL="457200" indent="-457200">
              <a:spcAft>
                <a:spcPts val="1200"/>
              </a:spcAft>
              <a:buClr>
                <a:srgbClr val="0070C0"/>
              </a:buClr>
              <a:buFont typeface="+mj-lt"/>
              <a:buAutoNum type="arabicPeriod" startAt="3"/>
            </a:pPr>
            <a:r>
              <a:rPr lang="en-US" sz="2000" i="1" dirty="0" smtClean="0"/>
              <a:t>How </a:t>
            </a:r>
            <a:r>
              <a:rPr lang="en-US" sz="2000" i="1" dirty="0"/>
              <a:t>well does the model fit the </a:t>
            </a:r>
            <a:r>
              <a:rPr lang="en-US" sz="2000" i="1" dirty="0" smtClean="0"/>
              <a:t>data?</a:t>
            </a:r>
            <a:endParaRPr lang="en-US" sz="2000" dirty="0" smtClean="0">
              <a:solidFill>
                <a:srgbClr val="00B0F0"/>
              </a:solidFill>
            </a:endParaRPr>
          </a:p>
        </p:txBody>
      </p:sp>
      <p:sp>
        <p:nvSpPr>
          <p:cNvPr id="6" name="5 Rectángulo"/>
          <p:cNvSpPr/>
          <p:nvPr/>
        </p:nvSpPr>
        <p:spPr>
          <a:xfrm>
            <a:off x="777877" y="1556792"/>
            <a:ext cx="7530719" cy="3539430"/>
          </a:xfrm>
          <a:prstGeom prst="rect">
            <a:avLst/>
          </a:prstGeom>
          <a:ln>
            <a:solidFill>
              <a:schemeClr val="accent1"/>
            </a:solidFill>
            <a:prstDash val="dash"/>
          </a:ln>
        </p:spPr>
        <p:txBody>
          <a:bodyPr wrap="square">
            <a:spAutoFit/>
          </a:bodyPr>
          <a:lstStyle/>
          <a:p>
            <a:pPr marL="285750" indent="-285750">
              <a:buFont typeface="Arial" panose="020B0604020202020204" pitchFamily="34" charset="0"/>
              <a:buChar char="•"/>
            </a:pPr>
            <a:r>
              <a:rPr lang="en-US" dirty="0" smtClean="0"/>
              <a:t>Other metrics such as the Minimum Absolute Error (MAE) can be considered</a:t>
            </a:r>
          </a:p>
          <a:p>
            <a:pPr marL="285750" indent="-285750">
              <a:buFont typeface="Arial" panose="020B0604020202020204" pitchFamily="34" charset="0"/>
              <a:buChar char="•"/>
            </a:pPr>
            <a:endParaRPr lang="en-US" dirty="0" smtClean="0"/>
          </a:p>
          <a:p>
            <a:r>
              <a:rPr lang="en-US" sz="1600" dirty="0">
                <a:latin typeface="Lucida Console" panose="020B0609040504020204" pitchFamily="49" charset="0"/>
              </a:rPr>
              <a:t>plot(abs(Sales-</a:t>
            </a:r>
            <a:r>
              <a:rPr lang="en-US" sz="1600" dirty="0" err="1">
                <a:latin typeface="Lucida Console" panose="020B0609040504020204" pitchFamily="49" charset="0"/>
              </a:rPr>
              <a:t>Pred_Sales</a:t>
            </a:r>
            <a:r>
              <a:rPr lang="en-US" sz="1600" dirty="0">
                <a:latin typeface="Lucida Console" panose="020B0609040504020204" pitchFamily="49" charset="0"/>
              </a:rPr>
              <a:t>[,1]))</a:t>
            </a:r>
          </a:p>
          <a:p>
            <a:endParaRPr lang="en-US" sz="1600" dirty="0">
              <a:latin typeface="Lucida Console" panose="020B0609040504020204" pitchFamily="49" charset="0"/>
            </a:endParaRPr>
          </a:p>
          <a:p>
            <a:r>
              <a:rPr lang="en-US" sz="1600" dirty="0">
                <a:latin typeface="Lucida Console" panose="020B0609040504020204" pitchFamily="49" charset="0"/>
              </a:rPr>
              <a:t>MAE=sum(abs(Sales-</a:t>
            </a:r>
            <a:r>
              <a:rPr lang="en-US" sz="1600" dirty="0" err="1">
                <a:latin typeface="Lucida Console" panose="020B0609040504020204" pitchFamily="49" charset="0"/>
              </a:rPr>
              <a:t>Pred_Sales</a:t>
            </a:r>
            <a:r>
              <a:rPr lang="en-US" sz="1600" dirty="0">
                <a:latin typeface="Lucida Console" panose="020B0609040504020204" pitchFamily="49" charset="0"/>
              </a:rPr>
              <a:t>[,1]))/length(Sales)</a:t>
            </a:r>
          </a:p>
          <a:p>
            <a:endParaRPr lang="en-US" sz="1600" dirty="0" smtClean="0"/>
          </a:p>
          <a:p>
            <a:r>
              <a:rPr lang="en-US" sz="1600" dirty="0">
                <a:latin typeface="Lucida Console" panose="020B0609040504020204" pitchFamily="49" charset="0"/>
              </a:rPr>
              <a:t>[1] 2.549806</a:t>
            </a:r>
          </a:p>
          <a:p>
            <a:endParaRPr lang="en-US" sz="1600" dirty="0" smtClean="0"/>
          </a:p>
          <a:p>
            <a:r>
              <a:rPr lang="en-US" sz="1600" dirty="0" smtClean="0">
                <a:latin typeface="Lucida Console" panose="020B0609040504020204" pitchFamily="49" charset="0"/>
              </a:rPr>
              <a:t>While … Residual </a:t>
            </a:r>
            <a:r>
              <a:rPr lang="en-US" sz="1600" dirty="0">
                <a:latin typeface="Lucida Console" panose="020B0609040504020204" pitchFamily="49" charset="0"/>
              </a:rPr>
              <a:t>standard error: 3.259 on 198 degrees of freedom</a:t>
            </a:r>
          </a:p>
          <a:p>
            <a:endParaRPr lang="en-US" dirty="0" smtClean="0"/>
          </a:p>
          <a:p>
            <a:pPr marL="285750" indent="-285750">
              <a:buFont typeface="Arial" panose="020B0604020202020204" pitchFamily="34" charset="0"/>
              <a:buChar char="•"/>
            </a:pPr>
            <a:r>
              <a:rPr lang="en-US" dirty="0" smtClean="0"/>
              <a:t>It is also worth plotting data to discover non-</a:t>
            </a:r>
            <a:r>
              <a:rPr lang="en-US" dirty="0" err="1" smtClean="0"/>
              <a:t>linearities</a:t>
            </a:r>
            <a:r>
              <a:rPr lang="en-US" dirty="0" smtClean="0"/>
              <a:t> and synergy or interaction between predictors (will be discussed later)</a:t>
            </a:r>
          </a:p>
        </p:txBody>
      </p:sp>
    </p:spTree>
    <p:extLst>
      <p:ext uri="{BB962C8B-B14F-4D97-AF65-F5344CB8AC3E}">
        <p14:creationId xmlns:p14="http://schemas.microsoft.com/office/powerpoint/2010/main" val="41670017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6381328"/>
            <a:ext cx="3240360" cy="347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8" name="7 Rectángulo"/>
          <p:cNvSpPr/>
          <p:nvPr/>
        </p:nvSpPr>
        <p:spPr>
          <a:xfrm>
            <a:off x="639473" y="1628800"/>
            <a:ext cx="7344816" cy="3016210"/>
          </a:xfrm>
          <a:prstGeom prst="rect">
            <a:avLst/>
          </a:prstGeom>
        </p:spPr>
        <p:txBody>
          <a:bodyPr wrap="square">
            <a:spAutoFit/>
          </a:bodyPr>
          <a:lstStyle/>
          <a:p>
            <a:pPr marL="342900" indent="-342900">
              <a:spcAft>
                <a:spcPts val="1200"/>
              </a:spcAft>
              <a:buClr>
                <a:srgbClr val="0070C0"/>
              </a:buClr>
              <a:buFont typeface="+mj-lt"/>
              <a:buAutoNum type="arabicPeriod"/>
            </a:pPr>
            <a:r>
              <a:rPr lang="en-US" sz="2000" i="1" dirty="0">
                <a:solidFill>
                  <a:schemeClr val="bg1">
                    <a:lumMod val="85000"/>
                  </a:schemeClr>
                </a:solidFill>
              </a:rPr>
              <a:t>Is There a Relationship Between the Response and </a:t>
            </a:r>
            <a:r>
              <a:rPr lang="en-US" sz="2000" i="1" dirty="0" smtClean="0">
                <a:solidFill>
                  <a:schemeClr val="bg1">
                    <a:lumMod val="85000"/>
                  </a:schemeClr>
                </a:solidFill>
              </a:rPr>
              <a:t>Predictors? … or.. Is </a:t>
            </a:r>
            <a:r>
              <a:rPr lang="en-US" sz="2000" i="1" dirty="0">
                <a:solidFill>
                  <a:schemeClr val="bg1">
                    <a:lumMod val="85000"/>
                  </a:schemeClr>
                </a:solidFill>
              </a:rPr>
              <a:t>at least one of the predictors </a:t>
            </a:r>
            <a:r>
              <a:rPr lang="en-US" sz="2000" i="1" dirty="0" err="1">
                <a:solidFill>
                  <a:schemeClr val="bg1">
                    <a:lumMod val="85000"/>
                  </a:schemeClr>
                </a:solidFill>
              </a:rPr>
              <a:t>X</a:t>
            </a:r>
            <a:r>
              <a:rPr lang="en-US" sz="2000" baseline="-25000" dirty="0" err="1">
                <a:solidFill>
                  <a:schemeClr val="bg1">
                    <a:lumMod val="85000"/>
                  </a:schemeClr>
                </a:solidFill>
              </a:rPr>
              <a:t>1</a:t>
            </a:r>
            <a:r>
              <a:rPr lang="en-US" sz="2000" i="1" dirty="0" err="1">
                <a:solidFill>
                  <a:schemeClr val="bg1">
                    <a:lumMod val="85000"/>
                  </a:schemeClr>
                </a:solidFill>
              </a:rPr>
              <a:t>,X</a:t>
            </a:r>
            <a:r>
              <a:rPr lang="en-US" sz="2000" baseline="-25000" dirty="0" err="1">
                <a:solidFill>
                  <a:schemeClr val="bg1">
                    <a:lumMod val="85000"/>
                  </a:schemeClr>
                </a:solidFill>
              </a:rPr>
              <a:t>2</a:t>
            </a:r>
            <a:r>
              <a:rPr lang="en-US" sz="2000" i="1" dirty="0">
                <a:solidFill>
                  <a:schemeClr val="bg1">
                    <a:lumMod val="85000"/>
                  </a:schemeClr>
                </a:solidFill>
              </a:rPr>
              <a:t>, . . . , </a:t>
            </a:r>
            <a:r>
              <a:rPr lang="en-US" sz="2000" i="1" dirty="0" err="1">
                <a:solidFill>
                  <a:schemeClr val="bg1">
                    <a:lumMod val="85000"/>
                  </a:schemeClr>
                </a:solidFill>
              </a:rPr>
              <a:t>X</a:t>
            </a:r>
            <a:r>
              <a:rPr lang="en-US" sz="2000" i="1" baseline="-25000" dirty="0" err="1">
                <a:solidFill>
                  <a:schemeClr val="bg1">
                    <a:lumMod val="85000"/>
                  </a:schemeClr>
                </a:solidFill>
              </a:rPr>
              <a:t>p</a:t>
            </a:r>
            <a:r>
              <a:rPr lang="en-US" sz="2000" i="1" dirty="0">
                <a:solidFill>
                  <a:schemeClr val="bg1">
                    <a:lumMod val="85000"/>
                  </a:schemeClr>
                </a:solidFill>
              </a:rPr>
              <a:t> useful in </a:t>
            </a:r>
            <a:r>
              <a:rPr lang="en-US" sz="2000" i="1" dirty="0" smtClean="0">
                <a:solidFill>
                  <a:schemeClr val="bg1">
                    <a:lumMod val="85000"/>
                  </a:schemeClr>
                </a:solidFill>
              </a:rPr>
              <a:t>predicting the response?</a:t>
            </a:r>
          </a:p>
          <a:p>
            <a:pPr marL="342900" indent="-342900">
              <a:spcAft>
                <a:spcPts val="1200"/>
              </a:spcAft>
              <a:buClr>
                <a:srgbClr val="0070C0"/>
              </a:buClr>
              <a:buFont typeface="+mj-lt"/>
              <a:buAutoNum type="arabicPeriod"/>
            </a:pPr>
            <a:r>
              <a:rPr lang="en-US" sz="2000" i="1" dirty="0">
                <a:solidFill>
                  <a:schemeClr val="bg1">
                    <a:lumMod val="85000"/>
                  </a:schemeClr>
                </a:solidFill>
              </a:rPr>
              <a:t>Do all the predictors help to explain Y , or is only a subset of the predictors useful?</a:t>
            </a:r>
          </a:p>
          <a:p>
            <a:pPr marL="342900" indent="-342900">
              <a:spcAft>
                <a:spcPts val="1200"/>
              </a:spcAft>
              <a:buClr>
                <a:srgbClr val="0070C0"/>
              </a:buClr>
              <a:buFont typeface="+mj-lt"/>
              <a:buAutoNum type="arabicPeriod"/>
            </a:pPr>
            <a:r>
              <a:rPr lang="en-US" sz="2000" i="1" dirty="0" smtClean="0">
                <a:solidFill>
                  <a:schemeClr val="bg1">
                    <a:lumMod val="85000"/>
                  </a:schemeClr>
                </a:solidFill>
              </a:rPr>
              <a:t>How </a:t>
            </a:r>
            <a:r>
              <a:rPr lang="en-US" sz="2000" i="1" dirty="0">
                <a:solidFill>
                  <a:schemeClr val="bg1">
                    <a:lumMod val="85000"/>
                  </a:schemeClr>
                </a:solidFill>
              </a:rPr>
              <a:t>well does the model fit the </a:t>
            </a:r>
            <a:r>
              <a:rPr lang="en-US" sz="2000" i="1" dirty="0" smtClean="0">
                <a:solidFill>
                  <a:schemeClr val="bg1">
                    <a:lumMod val="85000"/>
                  </a:schemeClr>
                </a:solidFill>
              </a:rPr>
              <a:t>data?</a:t>
            </a:r>
          </a:p>
          <a:p>
            <a:pPr marL="342900" indent="-342900">
              <a:spcAft>
                <a:spcPts val="1200"/>
              </a:spcAft>
              <a:buClr>
                <a:srgbClr val="0070C0"/>
              </a:buClr>
              <a:buFont typeface="+mj-lt"/>
              <a:buAutoNum type="arabicPeriod"/>
            </a:pPr>
            <a:r>
              <a:rPr lang="en-US" sz="2000" i="1" dirty="0"/>
              <a:t>Given a set of predictor values, what response value should we predict, and how accurate is our prediction?.</a:t>
            </a:r>
          </a:p>
        </p:txBody>
      </p:sp>
    </p:spTree>
    <p:extLst>
      <p:ext uri="{BB962C8B-B14F-4D97-AF65-F5344CB8AC3E}">
        <p14:creationId xmlns:p14="http://schemas.microsoft.com/office/powerpoint/2010/main" val="2444629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sp>
        <p:nvSpPr>
          <p:cNvPr id="7" name="2 Marcador de contenido"/>
          <p:cNvSpPr>
            <a:spLocks noGrp="1"/>
          </p:cNvSpPr>
          <p:nvPr>
            <p:ph idx="1"/>
          </p:nvPr>
        </p:nvSpPr>
        <p:spPr>
          <a:xfrm>
            <a:off x="467544" y="2204864"/>
            <a:ext cx="8229600" cy="1440159"/>
          </a:xfrm>
        </p:spPr>
        <p:txBody>
          <a:bodyPr>
            <a:normAutofit lnSpcReduction="10000"/>
          </a:bodyPr>
          <a:lstStyle/>
          <a:p>
            <a:r>
              <a:rPr lang="en-US" dirty="0" smtClean="0"/>
              <a:t>We can follow R-script file:</a:t>
            </a:r>
          </a:p>
          <a:p>
            <a:endParaRPr lang="en-US" dirty="0" smtClean="0"/>
          </a:p>
          <a:p>
            <a:pPr marL="0" indent="0" algn="ctr">
              <a:buNone/>
            </a:pPr>
            <a:r>
              <a:rPr lang="en-US" b="1" dirty="0" err="1">
                <a:solidFill>
                  <a:schemeClr val="accent2">
                    <a:lumMod val="75000"/>
                  </a:schemeClr>
                </a:solidFill>
              </a:rPr>
              <a:t>LinearRegression_Advertising.R</a:t>
            </a:r>
            <a:endParaRPr lang="en-US" b="1" dirty="0">
              <a:solidFill>
                <a:schemeClr val="accent2">
                  <a:lumMod val="75000"/>
                </a:schemeClr>
              </a:solidFill>
            </a:endParaRPr>
          </a:p>
          <a:p>
            <a:endParaRPr lang="en-US" dirty="0"/>
          </a:p>
        </p:txBody>
      </p:sp>
    </p:spTree>
    <p:extLst>
      <p:ext uri="{BB962C8B-B14F-4D97-AF65-F5344CB8AC3E}">
        <p14:creationId xmlns:p14="http://schemas.microsoft.com/office/powerpoint/2010/main" val="39969333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6381328"/>
            <a:ext cx="3240360" cy="347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8" name="7 Rectángulo"/>
          <p:cNvSpPr/>
          <p:nvPr/>
        </p:nvSpPr>
        <p:spPr>
          <a:xfrm>
            <a:off x="639473" y="1052736"/>
            <a:ext cx="7344816" cy="707886"/>
          </a:xfrm>
          <a:prstGeom prst="rect">
            <a:avLst/>
          </a:prstGeom>
        </p:spPr>
        <p:txBody>
          <a:bodyPr wrap="square">
            <a:spAutoFit/>
          </a:bodyPr>
          <a:lstStyle/>
          <a:p>
            <a:pPr marL="457200" indent="-457200">
              <a:spcAft>
                <a:spcPts val="1200"/>
              </a:spcAft>
              <a:buClr>
                <a:srgbClr val="0070C0"/>
              </a:buClr>
              <a:buFont typeface="+mj-lt"/>
              <a:buAutoNum type="arabicPeriod" startAt="4"/>
            </a:pPr>
            <a:r>
              <a:rPr lang="en-US" sz="2000" i="1" dirty="0"/>
              <a:t>Given a set of predictor values, what response value should we predict, and how accurate is our prediction</a:t>
            </a:r>
            <a:r>
              <a:rPr lang="en-US" sz="2000" i="1" dirty="0" smtClean="0"/>
              <a:t>?.</a:t>
            </a:r>
            <a:endParaRPr lang="en-US" sz="2000" i="1" dirty="0"/>
          </a:p>
        </p:txBody>
      </p:sp>
      <p:sp>
        <p:nvSpPr>
          <p:cNvPr id="6" name="2 Marcador de contenido"/>
          <p:cNvSpPr>
            <a:spLocks noGrp="1"/>
          </p:cNvSpPr>
          <p:nvPr>
            <p:ph idx="1"/>
          </p:nvPr>
        </p:nvSpPr>
        <p:spPr>
          <a:xfrm>
            <a:off x="395536" y="2132856"/>
            <a:ext cx="8352927" cy="2974253"/>
          </a:xfrm>
        </p:spPr>
        <p:txBody>
          <a:bodyPr>
            <a:normAutofit/>
          </a:bodyPr>
          <a:lstStyle/>
          <a:p>
            <a:pPr>
              <a:spcAft>
                <a:spcPts val="1200"/>
              </a:spcAft>
            </a:pPr>
            <a:r>
              <a:rPr lang="en-US" sz="2000" b="1" i="1" dirty="0" smtClean="0">
                <a:solidFill>
                  <a:srgbClr val="00B0F0"/>
                </a:solidFill>
              </a:rPr>
              <a:t>Confidence intervals</a:t>
            </a:r>
            <a:r>
              <a:rPr lang="en-US" sz="2000" i="1" dirty="0" smtClean="0"/>
              <a:t>: </a:t>
            </a:r>
            <a:r>
              <a:rPr lang="en-US" sz="2000" dirty="0" smtClean="0"/>
              <a:t>how close are estimated values to real values due to the inaccuracy in the coefficient estimation (</a:t>
            </a:r>
            <a:r>
              <a:rPr lang="en-US" sz="2000" b="1" i="1" dirty="0" smtClean="0">
                <a:solidFill>
                  <a:srgbClr val="00B0F0"/>
                </a:solidFill>
              </a:rPr>
              <a:t>reducible error</a:t>
            </a:r>
            <a:r>
              <a:rPr lang="en-US" sz="2000" dirty="0" smtClean="0"/>
              <a:t>)</a:t>
            </a:r>
          </a:p>
          <a:p>
            <a:pPr>
              <a:spcAft>
                <a:spcPts val="1200"/>
              </a:spcAft>
            </a:pPr>
            <a:r>
              <a:rPr lang="en-US" sz="2000" b="1" i="1" dirty="0">
                <a:solidFill>
                  <a:srgbClr val="00B0F0"/>
                </a:solidFill>
              </a:rPr>
              <a:t>Model </a:t>
            </a:r>
            <a:r>
              <a:rPr lang="en-US" sz="2000" b="1" i="1" dirty="0" smtClean="0">
                <a:solidFill>
                  <a:srgbClr val="00B0F0"/>
                </a:solidFill>
              </a:rPr>
              <a:t>bias</a:t>
            </a:r>
            <a:r>
              <a:rPr lang="en-US" sz="2000" dirty="0" smtClean="0"/>
              <a:t>: we are supposing a linear model</a:t>
            </a:r>
          </a:p>
          <a:p>
            <a:pPr>
              <a:spcAft>
                <a:spcPts val="1200"/>
              </a:spcAft>
            </a:pPr>
            <a:r>
              <a:rPr lang="en-US" sz="2000" b="1" i="1" dirty="0">
                <a:solidFill>
                  <a:srgbClr val="00B0F0"/>
                </a:solidFill>
              </a:rPr>
              <a:t>Prediction </a:t>
            </a:r>
            <a:r>
              <a:rPr lang="en-US" sz="2000" b="1" i="1" dirty="0" smtClean="0">
                <a:solidFill>
                  <a:srgbClr val="00B0F0"/>
                </a:solidFill>
              </a:rPr>
              <a:t>intervals</a:t>
            </a:r>
            <a:r>
              <a:rPr lang="en-US" sz="2000" dirty="0" smtClean="0"/>
              <a:t>: even if we knew the true coefficients the response cannot be predicted (random error </a:t>
            </a:r>
            <a:r>
              <a:rPr lang="el-GR" sz="2000" dirty="0"/>
              <a:t>ε</a:t>
            </a:r>
            <a:r>
              <a:rPr lang="es-ES_tradnl" sz="2000" dirty="0"/>
              <a:t> in </a:t>
            </a:r>
            <a:r>
              <a:rPr lang="en-US" sz="2000" dirty="0" smtClean="0"/>
              <a:t>the model</a:t>
            </a:r>
            <a:r>
              <a:rPr lang="es-ES_tradnl" sz="2000" dirty="0" smtClean="0"/>
              <a:t>; </a:t>
            </a:r>
            <a:r>
              <a:rPr lang="en-US" sz="2000" b="1" i="1" dirty="0" smtClean="0">
                <a:solidFill>
                  <a:srgbClr val="00B0F0"/>
                </a:solidFill>
              </a:rPr>
              <a:t>irreducible error</a:t>
            </a:r>
            <a:r>
              <a:rPr lang="en-US" sz="2000" dirty="0" smtClean="0"/>
              <a:t>). Prediction intervals incorporate both </a:t>
            </a:r>
            <a:r>
              <a:rPr lang="en-US" sz="2000" b="1" i="1" dirty="0">
                <a:solidFill>
                  <a:srgbClr val="00B0F0"/>
                </a:solidFill>
              </a:rPr>
              <a:t>reducible </a:t>
            </a:r>
            <a:r>
              <a:rPr lang="en-US" sz="2000" b="1" i="1" dirty="0" smtClean="0">
                <a:solidFill>
                  <a:srgbClr val="00B0F0"/>
                </a:solidFill>
              </a:rPr>
              <a:t>error + </a:t>
            </a:r>
            <a:r>
              <a:rPr lang="en-US" sz="2000" b="1" i="1" dirty="0">
                <a:solidFill>
                  <a:srgbClr val="00B0F0"/>
                </a:solidFill>
              </a:rPr>
              <a:t>irreducible error</a:t>
            </a:r>
            <a:endParaRPr lang="en-US" sz="2000" b="1" dirty="0" smtClean="0"/>
          </a:p>
          <a:p>
            <a:pPr marL="0" indent="0">
              <a:spcAft>
                <a:spcPts val="1200"/>
              </a:spcAft>
              <a:buNone/>
            </a:pPr>
            <a:endParaRPr lang="en-US" sz="2000" dirty="0"/>
          </a:p>
        </p:txBody>
      </p:sp>
    </p:spTree>
    <p:extLst>
      <p:ext uri="{BB962C8B-B14F-4D97-AF65-F5344CB8AC3E}">
        <p14:creationId xmlns:p14="http://schemas.microsoft.com/office/powerpoint/2010/main" val="11709924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6381328"/>
            <a:ext cx="3240360" cy="347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8" name="7 Rectángulo"/>
          <p:cNvSpPr/>
          <p:nvPr/>
        </p:nvSpPr>
        <p:spPr>
          <a:xfrm>
            <a:off x="639473" y="1052736"/>
            <a:ext cx="7344816" cy="707886"/>
          </a:xfrm>
          <a:prstGeom prst="rect">
            <a:avLst/>
          </a:prstGeom>
        </p:spPr>
        <p:txBody>
          <a:bodyPr wrap="square">
            <a:spAutoFit/>
          </a:bodyPr>
          <a:lstStyle/>
          <a:p>
            <a:pPr marL="457200" indent="-457200">
              <a:spcAft>
                <a:spcPts val="1200"/>
              </a:spcAft>
              <a:buClr>
                <a:srgbClr val="0070C0"/>
              </a:buClr>
              <a:buFont typeface="+mj-lt"/>
              <a:buAutoNum type="arabicPeriod" startAt="4"/>
            </a:pPr>
            <a:r>
              <a:rPr lang="en-US" sz="2000" i="1" dirty="0"/>
              <a:t>Given a set of predictor values, what response value should we predict, and how accurate is our prediction</a:t>
            </a:r>
            <a:r>
              <a:rPr lang="en-US" sz="2000" i="1" dirty="0" smtClean="0"/>
              <a:t>?.</a:t>
            </a:r>
            <a:endParaRPr lang="en-US" sz="2000" i="1" dirty="0"/>
          </a:p>
        </p:txBody>
      </p:sp>
      <p:sp>
        <p:nvSpPr>
          <p:cNvPr id="6" name="2 Marcador de contenido"/>
          <p:cNvSpPr>
            <a:spLocks noGrp="1"/>
          </p:cNvSpPr>
          <p:nvPr>
            <p:ph idx="1"/>
          </p:nvPr>
        </p:nvSpPr>
        <p:spPr>
          <a:xfrm>
            <a:off x="323528" y="1894907"/>
            <a:ext cx="8352927" cy="4464496"/>
          </a:xfrm>
        </p:spPr>
        <p:txBody>
          <a:bodyPr>
            <a:normAutofit fontScale="92500" lnSpcReduction="10000"/>
          </a:bodyPr>
          <a:lstStyle/>
          <a:p>
            <a:r>
              <a:rPr lang="en-US" dirty="0" smtClean="0"/>
              <a:t>Simple </a:t>
            </a:r>
            <a:r>
              <a:rPr lang="en-US" dirty="0" err="1" smtClean="0"/>
              <a:t>LR</a:t>
            </a:r>
            <a:r>
              <a:rPr lang="en-US" dirty="0" smtClean="0"/>
              <a:t> : predict()</a:t>
            </a:r>
          </a:p>
          <a:p>
            <a:pPr marL="0" indent="0">
              <a:buNone/>
            </a:pPr>
            <a:r>
              <a:rPr lang="en-US" sz="1600" dirty="0" smtClean="0">
                <a:latin typeface="Lucida Console" panose="020B0609040504020204" pitchFamily="49" charset="0"/>
              </a:rPr>
              <a:t>&gt; </a:t>
            </a:r>
            <a:r>
              <a:rPr lang="en-US" sz="1600" dirty="0">
                <a:latin typeface="Lucida Console" panose="020B0609040504020204" pitchFamily="49" charset="0"/>
              </a:rPr>
              <a:t># 95% confidence interval associated with each TV value</a:t>
            </a:r>
          </a:p>
          <a:p>
            <a:pPr marL="0" indent="0">
              <a:buNone/>
            </a:pPr>
            <a:r>
              <a:rPr lang="en-US" sz="1600" dirty="0" smtClean="0">
                <a:latin typeface="Lucida Console" panose="020B0609040504020204" pitchFamily="49" charset="0"/>
              </a:rPr>
              <a:t>&gt;predict(</a:t>
            </a:r>
            <a:r>
              <a:rPr lang="en-US" sz="1600" dirty="0" err="1" smtClean="0">
                <a:latin typeface="Lucida Console" panose="020B0609040504020204" pitchFamily="49" charset="0"/>
              </a:rPr>
              <a:t>lm.fit,data.frame</a:t>
            </a:r>
            <a:r>
              <a:rPr lang="en-US" sz="1600" dirty="0" smtClean="0">
                <a:latin typeface="Lucida Console" panose="020B0609040504020204" pitchFamily="49" charset="0"/>
              </a:rPr>
              <a:t>(TV=c(10,100,200)),</a:t>
            </a:r>
          </a:p>
          <a:p>
            <a:pPr marL="0" indent="0">
              <a:buNone/>
            </a:pPr>
            <a:r>
              <a:rPr lang="en-US" sz="1600" dirty="0">
                <a:latin typeface="Lucida Console" panose="020B0609040504020204" pitchFamily="49" charset="0"/>
              </a:rPr>
              <a:t>	</a:t>
            </a:r>
            <a:r>
              <a:rPr lang="en-US" sz="1600" dirty="0" smtClean="0">
                <a:latin typeface="Lucida Console" panose="020B0609040504020204" pitchFamily="49" charset="0"/>
              </a:rPr>
              <a:t>		interval</a:t>
            </a:r>
            <a:r>
              <a:rPr lang="en-US" sz="1600" dirty="0">
                <a:latin typeface="Lucida Console" panose="020B0609040504020204" pitchFamily="49" charset="0"/>
              </a:rPr>
              <a:t>="confidence")</a:t>
            </a:r>
          </a:p>
          <a:p>
            <a:pPr marL="0" indent="0">
              <a:buNone/>
            </a:pPr>
            <a:r>
              <a:rPr lang="en-US" sz="1600" dirty="0">
                <a:latin typeface="Lucida Console" panose="020B0609040504020204" pitchFamily="49" charset="0"/>
              </a:rPr>
              <a:t>       fit      </a:t>
            </a:r>
            <a:r>
              <a:rPr lang="en-US" sz="1600" dirty="0" err="1">
                <a:latin typeface="Lucida Console" panose="020B0609040504020204" pitchFamily="49" charset="0"/>
              </a:rPr>
              <a:t>lwr</a:t>
            </a:r>
            <a:r>
              <a:rPr lang="en-US" sz="1600" dirty="0">
                <a:latin typeface="Lucida Console" panose="020B0609040504020204" pitchFamily="49" charset="0"/>
              </a:rPr>
              <a:t>      </a:t>
            </a:r>
            <a:r>
              <a:rPr lang="en-US" sz="1600" dirty="0" err="1">
                <a:latin typeface="Lucida Console" panose="020B0609040504020204" pitchFamily="49" charset="0"/>
              </a:rPr>
              <a:t>upr</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1  7.50796  6.65052  8.36540</a:t>
            </a:r>
          </a:p>
          <a:p>
            <a:pPr marL="0" indent="0">
              <a:buNone/>
            </a:pPr>
            <a:r>
              <a:rPr lang="en-US" sz="1600" dirty="0">
                <a:latin typeface="Lucida Console" panose="020B0609040504020204" pitchFamily="49" charset="0"/>
              </a:rPr>
              <a:t>2 11.78626 11.26782 12.30470</a:t>
            </a:r>
          </a:p>
          <a:p>
            <a:pPr marL="0" indent="0">
              <a:buNone/>
            </a:pPr>
            <a:r>
              <a:rPr lang="en-US" sz="1600" dirty="0">
                <a:latin typeface="Lucida Console" panose="020B0609040504020204" pitchFamily="49" charset="0"/>
              </a:rPr>
              <a:t>3 16.53992 16.00567 17.07418</a:t>
            </a:r>
          </a:p>
          <a:p>
            <a:pPr marL="0" indent="0">
              <a:buNone/>
            </a:pPr>
            <a:r>
              <a:rPr lang="en-US" sz="1600" dirty="0">
                <a:latin typeface="Lucida Console" panose="020B0609040504020204" pitchFamily="49" charset="0"/>
              </a:rPr>
              <a:t>&gt; </a:t>
            </a:r>
          </a:p>
          <a:p>
            <a:pPr marL="0" indent="0">
              <a:buNone/>
            </a:pPr>
            <a:r>
              <a:rPr lang="en-US" sz="1600" dirty="0">
                <a:latin typeface="Lucida Console" panose="020B0609040504020204" pitchFamily="49" charset="0"/>
              </a:rPr>
              <a:t>&gt; # prediction interval for predicted Sales</a:t>
            </a:r>
          </a:p>
          <a:p>
            <a:pPr marL="0" indent="0">
              <a:buNone/>
            </a:pPr>
            <a:r>
              <a:rPr lang="en-US" sz="1600" dirty="0" smtClean="0">
                <a:latin typeface="Lucida Console" panose="020B0609040504020204" pitchFamily="49" charset="0"/>
              </a:rPr>
              <a:t>&gt;predict(</a:t>
            </a:r>
            <a:r>
              <a:rPr lang="en-US" sz="1600" dirty="0" err="1" smtClean="0">
                <a:latin typeface="Lucida Console" panose="020B0609040504020204" pitchFamily="49" charset="0"/>
              </a:rPr>
              <a:t>lm.fit,data.frame</a:t>
            </a:r>
            <a:r>
              <a:rPr lang="en-US" sz="1600" dirty="0" smtClean="0">
                <a:latin typeface="Lucida Console" panose="020B0609040504020204" pitchFamily="49" charset="0"/>
              </a:rPr>
              <a:t>(TV=c(10,100,200)),</a:t>
            </a:r>
          </a:p>
          <a:p>
            <a:pPr marL="0" indent="0">
              <a:buNone/>
            </a:pPr>
            <a:r>
              <a:rPr lang="en-US" sz="1600" dirty="0">
                <a:latin typeface="Lucida Console" panose="020B0609040504020204" pitchFamily="49" charset="0"/>
              </a:rPr>
              <a:t>	</a:t>
            </a:r>
            <a:r>
              <a:rPr lang="en-US" sz="1600" dirty="0" smtClean="0">
                <a:latin typeface="Lucida Console" panose="020B0609040504020204" pitchFamily="49" charset="0"/>
              </a:rPr>
              <a:t>		interval</a:t>
            </a:r>
            <a:r>
              <a:rPr lang="en-US" sz="1600" dirty="0">
                <a:latin typeface="Lucida Console" panose="020B0609040504020204" pitchFamily="49" charset="0"/>
              </a:rPr>
              <a:t>="prediction")</a:t>
            </a:r>
          </a:p>
          <a:p>
            <a:pPr marL="0" indent="0">
              <a:buNone/>
            </a:pPr>
            <a:r>
              <a:rPr lang="en-US" sz="1600" dirty="0">
                <a:latin typeface="Lucida Console" panose="020B0609040504020204" pitchFamily="49" charset="0"/>
              </a:rPr>
              <a:t>       fit       </a:t>
            </a:r>
            <a:r>
              <a:rPr lang="en-US" sz="1600" dirty="0" err="1">
                <a:latin typeface="Lucida Console" panose="020B0609040504020204" pitchFamily="49" charset="0"/>
              </a:rPr>
              <a:t>lwr</a:t>
            </a:r>
            <a:r>
              <a:rPr lang="en-US" sz="1600" dirty="0">
                <a:latin typeface="Lucida Console" panose="020B0609040504020204" pitchFamily="49" charset="0"/>
              </a:rPr>
              <a:t>      </a:t>
            </a:r>
            <a:r>
              <a:rPr lang="en-US" sz="1600" dirty="0" err="1">
                <a:latin typeface="Lucida Console" panose="020B0609040504020204" pitchFamily="49" charset="0"/>
              </a:rPr>
              <a:t>upr</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1  7.50796  1.024881 13.99104</a:t>
            </a:r>
          </a:p>
          <a:p>
            <a:pPr marL="0" indent="0">
              <a:buNone/>
            </a:pPr>
            <a:r>
              <a:rPr lang="en-US" sz="1600" dirty="0">
                <a:latin typeface="Lucida Console" panose="020B0609040504020204" pitchFamily="49" charset="0"/>
              </a:rPr>
              <a:t>2 11.78626  5.339251 18.23326</a:t>
            </a:r>
          </a:p>
          <a:p>
            <a:pPr marL="0" indent="0">
              <a:buNone/>
            </a:pPr>
            <a:r>
              <a:rPr lang="en-US" sz="1600" dirty="0">
                <a:latin typeface="Lucida Console" panose="020B0609040504020204" pitchFamily="49" charset="0"/>
              </a:rPr>
              <a:t>3 16.53992 10.091624 22.98822</a:t>
            </a:r>
            <a:endParaRPr lang="en-US" sz="1600" dirty="0" smtClean="0">
              <a:latin typeface="Lucida Console" panose="020B0609040504020204" pitchFamily="49" charset="0"/>
            </a:endParaRPr>
          </a:p>
        </p:txBody>
      </p:sp>
    </p:spTree>
    <p:extLst>
      <p:ext uri="{BB962C8B-B14F-4D97-AF65-F5344CB8AC3E}">
        <p14:creationId xmlns:p14="http://schemas.microsoft.com/office/powerpoint/2010/main" val="36908365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a:t>Some Important Questions</a:t>
            </a:r>
            <a:endParaRPr lang="en-US" sz="20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6381328"/>
            <a:ext cx="3240360" cy="347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4" name="3 Rectángulo"/>
          <p:cNvSpPr/>
          <p:nvPr/>
        </p:nvSpPr>
        <p:spPr>
          <a:xfrm>
            <a:off x="539552" y="1268760"/>
            <a:ext cx="8064896" cy="1477328"/>
          </a:xfrm>
          <a:prstGeom prst="rect">
            <a:avLst/>
          </a:prstGeom>
        </p:spPr>
        <p:txBody>
          <a:bodyPr wrap="square">
            <a:spAutoFit/>
          </a:bodyPr>
          <a:lstStyle/>
          <a:p>
            <a:r>
              <a:rPr lang="en-US" dirty="0"/>
              <a:t>For example, given that interval</a:t>
            </a:r>
          </a:p>
          <a:p>
            <a:r>
              <a:rPr lang="en-US" dirty="0"/>
              <a:t>$100</a:t>
            </a:r>
            <a:r>
              <a:rPr lang="en-US" i="1" dirty="0"/>
              <a:t>,</a:t>
            </a:r>
            <a:r>
              <a:rPr lang="en-US" dirty="0"/>
              <a:t>000 is spent on TV advertising and $20</a:t>
            </a:r>
            <a:r>
              <a:rPr lang="en-US" i="1" dirty="0"/>
              <a:t>,</a:t>
            </a:r>
            <a:r>
              <a:rPr lang="en-US" dirty="0"/>
              <a:t>000 is spent on radio advertising</a:t>
            </a:r>
          </a:p>
          <a:p>
            <a:r>
              <a:rPr lang="en-US" dirty="0"/>
              <a:t>in each city, the 95% </a:t>
            </a:r>
            <a:r>
              <a:rPr lang="en-US" b="1" dirty="0">
                <a:solidFill>
                  <a:srgbClr val="00B050"/>
                </a:solidFill>
              </a:rPr>
              <a:t>confidence interval </a:t>
            </a:r>
            <a:r>
              <a:rPr lang="en-US" dirty="0"/>
              <a:t>is [10</a:t>
            </a:r>
            <a:r>
              <a:rPr lang="en-US" i="1" dirty="0"/>
              <a:t>,</a:t>
            </a:r>
            <a:r>
              <a:rPr lang="en-US" dirty="0"/>
              <a:t>985</a:t>
            </a:r>
            <a:r>
              <a:rPr lang="en-US" i="1" dirty="0"/>
              <a:t>, </a:t>
            </a:r>
            <a:r>
              <a:rPr lang="en-US" dirty="0"/>
              <a:t>11</a:t>
            </a:r>
            <a:r>
              <a:rPr lang="en-US" i="1" dirty="0"/>
              <a:t>,</a:t>
            </a:r>
            <a:r>
              <a:rPr lang="en-US" dirty="0"/>
              <a:t>528]. We interpret</a:t>
            </a:r>
          </a:p>
          <a:p>
            <a:r>
              <a:rPr lang="en-US" dirty="0"/>
              <a:t>this to mean that 95% of intervals of this form will contain the true value of</a:t>
            </a:r>
          </a:p>
          <a:p>
            <a:r>
              <a:rPr lang="en-US" i="1" dirty="0"/>
              <a:t>f</a:t>
            </a:r>
            <a:r>
              <a:rPr lang="en-US" dirty="0"/>
              <a:t>(</a:t>
            </a:r>
            <a:r>
              <a:rPr lang="en-US" i="1" dirty="0"/>
              <a:t>X</a:t>
            </a:r>
            <a:r>
              <a:rPr lang="en-US" dirty="0" smtClean="0"/>
              <a:t>).</a:t>
            </a:r>
            <a:endParaRPr lang="en-US" dirty="0"/>
          </a:p>
        </p:txBody>
      </p:sp>
      <p:sp>
        <p:nvSpPr>
          <p:cNvPr id="8" name="2 Marcador de contenido"/>
          <p:cNvSpPr>
            <a:spLocks noGrp="1"/>
          </p:cNvSpPr>
          <p:nvPr>
            <p:ph idx="1"/>
          </p:nvPr>
        </p:nvSpPr>
        <p:spPr>
          <a:xfrm>
            <a:off x="539552" y="3126957"/>
            <a:ext cx="8352927" cy="2138578"/>
          </a:xfrm>
        </p:spPr>
        <p:txBody>
          <a:bodyPr>
            <a:noAutofit/>
          </a:bodyPr>
          <a:lstStyle/>
          <a:p>
            <a:pPr marL="0" indent="0">
              <a:buNone/>
            </a:pPr>
            <a:r>
              <a:rPr lang="en-US" sz="1800" dirty="0" smtClean="0"/>
              <a:t>On </a:t>
            </a:r>
            <a:r>
              <a:rPr lang="en-US" sz="1800" dirty="0"/>
              <a:t>the other hand, a </a:t>
            </a:r>
            <a:r>
              <a:rPr lang="en-US" sz="1800" b="1" i="1" dirty="0">
                <a:solidFill>
                  <a:srgbClr val="00B050"/>
                </a:solidFill>
              </a:rPr>
              <a:t>prediction interval </a:t>
            </a:r>
            <a:r>
              <a:rPr lang="en-US" sz="1800" dirty="0"/>
              <a:t>can be used to quantify </a:t>
            </a:r>
            <a:r>
              <a:rPr lang="en-US" sz="1800" dirty="0" smtClean="0"/>
              <a:t>the prediction</a:t>
            </a:r>
            <a:endParaRPr lang="en-US" sz="1800" dirty="0"/>
          </a:p>
          <a:p>
            <a:pPr marL="0" indent="0">
              <a:buNone/>
            </a:pPr>
            <a:r>
              <a:rPr lang="en-US" sz="1800" dirty="0"/>
              <a:t>uncertainty surrounding sales for a </a:t>
            </a:r>
            <a:r>
              <a:rPr lang="en-US" sz="1800" i="1" dirty="0"/>
              <a:t>particular </a:t>
            </a:r>
            <a:r>
              <a:rPr lang="en-US" sz="1800" dirty="0"/>
              <a:t>city. Given that $100</a:t>
            </a:r>
            <a:r>
              <a:rPr lang="en-US" sz="1800" i="1" dirty="0"/>
              <a:t>,</a:t>
            </a:r>
            <a:r>
              <a:rPr lang="en-US" sz="1800" dirty="0"/>
              <a:t>000 is </a:t>
            </a:r>
            <a:r>
              <a:rPr lang="en-US" sz="1800" dirty="0" smtClean="0"/>
              <a:t>interval spent </a:t>
            </a:r>
            <a:r>
              <a:rPr lang="en-US" sz="1800" dirty="0"/>
              <a:t>on TV advertising and $20</a:t>
            </a:r>
            <a:r>
              <a:rPr lang="en-US" sz="1800" i="1" dirty="0"/>
              <a:t>,</a:t>
            </a:r>
            <a:r>
              <a:rPr lang="en-US" sz="1800" dirty="0"/>
              <a:t>000 is spent on radio advertising in that </a:t>
            </a:r>
            <a:r>
              <a:rPr lang="en-US" sz="1800" dirty="0" smtClean="0"/>
              <a:t>city the </a:t>
            </a:r>
            <a:r>
              <a:rPr lang="en-US" sz="1800" dirty="0"/>
              <a:t>95% prediction interval is [7</a:t>
            </a:r>
            <a:r>
              <a:rPr lang="en-US" sz="1800" i="1" dirty="0"/>
              <a:t>,</a:t>
            </a:r>
            <a:r>
              <a:rPr lang="en-US" sz="1800" dirty="0"/>
              <a:t>930</a:t>
            </a:r>
            <a:r>
              <a:rPr lang="en-US" sz="1800" i="1" dirty="0"/>
              <a:t>, </a:t>
            </a:r>
            <a:r>
              <a:rPr lang="en-US" sz="1800" dirty="0"/>
              <a:t>14</a:t>
            </a:r>
            <a:r>
              <a:rPr lang="en-US" sz="1800" i="1" dirty="0"/>
              <a:t>,</a:t>
            </a:r>
            <a:r>
              <a:rPr lang="en-US" sz="1800" dirty="0"/>
              <a:t>580]. We interpret this to </a:t>
            </a:r>
            <a:r>
              <a:rPr lang="en-US" sz="1800" dirty="0" smtClean="0"/>
              <a:t>mean that </a:t>
            </a:r>
            <a:r>
              <a:rPr lang="en-US" sz="1800" dirty="0"/>
              <a:t>95% of intervals of this form will contain the true value of </a:t>
            </a:r>
            <a:r>
              <a:rPr lang="en-US" sz="1800" i="1" dirty="0"/>
              <a:t>Y </a:t>
            </a:r>
            <a:r>
              <a:rPr lang="en-US" sz="1800" dirty="0"/>
              <a:t>for </a:t>
            </a:r>
            <a:r>
              <a:rPr lang="en-US" sz="1800" dirty="0" smtClean="0"/>
              <a:t>this city</a:t>
            </a:r>
            <a:r>
              <a:rPr lang="en-US" sz="1800" dirty="0"/>
              <a:t>. </a:t>
            </a:r>
            <a:endParaRPr lang="en-US" sz="1800" dirty="0" smtClean="0"/>
          </a:p>
          <a:p>
            <a:pPr marL="0" indent="0">
              <a:buNone/>
            </a:pPr>
            <a:endParaRPr lang="en-US" sz="1800" dirty="0"/>
          </a:p>
          <a:p>
            <a:r>
              <a:rPr lang="en-US" sz="1800" dirty="0" smtClean="0"/>
              <a:t>Note </a:t>
            </a:r>
            <a:r>
              <a:rPr lang="en-US" sz="1800" dirty="0"/>
              <a:t>that both intervals are centered at 11</a:t>
            </a:r>
            <a:r>
              <a:rPr lang="en-US" sz="1800" i="1" dirty="0"/>
              <a:t>,</a:t>
            </a:r>
            <a:r>
              <a:rPr lang="en-US" sz="1800" dirty="0"/>
              <a:t>256, but that the </a:t>
            </a:r>
            <a:r>
              <a:rPr lang="en-US" sz="1800" dirty="0" smtClean="0"/>
              <a:t>prediction interval </a:t>
            </a:r>
            <a:r>
              <a:rPr lang="en-US" sz="1800" dirty="0"/>
              <a:t>is substantially wider than the confidence interval, reflecting </a:t>
            </a:r>
            <a:r>
              <a:rPr lang="en-US" sz="1800" dirty="0" smtClean="0"/>
              <a:t>the increased </a:t>
            </a:r>
            <a:r>
              <a:rPr lang="en-US" sz="1800" dirty="0"/>
              <a:t>uncertainty about sales for a given city in comparison to </a:t>
            </a:r>
            <a:r>
              <a:rPr lang="en-US" sz="1800" dirty="0" smtClean="0"/>
              <a:t>the average </a:t>
            </a:r>
            <a:r>
              <a:rPr lang="en-US" sz="1800" dirty="0"/>
              <a:t>sales over many locations.</a:t>
            </a:r>
            <a:endParaRPr lang="en-US" sz="1800" dirty="0" smtClean="0">
              <a:latin typeface="Lucida Console" panose="020B0609040504020204" pitchFamily="49" charset="0"/>
            </a:endParaRPr>
          </a:p>
        </p:txBody>
      </p:sp>
    </p:spTree>
    <p:extLst>
      <p:ext uri="{BB962C8B-B14F-4D97-AF65-F5344CB8AC3E}">
        <p14:creationId xmlns:p14="http://schemas.microsoft.com/office/powerpoint/2010/main" val="28234634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8" name="2 Marcador de contenido"/>
          <p:cNvSpPr>
            <a:spLocks noGrp="1"/>
          </p:cNvSpPr>
          <p:nvPr>
            <p:ph idx="1"/>
          </p:nvPr>
        </p:nvSpPr>
        <p:spPr>
          <a:xfrm>
            <a:off x="467544" y="1196753"/>
            <a:ext cx="8229600" cy="792088"/>
          </a:xfrm>
        </p:spPr>
        <p:txBody>
          <a:bodyPr>
            <a:normAutofit/>
          </a:bodyPr>
          <a:lstStyle/>
          <a:p>
            <a:r>
              <a:rPr lang="en-US" dirty="0"/>
              <a:t>Other Considerations in the Regression Model:</a:t>
            </a:r>
            <a:endParaRPr lang="en-US" dirty="0" smtClean="0"/>
          </a:p>
        </p:txBody>
      </p:sp>
      <p:sp>
        <p:nvSpPr>
          <p:cNvPr id="9" name="8 Rectángulo"/>
          <p:cNvSpPr/>
          <p:nvPr/>
        </p:nvSpPr>
        <p:spPr>
          <a:xfrm>
            <a:off x="971600" y="1916832"/>
            <a:ext cx="7128792" cy="1384995"/>
          </a:xfrm>
          <a:prstGeom prst="rect">
            <a:avLst/>
          </a:prstGeom>
        </p:spPr>
        <p:txBody>
          <a:bodyPr wrap="square">
            <a:spAutoFit/>
          </a:bodyPr>
          <a:lstStyle/>
          <a:p>
            <a:pPr marL="285750" indent="-285750">
              <a:spcAft>
                <a:spcPts val="1800"/>
              </a:spcAft>
              <a:buClr>
                <a:srgbClr val="0070C0"/>
              </a:buClr>
              <a:buSzPct val="80000"/>
              <a:buFont typeface="Wingdings" panose="05000000000000000000" pitchFamily="2" charset="2"/>
              <a:buChar char="q"/>
            </a:pPr>
            <a:r>
              <a:rPr lang="en-US" i="1" dirty="0" smtClean="0"/>
              <a:t>Qualitative Predictors</a:t>
            </a:r>
          </a:p>
          <a:p>
            <a:pPr marL="285750" indent="-285750">
              <a:spcAft>
                <a:spcPts val="1800"/>
              </a:spcAft>
              <a:buClr>
                <a:srgbClr val="0070C0"/>
              </a:buClr>
              <a:buSzPct val="80000"/>
              <a:buFont typeface="Wingdings" panose="05000000000000000000" pitchFamily="2" charset="2"/>
              <a:buChar char="q"/>
            </a:pPr>
            <a:r>
              <a:rPr lang="en-US" i="1" dirty="0" smtClean="0"/>
              <a:t>Extensions of the Linear Model</a:t>
            </a:r>
          </a:p>
          <a:p>
            <a:pPr marL="285750" indent="-285750">
              <a:spcAft>
                <a:spcPts val="1800"/>
              </a:spcAft>
              <a:buClr>
                <a:srgbClr val="0070C0"/>
              </a:buClr>
              <a:buSzPct val="80000"/>
              <a:buFont typeface="Wingdings" panose="05000000000000000000" pitchFamily="2" charset="2"/>
              <a:buChar char="q"/>
            </a:pPr>
            <a:r>
              <a:rPr lang="en-US" i="1" dirty="0" smtClean="0"/>
              <a:t>Potential Problems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635" y="6393210"/>
            <a:ext cx="4961047" cy="316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0675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Qualitative Predictors</a:t>
            </a:r>
            <a:endParaRPr lang="en-US" sz="2000" dirty="0"/>
          </a:p>
        </p:txBody>
      </p:sp>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8" name="2 Marcador de contenido"/>
          <p:cNvSpPr>
            <a:spLocks noGrp="1"/>
          </p:cNvSpPr>
          <p:nvPr>
            <p:ph idx="1"/>
          </p:nvPr>
        </p:nvSpPr>
        <p:spPr>
          <a:xfrm>
            <a:off x="467544" y="1196753"/>
            <a:ext cx="8229600" cy="792088"/>
          </a:xfrm>
        </p:spPr>
        <p:txBody>
          <a:bodyPr>
            <a:normAutofit/>
          </a:bodyPr>
          <a:lstStyle/>
          <a:p>
            <a:r>
              <a:rPr lang="en-US" dirty="0"/>
              <a:t>Other Considerations in the Regression Model:</a:t>
            </a:r>
            <a:endParaRPr lang="en-US" dirty="0" smtClean="0"/>
          </a:p>
        </p:txBody>
      </p:sp>
      <p:sp>
        <p:nvSpPr>
          <p:cNvPr id="9" name="8 Rectángulo"/>
          <p:cNvSpPr/>
          <p:nvPr/>
        </p:nvSpPr>
        <p:spPr>
          <a:xfrm>
            <a:off x="971600" y="1916832"/>
            <a:ext cx="7128792" cy="1384995"/>
          </a:xfrm>
          <a:prstGeom prst="rect">
            <a:avLst/>
          </a:prstGeom>
        </p:spPr>
        <p:txBody>
          <a:bodyPr wrap="square">
            <a:spAutoFit/>
          </a:bodyPr>
          <a:lstStyle/>
          <a:p>
            <a:pPr marL="285750" indent="-285750">
              <a:spcAft>
                <a:spcPts val="1800"/>
              </a:spcAft>
              <a:buClr>
                <a:srgbClr val="0070C0"/>
              </a:buClr>
              <a:buSzPct val="80000"/>
              <a:buFont typeface="Wingdings" panose="05000000000000000000" pitchFamily="2" charset="2"/>
              <a:buChar char="q"/>
            </a:pPr>
            <a:r>
              <a:rPr lang="en-US" i="1" dirty="0" smtClean="0"/>
              <a:t>Qualitative Predictors</a:t>
            </a:r>
          </a:p>
          <a:p>
            <a:pPr marL="285750" indent="-285750">
              <a:spcAft>
                <a:spcPts val="1800"/>
              </a:spcAft>
              <a:buClr>
                <a:srgbClr val="0070C0"/>
              </a:buClr>
              <a:buSzPct val="80000"/>
              <a:buFont typeface="Wingdings" panose="05000000000000000000" pitchFamily="2" charset="2"/>
              <a:buChar char="q"/>
            </a:pPr>
            <a:r>
              <a:rPr lang="en-US" i="1" dirty="0" smtClean="0">
                <a:solidFill>
                  <a:schemeClr val="bg1">
                    <a:lumMod val="85000"/>
                  </a:schemeClr>
                </a:solidFill>
              </a:rPr>
              <a:t>Extensions of the Linear Model</a:t>
            </a:r>
          </a:p>
          <a:p>
            <a:pPr marL="285750" indent="-285750">
              <a:spcAft>
                <a:spcPts val="1800"/>
              </a:spcAft>
              <a:buClr>
                <a:srgbClr val="0070C0"/>
              </a:buClr>
              <a:buSzPct val="80000"/>
              <a:buFont typeface="Wingdings" panose="05000000000000000000" pitchFamily="2" charset="2"/>
              <a:buChar char="q"/>
            </a:pPr>
            <a:r>
              <a:rPr lang="en-US" i="1" dirty="0" smtClean="0">
                <a:solidFill>
                  <a:schemeClr val="bg1">
                    <a:lumMod val="85000"/>
                  </a:schemeClr>
                </a:solidFill>
              </a:rPr>
              <a:t>Potential Problems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635" y="6393210"/>
            <a:ext cx="4961047" cy="316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20273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Qualitative Predictors</a:t>
            </a:r>
            <a:endParaRPr lang="en-US" sz="2000" dirty="0"/>
          </a:p>
        </p:txBody>
      </p:sp>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8" name="2 Marcador de contenido"/>
          <p:cNvSpPr>
            <a:spLocks noGrp="1"/>
          </p:cNvSpPr>
          <p:nvPr>
            <p:ph idx="1"/>
          </p:nvPr>
        </p:nvSpPr>
        <p:spPr>
          <a:xfrm>
            <a:off x="467544" y="1196753"/>
            <a:ext cx="8229600" cy="792088"/>
          </a:xfrm>
        </p:spPr>
        <p:txBody>
          <a:bodyPr>
            <a:normAutofit/>
          </a:bodyPr>
          <a:lstStyle/>
          <a:p>
            <a:r>
              <a:rPr lang="en-US" dirty="0" smtClean="0"/>
              <a:t>Quantitative Predictors</a:t>
            </a:r>
          </a:p>
        </p:txBody>
      </p:sp>
      <p:sp>
        <p:nvSpPr>
          <p:cNvPr id="9" name="8 Rectángulo"/>
          <p:cNvSpPr/>
          <p:nvPr/>
        </p:nvSpPr>
        <p:spPr>
          <a:xfrm>
            <a:off x="971600" y="1916832"/>
            <a:ext cx="7128792" cy="3785652"/>
          </a:xfrm>
          <a:prstGeom prst="rect">
            <a:avLst/>
          </a:prstGeom>
        </p:spPr>
        <p:txBody>
          <a:bodyPr wrap="square">
            <a:spAutoFit/>
          </a:bodyPr>
          <a:lstStyle/>
          <a:p>
            <a:pPr>
              <a:spcAft>
                <a:spcPts val="1800"/>
              </a:spcAft>
              <a:buClr>
                <a:srgbClr val="0070C0"/>
              </a:buClr>
              <a:buSzPct val="80000"/>
            </a:pPr>
            <a:r>
              <a:rPr lang="en-US" sz="2000" b="1" dirty="0" smtClean="0">
                <a:solidFill>
                  <a:schemeClr val="accent6">
                    <a:lumMod val="50000"/>
                  </a:schemeClr>
                </a:solidFill>
              </a:rPr>
              <a:t>Credit</a:t>
            </a:r>
            <a:r>
              <a:rPr lang="en-US" sz="2000" dirty="0" smtClean="0"/>
              <a:t> data:</a:t>
            </a:r>
          </a:p>
          <a:p>
            <a:pPr marL="800100" lvl="1" indent="-342900">
              <a:spcAft>
                <a:spcPts val="1800"/>
              </a:spcAft>
              <a:buClr>
                <a:srgbClr val="0070C0"/>
              </a:buClr>
              <a:buSzPct val="80000"/>
              <a:buFont typeface="Arial" panose="020B0604020202020204" pitchFamily="34" charset="0"/>
              <a:buChar char="•"/>
            </a:pPr>
            <a:r>
              <a:rPr lang="en-US" sz="2000" b="1" dirty="0">
                <a:solidFill>
                  <a:schemeClr val="accent6">
                    <a:lumMod val="50000"/>
                  </a:schemeClr>
                </a:solidFill>
              </a:rPr>
              <a:t>b</a:t>
            </a:r>
            <a:r>
              <a:rPr lang="en-US" sz="2000" b="1" dirty="0" smtClean="0">
                <a:solidFill>
                  <a:schemeClr val="accent6">
                    <a:lumMod val="50000"/>
                  </a:schemeClr>
                </a:solidFill>
              </a:rPr>
              <a:t>alance</a:t>
            </a:r>
            <a:r>
              <a:rPr lang="en-US" sz="2000" dirty="0" smtClean="0"/>
              <a:t>: average credit card debt</a:t>
            </a:r>
          </a:p>
          <a:p>
            <a:pPr marL="800100" lvl="1" indent="-342900">
              <a:spcAft>
                <a:spcPts val="1800"/>
              </a:spcAft>
              <a:buClr>
                <a:srgbClr val="0070C0"/>
              </a:buClr>
              <a:buSzPct val="80000"/>
              <a:buFont typeface="Arial" panose="020B0604020202020204" pitchFamily="34" charset="0"/>
              <a:buChar char="•"/>
            </a:pPr>
            <a:r>
              <a:rPr lang="en-US" sz="2000" b="1" dirty="0" smtClean="0"/>
              <a:t>quantitative predictors</a:t>
            </a:r>
            <a:r>
              <a:rPr lang="en-US" sz="2000" dirty="0" smtClean="0"/>
              <a:t>: </a:t>
            </a:r>
            <a:r>
              <a:rPr lang="en-US" sz="2000" b="1" dirty="0" smtClean="0">
                <a:solidFill>
                  <a:schemeClr val="accent6">
                    <a:lumMod val="50000"/>
                  </a:schemeClr>
                </a:solidFill>
              </a:rPr>
              <a:t>age</a:t>
            </a:r>
            <a:r>
              <a:rPr lang="en-US" sz="2000" dirty="0" smtClean="0"/>
              <a:t>, </a:t>
            </a:r>
            <a:r>
              <a:rPr lang="en-US" sz="2000" b="1" dirty="0" smtClean="0">
                <a:solidFill>
                  <a:schemeClr val="accent6">
                    <a:lumMod val="50000"/>
                  </a:schemeClr>
                </a:solidFill>
              </a:rPr>
              <a:t>cards</a:t>
            </a:r>
            <a:r>
              <a:rPr lang="en-US" sz="2000" dirty="0" smtClean="0"/>
              <a:t> (no. of credit cards), </a:t>
            </a:r>
            <a:r>
              <a:rPr lang="en-US" sz="2000" b="1" dirty="0" smtClean="0">
                <a:solidFill>
                  <a:schemeClr val="accent6">
                    <a:lumMod val="50000"/>
                  </a:schemeClr>
                </a:solidFill>
              </a:rPr>
              <a:t>e</a:t>
            </a:r>
            <a:r>
              <a:rPr lang="en-US" sz="2000" b="1" dirty="0">
                <a:solidFill>
                  <a:schemeClr val="accent6">
                    <a:lumMod val="50000"/>
                  </a:schemeClr>
                </a:solidFill>
              </a:rPr>
              <a:t>ducation</a:t>
            </a:r>
            <a:r>
              <a:rPr lang="en-US" sz="2000" dirty="0" smtClean="0"/>
              <a:t> (years of education),</a:t>
            </a:r>
            <a:r>
              <a:rPr lang="en-US" sz="2000" b="1" dirty="0" smtClean="0">
                <a:solidFill>
                  <a:schemeClr val="accent6">
                    <a:lumMod val="50000"/>
                  </a:schemeClr>
                </a:solidFill>
              </a:rPr>
              <a:t>income</a:t>
            </a:r>
            <a:r>
              <a:rPr lang="en-US" sz="2000" dirty="0" smtClean="0"/>
              <a:t> (in thousands of dollars), </a:t>
            </a:r>
            <a:r>
              <a:rPr lang="en-US" sz="2000" b="1" dirty="0" smtClean="0">
                <a:solidFill>
                  <a:schemeClr val="accent6">
                    <a:lumMod val="50000"/>
                  </a:schemeClr>
                </a:solidFill>
              </a:rPr>
              <a:t>limit</a:t>
            </a:r>
            <a:r>
              <a:rPr lang="en-US" sz="2000" dirty="0" smtClean="0"/>
              <a:t> (credit limit) and </a:t>
            </a:r>
            <a:r>
              <a:rPr lang="en-US" sz="2000" b="1" dirty="0" smtClean="0">
                <a:solidFill>
                  <a:schemeClr val="accent6">
                    <a:lumMod val="50000"/>
                  </a:schemeClr>
                </a:solidFill>
              </a:rPr>
              <a:t>rating</a:t>
            </a:r>
            <a:r>
              <a:rPr lang="en-US" sz="2000" dirty="0" smtClean="0"/>
              <a:t> (credit rating)</a:t>
            </a:r>
          </a:p>
          <a:p>
            <a:pPr marL="800100" lvl="1" indent="-342900">
              <a:spcAft>
                <a:spcPts val="1800"/>
              </a:spcAft>
              <a:buClr>
                <a:srgbClr val="0070C0"/>
              </a:buClr>
              <a:buSzPct val="80000"/>
              <a:buFont typeface="Arial" panose="020B0604020202020204" pitchFamily="34" charset="0"/>
              <a:buChar char="•"/>
            </a:pPr>
            <a:r>
              <a:rPr lang="en-US" sz="2000" b="1" dirty="0" smtClean="0"/>
              <a:t>qualitative </a:t>
            </a:r>
            <a:r>
              <a:rPr lang="en-US" sz="2000" b="1" dirty="0"/>
              <a:t>predictors</a:t>
            </a:r>
            <a:r>
              <a:rPr lang="en-US" sz="2000" dirty="0"/>
              <a:t>: </a:t>
            </a:r>
            <a:r>
              <a:rPr lang="en-US" sz="2000" b="1" dirty="0" smtClean="0">
                <a:solidFill>
                  <a:schemeClr val="accent6">
                    <a:lumMod val="50000"/>
                  </a:schemeClr>
                </a:solidFill>
              </a:rPr>
              <a:t>gender</a:t>
            </a:r>
            <a:r>
              <a:rPr lang="en-US" sz="2000" dirty="0" smtClean="0"/>
              <a:t>, </a:t>
            </a:r>
            <a:r>
              <a:rPr lang="en-US" sz="2000" b="1" dirty="0" smtClean="0">
                <a:solidFill>
                  <a:schemeClr val="accent6">
                    <a:lumMod val="50000"/>
                  </a:schemeClr>
                </a:solidFill>
              </a:rPr>
              <a:t>student</a:t>
            </a:r>
            <a:r>
              <a:rPr lang="en-US" sz="2000" dirty="0" smtClean="0"/>
              <a:t> (student status), </a:t>
            </a:r>
            <a:r>
              <a:rPr lang="en-US" sz="2000" b="1" dirty="0" smtClean="0">
                <a:solidFill>
                  <a:schemeClr val="accent6">
                    <a:lumMod val="50000"/>
                  </a:schemeClr>
                </a:solidFill>
              </a:rPr>
              <a:t>status</a:t>
            </a:r>
            <a:r>
              <a:rPr lang="en-US" sz="2000" dirty="0" smtClean="0"/>
              <a:t> (marital status), and </a:t>
            </a:r>
            <a:r>
              <a:rPr lang="en-US" sz="2000" b="1" dirty="0" smtClean="0">
                <a:solidFill>
                  <a:schemeClr val="accent6">
                    <a:lumMod val="50000"/>
                  </a:schemeClr>
                </a:solidFill>
              </a:rPr>
              <a:t>ethnicity</a:t>
            </a:r>
            <a:r>
              <a:rPr lang="en-US" sz="2000" dirty="0" smtClean="0"/>
              <a:t> (Caucasian, African American or Asian)</a:t>
            </a:r>
          </a:p>
          <a:p>
            <a:pPr marL="800100" lvl="1" indent="-342900">
              <a:spcAft>
                <a:spcPts val="1800"/>
              </a:spcAft>
              <a:buClr>
                <a:srgbClr val="0070C0"/>
              </a:buClr>
              <a:buSzPct val="80000"/>
              <a:buFont typeface="Arial" panose="020B0604020202020204" pitchFamily="34" charset="0"/>
              <a:buChar char="•"/>
            </a:pPr>
            <a:endParaRPr lang="en-US" sz="20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635" y="6393210"/>
            <a:ext cx="4961047" cy="316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1782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Qualitative Predictors</a:t>
            </a:r>
            <a:endParaRPr lang="en-US" sz="2000" dirty="0"/>
          </a:p>
        </p:txBody>
      </p:sp>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9" name="8 Rectángulo"/>
          <p:cNvSpPr/>
          <p:nvPr/>
        </p:nvSpPr>
        <p:spPr>
          <a:xfrm>
            <a:off x="323528" y="1052736"/>
            <a:ext cx="2808312" cy="4231928"/>
          </a:xfrm>
          <a:prstGeom prst="rect">
            <a:avLst/>
          </a:prstGeom>
        </p:spPr>
        <p:txBody>
          <a:bodyPr wrap="square">
            <a:spAutoFit/>
          </a:bodyPr>
          <a:lstStyle/>
          <a:p>
            <a:pPr>
              <a:spcAft>
                <a:spcPts val="1800"/>
              </a:spcAft>
              <a:buClr>
                <a:srgbClr val="0070C0"/>
              </a:buClr>
              <a:buSzPct val="80000"/>
            </a:pPr>
            <a:r>
              <a:rPr lang="en-US" sz="2400" b="1" dirty="0" smtClean="0">
                <a:solidFill>
                  <a:schemeClr val="accent6">
                    <a:lumMod val="50000"/>
                  </a:schemeClr>
                </a:solidFill>
              </a:rPr>
              <a:t>Credit</a:t>
            </a:r>
            <a:r>
              <a:rPr lang="en-US" sz="2400" dirty="0" smtClean="0"/>
              <a:t> data</a:t>
            </a:r>
            <a:r>
              <a:rPr lang="en-US" sz="2000" dirty="0" smtClean="0"/>
              <a:t>:</a:t>
            </a:r>
          </a:p>
          <a:p>
            <a:pPr>
              <a:spcAft>
                <a:spcPts val="1800"/>
              </a:spcAft>
              <a:buClr>
                <a:srgbClr val="0070C0"/>
              </a:buClr>
              <a:buSzPct val="80000"/>
            </a:pPr>
            <a:r>
              <a:rPr lang="en-US" sz="2000" b="1" dirty="0" smtClean="0">
                <a:solidFill>
                  <a:schemeClr val="accent6">
                    <a:lumMod val="50000"/>
                  </a:schemeClr>
                </a:solidFill>
              </a:rPr>
              <a:t>balance</a:t>
            </a:r>
            <a:r>
              <a:rPr lang="en-US" sz="2000" dirty="0" smtClean="0"/>
              <a:t>: average credit card debt</a:t>
            </a:r>
          </a:p>
          <a:p>
            <a:pPr algn="ctr">
              <a:spcAft>
                <a:spcPts val="1800"/>
              </a:spcAft>
              <a:buClr>
                <a:srgbClr val="0070C0"/>
              </a:buClr>
              <a:buSzPct val="80000"/>
            </a:pPr>
            <a:r>
              <a:rPr lang="en-US" sz="2000" dirty="0" err="1" smtClean="0"/>
              <a:t>v.s</a:t>
            </a:r>
            <a:r>
              <a:rPr lang="en-US" sz="2000" dirty="0" smtClean="0"/>
              <a:t>.</a:t>
            </a:r>
          </a:p>
          <a:p>
            <a:pPr>
              <a:spcAft>
                <a:spcPts val="1800"/>
              </a:spcAft>
              <a:buClr>
                <a:srgbClr val="0070C0"/>
              </a:buClr>
              <a:buSzPct val="80000"/>
            </a:pPr>
            <a:r>
              <a:rPr lang="en-US" sz="2000" dirty="0" smtClean="0"/>
              <a:t> </a:t>
            </a:r>
            <a:r>
              <a:rPr lang="en-US" sz="2000" b="1" dirty="0" smtClean="0"/>
              <a:t>quantitative predictors</a:t>
            </a:r>
            <a:r>
              <a:rPr lang="en-US" sz="2000" dirty="0" smtClean="0"/>
              <a:t>: </a:t>
            </a:r>
            <a:r>
              <a:rPr lang="en-US" sz="2000" b="1" dirty="0" smtClean="0">
                <a:solidFill>
                  <a:schemeClr val="accent6">
                    <a:lumMod val="50000"/>
                  </a:schemeClr>
                </a:solidFill>
              </a:rPr>
              <a:t>age</a:t>
            </a:r>
            <a:r>
              <a:rPr lang="en-US" sz="2000" dirty="0" smtClean="0"/>
              <a:t>, </a:t>
            </a:r>
            <a:r>
              <a:rPr lang="en-US" sz="2000" b="1" dirty="0" smtClean="0">
                <a:solidFill>
                  <a:schemeClr val="accent6">
                    <a:lumMod val="50000"/>
                  </a:schemeClr>
                </a:solidFill>
              </a:rPr>
              <a:t>cards</a:t>
            </a:r>
            <a:r>
              <a:rPr lang="en-US" sz="2000" dirty="0" smtClean="0"/>
              <a:t> (no. of credit cards), </a:t>
            </a:r>
            <a:r>
              <a:rPr lang="en-US" sz="2000" b="1" dirty="0">
                <a:solidFill>
                  <a:schemeClr val="accent6">
                    <a:lumMod val="50000"/>
                  </a:schemeClr>
                </a:solidFill>
              </a:rPr>
              <a:t>education</a:t>
            </a:r>
            <a:r>
              <a:rPr lang="en-US" sz="2000" dirty="0" smtClean="0"/>
              <a:t> (years of education),</a:t>
            </a:r>
            <a:r>
              <a:rPr lang="en-US" sz="2000" b="1" dirty="0" smtClean="0">
                <a:solidFill>
                  <a:schemeClr val="accent6">
                    <a:lumMod val="50000"/>
                  </a:schemeClr>
                </a:solidFill>
              </a:rPr>
              <a:t>income</a:t>
            </a:r>
            <a:r>
              <a:rPr lang="en-US" sz="2000" dirty="0" smtClean="0"/>
              <a:t> (in thousands of dollars), </a:t>
            </a:r>
            <a:r>
              <a:rPr lang="en-US" sz="2000" b="1" dirty="0" smtClean="0">
                <a:solidFill>
                  <a:schemeClr val="accent6">
                    <a:lumMod val="50000"/>
                  </a:schemeClr>
                </a:solidFill>
              </a:rPr>
              <a:t>limit</a:t>
            </a:r>
            <a:r>
              <a:rPr lang="en-US" sz="2000" dirty="0" smtClean="0"/>
              <a:t> (credit limit) and </a:t>
            </a:r>
            <a:r>
              <a:rPr lang="en-US" sz="2000" b="1" dirty="0" smtClean="0">
                <a:solidFill>
                  <a:schemeClr val="accent6">
                    <a:lumMod val="50000"/>
                  </a:schemeClr>
                </a:solidFill>
              </a:rPr>
              <a:t>rating</a:t>
            </a:r>
            <a:r>
              <a:rPr lang="en-US" sz="2000" dirty="0" smtClean="0"/>
              <a:t> (credit rating)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635" y="6393210"/>
            <a:ext cx="4961047" cy="316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904279"/>
            <a:ext cx="5544616" cy="5488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7135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791" y="1884366"/>
            <a:ext cx="3596833" cy="917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Qualitative Predictors</a:t>
            </a:r>
            <a:endParaRPr lang="en-US" sz="2000" dirty="0"/>
          </a:p>
        </p:txBody>
      </p:sp>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8" name="2 Marcador de contenido"/>
          <p:cNvSpPr>
            <a:spLocks noGrp="1"/>
          </p:cNvSpPr>
          <p:nvPr>
            <p:ph idx="1"/>
          </p:nvPr>
        </p:nvSpPr>
        <p:spPr>
          <a:xfrm>
            <a:off x="467544" y="1196753"/>
            <a:ext cx="8229600" cy="792088"/>
          </a:xfrm>
        </p:spPr>
        <p:txBody>
          <a:bodyPr>
            <a:normAutofit fontScale="92500" lnSpcReduction="20000"/>
          </a:bodyPr>
          <a:lstStyle/>
          <a:p>
            <a:r>
              <a:rPr lang="en-US" dirty="0" smtClean="0"/>
              <a:t>Predictors with only two levels:</a:t>
            </a:r>
          </a:p>
          <a:p>
            <a:pPr marL="800100" lvl="2" indent="0">
              <a:buNone/>
            </a:pPr>
            <a:r>
              <a:rPr lang="en-US" sz="2600" dirty="0" smtClean="0"/>
              <a:t>Create a dummy variable: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5635" y="6393210"/>
            <a:ext cx="4961047" cy="316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3001705"/>
            <a:ext cx="6627922" cy="114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1331640" y="2751310"/>
            <a:ext cx="5958408" cy="461665"/>
          </a:xfrm>
          <a:prstGeom prst="rect">
            <a:avLst/>
          </a:prstGeom>
        </p:spPr>
        <p:txBody>
          <a:bodyPr wrap="square">
            <a:spAutoFit/>
          </a:bodyPr>
          <a:lstStyle/>
          <a:p>
            <a:pPr indent="-114300"/>
            <a:r>
              <a:rPr lang="en-US" sz="2400" dirty="0"/>
              <a:t>I</a:t>
            </a:r>
            <a:r>
              <a:rPr lang="en-US" sz="2400" dirty="0" smtClean="0"/>
              <a:t>nterpret the regression equation:</a:t>
            </a:r>
            <a:endParaRPr lang="en-US" sz="2400" dirty="0"/>
          </a:p>
        </p:txBody>
      </p:sp>
      <p:sp>
        <p:nvSpPr>
          <p:cNvPr id="6" name="5 Rectángulo"/>
          <p:cNvSpPr/>
          <p:nvPr/>
        </p:nvSpPr>
        <p:spPr>
          <a:xfrm>
            <a:off x="933934" y="4149080"/>
            <a:ext cx="7742522" cy="1754326"/>
          </a:xfrm>
          <a:prstGeom prst="rect">
            <a:avLst/>
          </a:prstGeom>
        </p:spPr>
        <p:txBody>
          <a:bodyPr wrap="square">
            <a:spAutoFit/>
          </a:bodyPr>
          <a:lstStyle/>
          <a:p>
            <a:pPr marL="285750" indent="-285750">
              <a:buFont typeface="Courier New" panose="02070309020205020404" pitchFamily="49" charset="0"/>
              <a:buChar char="o"/>
            </a:pPr>
            <a:r>
              <a:rPr lang="en-US" i="1" dirty="0" smtClean="0">
                <a:latin typeface="CMMI10"/>
              </a:rPr>
              <a:t>β</a:t>
            </a:r>
            <a:r>
              <a:rPr lang="en-US" sz="800" dirty="0" smtClean="0">
                <a:latin typeface="CMR7"/>
              </a:rPr>
              <a:t>0 </a:t>
            </a:r>
            <a:r>
              <a:rPr lang="en-US" dirty="0">
                <a:latin typeface="CMR10"/>
              </a:rPr>
              <a:t>can be interpreted as the average credit card balance among </a:t>
            </a:r>
            <a:r>
              <a:rPr lang="en-US" dirty="0" smtClean="0">
                <a:latin typeface="CMR10"/>
              </a:rPr>
              <a:t>males</a:t>
            </a:r>
          </a:p>
          <a:p>
            <a:pPr marL="285750" indent="-285750">
              <a:buFont typeface="Courier New" panose="02070309020205020404" pitchFamily="49" charset="0"/>
              <a:buChar char="o"/>
            </a:pPr>
            <a:endParaRPr lang="en-US" dirty="0">
              <a:latin typeface="CMR10"/>
            </a:endParaRPr>
          </a:p>
          <a:p>
            <a:pPr marL="285750" indent="-285750">
              <a:buFont typeface="Courier New" panose="02070309020205020404" pitchFamily="49" charset="0"/>
              <a:buChar char="o"/>
            </a:pPr>
            <a:r>
              <a:rPr lang="en-US" i="1" dirty="0">
                <a:latin typeface="CMMI10"/>
              </a:rPr>
              <a:t>β</a:t>
            </a:r>
            <a:r>
              <a:rPr lang="en-US" sz="800" dirty="0">
                <a:latin typeface="CMR7"/>
              </a:rPr>
              <a:t>0 </a:t>
            </a:r>
            <a:r>
              <a:rPr lang="en-US" dirty="0">
                <a:latin typeface="CMR10"/>
              </a:rPr>
              <a:t>+ </a:t>
            </a:r>
            <a:r>
              <a:rPr lang="en-US" i="1" dirty="0">
                <a:latin typeface="CMMI10"/>
              </a:rPr>
              <a:t>β</a:t>
            </a:r>
            <a:r>
              <a:rPr lang="en-US" sz="800" dirty="0">
                <a:latin typeface="CMR7"/>
              </a:rPr>
              <a:t>1 </a:t>
            </a:r>
            <a:r>
              <a:rPr lang="en-US" dirty="0">
                <a:latin typeface="CMR10"/>
              </a:rPr>
              <a:t>as the average credit card balance among </a:t>
            </a:r>
            <a:r>
              <a:rPr lang="en-US" dirty="0" smtClean="0">
                <a:latin typeface="CMR10"/>
              </a:rPr>
              <a:t>females</a:t>
            </a:r>
            <a:endParaRPr lang="en-US" dirty="0">
              <a:latin typeface="CMR10"/>
            </a:endParaRPr>
          </a:p>
          <a:p>
            <a:pPr marL="285750" indent="-285750">
              <a:buFont typeface="Courier New" panose="02070309020205020404" pitchFamily="49" charset="0"/>
              <a:buChar char="o"/>
            </a:pPr>
            <a:endParaRPr lang="en-US" dirty="0" smtClean="0">
              <a:latin typeface="CMR10"/>
            </a:endParaRPr>
          </a:p>
          <a:p>
            <a:pPr marL="285750" indent="-285750">
              <a:buFont typeface="Courier New" panose="02070309020205020404" pitchFamily="49" charset="0"/>
              <a:buChar char="o"/>
            </a:pPr>
            <a:r>
              <a:rPr lang="en-US" i="1" dirty="0" smtClean="0">
                <a:latin typeface="CMMI10"/>
              </a:rPr>
              <a:t>β</a:t>
            </a:r>
            <a:r>
              <a:rPr lang="en-US" sz="800" dirty="0" smtClean="0">
                <a:latin typeface="CMR7"/>
              </a:rPr>
              <a:t>1 </a:t>
            </a:r>
            <a:r>
              <a:rPr lang="en-US" dirty="0">
                <a:latin typeface="CMR10"/>
              </a:rPr>
              <a:t>as </a:t>
            </a:r>
            <a:r>
              <a:rPr lang="en-US" dirty="0" smtClean="0">
                <a:latin typeface="CMR10"/>
              </a:rPr>
              <a:t>the average </a:t>
            </a:r>
            <a:r>
              <a:rPr lang="en-US" dirty="0">
                <a:latin typeface="CMR10"/>
              </a:rPr>
              <a:t>difference in credit card balance between females and males.</a:t>
            </a:r>
            <a:endParaRPr lang="en-US" dirty="0"/>
          </a:p>
        </p:txBody>
      </p:sp>
    </p:spTree>
    <p:extLst>
      <p:ext uri="{BB962C8B-B14F-4D97-AF65-F5344CB8AC3E}">
        <p14:creationId xmlns:p14="http://schemas.microsoft.com/office/powerpoint/2010/main" val="668565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Qualitative Predictors</a:t>
            </a:r>
            <a:endParaRPr lang="en-US" sz="2000" dirty="0"/>
          </a:p>
        </p:txBody>
      </p:sp>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635" y="6393210"/>
            <a:ext cx="4961047" cy="316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484782"/>
            <a:ext cx="7049464" cy="1101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1680567" y="3126873"/>
            <a:ext cx="6336704" cy="2308324"/>
          </a:xfrm>
          <a:prstGeom prst="rect">
            <a:avLst/>
          </a:prstGeom>
        </p:spPr>
        <p:txBody>
          <a:bodyPr wrap="square">
            <a:spAutoFit/>
          </a:bodyPr>
          <a:lstStyle/>
          <a:p>
            <a:pPr marL="285750" indent="-285750">
              <a:buFont typeface="Arial" panose="020B0604020202020204" pitchFamily="34" charset="0"/>
              <a:buChar char="•"/>
            </a:pPr>
            <a:r>
              <a:rPr lang="en-US" dirty="0" smtClean="0"/>
              <a:t>The </a:t>
            </a:r>
            <a:r>
              <a:rPr lang="en-US" dirty="0"/>
              <a:t>average credit card debt for males </a:t>
            </a:r>
            <a:r>
              <a:rPr lang="en-US" dirty="0" smtClean="0"/>
              <a:t>is estimated </a:t>
            </a:r>
            <a:r>
              <a:rPr lang="en-US" dirty="0"/>
              <a:t>to be $</a:t>
            </a:r>
            <a:r>
              <a:rPr lang="en-US" dirty="0" smtClean="0"/>
              <a:t>509</a:t>
            </a:r>
            <a:r>
              <a:rPr lang="en-US" i="1" dirty="0" smtClean="0"/>
              <a:t>.</a:t>
            </a:r>
            <a:r>
              <a:rPr lang="en-US" dirty="0" smtClean="0"/>
              <a:t>80,</a:t>
            </a:r>
          </a:p>
          <a:p>
            <a:pPr marL="285750" indent="-285750">
              <a:buFont typeface="Arial" panose="020B0604020202020204" pitchFamily="34" charset="0"/>
              <a:buChar char="•"/>
            </a:pPr>
            <a:r>
              <a:rPr lang="en-US" dirty="0" smtClean="0"/>
              <a:t>whereas </a:t>
            </a:r>
            <a:r>
              <a:rPr lang="en-US" dirty="0"/>
              <a:t>females are estimated to carry $19</a:t>
            </a:r>
            <a:r>
              <a:rPr lang="en-US" i="1" dirty="0"/>
              <a:t>.</a:t>
            </a:r>
            <a:r>
              <a:rPr lang="en-US" dirty="0"/>
              <a:t>73 </a:t>
            </a:r>
            <a:r>
              <a:rPr lang="en-US" dirty="0" smtClean="0"/>
              <a:t>in additional </a:t>
            </a:r>
            <a:r>
              <a:rPr lang="en-US" dirty="0"/>
              <a:t>debt for a total of $509</a:t>
            </a:r>
            <a:r>
              <a:rPr lang="en-US" i="1" dirty="0"/>
              <a:t>.</a:t>
            </a:r>
            <a:r>
              <a:rPr lang="en-US" dirty="0"/>
              <a:t>80 + $19</a:t>
            </a:r>
            <a:r>
              <a:rPr lang="en-US" i="1" dirty="0"/>
              <a:t>.</a:t>
            </a:r>
            <a:r>
              <a:rPr lang="en-US" dirty="0"/>
              <a:t>73 = $529</a:t>
            </a:r>
            <a:r>
              <a:rPr lang="en-US" i="1" dirty="0"/>
              <a:t>.</a:t>
            </a:r>
            <a:r>
              <a:rPr lang="en-US" dirty="0"/>
              <a:t>53. </a:t>
            </a:r>
            <a:endParaRPr lang="en-US" dirty="0" smtClean="0"/>
          </a:p>
          <a:p>
            <a:pPr marL="285750" indent="-285750">
              <a:buFont typeface="Arial" panose="020B0604020202020204" pitchFamily="34" charset="0"/>
              <a:buChar char="•"/>
            </a:pPr>
            <a:endParaRPr lang="en-US" dirty="0"/>
          </a:p>
          <a:p>
            <a:r>
              <a:rPr lang="en-US" dirty="0" smtClean="0"/>
              <a:t>However</a:t>
            </a:r>
            <a:r>
              <a:rPr lang="en-US" dirty="0"/>
              <a:t>, </a:t>
            </a:r>
            <a:r>
              <a:rPr lang="en-US" dirty="0" smtClean="0"/>
              <a:t>we notice </a:t>
            </a:r>
            <a:r>
              <a:rPr lang="en-US" dirty="0"/>
              <a:t>that the p-value for the dummy variable is very high. This </a:t>
            </a:r>
            <a:r>
              <a:rPr lang="en-US" dirty="0" smtClean="0"/>
              <a:t>indicates that </a:t>
            </a:r>
            <a:r>
              <a:rPr lang="en-US" b="1" dirty="0"/>
              <a:t>there is no statistical evidence </a:t>
            </a:r>
            <a:r>
              <a:rPr lang="en-US" dirty="0"/>
              <a:t>of a difference in average credit </a:t>
            </a:r>
            <a:r>
              <a:rPr lang="en-US" dirty="0" smtClean="0"/>
              <a:t>card balance </a:t>
            </a:r>
            <a:r>
              <a:rPr lang="en-US" dirty="0"/>
              <a:t>between the genders.</a:t>
            </a:r>
          </a:p>
        </p:txBody>
      </p:sp>
    </p:spTree>
    <p:extLst>
      <p:ext uri="{BB962C8B-B14F-4D97-AF65-F5344CB8AC3E}">
        <p14:creationId xmlns:p14="http://schemas.microsoft.com/office/powerpoint/2010/main" val="30103309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Qualitative Predictors</a:t>
            </a:r>
            <a:endParaRPr lang="en-US" sz="2000" dirty="0"/>
          </a:p>
        </p:txBody>
      </p:sp>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8" name="2 Marcador de contenido"/>
          <p:cNvSpPr>
            <a:spLocks noGrp="1"/>
          </p:cNvSpPr>
          <p:nvPr>
            <p:ph idx="1"/>
          </p:nvPr>
        </p:nvSpPr>
        <p:spPr>
          <a:xfrm>
            <a:off x="486856" y="980728"/>
            <a:ext cx="8229600" cy="792088"/>
          </a:xfrm>
        </p:spPr>
        <p:txBody>
          <a:bodyPr>
            <a:normAutofit fontScale="92500" lnSpcReduction="20000"/>
          </a:bodyPr>
          <a:lstStyle/>
          <a:p>
            <a:r>
              <a:rPr lang="en-US" dirty="0" smtClean="0"/>
              <a:t>The decision for the dummy variable is arbitrary BUT alter the interpretation: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635" y="6393210"/>
            <a:ext cx="4961047" cy="316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797330"/>
            <a:ext cx="3317558" cy="711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3094" y="1797330"/>
            <a:ext cx="5100638" cy="702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Rectángulo"/>
          <p:cNvSpPr/>
          <p:nvPr/>
        </p:nvSpPr>
        <p:spPr>
          <a:xfrm>
            <a:off x="667447" y="2564904"/>
            <a:ext cx="8130164" cy="3816429"/>
          </a:xfrm>
          <a:prstGeom prst="rect">
            <a:avLst/>
          </a:prstGeom>
        </p:spPr>
        <p:txBody>
          <a:bodyPr wrap="square">
            <a:spAutoFit/>
          </a:bodyPr>
          <a:lstStyle/>
          <a:p>
            <a:pPr marL="285750" indent="-285750">
              <a:buFont typeface="Courier New" panose="02070309020205020404" pitchFamily="49" charset="0"/>
              <a:buChar char="o"/>
            </a:pPr>
            <a:r>
              <a:rPr lang="en-US" dirty="0"/>
              <a:t>Now β</a:t>
            </a:r>
            <a:r>
              <a:rPr lang="en-US" baseline="-25000" dirty="0"/>
              <a:t>0</a:t>
            </a:r>
            <a:r>
              <a:rPr lang="en-US" dirty="0"/>
              <a:t> can be interpreted as the overall average credit card balance (ignoring the gender effect)</a:t>
            </a:r>
          </a:p>
          <a:p>
            <a:pPr marL="285750" indent="-285750">
              <a:buFont typeface="Courier New" panose="02070309020205020404" pitchFamily="49" charset="0"/>
              <a:buChar char="o"/>
            </a:pPr>
            <a:r>
              <a:rPr lang="en-US" dirty="0"/>
              <a:t>β</a:t>
            </a:r>
            <a:r>
              <a:rPr lang="en-US" baseline="-25000" dirty="0"/>
              <a:t>1</a:t>
            </a:r>
            <a:r>
              <a:rPr lang="en-US" dirty="0"/>
              <a:t> is the amount that females are above the average and males are below the average.</a:t>
            </a:r>
          </a:p>
          <a:p>
            <a:endParaRPr lang="en-US" dirty="0">
              <a:latin typeface="CMR10"/>
            </a:endParaRPr>
          </a:p>
          <a:p>
            <a:r>
              <a:rPr lang="en-US" sz="1600" dirty="0"/>
              <a:t>In this example, the estimate for β</a:t>
            </a:r>
            <a:r>
              <a:rPr lang="en-US" sz="1600" baseline="-25000" dirty="0"/>
              <a:t>0</a:t>
            </a:r>
            <a:r>
              <a:rPr lang="en-US" sz="1600" dirty="0"/>
              <a:t> would be $519.665, halfway between the male and female averages of $509.80 and $529.53.</a:t>
            </a:r>
          </a:p>
          <a:p>
            <a:endParaRPr lang="en-US" sz="1600" dirty="0"/>
          </a:p>
          <a:p>
            <a:r>
              <a:rPr lang="en-US" sz="1600" dirty="0"/>
              <a:t>The estimate for β</a:t>
            </a:r>
            <a:r>
              <a:rPr lang="en-US" sz="1600" baseline="-25000" dirty="0"/>
              <a:t>1</a:t>
            </a:r>
            <a:r>
              <a:rPr lang="en-US" sz="1600" dirty="0"/>
              <a:t> would be $9.865, which is half of $19.73, the average difference between females and males.</a:t>
            </a:r>
          </a:p>
          <a:p>
            <a:endParaRPr lang="en-US" sz="1600" dirty="0"/>
          </a:p>
          <a:p>
            <a:r>
              <a:rPr lang="en-US" sz="1600" b="1" i="1" dirty="0">
                <a:solidFill>
                  <a:schemeClr val="accent2">
                    <a:lumMod val="50000"/>
                  </a:schemeClr>
                </a:solidFill>
              </a:rPr>
              <a:t>It is important to note that the final predictions for the credit balances of males and females will be identical regardless of the coding scheme used. The only difference is in the way that </a:t>
            </a:r>
            <a:r>
              <a:rPr lang="en-US" sz="1600" b="1" i="1" dirty="0" smtClean="0">
                <a:solidFill>
                  <a:schemeClr val="accent2">
                    <a:lumMod val="50000"/>
                  </a:schemeClr>
                </a:solidFill>
              </a:rPr>
              <a:t>the coefficients </a:t>
            </a:r>
            <a:r>
              <a:rPr lang="en-US" sz="1600" b="1" i="1" dirty="0">
                <a:solidFill>
                  <a:schemeClr val="accent2">
                    <a:lumMod val="50000"/>
                  </a:schemeClr>
                </a:solidFill>
              </a:rPr>
              <a:t>are interpreted</a:t>
            </a:r>
            <a:r>
              <a:rPr lang="en-US" sz="1600" dirty="0"/>
              <a:t>.</a:t>
            </a:r>
          </a:p>
        </p:txBody>
      </p:sp>
    </p:spTree>
    <p:extLst>
      <p:ext uri="{BB962C8B-B14F-4D97-AF65-F5344CB8AC3E}">
        <p14:creationId xmlns:p14="http://schemas.microsoft.com/office/powerpoint/2010/main" val="4120998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sp>
        <p:nvSpPr>
          <p:cNvPr id="7" name="2 Marcador de contenido"/>
          <p:cNvSpPr>
            <a:spLocks noGrp="1"/>
          </p:cNvSpPr>
          <p:nvPr>
            <p:ph idx="1"/>
          </p:nvPr>
        </p:nvSpPr>
        <p:spPr>
          <a:xfrm>
            <a:off x="467544" y="1196752"/>
            <a:ext cx="8229600" cy="1440159"/>
          </a:xfrm>
        </p:spPr>
        <p:txBody>
          <a:bodyPr>
            <a:normAutofit fontScale="92500" lnSpcReduction="20000"/>
          </a:bodyPr>
          <a:lstStyle/>
          <a:p>
            <a:r>
              <a:rPr lang="en-US" dirty="0" smtClean="0"/>
              <a:t>Scatterplots</a:t>
            </a:r>
          </a:p>
          <a:p>
            <a:pPr marL="0" indent="0">
              <a:buNone/>
            </a:pPr>
            <a:r>
              <a:rPr lang="en-US" sz="1600" dirty="0">
                <a:latin typeface="Lucida Console" panose="020B0609040504020204" pitchFamily="49" charset="0"/>
              </a:rPr>
              <a:t>Advertising=read.csv("Advertising.csv")</a:t>
            </a:r>
          </a:p>
          <a:p>
            <a:pPr marL="0" indent="0">
              <a:buNone/>
            </a:pPr>
            <a:r>
              <a:rPr lang="en-US" sz="1600" dirty="0">
                <a:latin typeface="Lucida Console" panose="020B0609040504020204" pitchFamily="49" charset="0"/>
              </a:rPr>
              <a:t>fix(Advertising)</a:t>
            </a:r>
          </a:p>
          <a:p>
            <a:pPr marL="0" indent="0">
              <a:buNone/>
            </a:pP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pairs(~ TV + Radio + Newspaper + Sales, Advertising) </a:t>
            </a:r>
            <a:endParaRPr lang="en-US" sz="1600" dirty="0" smtClean="0">
              <a:latin typeface="Lucida Console" panose="020B0609040504020204" pitchFamily="49"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636911"/>
            <a:ext cx="6115149" cy="3928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5213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Qualitative Predictors</a:t>
            </a:r>
            <a:endParaRPr lang="en-US" sz="2000" dirty="0"/>
          </a:p>
        </p:txBody>
      </p:sp>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8" name="2 Marcador de contenido"/>
          <p:cNvSpPr>
            <a:spLocks noGrp="1"/>
          </p:cNvSpPr>
          <p:nvPr>
            <p:ph idx="1"/>
          </p:nvPr>
        </p:nvSpPr>
        <p:spPr>
          <a:xfrm>
            <a:off x="511358" y="980728"/>
            <a:ext cx="8229600" cy="936104"/>
          </a:xfrm>
        </p:spPr>
        <p:txBody>
          <a:bodyPr>
            <a:normAutofit/>
          </a:bodyPr>
          <a:lstStyle/>
          <a:p>
            <a:r>
              <a:rPr lang="en-US" dirty="0" smtClean="0"/>
              <a:t>Qualitative Predictors with More that </a:t>
            </a:r>
            <a:r>
              <a:rPr lang="en-US" dirty="0"/>
              <a:t>T</a:t>
            </a:r>
            <a:r>
              <a:rPr lang="en-US" dirty="0" smtClean="0"/>
              <a:t>wo levels:</a:t>
            </a:r>
          </a:p>
          <a:p>
            <a:pPr marL="800100" lvl="1" indent="-342900">
              <a:spcAft>
                <a:spcPts val="1800"/>
              </a:spcAft>
              <a:buClr>
                <a:srgbClr val="0070C0"/>
              </a:buClr>
              <a:buSzPct val="80000"/>
              <a:buFont typeface="Arial" panose="020B0604020202020204" pitchFamily="34" charset="0"/>
              <a:buChar char="•"/>
            </a:pPr>
            <a:r>
              <a:rPr lang="en-US" sz="2000" b="1" dirty="0" smtClean="0">
                <a:solidFill>
                  <a:schemeClr val="tx2">
                    <a:lumMod val="60000"/>
                    <a:lumOff val="40000"/>
                  </a:schemeClr>
                </a:solidFill>
              </a:rPr>
              <a:t>Solution A: </a:t>
            </a:r>
            <a:r>
              <a:rPr lang="en-US" sz="2000" dirty="0" smtClean="0"/>
              <a:t>several </a:t>
            </a:r>
            <a:r>
              <a:rPr lang="en-US" sz="2000" dirty="0"/>
              <a:t>dummy </a:t>
            </a:r>
            <a:r>
              <a:rPr lang="en-US" sz="2000" dirty="0" smtClean="0"/>
              <a:t>variables.</a:t>
            </a: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635" y="6393210"/>
            <a:ext cx="4961047" cy="316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415" y="1816164"/>
            <a:ext cx="344805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6158" y="1887778"/>
            <a:ext cx="375285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9788" y="2589220"/>
            <a:ext cx="59817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583905" y="3458411"/>
            <a:ext cx="8084505" cy="1815882"/>
          </a:xfrm>
          <a:prstGeom prst="rect">
            <a:avLst/>
          </a:prstGeom>
        </p:spPr>
        <p:txBody>
          <a:bodyPr wrap="square">
            <a:spAutoFit/>
          </a:bodyPr>
          <a:lstStyle/>
          <a:p>
            <a:r>
              <a:rPr lang="en-US" sz="1600" i="1" dirty="0" smtClean="0">
                <a:latin typeface="CMMI10"/>
              </a:rPr>
              <a:t>β</a:t>
            </a:r>
            <a:r>
              <a:rPr lang="en-US" sz="700" dirty="0" smtClean="0">
                <a:latin typeface="CMR7"/>
              </a:rPr>
              <a:t>0 </a:t>
            </a:r>
            <a:r>
              <a:rPr lang="en-US" sz="1600" dirty="0">
                <a:latin typeface="CMR10"/>
              </a:rPr>
              <a:t>can be interpreted as the average credit card balance for </a:t>
            </a:r>
            <a:r>
              <a:rPr lang="en-US" sz="1600" dirty="0" smtClean="0">
                <a:latin typeface="CMR10"/>
              </a:rPr>
              <a:t>African Americans</a:t>
            </a:r>
          </a:p>
          <a:p>
            <a:endParaRPr lang="en-US" sz="1600" dirty="0" smtClean="0">
              <a:latin typeface="CMR10"/>
            </a:endParaRPr>
          </a:p>
          <a:p>
            <a:r>
              <a:rPr lang="en-US" sz="1600" i="1" dirty="0" smtClean="0">
                <a:latin typeface="CMMI10"/>
              </a:rPr>
              <a:t>β</a:t>
            </a:r>
            <a:r>
              <a:rPr lang="en-US" sz="700" dirty="0" smtClean="0">
                <a:latin typeface="CMR7"/>
              </a:rPr>
              <a:t>1 </a:t>
            </a:r>
            <a:r>
              <a:rPr lang="en-US" sz="1600" dirty="0">
                <a:latin typeface="CMR10"/>
              </a:rPr>
              <a:t>can be interpreted as the difference in the average </a:t>
            </a:r>
            <a:r>
              <a:rPr lang="en-US" sz="1600" dirty="0" smtClean="0">
                <a:latin typeface="CMR10"/>
              </a:rPr>
              <a:t>balance between </a:t>
            </a:r>
            <a:r>
              <a:rPr lang="en-US" sz="1600" dirty="0">
                <a:latin typeface="CMR10"/>
              </a:rPr>
              <a:t>the Asian and African American </a:t>
            </a:r>
            <a:r>
              <a:rPr lang="en-US" sz="1600" dirty="0" smtClean="0">
                <a:latin typeface="CMR10"/>
              </a:rPr>
              <a:t>categories</a:t>
            </a:r>
          </a:p>
          <a:p>
            <a:endParaRPr lang="en-US" sz="1600" i="1" dirty="0">
              <a:latin typeface="CMR10"/>
            </a:endParaRPr>
          </a:p>
          <a:p>
            <a:r>
              <a:rPr lang="en-US" sz="1600" i="1" dirty="0" smtClean="0">
                <a:latin typeface="CMMI10"/>
              </a:rPr>
              <a:t>β</a:t>
            </a:r>
            <a:r>
              <a:rPr lang="en-US" sz="700" dirty="0" smtClean="0">
                <a:latin typeface="CMR7"/>
              </a:rPr>
              <a:t>2 </a:t>
            </a:r>
            <a:r>
              <a:rPr lang="en-US" sz="1600" dirty="0">
                <a:latin typeface="CMR10"/>
              </a:rPr>
              <a:t>can be </a:t>
            </a:r>
            <a:r>
              <a:rPr lang="en-US" sz="1600" dirty="0" smtClean="0">
                <a:latin typeface="CMR10"/>
              </a:rPr>
              <a:t>interpreted as </a:t>
            </a:r>
            <a:r>
              <a:rPr lang="en-US" sz="1600" dirty="0">
                <a:latin typeface="CMR10"/>
              </a:rPr>
              <a:t>the difference in the average balance between </a:t>
            </a:r>
            <a:r>
              <a:rPr lang="en-US" sz="1600" dirty="0" smtClean="0">
                <a:latin typeface="CMR10"/>
              </a:rPr>
              <a:t>the Caucasian and </a:t>
            </a:r>
            <a:r>
              <a:rPr lang="en-US" sz="1600" dirty="0">
                <a:latin typeface="CMR10"/>
              </a:rPr>
              <a:t>African American categories</a:t>
            </a:r>
            <a:endParaRPr lang="en-US" sz="1600" dirty="0"/>
          </a:p>
        </p:txBody>
      </p:sp>
      <p:sp>
        <p:nvSpPr>
          <p:cNvPr id="7" name="6 Rectángulo"/>
          <p:cNvSpPr/>
          <p:nvPr/>
        </p:nvSpPr>
        <p:spPr>
          <a:xfrm>
            <a:off x="612930" y="5517232"/>
            <a:ext cx="8055480" cy="584775"/>
          </a:xfrm>
          <a:prstGeom prst="rect">
            <a:avLst/>
          </a:prstGeom>
          <a:ln>
            <a:solidFill>
              <a:schemeClr val="accent1"/>
            </a:solidFill>
            <a:prstDash val="dash"/>
          </a:ln>
        </p:spPr>
        <p:txBody>
          <a:bodyPr wrap="square">
            <a:spAutoFit/>
          </a:bodyPr>
          <a:lstStyle/>
          <a:p>
            <a:r>
              <a:rPr lang="en-US" sz="1600" b="1" i="1" dirty="0">
                <a:solidFill>
                  <a:schemeClr val="accent2">
                    <a:lumMod val="50000"/>
                  </a:schemeClr>
                </a:solidFill>
              </a:rPr>
              <a:t>There will always be one fewer dummy </a:t>
            </a:r>
            <a:r>
              <a:rPr lang="en-US" sz="1600" b="1" i="1" dirty="0" smtClean="0">
                <a:solidFill>
                  <a:schemeClr val="accent2">
                    <a:lumMod val="50000"/>
                  </a:schemeClr>
                </a:solidFill>
              </a:rPr>
              <a:t>variable than </a:t>
            </a:r>
            <a:r>
              <a:rPr lang="en-US" sz="1600" b="1" i="1" dirty="0">
                <a:solidFill>
                  <a:schemeClr val="accent2">
                    <a:lumMod val="50000"/>
                  </a:schemeClr>
                </a:solidFill>
              </a:rPr>
              <a:t>the number of levels. The level with no dummy </a:t>
            </a:r>
            <a:r>
              <a:rPr lang="en-US" sz="1600" b="1" i="1" dirty="0" smtClean="0">
                <a:solidFill>
                  <a:schemeClr val="accent2">
                    <a:lumMod val="50000"/>
                  </a:schemeClr>
                </a:solidFill>
              </a:rPr>
              <a:t>variable—African American </a:t>
            </a:r>
            <a:r>
              <a:rPr lang="en-US" sz="1600" b="1" i="1" dirty="0">
                <a:solidFill>
                  <a:schemeClr val="accent2">
                    <a:lumMod val="50000"/>
                  </a:schemeClr>
                </a:solidFill>
              </a:rPr>
              <a:t>in this example—is known as the </a:t>
            </a:r>
            <a:r>
              <a:rPr lang="en-US" sz="1600" b="1" i="1" dirty="0">
                <a:solidFill>
                  <a:srgbClr val="00B050"/>
                </a:solidFill>
              </a:rPr>
              <a:t>baseline</a:t>
            </a:r>
            <a:endParaRPr lang="en-US" sz="1600" b="1" dirty="0">
              <a:solidFill>
                <a:srgbClr val="00B050"/>
              </a:solidFill>
            </a:endParaRPr>
          </a:p>
        </p:txBody>
      </p:sp>
    </p:spTree>
    <p:extLst>
      <p:ext uri="{BB962C8B-B14F-4D97-AF65-F5344CB8AC3E}">
        <p14:creationId xmlns:p14="http://schemas.microsoft.com/office/powerpoint/2010/main" val="22393351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Qualitative Predictors</a:t>
            </a:r>
            <a:endParaRPr lang="en-US" sz="2000" dirty="0"/>
          </a:p>
        </p:txBody>
      </p:sp>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635" y="6393210"/>
            <a:ext cx="4961047" cy="316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093240"/>
            <a:ext cx="8283352" cy="1463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434615" y="2852936"/>
            <a:ext cx="7920880" cy="2800767"/>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CMR10"/>
              </a:rPr>
              <a:t>T</a:t>
            </a:r>
            <a:r>
              <a:rPr lang="en-US" sz="1600" dirty="0" smtClean="0">
                <a:solidFill>
                  <a:srgbClr val="000000"/>
                </a:solidFill>
                <a:latin typeface="CMR10"/>
              </a:rPr>
              <a:t>he </a:t>
            </a:r>
            <a:r>
              <a:rPr lang="en-US" sz="1600" dirty="0">
                <a:solidFill>
                  <a:srgbClr val="000000"/>
                </a:solidFill>
                <a:latin typeface="CMR10"/>
              </a:rPr>
              <a:t>estimated </a:t>
            </a:r>
            <a:r>
              <a:rPr lang="en-US" sz="1400" dirty="0">
                <a:solidFill>
                  <a:srgbClr val="8D0000"/>
                </a:solidFill>
                <a:latin typeface="CMTT9"/>
              </a:rPr>
              <a:t>balance </a:t>
            </a:r>
            <a:r>
              <a:rPr lang="en-US" sz="1600" dirty="0">
                <a:solidFill>
                  <a:srgbClr val="000000"/>
                </a:solidFill>
                <a:latin typeface="CMR10"/>
              </a:rPr>
              <a:t>for the </a:t>
            </a:r>
            <a:r>
              <a:rPr lang="en-US" sz="1600" dirty="0" smtClean="0">
                <a:solidFill>
                  <a:srgbClr val="000000"/>
                </a:solidFill>
                <a:latin typeface="CMR10"/>
              </a:rPr>
              <a:t>baseline, African </a:t>
            </a:r>
            <a:r>
              <a:rPr lang="en-US" sz="1600" dirty="0">
                <a:solidFill>
                  <a:srgbClr val="000000"/>
                </a:solidFill>
                <a:latin typeface="CMR10"/>
              </a:rPr>
              <a:t>American, is $</a:t>
            </a:r>
            <a:r>
              <a:rPr lang="en-US" sz="1600" dirty="0" smtClean="0">
                <a:solidFill>
                  <a:srgbClr val="000000"/>
                </a:solidFill>
                <a:latin typeface="CMR10"/>
              </a:rPr>
              <a:t>531</a:t>
            </a:r>
            <a:r>
              <a:rPr lang="en-US" sz="1600" i="1" dirty="0" smtClean="0">
                <a:solidFill>
                  <a:srgbClr val="000000"/>
                </a:solidFill>
                <a:latin typeface="CMMI10"/>
              </a:rPr>
              <a:t>.</a:t>
            </a:r>
            <a:r>
              <a:rPr lang="en-US" sz="1600" dirty="0" smtClean="0">
                <a:solidFill>
                  <a:srgbClr val="000000"/>
                </a:solidFill>
                <a:latin typeface="CMR10"/>
              </a:rPr>
              <a:t>00.</a:t>
            </a:r>
          </a:p>
          <a:p>
            <a:pPr marL="285750" indent="-285750">
              <a:buFont typeface="Arial" panose="020B0604020202020204" pitchFamily="34" charset="0"/>
              <a:buChar char="•"/>
            </a:pPr>
            <a:r>
              <a:rPr lang="en-US" sz="1600" dirty="0">
                <a:solidFill>
                  <a:srgbClr val="000000"/>
                </a:solidFill>
                <a:latin typeface="CMR10"/>
              </a:rPr>
              <a:t>T</a:t>
            </a:r>
            <a:r>
              <a:rPr lang="en-US" sz="1600" dirty="0" smtClean="0">
                <a:solidFill>
                  <a:srgbClr val="000000"/>
                </a:solidFill>
                <a:latin typeface="CMR10"/>
              </a:rPr>
              <a:t>he </a:t>
            </a:r>
            <a:r>
              <a:rPr lang="en-US" sz="1600" dirty="0">
                <a:solidFill>
                  <a:srgbClr val="000000"/>
                </a:solidFill>
                <a:latin typeface="CMR10"/>
              </a:rPr>
              <a:t>Asian category </a:t>
            </a:r>
            <a:r>
              <a:rPr lang="en-US" sz="1600" dirty="0" smtClean="0">
                <a:solidFill>
                  <a:srgbClr val="000000"/>
                </a:solidFill>
                <a:latin typeface="CMR10"/>
              </a:rPr>
              <a:t>will have </a:t>
            </a:r>
            <a:r>
              <a:rPr lang="en-US" sz="1600" dirty="0">
                <a:solidFill>
                  <a:srgbClr val="000000"/>
                </a:solidFill>
                <a:latin typeface="CMR10"/>
              </a:rPr>
              <a:t>$18</a:t>
            </a:r>
            <a:r>
              <a:rPr lang="en-US" sz="1600" i="1" dirty="0">
                <a:solidFill>
                  <a:srgbClr val="000000"/>
                </a:solidFill>
                <a:latin typeface="CMMI10"/>
              </a:rPr>
              <a:t>.</a:t>
            </a:r>
            <a:r>
              <a:rPr lang="en-US" sz="1600" dirty="0">
                <a:solidFill>
                  <a:srgbClr val="000000"/>
                </a:solidFill>
                <a:latin typeface="CMR10"/>
              </a:rPr>
              <a:t>69 less debt than the African American </a:t>
            </a:r>
            <a:r>
              <a:rPr lang="en-US" sz="1600" dirty="0" smtClean="0">
                <a:solidFill>
                  <a:srgbClr val="000000"/>
                </a:solidFill>
                <a:latin typeface="CMR10"/>
              </a:rPr>
              <a:t>category</a:t>
            </a:r>
          </a:p>
          <a:p>
            <a:pPr marL="285750" indent="-285750">
              <a:buFont typeface="Arial" panose="020B0604020202020204" pitchFamily="34" charset="0"/>
              <a:buChar char="•"/>
            </a:pPr>
            <a:r>
              <a:rPr lang="en-US" sz="1600" dirty="0" smtClean="0">
                <a:solidFill>
                  <a:srgbClr val="000000"/>
                </a:solidFill>
                <a:latin typeface="CMR10"/>
              </a:rPr>
              <a:t>The Caucasian </a:t>
            </a:r>
            <a:r>
              <a:rPr lang="en-US" sz="1600" dirty="0">
                <a:solidFill>
                  <a:srgbClr val="000000"/>
                </a:solidFill>
                <a:latin typeface="CMR10"/>
              </a:rPr>
              <a:t>will have $12</a:t>
            </a:r>
            <a:r>
              <a:rPr lang="en-US" sz="1600" i="1" dirty="0">
                <a:solidFill>
                  <a:srgbClr val="000000"/>
                </a:solidFill>
                <a:latin typeface="CMMI10"/>
              </a:rPr>
              <a:t>.</a:t>
            </a:r>
            <a:r>
              <a:rPr lang="en-US" sz="1600" dirty="0">
                <a:solidFill>
                  <a:srgbClr val="000000"/>
                </a:solidFill>
                <a:latin typeface="CMR10"/>
              </a:rPr>
              <a:t>50 less debt than the African </a:t>
            </a:r>
            <a:r>
              <a:rPr lang="en-US" sz="1600" dirty="0" smtClean="0">
                <a:solidFill>
                  <a:srgbClr val="000000"/>
                </a:solidFill>
                <a:latin typeface="CMR10"/>
              </a:rPr>
              <a:t>American category.</a:t>
            </a:r>
          </a:p>
          <a:p>
            <a:endParaRPr lang="en-US" sz="1600" dirty="0">
              <a:solidFill>
                <a:srgbClr val="000000"/>
              </a:solidFill>
              <a:latin typeface="CMR10"/>
            </a:endParaRPr>
          </a:p>
          <a:p>
            <a:r>
              <a:rPr lang="en-US" sz="1600" dirty="0" smtClean="0">
                <a:solidFill>
                  <a:srgbClr val="000000"/>
                </a:solidFill>
                <a:latin typeface="CMR10"/>
              </a:rPr>
              <a:t>However</a:t>
            </a:r>
            <a:r>
              <a:rPr lang="en-US" sz="1600" dirty="0">
                <a:solidFill>
                  <a:srgbClr val="000000"/>
                </a:solidFill>
                <a:latin typeface="CMR10"/>
              </a:rPr>
              <a:t>, the p-values </a:t>
            </a:r>
            <a:r>
              <a:rPr lang="en-US" sz="1600" dirty="0" smtClean="0">
                <a:solidFill>
                  <a:srgbClr val="000000"/>
                </a:solidFill>
                <a:latin typeface="CMR10"/>
              </a:rPr>
              <a:t>suggest </a:t>
            </a:r>
            <a:r>
              <a:rPr lang="en-US" sz="1600" dirty="0">
                <a:solidFill>
                  <a:srgbClr val="000000"/>
                </a:solidFill>
                <a:latin typeface="CMR10"/>
              </a:rPr>
              <a:t>no statistical </a:t>
            </a:r>
            <a:r>
              <a:rPr lang="en-US" sz="1600" dirty="0" smtClean="0">
                <a:solidFill>
                  <a:srgbClr val="000000"/>
                </a:solidFill>
                <a:latin typeface="CMR10"/>
              </a:rPr>
              <a:t>evidence of </a:t>
            </a:r>
            <a:r>
              <a:rPr lang="en-US" sz="1600" dirty="0">
                <a:solidFill>
                  <a:srgbClr val="000000"/>
                </a:solidFill>
                <a:latin typeface="CMR10"/>
              </a:rPr>
              <a:t>a real difference in credit card balance between the ethnicities</a:t>
            </a:r>
            <a:r>
              <a:rPr lang="en-US" sz="1600" dirty="0" smtClean="0">
                <a:solidFill>
                  <a:srgbClr val="000000"/>
                </a:solidFill>
                <a:latin typeface="CMR10"/>
              </a:rPr>
              <a:t>.</a:t>
            </a:r>
            <a:endParaRPr lang="en-US" sz="1600" dirty="0">
              <a:solidFill>
                <a:srgbClr val="000000"/>
              </a:solidFill>
              <a:latin typeface="CMR10"/>
            </a:endParaRPr>
          </a:p>
          <a:p>
            <a:endParaRPr lang="en-US" sz="1600" dirty="0" smtClean="0">
              <a:solidFill>
                <a:srgbClr val="000000"/>
              </a:solidFill>
              <a:latin typeface="CMR10"/>
            </a:endParaRPr>
          </a:p>
          <a:p>
            <a:r>
              <a:rPr lang="en-US" sz="1600" i="1" dirty="0" smtClean="0">
                <a:solidFill>
                  <a:schemeClr val="accent2">
                    <a:lumMod val="50000"/>
                  </a:schemeClr>
                </a:solidFill>
                <a:latin typeface="CMR10"/>
              </a:rPr>
              <a:t>Rather </a:t>
            </a:r>
            <a:r>
              <a:rPr lang="en-US" sz="1600" i="1" dirty="0">
                <a:solidFill>
                  <a:schemeClr val="accent2">
                    <a:lumMod val="50000"/>
                  </a:schemeClr>
                </a:solidFill>
                <a:latin typeface="CMR10"/>
              </a:rPr>
              <a:t>than rely on the individual coefficients, we can </a:t>
            </a:r>
            <a:r>
              <a:rPr lang="en-US" sz="1600" i="1" dirty="0" smtClean="0">
                <a:solidFill>
                  <a:schemeClr val="accent2">
                    <a:lumMod val="50000"/>
                  </a:schemeClr>
                </a:solidFill>
                <a:latin typeface="CMR10"/>
              </a:rPr>
              <a:t>use an </a:t>
            </a:r>
            <a:r>
              <a:rPr lang="en-US" sz="1600" i="1" dirty="0">
                <a:solidFill>
                  <a:schemeClr val="accent2">
                    <a:lumMod val="50000"/>
                  </a:schemeClr>
                </a:solidFill>
                <a:latin typeface="CMR10"/>
              </a:rPr>
              <a:t>F-test to test </a:t>
            </a:r>
            <a:r>
              <a:rPr lang="en-US" sz="1600" i="1" dirty="0" err="1">
                <a:solidFill>
                  <a:schemeClr val="accent2">
                    <a:lumMod val="50000"/>
                  </a:schemeClr>
                </a:solidFill>
                <a:latin typeface="CMMI10"/>
              </a:rPr>
              <a:t>H</a:t>
            </a:r>
            <a:r>
              <a:rPr lang="en-US" sz="700" i="1" dirty="0" err="1">
                <a:solidFill>
                  <a:schemeClr val="accent2">
                    <a:lumMod val="50000"/>
                  </a:schemeClr>
                </a:solidFill>
                <a:latin typeface="CMR7"/>
              </a:rPr>
              <a:t>0</a:t>
            </a:r>
            <a:r>
              <a:rPr lang="en-US" sz="700" i="1" dirty="0">
                <a:solidFill>
                  <a:schemeClr val="accent2">
                    <a:lumMod val="50000"/>
                  </a:schemeClr>
                </a:solidFill>
                <a:latin typeface="CMR7"/>
              </a:rPr>
              <a:t> </a:t>
            </a:r>
            <a:r>
              <a:rPr lang="en-US" sz="1600" i="1" dirty="0">
                <a:solidFill>
                  <a:schemeClr val="accent2">
                    <a:lumMod val="50000"/>
                  </a:schemeClr>
                </a:solidFill>
                <a:latin typeface="CMR10"/>
              </a:rPr>
              <a:t>: </a:t>
            </a:r>
            <a:r>
              <a:rPr lang="en-US" sz="1600" i="1" dirty="0">
                <a:solidFill>
                  <a:schemeClr val="accent2">
                    <a:lumMod val="50000"/>
                  </a:schemeClr>
                </a:solidFill>
                <a:latin typeface="CMMI10"/>
              </a:rPr>
              <a:t>β</a:t>
            </a:r>
            <a:r>
              <a:rPr lang="en-US" sz="700" i="1" dirty="0">
                <a:solidFill>
                  <a:schemeClr val="accent2">
                    <a:lumMod val="50000"/>
                  </a:schemeClr>
                </a:solidFill>
                <a:latin typeface="CMR7"/>
              </a:rPr>
              <a:t>1 </a:t>
            </a:r>
            <a:r>
              <a:rPr lang="en-US" sz="1600" i="1" dirty="0">
                <a:solidFill>
                  <a:schemeClr val="accent2">
                    <a:lumMod val="50000"/>
                  </a:schemeClr>
                </a:solidFill>
                <a:latin typeface="CMR10"/>
              </a:rPr>
              <a:t>= </a:t>
            </a:r>
            <a:r>
              <a:rPr lang="en-US" sz="1600" i="1" dirty="0">
                <a:solidFill>
                  <a:schemeClr val="accent2">
                    <a:lumMod val="50000"/>
                  </a:schemeClr>
                </a:solidFill>
                <a:latin typeface="CMMI10"/>
              </a:rPr>
              <a:t>β</a:t>
            </a:r>
            <a:r>
              <a:rPr lang="en-US" sz="700" i="1" dirty="0">
                <a:solidFill>
                  <a:schemeClr val="accent2">
                    <a:lumMod val="50000"/>
                  </a:schemeClr>
                </a:solidFill>
                <a:latin typeface="CMR7"/>
              </a:rPr>
              <a:t>2 </a:t>
            </a:r>
            <a:r>
              <a:rPr lang="en-US" sz="1600" i="1" dirty="0">
                <a:solidFill>
                  <a:schemeClr val="accent2">
                    <a:lumMod val="50000"/>
                  </a:schemeClr>
                </a:solidFill>
                <a:latin typeface="CMR10"/>
              </a:rPr>
              <a:t>= 0; this does not depend on the coding.</a:t>
            </a:r>
          </a:p>
          <a:p>
            <a:r>
              <a:rPr lang="en-US" sz="1600" dirty="0">
                <a:solidFill>
                  <a:srgbClr val="000000"/>
                </a:solidFill>
                <a:latin typeface="CMR10"/>
              </a:rPr>
              <a:t>This F-test has a p-value of 0</a:t>
            </a:r>
            <a:r>
              <a:rPr lang="en-US" sz="1600" i="1" dirty="0">
                <a:solidFill>
                  <a:srgbClr val="000000"/>
                </a:solidFill>
                <a:latin typeface="CMMI10"/>
              </a:rPr>
              <a:t>.</a:t>
            </a:r>
            <a:r>
              <a:rPr lang="en-US" sz="1600" dirty="0">
                <a:solidFill>
                  <a:srgbClr val="000000"/>
                </a:solidFill>
                <a:latin typeface="CMR10"/>
              </a:rPr>
              <a:t>96, indicating that </a:t>
            </a:r>
            <a:r>
              <a:rPr lang="en-US" sz="1600" u="sng" dirty="0">
                <a:solidFill>
                  <a:srgbClr val="000000"/>
                </a:solidFill>
                <a:latin typeface="CMR10"/>
              </a:rPr>
              <a:t>we cannot reject </a:t>
            </a:r>
            <a:r>
              <a:rPr lang="en-US" sz="1600" dirty="0">
                <a:solidFill>
                  <a:srgbClr val="000000"/>
                </a:solidFill>
                <a:latin typeface="CMR10"/>
              </a:rPr>
              <a:t>the </a:t>
            </a:r>
            <a:r>
              <a:rPr lang="en-US" sz="1600" dirty="0" smtClean="0">
                <a:solidFill>
                  <a:srgbClr val="000000"/>
                </a:solidFill>
                <a:latin typeface="CMR10"/>
              </a:rPr>
              <a:t>null hypothesis </a:t>
            </a:r>
            <a:r>
              <a:rPr lang="en-US" sz="1600" dirty="0">
                <a:solidFill>
                  <a:srgbClr val="000000"/>
                </a:solidFill>
                <a:latin typeface="CMR10"/>
              </a:rPr>
              <a:t>that there is no relationship between </a:t>
            </a:r>
            <a:r>
              <a:rPr lang="en-US" sz="1400" dirty="0">
                <a:solidFill>
                  <a:srgbClr val="8D0000"/>
                </a:solidFill>
                <a:latin typeface="CMTT9"/>
              </a:rPr>
              <a:t>balance </a:t>
            </a:r>
            <a:r>
              <a:rPr lang="en-US" sz="1600" dirty="0">
                <a:solidFill>
                  <a:srgbClr val="000000"/>
                </a:solidFill>
                <a:latin typeface="CMR10"/>
              </a:rPr>
              <a:t>and </a:t>
            </a:r>
            <a:r>
              <a:rPr lang="en-US" sz="1400" dirty="0">
                <a:solidFill>
                  <a:srgbClr val="8D0000"/>
                </a:solidFill>
                <a:latin typeface="CMTT9"/>
              </a:rPr>
              <a:t>ethnicity</a:t>
            </a:r>
            <a:r>
              <a:rPr lang="en-US" sz="1600" dirty="0">
                <a:solidFill>
                  <a:srgbClr val="000000"/>
                </a:solidFill>
                <a:latin typeface="CMR10"/>
              </a:rPr>
              <a:t>.</a:t>
            </a:r>
            <a:endParaRPr lang="en-US" sz="1600" dirty="0"/>
          </a:p>
        </p:txBody>
      </p:sp>
    </p:spTree>
    <p:extLst>
      <p:ext uri="{BB962C8B-B14F-4D97-AF65-F5344CB8AC3E}">
        <p14:creationId xmlns:p14="http://schemas.microsoft.com/office/powerpoint/2010/main" val="5518842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Qualitative Predictors</a:t>
            </a:r>
            <a:endParaRPr lang="en-US" sz="2000" dirty="0"/>
          </a:p>
        </p:txBody>
      </p:sp>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8" name="2 Marcador de contenido"/>
          <p:cNvSpPr>
            <a:spLocks noGrp="1"/>
          </p:cNvSpPr>
          <p:nvPr>
            <p:ph idx="1"/>
          </p:nvPr>
        </p:nvSpPr>
        <p:spPr>
          <a:xfrm>
            <a:off x="511358" y="980728"/>
            <a:ext cx="8229600" cy="936104"/>
          </a:xfrm>
        </p:spPr>
        <p:txBody>
          <a:bodyPr>
            <a:normAutofit/>
          </a:bodyPr>
          <a:lstStyle/>
          <a:p>
            <a:r>
              <a:rPr lang="en-US" dirty="0" smtClean="0"/>
              <a:t>Qualitative Predictors with More that </a:t>
            </a:r>
            <a:r>
              <a:rPr lang="en-US" dirty="0"/>
              <a:t>T</a:t>
            </a:r>
            <a:r>
              <a:rPr lang="en-US" dirty="0" smtClean="0"/>
              <a:t>wo levels:</a:t>
            </a:r>
          </a:p>
          <a:p>
            <a:pPr marL="800100" lvl="1" indent="-342900">
              <a:spcAft>
                <a:spcPts val="1800"/>
              </a:spcAft>
              <a:buClr>
                <a:srgbClr val="0070C0"/>
              </a:buClr>
              <a:buSzPct val="80000"/>
              <a:buFont typeface="Arial" panose="020B0604020202020204" pitchFamily="34" charset="0"/>
              <a:buChar char="•"/>
            </a:pPr>
            <a:r>
              <a:rPr lang="en-US" sz="2000" b="1" dirty="0" smtClean="0">
                <a:solidFill>
                  <a:schemeClr val="tx2">
                    <a:lumMod val="60000"/>
                    <a:lumOff val="40000"/>
                  </a:schemeClr>
                </a:solidFill>
              </a:rPr>
              <a:t>Solution A: </a:t>
            </a:r>
            <a:r>
              <a:rPr lang="en-US" sz="2000" dirty="0" smtClean="0"/>
              <a:t>several </a:t>
            </a:r>
            <a:r>
              <a:rPr lang="en-US" sz="2000" dirty="0"/>
              <a:t>dummy </a:t>
            </a:r>
            <a:r>
              <a:rPr lang="en-US" sz="2000" dirty="0" smtClean="0"/>
              <a:t>variables.</a:t>
            </a: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635" y="6393210"/>
            <a:ext cx="4961047" cy="316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Rectángulo"/>
          <p:cNvSpPr/>
          <p:nvPr/>
        </p:nvSpPr>
        <p:spPr>
          <a:xfrm>
            <a:off x="467544" y="2132856"/>
            <a:ext cx="8055480" cy="3539430"/>
          </a:xfrm>
          <a:prstGeom prst="rect">
            <a:avLst/>
          </a:prstGeom>
          <a:ln>
            <a:solidFill>
              <a:schemeClr val="accent1"/>
            </a:solidFill>
            <a:prstDash val="dash"/>
          </a:ln>
        </p:spPr>
        <p:txBody>
          <a:bodyPr wrap="square">
            <a:spAutoFit/>
          </a:bodyPr>
          <a:lstStyle/>
          <a:p>
            <a:r>
              <a:rPr lang="en-US" sz="1600" dirty="0" smtClean="0"/>
              <a:t>This solution </a:t>
            </a:r>
            <a:r>
              <a:rPr lang="en-US" sz="1600" dirty="0"/>
              <a:t>presents no difficulties when </a:t>
            </a:r>
            <a:r>
              <a:rPr lang="en-US" sz="1600" dirty="0" smtClean="0"/>
              <a:t>incorporating both </a:t>
            </a:r>
            <a:r>
              <a:rPr lang="en-US" sz="1600" dirty="0"/>
              <a:t>quantitative and qualitative predictors</a:t>
            </a:r>
            <a:r>
              <a:rPr lang="en-US" sz="1600" dirty="0" smtClean="0"/>
              <a:t>.</a:t>
            </a:r>
          </a:p>
          <a:p>
            <a:endParaRPr lang="en-US" sz="1600" dirty="0"/>
          </a:p>
          <a:p>
            <a:r>
              <a:rPr lang="en-US" sz="1600" dirty="0" smtClean="0"/>
              <a:t>For </a:t>
            </a:r>
            <a:r>
              <a:rPr lang="en-US" sz="1600" dirty="0"/>
              <a:t>example, </a:t>
            </a:r>
            <a:r>
              <a:rPr lang="en-US" sz="1600" dirty="0" smtClean="0"/>
              <a:t>to regress </a:t>
            </a:r>
            <a:r>
              <a:rPr lang="en-US" sz="1600" dirty="0"/>
              <a:t>balance on both a quantitative variable such as </a:t>
            </a:r>
            <a:r>
              <a:rPr lang="en-US" sz="1600" b="1" dirty="0">
                <a:solidFill>
                  <a:schemeClr val="accent6">
                    <a:lumMod val="75000"/>
                  </a:schemeClr>
                </a:solidFill>
              </a:rPr>
              <a:t>income</a:t>
            </a:r>
            <a:r>
              <a:rPr lang="en-US" sz="1600" dirty="0"/>
              <a:t> and a qualitative</a:t>
            </a:r>
          </a:p>
          <a:p>
            <a:r>
              <a:rPr lang="en-US" sz="1600" dirty="0"/>
              <a:t>variable such as </a:t>
            </a:r>
            <a:r>
              <a:rPr lang="en-US" sz="1600" b="1" dirty="0">
                <a:solidFill>
                  <a:schemeClr val="accent6">
                    <a:lumMod val="75000"/>
                  </a:schemeClr>
                </a:solidFill>
              </a:rPr>
              <a:t>student</a:t>
            </a:r>
            <a:r>
              <a:rPr lang="en-US" sz="1600" dirty="0"/>
              <a:t>, we must simply create a dummy </a:t>
            </a:r>
            <a:r>
              <a:rPr lang="en-US" sz="1600" dirty="0" smtClean="0"/>
              <a:t>variable for </a:t>
            </a:r>
            <a:r>
              <a:rPr lang="en-US" sz="1600" b="1" dirty="0">
                <a:solidFill>
                  <a:schemeClr val="accent6">
                    <a:lumMod val="75000"/>
                  </a:schemeClr>
                </a:solidFill>
              </a:rPr>
              <a:t>student</a:t>
            </a:r>
            <a:r>
              <a:rPr lang="en-US" sz="1600" dirty="0"/>
              <a:t> and then fit a multiple regression model using </a:t>
            </a:r>
            <a:r>
              <a:rPr lang="en-US" sz="1600" b="1" dirty="0">
                <a:solidFill>
                  <a:schemeClr val="accent6">
                    <a:lumMod val="75000"/>
                  </a:schemeClr>
                </a:solidFill>
              </a:rPr>
              <a:t>income</a:t>
            </a:r>
            <a:r>
              <a:rPr lang="en-US" sz="1600" dirty="0"/>
              <a:t> and </a:t>
            </a:r>
            <a:r>
              <a:rPr lang="en-US" sz="1600" dirty="0" smtClean="0"/>
              <a:t>the dummy </a:t>
            </a:r>
            <a:r>
              <a:rPr lang="en-US" sz="1600" dirty="0"/>
              <a:t>variable as predictors for credit card </a:t>
            </a:r>
            <a:r>
              <a:rPr lang="en-US" sz="1600" b="1" dirty="0">
                <a:solidFill>
                  <a:schemeClr val="accent6">
                    <a:lumMod val="75000"/>
                  </a:schemeClr>
                </a:solidFill>
              </a:rPr>
              <a:t>balance</a:t>
            </a:r>
            <a:r>
              <a:rPr lang="en-US" sz="1600" dirty="0" smtClean="0"/>
              <a:t>.</a:t>
            </a:r>
          </a:p>
          <a:p>
            <a:endParaRPr lang="en-US" sz="1600" dirty="0"/>
          </a:p>
          <a:p>
            <a:r>
              <a:rPr lang="en-US" sz="1600" dirty="0"/>
              <a:t>There are many different ways of coding qualitative variables </a:t>
            </a:r>
            <a:r>
              <a:rPr lang="en-US" sz="1600" dirty="0" smtClean="0"/>
              <a:t>besides the </a:t>
            </a:r>
            <a:r>
              <a:rPr lang="en-US" sz="1600" dirty="0"/>
              <a:t>dummy variable approach taken here</a:t>
            </a:r>
            <a:r>
              <a:rPr lang="en-US" sz="1600" dirty="0" smtClean="0"/>
              <a:t>.</a:t>
            </a:r>
          </a:p>
          <a:p>
            <a:endParaRPr lang="en-US" sz="1600" dirty="0"/>
          </a:p>
          <a:p>
            <a:r>
              <a:rPr lang="en-US" sz="1600" dirty="0" smtClean="0"/>
              <a:t>All </a:t>
            </a:r>
            <a:r>
              <a:rPr lang="en-US" sz="1600" dirty="0"/>
              <a:t>of these approaches lead </a:t>
            </a:r>
            <a:r>
              <a:rPr lang="en-US" sz="1600" dirty="0" smtClean="0"/>
              <a:t>to equivalent </a:t>
            </a:r>
            <a:r>
              <a:rPr lang="en-US" sz="1600" dirty="0"/>
              <a:t>model fits, but the coefficients are different and have </a:t>
            </a:r>
            <a:r>
              <a:rPr lang="en-US" sz="1600" dirty="0" smtClean="0"/>
              <a:t>different interpretations</a:t>
            </a:r>
            <a:r>
              <a:rPr lang="en-US" sz="1600" dirty="0"/>
              <a:t>, and are designed to measure particular </a:t>
            </a:r>
            <a:r>
              <a:rPr lang="en-US" sz="1600" i="1" dirty="0"/>
              <a:t>contrasts</a:t>
            </a:r>
            <a:r>
              <a:rPr lang="en-US" sz="1600" dirty="0"/>
              <a:t>. </a:t>
            </a:r>
            <a:r>
              <a:rPr lang="en-US" sz="1600" dirty="0" smtClean="0"/>
              <a:t>(This </a:t>
            </a:r>
            <a:r>
              <a:rPr lang="en-US" sz="1600" dirty="0"/>
              <a:t>topic contrast</a:t>
            </a:r>
          </a:p>
          <a:p>
            <a:r>
              <a:rPr lang="en-US" sz="1600" dirty="0"/>
              <a:t>is beyond the scope of the </a:t>
            </a:r>
            <a:r>
              <a:rPr lang="en-US" sz="1600" dirty="0" smtClean="0"/>
              <a:t>book/course, </a:t>
            </a:r>
            <a:r>
              <a:rPr lang="en-US" sz="1600" dirty="0"/>
              <a:t>and so we will not pursue it </a:t>
            </a:r>
            <a:r>
              <a:rPr lang="en-US" sz="1600" dirty="0" smtClean="0"/>
              <a:t>further</a:t>
            </a:r>
            <a:r>
              <a:rPr lang="en-US" sz="1600" dirty="0"/>
              <a:t>)</a:t>
            </a:r>
            <a:endParaRPr lang="en-US" sz="1600" b="1" dirty="0">
              <a:solidFill>
                <a:srgbClr val="92D050"/>
              </a:solidFill>
            </a:endParaRPr>
          </a:p>
        </p:txBody>
      </p:sp>
    </p:spTree>
    <p:extLst>
      <p:ext uri="{BB962C8B-B14F-4D97-AF65-F5344CB8AC3E}">
        <p14:creationId xmlns:p14="http://schemas.microsoft.com/office/powerpoint/2010/main" val="10358365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Qualitative Predictors</a:t>
            </a:r>
            <a:endParaRPr lang="en-US" sz="2000" dirty="0"/>
          </a:p>
        </p:txBody>
      </p:sp>
      <p:sp>
        <p:nvSpPr>
          <p:cNvPr id="8" name="2 Marcador de contenido"/>
          <p:cNvSpPr>
            <a:spLocks noGrp="1"/>
          </p:cNvSpPr>
          <p:nvPr>
            <p:ph idx="1"/>
          </p:nvPr>
        </p:nvSpPr>
        <p:spPr>
          <a:xfrm>
            <a:off x="511358" y="980728"/>
            <a:ext cx="8229600" cy="936104"/>
          </a:xfrm>
        </p:spPr>
        <p:txBody>
          <a:bodyPr>
            <a:normAutofit/>
          </a:bodyPr>
          <a:lstStyle/>
          <a:p>
            <a:r>
              <a:rPr lang="en-US" dirty="0" smtClean="0"/>
              <a:t>Qualitative Predictors with More that </a:t>
            </a:r>
            <a:r>
              <a:rPr lang="en-US" dirty="0"/>
              <a:t>T</a:t>
            </a:r>
            <a:r>
              <a:rPr lang="en-US" dirty="0" smtClean="0"/>
              <a:t>wo levels:</a:t>
            </a:r>
          </a:p>
          <a:p>
            <a:pPr marL="800100" lvl="1" indent="-342900">
              <a:spcAft>
                <a:spcPts val="1800"/>
              </a:spcAft>
              <a:buClr>
                <a:srgbClr val="0070C0"/>
              </a:buClr>
              <a:buSzPct val="80000"/>
              <a:buFont typeface="Arial" panose="020B0604020202020204" pitchFamily="34" charset="0"/>
              <a:buChar char="•"/>
            </a:pPr>
            <a:r>
              <a:rPr lang="en-US" sz="2000" b="1" dirty="0" smtClean="0">
                <a:solidFill>
                  <a:schemeClr val="tx2">
                    <a:lumMod val="60000"/>
                    <a:lumOff val="40000"/>
                  </a:schemeClr>
                </a:solidFill>
              </a:rPr>
              <a:t>Solutions “B”: </a:t>
            </a:r>
            <a:r>
              <a:rPr lang="en-US" sz="2000" dirty="0" smtClean="0"/>
              <a:t>when there is a large number of qualitative predictors!!</a:t>
            </a:r>
            <a:endParaRPr lang="en-US" sz="2000" dirty="0"/>
          </a:p>
        </p:txBody>
      </p:sp>
      <p:sp>
        <p:nvSpPr>
          <p:cNvPr id="7" name="6 Rectángulo"/>
          <p:cNvSpPr/>
          <p:nvPr/>
        </p:nvSpPr>
        <p:spPr>
          <a:xfrm>
            <a:off x="467544" y="2132856"/>
            <a:ext cx="8055480" cy="2554545"/>
          </a:xfrm>
          <a:prstGeom prst="rect">
            <a:avLst/>
          </a:prstGeom>
          <a:ln>
            <a:solidFill>
              <a:schemeClr val="accent1"/>
            </a:solidFill>
            <a:prstDash val="dash"/>
          </a:ln>
        </p:spPr>
        <p:txBody>
          <a:bodyPr wrap="square">
            <a:spAutoFit/>
          </a:bodyPr>
          <a:lstStyle/>
          <a:p>
            <a:r>
              <a:rPr lang="en-US" sz="1600" dirty="0" smtClean="0"/>
              <a:t>Examples: To represent:</a:t>
            </a:r>
          </a:p>
          <a:p>
            <a:endParaRPr lang="en-US" sz="1600" dirty="0"/>
          </a:p>
          <a:p>
            <a:pPr marL="742950" lvl="1" indent="-285750">
              <a:buFont typeface="Courier New" panose="02070309020205020404" pitchFamily="49" charset="0"/>
              <a:buChar char="o"/>
            </a:pPr>
            <a:r>
              <a:rPr lang="en-US" sz="1600" dirty="0" smtClean="0"/>
              <a:t>Words in documents</a:t>
            </a:r>
          </a:p>
          <a:p>
            <a:pPr marL="742950" lvl="1" indent="-285750">
              <a:buFont typeface="Courier New" panose="02070309020205020404" pitchFamily="49" charset="0"/>
              <a:buChar char="o"/>
            </a:pPr>
            <a:endParaRPr lang="en-US" sz="1600" dirty="0"/>
          </a:p>
          <a:p>
            <a:pPr marL="742950" lvl="1" indent="-285750">
              <a:buFont typeface="Courier New" panose="02070309020205020404" pitchFamily="49" charset="0"/>
              <a:buChar char="o"/>
            </a:pPr>
            <a:r>
              <a:rPr lang="en-US" sz="1600" dirty="0" smtClean="0"/>
              <a:t>Events in web interaction</a:t>
            </a:r>
          </a:p>
          <a:p>
            <a:pPr marL="742950" lvl="1" indent="-285750">
              <a:buFont typeface="Courier New" panose="02070309020205020404" pitchFamily="49" charset="0"/>
              <a:buChar char="o"/>
            </a:pPr>
            <a:endParaRPr lang="en-US" sz="1600" dirty="0"/>
          </a:p>
          <a:p>
            <a:pPr marL="742950" lvl="1" indent="-285750">
              <a:buFont typeface="Courier New" panose="02070309020205020404" pitchFamily="49" charset="0"/>
              <a:buChar char="o"/>
            </a:pPr>
            <a:r>
              <a:rPr lang="en-US" sz="1600" dirty="0" smtClean="0"/>
              <a:t>Events in sensor networks (</a:t>
            </a:r>
            <a:r>
              <a:rPr lang="en-US" sz="1600" dirty="0" err="1" smtClean="0"/>
              <a:t>IoT</a:t>
            </a:r>
            <a:r>
              <a:rPr lang="en-US" sz="1600" dirty="0" smtClean="0"/>
              <a:t>)</a:t>
            </a:r>
          </a:p>
          <a:p>
            <a:pPr marL="742950" lvl="1" indent="-285750">
              <a:buFont typeface="Courier New" panose="02070309020205020404" pitchFamily="49" charset="0"/>
              <a:buChar char="o"/>
            </a:pPr>
            <a:endParaRPr lang="en-US" sz="1600" dirty="0"/>
          </a:p>
          <a:p>
            <a:pPr marL="742950" lvl="1" indent="-285750">
              <a:buFont typeface="Courier New" panose="02070309020205020404" pitchFamily="49" charset="0"/>
              <a:buChar char="o"/>
            </a:pPr>
            <a:r>
              <a:rPr lang="en-US" sz="1600" dirty="0" smtClean="0"/>
              <a:t>….</a:t>
            </a:r>
          </a:p>
          <a:p>
            <a:endParaRPr lang="en-US" sz="1600" b="1" dirty="0">
              <a:solidFill>
                <a:srgbClr val="92D050"/>
              </a:solidFill>
            </a:endParaRPr>
          </a:p>
        </p:txBody>
      </p:sp>
      <p:sp>
        <p:nvSpPr>
          <p:cNvPr id="4" name="3 Rectángulo"/>
          <p:cNvSpPr/>
          <p:nvPr/>
        </p:nvSpPr>
        <p:spPr>
          <a:xfrm>
            <a:off x="467544" y="5194401"/>
            <a:ext cx="7713394" cy="369332"/>
          </a:xfrm>
          <a:prstGeom prst="rect">
            <a:avLst/>
          </a:prstGeom>
        </p:spPr>
        <p:txBody>
          <a:bodyPr wrap="none">
            <a:spAutoFit/>
          </a:bodyPr>
          <a:lstStyle/>
          <a:p>
            <a:r>
              <a:rPr lang="en-US" dirty="0" smtClean="0"/>
              <a:t>We will discuss it in the ML lab following: Categorical Data and </a:t>
            </a:r>
            <a:r>
              <a:rPr lang="en-US" b="1" dirty="0" smtClean="0">
                <a:solidFill>
                  <a:srgbClr val="00B050"/>
                </a:solidFill>
              </a:rPr>
              <a:t>One-Hot-Encoding</a:t>
            </a:r>
            <a:endParaRPr lang="en-US" b="1" dirty="0">
              <a:solidFill>
                <a:srgbClr val="00B050"/>
              </a:solidFill>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166" y="5733256"/>
            <a:ext cx="3816424" cy="485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75483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8" name="2 Marcador de contenido"/>
          <p:cNvSpPr>
            <a:spLocks noGrp="1"/>
          </p:cNvSpPr>
          <p:nvPr>
            <p:ph idx="1"/>
          </p:nvPr>
        </p:nvSpPr>
        <p:spPr>
          <a:xfrm>
            <a:off x="467544" y="1196753"/>
            <a:ext cx="8229600" cy="792088"/>
          </a:xfrm>
        </p:spPr>
        <p:txBody>
          <a:bodyPr>
            <a:normAutofit/>
          </a:bodyPr>
          <a:lstStyle/>
          <a:p>
            <a:r>
              <a:rPr lang="en-US" dirty="0"/>
              <a:t>Other Considerations in the Regression Model:</a:t>
            </a:r>
            <a:endParaRPr lang="en-US" dirty="0" smtClean="0"/>
          </a:p>
        </p:txBody>
      </p:sp>
      <p:sp>
        <p:nvSpPr>
          <p:cNvPr id="9" name="8 Rectángulo"/>
          <p:cNvSpPr/>
          <p:nvPr/>
        </p:nvSpPr>
        <p:spPr>
          <a:xfrm>
            <a:off x="971600" y="1916832"/>
            <a:ext cx="7128792" cy="1384995"/>
          </a:xfrm>
          <a:prstGeom prst="rect">
            <a:avLst/>
          </a:prstGeom>
        </p:spPr>
        <p:txBody>
          <a:bodyPr wrap="square">
            <a:spAutoFit/>
          </a:bodyPr>
          <a:lstStyle/>
          <a:p>
            <a:pPr marL="285750" indent="-285750">
              <a:spcAft>
                <a:spcPts val="1800"/>
              </a:spcAft>
              <a:buClr>
                <a:srgbClr val="0070C0"/>
              </a:buClr>
              <a:buSzPct val="80000"/>
              <a:buFont typeface="Wingdings" panose="05000000000000000000" pitchFamily="2" charset="2"/>
              <a:buChar char="q"/>
            </a:pPr>
            <a:r>
              <a:rPr lang="en-US" i="1" dirty="0" smtClean="0">
                <a:solidFill>
                  <a:schemeClr val="bg1">
                    <a:lumMod val="85000"/>
                  </a:schemeClr>
                </a:solidFill>
              </a:rPr>
              <a:t>Qualitative Predictors</a:t>
            </a:r>
          </a:p>
          <a:p>
            <a:pPr marL="285750" indent="-285750">
              <a:spcAft>
                <a:spcPts val="1800"/>
              </a:spcAft>
              <a:buClr>
                <a:srgbClr val="0070C0"/>
              </a:buClr>
              <a:buSzPct val="80000"/>
              <a:buFont typeface="Wingdings" panose="05000000000000000000" pitchFamily="2" charset="2"/>
              <a:buChar char="q"/>
            </a:pPr>
            <a:r>
              <a:rPr lang="en-US" i="1" dirty="0" smtClean="0"/>
              <a:t>Extensions of the Linear Model</a:t>
            </a:r>
          </a:p>
          <a:p>
            <a:pPr marL="285750" indent="-285750">
              <a:spcAft>
                <a:spcPts val="1800"/>
              </a:spcAft>
              <a:buClr>
                <a:srgbClr val="0070C0"/>
              </a:buClr>
              <a:buSzPct val="80000"/>
              <a:buFont typeface="Wingdings" panose="05000000000000000000" pitchFamily="2" charset="2"/>
              <a:buChar char="q"/>
            </a:pPr>
            <a:r>
              <a:rPr lang="en-US" i="1" dirty="0" smtClean="0">
                <a:solidFill>
                  <a:schemeClr val="bg1">
                    <a:lumMod val="85000"/>
                  </a:schemeClr>
                </a:solidFill>
              </a:rPr>
              <a:t>Potential Problems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635" y="6393210"/>
            <a:ext cx="4961047" cy="316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70493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Extensions of the Linear Model</a:t>
            </a:r>
            <a:endParaRPr lang="en-US" sz="2000" dirty="0"/>
          </a:p>
        </p:txBody>
      </p:sp>
      <p:sp>
        <p:nvSpPr>
          <p:cNvPr id="8" name="2 Marcador de contenido"/>
          <p:cNvSpPr>
            <a:spLocks noGrp="1"/>
          </p:cNvSpPr>
          <p:nvPr>
            <p:ph idx="1"/>
          </p:nvPr>
        </p:nvSpPr>
        <p:spPr>
          <a:xfrm>
            <a:off x="467544" y="1196753"/>
            <a:ext cx="8229600" cy="792088"/>
          </a:xfrm>
        </p:spPr>
        <p:txBody>
          <a:bodyPr>
            <a:normAutofit fontScale="92500" lnSpcReduction="20000"/>
          </a:bodyPr>
          <a:lstStyle/>
          <a:p>
            <a:r>
              <a:rPr lang="en-US" dirty="0" smtClean="0"/>
              <a:t>Extensions </a:t>
            </a:r>
            <a:r>
              <a:rPr lang="en-US" dirty="0"/>
              <a:t>of the Linear </a:t>
            </a:r>
            <a:r>
              <a:rPr lang="en-US" dirty="0" smtClean="0"/>
              <a:t>Model: the two most important assumptions in Multiple Linear Regression are:</a:t>
            </a:r>
            <a:endParaRPr lang="en-US" dirty="0"/>
          </a:p>
        </p:txBody>
      </p:sp>
      <p:sp>
        <p:nvSpPr>
          <p:cNvPr id="4" name="3 Rectángulo"/>
          <p:cNvSpPr/>
          <p:nvPr/>
        </p:nvSpPr>
        <p:spPr>
          <a:xfrm>
            <a:off x="755576" y="2060848"/>
            <a:ext cx="7704856" cy="1554272"/>
          </a:xfrm>
          <a:prstGeom prst="rect">
            <a:avLst/>
          </a:prstGeom>
        </p:spPr>
        <p:txBody>
          <a:bodyPr wrap="square">
            <a:spAutoFit/>
          </a:bodyPr>
          <a:lstStyle/>
          <a:p>
            <a:pPr marL="800100" lvl="1" indent="-342900">
              <a:spcAft>
                <a:spcPts val="1800"/>
              </a:spcAft>
              <a:buClr>
                <a:srgbClr val="0070C0"/>
              </a:buClr>
              <a:buSzPct val="80000"/>
              <a:buFont typeface="Arial" panose="020B0604020202020204" pitchFamily="34" charset="0"/>
              <a:buChar char="•"/>
            </a:pPr>
            <a:r>
              <a:rPr lang="en-US" sz="2000" b="1" i="1" dirty="0" smtClean="0">
                <a:solidFill>
                  <a:srgbClr val="00B0F0"/>
                </a:solidFill>
              </a:rPr>
              <a:t>Additive</a:t>
            </a:r>
            <a:r>
              <a:rPr lang="en-US" sz="2000" dirty="0" smtClean="0"/>
              <a:t>: the </a:t>
            </a:r>
            <a:r>
              <a:rPr lang="en-US" sz="2000" dirty="0"/>
              <a:t>effect of changes in a predictor </a:t>
            </a:r>
            <a:r>
              <a:rPr lang="en-US" sz="2000" i="1" dirty="0" err="1">
                <a:latin typeface="Times New Roman" panose="02020603050405020304" pitchFamily="18" charset="0"/>
                <a:cs typeface="Times New Roman" panose="02020603050405020304" pitchFamily="18" charset="0"/>
              </a:rPr>
              <a:t>X</a:t>
            </a:r>
            <a:r>
              <a:rPr lang="en-US" sz="2000" i="1" baseline="-25000" dirty="0" err="1">
                <a:latin typeface="Times New Roman" panose="02020603050405020304" pitchFamily="18" charset="0"/>
                <a:cs typeface="Times New Roman" panose="02020603050405020304" pitchFamily="18" charset="0"/>
              </a:rPr>
              <a:t>j</a:t>
            </a:r>
            <a:r>
              <a:rPr lang="en-US" sz="2000" dirty="0"/>
              <a:t> on the response </a:t>
            </a:r>
            <a:r>
              <a:rPr lang="en-US" sz="2000" i="1" dirty="0">
                <a:latin typeface="Times New Roman" panose="02020603050405020304" pitchFamily="18" charset="0"/>
                <a:cs typeface="Times New Roman" panose="02020603050405020304" pitchFamily="18" charset="0"/>
              </a:rPr>
              <a:t>Y</a:t>
            </a:r>
            <a:r>
              <a:rPr lang="en-US" sz="2000" dirty="0" smtClean="0"/>
              <a:t> </a:t>
            </a:r>
            <a:r>
              <a:rPr lang="en-US" sz="2000" dirty="0"/>
              <a:t>is independent of the values of the other </a:t>
            </a:r>
            <a:r>
              <a:rPr lang="en-US" sz="2000" dirty="0" smtClean="0"/>
              <a:t>predictors.</a:t>
            </a:r>
          </a:p>
          <a:p>
            <a:pPr marL="800100" lvl="1" indent="-342900">
              <a:spcAft>
                <a:spcPts val="1800"/>
              </a:spcAft>
              <a:buClr>
                <a:srgbClr val="0070C0"/>
              </a:buClr>
              <a:buSzPct val="80000"/>
              <a:buFont typeface="Arial" panose="020B0604020202020204" pitchFamily="34" charset="0"/>
              <a:buChar char="•"/>
            </a:pPr>
            <a:r>
              <a:rPr lang="en-US" sz="2000" b="1" i="1" dirty="0" smtClean="0">
                <a:solidFill>
                  <a:srgbClr val="00B0F0"/>
                </a:solidFill>
              </a:rPr>
              <a:t>Linear</a:t>
            </a:r>
            <a:r>
              <a:rPr lang="en-US" sz="2000" dirty="0" smtClean="0"/>
              <a:t>: the </a:t>
            </a:r>
            <a:r>
              <a:rPr lang="en-US" sz="2000" dirty="0"/>
              <a:t>change in the response </a:t>
            </a:r>
            <a:r>
              <a:rPr lang="en-US" sz="2000" i="1" dirty="0">
                <a:latin typeface="Times New Roman" panose="02020603050405020304" pitchFamily="18" charset="0"/>
                <a:cs typeface="Times New Roman" panose="02020603050405020304" pitchFamily="18" charset="0"/>
              </a:rPr>
              <a:t>Y</a:t>
            </a:r>
            <a:r>
              <a:rPr lang="en-US" sz="2000" dirty="0"/>
              <a:t> due to a one-unit change in </a:t>
            </a:r>
            <a:r>
              <a:rPr lang="en-US" sz="2000" i="1" dirty="0" err="1">
                <a:latin typeface="Times New Roman" panose="02020603050405020304" pitchFamily="18" charset="0"/>
                <a:cs typeface="Times New Roman" panose="02020603050405020304" pitchFamily="18" charset="0"/>
              </a:rPr>
              <a:t>X</a:t>
            </a:r>
            <a:r>
              <a:rPr lang="en-US" sz="2000" i="1" baseline="-25000" dirty="0" err="1">
                <a:latin typeface="Times New Roman" panose="02020603050405020304" pitchFamily="18" charset="0"/>
                <a:cs typeface="Times New Roman" panose="02020603050405020304" pitchFamily="18" charset="0"/>
              </a:rPr>
              <a:t>j</a:t>
            </a:r>
            <a:r>
              <a:rPr lang="en-US" sz="2000" i="1" baseline="-25000" dirty="0">
                <a:latin typeface="Times New Roman" panose="02020603050405020304" pitchFamily="18" charset="0"/>
                <a:cs typeface="Times New Roman" panose="02020603050405020304" pitchFamily="18" charset="0"/>
              </a:rPr>
              <a:t> </a:t>
            </a:r>
            <a:r>
              <a:rPr lang="en-US" sz="2000" i="1" baseline="-25000" dirty="0" smtClean="0">
                <a:latin typeface="Times New Roman" panose="02020603050405020304" pitchFamily="18" charset="0"/>
                <a:cs typeface="Times New Roman" panose="02020603050405020304" pitchFamily="18" charset="0"/>
              </a:rPr>
              <a:t> </a:t>
            </a:r>
            <a:r>
              <a:rPr lang="en-US" sz="2000" dirty="0" smtClean="0"/>
              <a:t>is</a:t>
            </a:r>
            <a:r>
              <a:rPr lang="en-US" sz="2000" dirty="0"/>
              <a:t> </a:t>
            </a:r>
            <a:r>
              <a:rPr lang="en-US" sz="2000" dirty="0" smtClean="0"/>
              <a:t>constant</a:t>
            </a:r>
            <a:r>
              <a:rPr lang="en-US" sz="2000" dirty="0"/>
              <a:t>, regardless of the value </a:t>
            </a:r>
            <a:r>
              <a:rPr lang="en-US" sz="2000" dirty="0" smtClean="0"/>
              <a:t>of </a:t>
            </a:r>
            <a:r>
              <a:rPr lang="en-US" sz="2000" i="1" dirty="0" err="1" smtClean="0">
                <a:latin typeface="Times New Roman" panose="02020603050405020304" pitchFamily="18" charset="0"/>
                <a:cs typeface="Times New Roman" panose="02020603050405020304" pitchFamily="18" charset="0"/>
              </a:rPr>
              <a:t>X</a:t>
            </a:r>
            <a:r>
              <a:rPr lang="en-US" sz="2000" i="1" baseline="-25000" dirty="0" err="1" smtClean="0">
                <a:latin typeface="Times New Roman" panose="02020603050405020304" pitchFamily="18" charset="0"/>
                <a:cs typeface="Times New Roman" panose="02020603050405020304" pitchFamily="18" charset="0"/>
              </a:rPr>
              <a:t>j</a:t>
            </a:r>
            <a:endParaRPr lang="en-US" sz="2000" dirty="0"/>
          </a:p>
        </p:txBody>
      </p:sp>
      <p:sp>
        <p:nvSpPr>
          <p:cNvPr id="5" name="4 Rectángulo"/>
          <p:cNvSpPr/>
          <p:nvPr/>
        </p:nvSpPr>
        <p:spPr>
          <a:xfrm>
            <a:off x="1043608" y="4579967"/>
            <a:ext cx="7344816" cy="1200329"/>
          </a:xfrm>
          <a:prstGeom prst="rect">
            <a:avLst/>
          </a:prstGeom>
          <a:ln>
            <a:solidFill>
              <a:schemeClr val="accent1"/>
            </a:solidFill>
            <a:prstDash val="dash"/>
          </a:ln>
        </p:spPr>
        <p:txBody>
          <a:bodyPr wrap="square">
            <a:spAutoFit/>
          </a:bodyPr>
          <a:lstStyle/>
          <a:p>
            <a:r>
              <a:rPr lang="en-US" dirty="0"/>
              <a:t>We will see methods that relax these two assumptions.</a:t>
            </a:r>
          </a:p>
          <a:p>
            <a:endParaRPr lang="en-US" dirty="0"/>
          </a:p>
          <a:p>
            <a:r>
              <a:rPr lang="en-US" dirty="0"/>
              <a:t>But there are also some common classical approaches for extending the linear model</a:t>
            </a:r>
          </a:p>
        </p:txBody>
      </p:sp>
    </p:spTree>
    <p:extLst>
      <p:ext uri="{BB962C8B-B14F-4D97-AF65-F5344CB8AC3E}">
        <p14:creationId xmlns:p14="http://schemas.microsoft.com/office/powerpoint/2010/main" val="41478622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Extensions of the Linear Model</a:t>
            </a:r>
            <a:endParaRPr lang="en-US" sz="2000" dirty="0"/>
          </a:p>
        </p:txBody>
      </p:sp>
      <p:sp>
        <p:nvSpPr>
          <p:cNvPr id="4" name="3 Rectángulo"/>
          <p:cNvSpPr/>
          <p:nvPr/>
        </p:nvSpPr>
        <p:spPr>
          <a:xfrm>
            <a:off x="395536" y="980728"/>
            <a:ext cx="7704856" cy="400110"/>
          </a:xfrm>
          <a:prstGeom prst="rect">
            <a:avLst/>
          </a:prstGeom>
        </p:spPr>
        <p:txBody>
          <a:bodyPr wrap="square">
            <a:spAutoFit/>
          </a:bodyPr>
          <a:lstStyle/>
          <a:p>
            <a:pPr marL="800100" lvl="1" indent="-342900">
              <a:spcAft>
                <a:spcPts val="1800"/>
              </a:spcAft>
              <a:buClr>
                <a:srgbClr val="0070C0"/>
              </a:buClr>
              <a:buSzPct val="80000"/>
              <a:buFont typeface="Arial" panose="020B0604020202020204" pitchFamily="34" charset="0"/>
              <a:buChar char="•"/>
            </a:pPr>
            <a:r>
              <a:rPr lang="en-US" sz="2000" b="1" i="1" dirty="0" smtClean="0">
                <a:solidFill>
                  <a:srgbClr val="00B0F0"/>
                </a:solidFill>
              </a:rPr>
              <a:t>Removing the Additive Assumption</a:t>
            </a:r>
            <a:r>
              <a:rPr lang="en-US" sz="2000" dirty="0" smtClean="0"/>
              <a:t>:</a:t>
            </a:r>
          </a:p>
        </p:txBody>
      </p:sp>
      <p:sp>
        <p:nvSpPr>
          <p:cNvPr id="5" name="4 Rectángulo"/>
          <p:cNvSpPr/>
          <p:nvPr/>
        </p:nvSpPr>
        <p:spPr>
          <a:xfrm>
            <a:off x="820538" y="1412776"/>
            <a:ext cx="7992888" cy="400110"/>
          </a:xfrm>
          <a:prstGeom prst="rect">
            <a:avLst/>
          </a:prstGeom>
        </p:spPr>
        <p:txBody>
          <a:bodyPr wrap="square">
            <a:spAutoFit/>
          </a:bodyPr>
          <a:lstStyle/>
          <a:p>
            <a:pPr marL="285750" indent="-285750">
              <a:spcAft>
                <a:spcPts val="1200"/>
              </a:spcAft>
              <a:buFont typeface="Courier New" panose="02070309020205020404" pitchFamily="49" charset="0"/>
              <a:buChar char="o"/>
            </a:pPr>
            <a:r>
              <a:rPr lang="en-US" sz="2000" dirty="0" smtClean="0">
                <a:solidFill>
                  <a:srgbClr val="000000"/>
                </a:solidFill>
              </a:rPr>
              <a:t>Extend the model with an interaction term </a:t>
            </a:r>
            <a:r>
              <a:rPr lang="el-GR" sz="2000" dirty="0" smtClean="0">
                <a:solidFill>
                  <a:srgbClr val="000000"/>
                </a:solidFill>
                <a:latin typeface="Times New Roman"/>
                <a:cs typeface="Times New Roman"/>
              </a:rPr>
              <a:t>β</a:t>
            </a:r>
            <a:r>
              <a:rPr lang="es-ES_tradnl" sz="2000" baseline="-25000" dirty="0" smtClean="0">
                <a:solidFill>
                  <a:srgbClr val="000000"/>
                </a:solidFill>
                <a:latin typeface="Times New Roman"/>
                <a:cs typeface="Times New Roman"/>
              </a:rPr>
              <a:t>3</a:t>
            </a: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939278"/>
            <a:ext cx="396240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6" name="5 Entrada de lápiz"/>
              <p14:cNvContentPartPr/>
              <p14:nvPr/>
            </p14:nvContentPartPr>
            <p14:xfrm>
              <a:off x="4927680" y="2371527"/>
              <a:ext cx="806760" cy="76680"/>
            </p14:xfrm>
          </p:contentPart>
        </mc:Choice>
        <mc:Fallback xmlns="">
          <p:pic>
            <p:nvPicPr>
              <p:cNvPr id="6" name="5 Entrada de lápiz"/>
              <p:cNvPicPr/>
              <p:nvPr/>
            </p:nvPicPr>
            <p:blipFill>
              <a:blip r:embed="rId4"/>
              <a:stretch>
                <a:fillRect/>
              </a:stretch>
            </p:blipFill>
            <p:spPr>
              <a:xfrm>
                <a:off x="4918320" y="2362167"/>
                <a:ext cx="825480" cy="95400"/>
              </a:xfrm>
              <a:prstGeom prst="rect">
                <a:avLst/>
              </a:prstGeom>
            </p:spPr>
          </p:pic>
        </mc:Fallback>
      </mc:AlternateContent>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2636912"/>
            <a:ext cx="3970020" cy="731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2135" y="3533724"/>
            <a:ext cx="1455420" cy="35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Rectángulo"/>
          <p:cNvSpPr/>
          <p:nvPr/>
        </p:nvSpPr>
        <p:spPr>
          <a:xfrm>
            <a:off x="4067944" y="3548468"/>
            <a:ext cx="3661515" cy="369332"/>
          </a:xfrm>
          <a:prstGeom prst="rect">
            <a:avLst/>
          </a:prstGeom>
        </p:spPr>
        <p:txBody>
          <a:bodyPr wrap="none">
            <a:spAutoFit/>
          </a:bodyPr>
          <a:lstStyle/>
          <a:p>
            <a:r>
              <a:rPr lang="en-US" i="1" dirty="0" err="1">
                <a:latin typeface="Times New Roman" panose="02020603050405020304" pitchFamily="18" charset="0"/>
                <a:cs typeface="Times New Roman" panose="02020603050405020304" pitchFamily="18" charset="0"/>
              </a:rPr>
              <a:t>X</a:t>
            </a:r>
            <a:r>
              <a:rPr lang="en-US" baseline="-25000" dirty="0" err="1">
                <a:latin typeface="Times New Roman" panose="02020603050405020304" pitchFamily="18" charset="0"/>
                <a:cs typeface="Times New Roman" panose="02020603050405020304" pitchFamily="18" charset="0"/>
              </a:rPr>
              <a:t>2</a:t>
            </a:r>
            <a:r>
              <a:rPr lang="en-US" dirty="0"/>
              <a:t> will change the impact of </a:t>
            </a:r>
            <a:r>
              <a:rPr lang="en-US" i="1" dirty="0" err="1" smtClean="0">
                <a:latin typeface="Times New Roman" panose="02020603050405020304" pitchFamily="18" charset="0"/>
                <a:cs typeface="Times New Roman" panose="02020603050405020304" pitchFamily="18" charset="0"/>
              </a:rPr>
              <a:t>X</a:t>
            </a:r>
            <a:r>
              <a:rPr lang="en-US" baseline="-25000" dirty="0" err="1" smtClean="0">
                <a:latin typeface="Times New Roman" panose="02020603050405020304" pitchFamily="18" charset="0"/>
                <a:cs typeface="Times New Roman" panose="02020603050405020304" pitchFamily="18" charset="0"/>
              </a:rPr>
              <a:t>1</a:t>
            </a:r>
            <a:r>
              <a:rPr lang="en-US" dirty="0" smtClean="0"/>
              <a:t> on </a:t>
            </a:r>
            <a:r>
              <a:rPr lang="en-US" i="1" dirty="0" smtClean="0">
                <a:latin typeface="Times New Roman" panose="02020603050405020304" pitchFamily="18" charset="0"/>
                <a:cs typeface="Times New Roman" panose="02020603050405020304" pitchFamily="18" charset="0"/>
              </a:rPr>
              <a:t>Y</a:t>
            </a:r>
            <a:endParaRPr lang="en-US" dirty="0"/>
          </a:p>
        </p:txBody>
      </p:sp>
      <mc:AlternateContent xmlns:mc="http://schemas.openxmlformats.org/markup-compatibility/2006" xmlns:a14="http://schemas.microsoft.com/office/drawing/2010/main">
        <mc:Choice Requires="a14">
          <p:sp>
            <p:nvSpPr>
              <p:cNvPr id="8" name="7 CuadroTexto"/>
              <p:cNvSpPr txBox="1"/>
              <p:nvPr/>
            </p:nvSpPr>
            <p:spPr>
              <a:xfrm>
                <a:off x="1077821" y="4293096"/>
                <a:ext cx="336797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_tradnl" b="0" i="1" smtClean="0">
                          <a:latin typeface="Cambria Math"/>
                        </a:rPr>
                        <m:t>𝑌</m:t>
                      </m:r>
                      <m:r>
                        <a:rPr lang="en-US" i="1" smtClean="0">
                          <a:latin typeface="Cambria Math"/>
                        </a:rPr>
                        <m:t>=</m:t>
                      </m:r>
                      <m:sSub>
                        <m:sSubPr>
                          <m:ctrlPr>
                            <a:rPr lang="en-US" i="1" smtClean="0">
                              <a:latin typeface="Cambria Math" panose="02040503050406030204" pitchFamily="18" charset="0"/>
                            </a:rPr>
                          </m:ctrlPr>
                        </m:sSubPr>
                        <m:e>
                          <m:r>
                            <a:rPr lang="el-GR" i="1" smtClean="0">
                              <a:latin typeface="Cambria Math"/>
                            </a:rPr>
                            <m:t>𝛽</m:t>
                          </m:r>
                        </m:e>
                        <m:sub>
                          <m:r>
                            <a:rPr lang="es-ES_tradnl" b="0" i="1" smtClean="0">
                              <a:latin typeface="Cambria Math"/>
                            </a:rPr>
                            <m:t>0</m:t>
                          </m:r>
                        </m:sub>
                      </m:sSub>
                      <m:r>
                        <a:rPr lang="es-ES_tradnl" b="0" i="1" smtClean="0">
                          <a:latin typeface="Cambria Math"/>
                        </a:rPr>
                        <m:t>+</m:t>
                      </m:r>
                      <m:sSub>
                        <m:sSubPr>
                          <m:ctrlPr>
                            <a:rPr lang="es-ES_tradnl" i="1">
                              <a:latin typeface="Cambria Math" panose="02040503050406030204" pitchFamily="18" charset="0"/>
                            </a:rPr>
                          </m:ctrlPr>
                        </m:sSubPr>
                        <m:e>
                          <m:r>
                            <a:rPr lang="el-GR" i="1">
                              <a:latin typeface="Cambria Math"/>
                            </a:rPr>
                            <m:t>𝛽</m:t>
                          </m:r>
                        </m:e>
                        <m:sub>
                          <m:r>
                            <a:rPr lang="es-ES_tradnl" i="1">
                              <a:latin typeface="Cambria Math"/>
                            </a:rPr>
                            <m:t>1</m:t>
                          </m:r>
                        </m:sub>
                      </m:sSub>
                      <m:sSub>
                        <m:sSubPr>
                          <m:ctrlPr>
                            <a:rPr lang="es-ES_tradnl" i="1">
                              <a:latin typeface="Cambria Math" panose="02040503050406030204" pitchFamily="18" charset="0"/>
                            </a:rPr>
                          </m:ctrlPr>
                        </m:sSubPr>
                        <m:e>
                          <m:r>
                            <a:rPr lang="es-ES_tradnl" i="1">
                              <a:latin typeface="Cambria Math"/>
                            </a:rPr>
                            <m:t>𝑋</m:t>
                          </m:r>
                        </m:e>
                        <m:sub>
                          <m:r>
                            <a:rPr lang="es-ES_tradnl" i="1">
                              <a:latin typeface="Cambria Math"/>
                            </a:rPr>
                            <m:t>1</m:t>
                          </m:r>
                        </m:sub>
                      </m:sSub>
                      <m:r>
                        <a:rPr lang="es-ES_tradnl" b="0" i="0" smtClean="0">
                          <a:latin typeface="Cambria Math"/>
                        </a:rPr>
                        <m:t>+</m:t>
                      </m:r>
                      <m:d>
                        <m:dPr>
                          <m:ctrlPr>
                            <a:rPr lang="es-ES_tradnl" b="0" i="1" smtClean="0">
                              <a:latin typeface="Cambria Math" panose="02040503050406030204" pitchFamily="18" charset="0"/>
                            </a:rPr>
                          </m:ctrlPr>
                        </m:dPr>
                        <m:e>
                          <m:sSub>
                            <m:sSubPr>
                              <m:ctrlPr>
                                <a:rPr lang="es-ES_tradnl" i="1">
                                  <a:latin typeface="Cambria Math" panose="02040503050406030204" pitchFamily="18" charset="0"/>
                                </a:rPr>
                              </m:ctrlPr>
                            </m:sSubPr>
                            <m:e>
                              <m:r>
                                <a:rPr lang="el-GR" i="1">
                                  <a:latin typeface="Cambria Math"/>
                                </a:rPr>
                                <m:t>𝛽</m:t>
                              </m:r>
                            </m:e>
                            <m:sub>
                              <m:r>
                                <a:rPr lang="es-ES_tradnl" b="0" i="1" smtClean="0">
                                  <a:latin typeface="Cambria Math"/>
                                </a:rPr>
                                <m:t>2</m:t>
                              </m:r>
                            </m:sub>
                          </m:sSub>
                          <m:r>
                            <a:rPr lang="es-ES_tradnl" b="0" i="1" smtClean="0">
                              <a:latin typeface="Cambria Math"/>
                            </a:rPr>
                            <m:t>+</m:t>
                          </m:r>
                          <m:sSub>
                            <m:sSubPr>
                              <m:ctrlPr>
                                <a:rPr lang="es-ES_tradnl" i="1">
                                  <a:latin typeface="Cambria Math" panose="02040503050406030204" pitchFamily="18" charset="0"/>
                                </a:rPr>
                              </m:ctrlPr>
                            </m:sSubPr>
                            <m:e>
                              <m:r>
                                <a:rPr lang="el-GR" i="1">
                                  <a:latin typeface="Cambria Math"/>
                                </a:rPr>
                                <m:t>𝛽</m:t>
                              </m:r>
                            </m:e>
                            <m:sub>
                              <m:r>
                                <a:rPr lang="es-ES_tradnl" b="0" i="1" smtClean="0">
                                  <a:latin typeface="Cambria Math"/>
                                </a:rPr>
                                <m:t>3</m:t>
                              </m:r>
                            </m:sub>
                          </m:sSub>
                          <m:sSub>
                            <m:sSubPr>
                              <m:ctrlPr>
                                <a:rPr lang="es-ES_tradnl" i="1">
                                  <a:latin typeface="Cambria Math" panose="02040503050406030204" pitchFamily="18" charset="0"/>
                                </a:rPr>
                              </m:ctrlPr>
                            </m:sSubPr>
                            <m:e>
                              <m:r>
                                <a:rPr lang="es-ES_tradnl" i="1">
                                  <a:latin typeface="Cambria Math"/>
                                </a:rPr>
                                <m:t>𝑋</m:t>
                              </m:r>
                            </m:e>
                            <m:sub>
                              <m:r>
                                <a:rPr lang="es-ES_tradnl" i="1">
                                  <a:latin typeface="Cambria Math"/>
                                </a:rPr>
                                <m:t>1</m:t>
                              </m:r>
                            </m:sub>
                          </m:sSub>
                        </m:e>
                      </m:d>
                      <m:sSub>
                        <m:sSubPr>
                          <m:ctrlPr>
                            <a:rPr lang="es-ES_tradnl" i="1">
                              <a:latin typeface="Cambria Math" panose="02040503050406030204" pitchFamily="18" charset="0"/>
                            </a:rPr>
                          </m:ctrlPr>
                        </m:sSubPr>
                        <m:e>
                          <m:r>
                            <a:rPr lang="es-ES_tradnl" i="1">
                              <a:latin typeface="Cambria Math"/>
                            </a:rPr>
                            <m:t>𝑋</m:t>
                          </m:r>
                        </m:e>
                        <m:sub>
                          <m:r>
                            <a:rPr lang="es-ES_tradnl" b="0" i="1" smtClean="0">
                              <a:latin typeface="Cambria Math"/>
                            </a:rPr>
                            <m:t>2</m:t>
                          </m:r>
                        </m:sub>
                      </m:sSub>
                    </m:oMath>
                  </m:oMathPara>
                </a14:m>
                <a:endParaRPr lang="en-US" dirty="0" smtClean="0"/>
              </a:p>
            </p:txBody>
          </p:sp>
        </mc:Choice>
        <mc:Fallback xmlns="">
          <p:sp>
            <p:nvSpPr>
              <p:cNvPr id="8" name="7 CuadroTexto"/>
              <p:cNvSpPr txBox="1">
                <a:spLocks noRot="1" noChangeAspect="1" noMove="1" noResize="1" noEditPoints="1" noAdjustHandles="1" noChangeArrowheads="1" noChangeShapeType="1" noTextEdit="1"/>
              </p:cNvSpPr>
              <p:nvPr/>
            </p:nvSpPr>
            <p:spPr>
              <a:xfrm>
                <a:off x="1077821" y="4293096"/>
                <a:ext cx="3367973" cy="369332"/>
              </a:xfrm>
              <a:prstGeom prst="rect">
                <a:avLst/>
              </a:prstGeom>
              <a:blipFill rotWithShape="1">
                <a:blip r:embed="rId7"/>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11 CuadroTexto"/>
              <p:cNvSpPr txBox="1"/>
              <p:nvPr/>
            </p:nvSpPr>
            <p:spPr>
              <a:xfrm>
                <a:off x="1287701" y="4725144"/>
                <a:ext cx="2192523" cy="3822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m:t>
                      </m:r>
                      <m:sSub>
                        <m:sSubPr>
                          <m:ctrlPr>
                            <a:rPr lang="en-US" i="1" smtClean="0">
                              <a:latin typeface="Cambria Math" panose="02040503050406030204" pitchFamily="18" charset="0"/>
                            </a:rPr>
                          </m:ctrlPr>
                        </m:sSubPr>
                        <m:e>
                          <m:r>
                            <a:rPr lang="el-GR" i="1" smtClean="0">
                              <a:latin typeface="Cambria Math"/>
                            </a:rPr>
                            <m:t>𝛽</m:t>
                          </m:r>
                        </m:e>
                        <m:sub>
                          <m:r>
                            <a:rPr lang="es-ES_tradnl" b="0" i="1" smtClean="0">
                              <a:latin typeface="Cambria Math"/>
                            </a:rPr>
                            <m:t>0</m:t>
                          </m:r>
                        </m:sub>
                      </m:sSub>
                      <m:r>
                        <a:rPr lang="es-ES_tradnl" b="0" i="1" smtClean="0">
                          <a:latin typeface="Cambria Math"/>
                        </a:rPr>
                        <m:t>+</m:t>
                      </m:r>
                      <m:sSub>
                        <m:sSubPr>
                          <m:ctrlPr>
                            <a:rPr lang="es-ES_tradnl" i="1">
                              <a:latin typeface="Cambria Math" panose="02040503050406030204" pitchFamily="18" charset="0"/>
                            </a:rPr>
                          </m:ctrlPr>
                        </m:sSubPr>
                        <m:e>
                          <m:r>
                            <a:rPr lang="el-GR" i="1">
                              <a:latin typeface="Cambria Math"/>
                            </a:rPr>
                            <m:t>𝛽</m:t>
                          </m:r>
                        </m:e>
                        <m:sub>
                          <m:r>
                            <a:rPr lang="es-ES_tradnl" i="1">
                              <a:latin typeface="Cambria Math"/>
                            </a:rPr>
                            <m:t>1</m:t>
                          </m:r>
                        </m:sub>
                      </m:sSub>
                      <m:sSub>
                        <m:sSubPr>
                          <m:ctrlPr>
                            <a:rPr lang="es-ES_tradnl" i="1">
                              <a:latin typeface="Cambria Math" panose="02040503050406030204" pitchFamily="18" charset="0"/>
                            </a:rPr>
                          </m:ctrlPr>
                        </m:sSubPr>
                        <m:e>
                          <m:r>
                            <a:rPr lang="es-ES_tradnl" i="1">
                              <a:latin typeface="Cambria Math"/>
                            </a:rPr>
                            <m:t>𝑋</m:t>
                          </m:r>
                        </m:e>
                        <m:sub>
                          <m:r>
                            <a:rPr lang="es-ES_tradnl" i="1">
                              <a:latin typeface="Cambria Math"/>
                            </a:rPr>
                            <m:t>1</m:t>
                          </m:r>
                        </m:sub>
                      </m:sSub>
                      <m:r>
                        <a:rPr lang="es-ES_tradnl" b="0" i="0" smtClean="0">
                          <a:latin typeface="Cambria Math"/>
                        </a:rPr>
                        <m:t>+</m:t>
                      </m:r>
                      <m:acc>
                        <m:accPr>
                          <m:chr m:val="̃"/>
                          <m:ctrlPr>
                            <a:rPr lang="es-ES_tradnl" i="1">
                              <a:latin typeface="Cambria Math" panose="02040503050406030204" pitchFamily="18" charset="0"/>
                            </a:rPr>
                          </m:ctrlPr>
                        </m:accPr>
                        <m:e>
                          <m:r>
                            <a:rPr lang="el-GR" i="1">
                              <a:latin typeface="Cambria Math"/>
                            </a:rPr>
                            <m:t>𝛽</m:t>
                          </m:r>
                        </m:e>
                      </m:acc>
                      <m:r>
                        <a:rPr lang="es-ES_tradnl" i="1" baseline="-25000">
                          <a:latin typeface="Cambria Math"/>
                        </a:rPr>
                        <m:t>2</m:t>
                      </m:r>
                      <m:sSub>
                        <m:sSubPr>
                          <m:ctrlPr>
                            <a:rPr lang="es-ES_tradnl" i="1">
                              <a:latin typeface="Cambria Math" panose="02040503050406030204" pitchFamily="18" charset="0"/>
                            </a:rPr>
                          </m:ctrlPr>
                        </m:sSubPr>
                        <m:e>
                          <m:r>
                            <a:rPr lang="es-ES_tradnl" i="1">
                              <a:latin typeface="Cambria Math"/>
                            </a:rPr>
                            <m:t>𝑋</m:t>
                          </m:r>
                        </m:e>
                        <m:sub>
                          <m:r>
                            <a:rPr lang="es-ES_tradnl" b="0" i="1" smtClean="0">
                              <a:latin typeface="Cambria Math"/>
                            </a:rPr>
                            <m:t>2</m:t>
                          </m:r>
                        </m:sub>
                      </m:sSub>
                    </m:oMath>
                  </m:oMathPara>
                </a14:m>
                <a:endParaRPr lang="en-US" dirty="0" smtClean="0"/>
              </a:p>
            </p:txBody>
          </p:sp>
        </mc:Choice>
        <mc:Fallback xmlns="">
          <p:sp>
            <p:nvSpPr>
              <p:cNvPr id="12" name="11 CuadroTexto"/>
              <p:cNvSpPr txBox="1">
                <a:spLocks noRot="1" noChangeAspect="1" noMove="1" noResize="1" noEditPoints="1" noAdjustHandles="1" noChangeArrowheads="1" noChangeShapeType="1" noTextEdit="1"/>
              </p:cNvSpPr>
              <p:nvPr/>
            </p:nvSpPr>
            <p:spPr>
              <a:xfrm>
                <a:off x="1287701" y="4725144"/>
                <a:ext cx="2192523" cy="382284"/>
              </a:xfrm>
              <a:prstGeom prst="rect">
                <a:avLst/>
              </a:prstGeom>
              <a:blipFill rotWithShape="1">
                <a:blip r:embed="rId8"/>
                <a:stretch>
                  <a:fillRect t="-4762"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12 CuadroTexto"/>
              <p:cNvSpPr txBox="1"/>
              <p:nvPr/>
            </p:nvSpPr>
            <p:spPr>
              <a:xfrm>
                <a:off x="2092135" y="5373216"/>
                <a:ext cx="1758174" cy="3817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s-ES_tradnl" i="1" smtClean="0">
                              <a:latin typeface="Cambria Math" panose="02040503050406030204" pitchFamily="18" charset="0"/>
                            </a:rPr>
                          </m:ctrlPr>
                        </m:accPr>
                        <m:e>
                          <m:r>
                            <a:rPr lang="el-GR" i="1">
                              <a:latin typeface="Cambria Math"/>
                            </a:rPr>
                            <m:t>𝛽</m:t>
                          </m:r>
                        </m:e>
                      </m:acc>
                      <m:r>
                        <a:rPr lang="es-ES_tradnl" i="1" baseline="-25000">
                          <a:latin typeface="Cambria Math"/>
                        </a:rPr>
                        <m:t>2</m:t>
                      </m:r>
                      <m:r>
                        <a:rPr lang="en-US" i="1" smtClean="0">
                          <a:latin typeface="Cambria Math"/>
                        </a:rPr>
                        <m:t>=</m:t>
                      </m:r>
                      <m:sSub>
                        <m:sSubPr>
                          <m:ctrlPr>
                            <a:rPr lang="es-ES_tradnl" i="1">
                              <a:latin typeface="Cambria Math" panose="02040503050406030204" pitchFamily="18" charset="0"/>
                            </a:rPr>
                          </m:ctrlPr>
                        </m:sSubPr>
                        <m:e>
                          <m:r>
                            <a:rPr lang="el-GR" i="1">
                              <a:latin typeface="Cambria Math"/>
                            </a:rPr>
                            <m:t>𝛽</m:t>
                          </m:r>
                        </m:e>
                        <m:sub>
                          <m:r>
                            <a:rPr lang="es-ES_tradnl" i="1">
                              <a:latin typeface="Cambria Math"/>
                            </a:rPr>
                            <m:t>2</m:t>
                          </m:r>
                        </m:sub>
                      </m:sSub>
                      <m:r>
                        <a:rPr lang="es-ES_tradnl" i="1">
                          <a:latin typeface="Cambria Math"/>
                        </a:rPr>
                        <m:t>+</m:t>
                      </m:r>
                      <m:sSub>
                        <m:sSubPr>
                          <m:ctrlPr>
                            <a:rPr lang="es-ES_tradnl" i="1">
                              <a:latin typeface="Cambria Math" panose="02040503050406030204" pitchFamily="18" charset="0"/>
                            </a:rPr>
                          </m:ctrlPr>
                        </m:sSubPr>
                        <m:e>
                          <m:r>
                            <a:rPr lang="el-GR" i="1">
                              <a:latin typeface="Cambria Math"/>
                            </a:rPr>
                            <m:t>𝛽</m:t>
                          </m:r>
                        </m:e>
                        <m:sub>
                          <m:r>
                            <a:rPr lang="es-ES_tradnl" i="1">
                              <a:latin typeface="Cambria Math"/>
                            </a:rPr>
                            <m:t>3</m:t>
                          </m:r>
                        </m:sub>
                      </m:sSub>
                      <m:sSub>
                        <m:sSubPr>
                          <m:ctrlPr>
                            <a:rPr lang="es-ES_tradnl" i="1">
                              <a:latin typeface="Cambria Math" panose="02040503050406030204" pitchFamily="18" charset="0"/>
                            </a:rPr>
                          </m:ctrlPr>
                        </m:sSubPr>
                        <m:e>
                          <m:r>
                            <a:rPr lang="es-ES_tradnl" i="1">
                              <a:latin typeface="Cambria Math"/>
                            </a:rPr>
                            <m:t>𝑋</m:t>
                          </m:r>
                        </m:e>
                        <m:sub>
                          <m:r>
                            <a:rPr lang="es-ES_tradnl" i="1">
                              <a:latin typeface="Cambria Math"/>
                            </a:rPr>
                            <m:t>1</m:t>
                          </m:r>
                        </m:sub>
                      </m:sSub>
                    </m:oMath>
                  </m:oMathPara>
                </a14:m>
                <a:endParaRPr lang="en-US" dirty="0" smtClean="0"/>
              </a:p>
            </p:txBody>
          </p:sp>
        </mc:Choice>
        <mc:Fallback xmlns="">
          <p:sp>
            <p:nvSpPr>
              <p:cNvPr id="13" name="12 CuadroTexto"/>
              <p:cNvSpPr txBox="1">
                <a:spLocks noRot="1" noChangeAspect="1" noMove="1" noResize="1" noEditPoints="1" noAdjustHandles="1" noChangeArrowheads="1" noChangeShapeType="1" noTextEdit="1"/>
              </p:cNvSpPr>
              <p:nvPr/>
            </p:nvSpPr>
            <p:spPr>
              <a:xfrm>
                <a:off x="2092135" y="5373216"/>
                <a:ext cx="1758174" cy="381708"/>
              </a:xfrm>
              <a:prstGeom prst="rect">
                <a:avLst/>
              </a:prstGeom>
              <a:blipFill rotWithShape="1">
                <a:blip r:embed="rId9"/>
                <a:stretch>
                  <a:fillRect t="-4762" b="-11111"/>
                </a:stretch>
              </a:blipFill>
            </p:spPr>
            <p:txBody>
              <a:bodyPr/>
              <a:lstStyle/>
              <a:p>
                <a:r>
                  <a:rPr lang="en-US">
                    <a:noFill/>
                  </a:rPr>
                  <a:t> </a:t>
                </a:r>
              </a:p>
            </p:txBody>
          </p:sp>
        </mc:Fallback>
      </mc:AlternateContent>
      <p:sp>
        <p:nvSpPr>
          <p:cNvPr id="14" name="13 Rectángulo"/>
          <p:cNvSpPr/>
          <p:nvPr/>
        </p:nvSpPr>
        <p:spPr>
          <a:xfrm>
            <a:off x="4372719" y="5373216"/>
            <a:ext cx="3608617" cy="369332"/>
          </a:xfrm>
          <a:prstGeom prst="rect">
            <a:avLst/>
          </a:prstGeom>
        </p:spPr>
        <p:txBody>
          <a:bodyPr wrap="none">
            <a:spAutoFit/>
          </a:bodyPr>
          <a:lstStyle/>
          <a:p>
            <a:r>
              <a:rPr lang="en-US" i="1" dirty="0" err="1" smtClean="0">
                <a:latin typeface="Times New Roman" panose="02020603050405020304" pitchFamily="18" charset="0"/>
                <a:cs typeface="Times New Roman" panose="02020603050405020304" pitchFamily="18" charset="0"/>
              </a:rPr>
              <a:t>X</a:t>
            </a:r>
            <a:r>
              <a:rPr lang="en-US" baseline="-25000" dirty="0" err="1" smtClean="0">
                <a:latin typeface="Times New Roman" panose="02020603050405020304" pitchFamily="18" charset="0"/>
                <a:cs typeface="Times New Roman" panose="02020603050405020304" pitchFamily="18" charset="0"/>
              </a:rPr>
              <a:t>1</a:t>
            </a:r>
            <a:r>
              <a:rPr lang="en-US" dirty="0" smtClean="0"/>
              <a:t> </a:t>
            </a:r>
            <a:r>
              <a:rPr lang="en-US" dirty="0"/>
              <a:t>will change the impact of </a:t>
            </a:r>
            <a:r>
              <a:rPr lang="en-US" i="1" dirty="0" err="1" smtClean="0">
                <a:latin typeface="Times New Roman" panose="02020603050405020304" pitchFamily="18" charset="0"/>
                <a:cs typeface="Times New Roman" panose="02020603050405020304" pitchFamily="18" charset="0"/>
              </a:rPr>
              <a:t>X</a:t>
            </a:r>
            <a:r>
              <a:rPr lang="en-US" baseline="-25000" dirty="0" err="1" smtClean="0">
                <a:latin typeface="Times New Roman" panose="02020603050405020304" pitchFamily="18" charset="0"/>
                <a:cs typeface="Times New Roman" panose="02020603050405020304" pitchFamily="18" charset="0"/>
              </a:rPr>
              <a:t>2</a:t>
            </a:r>
            <a:r>
              <a:rPr lang="en-US" dirty="0" smtClean="0"/>
              <a:t> on </a:t>
            </a:r>
            <a:r>
              <a:rPr lang="en-US" i="1" dirty="0" smtClean="0">
                <a:latin typeface="Times New Roman" panose="02020603050405020304" pitchFamily="18" charset="0"/>
                <a:cs typeface="Times New Roman" panose="02020603050405020304" pitchFamily="18" charset="0"/>
              </a:rPr>
              <a:t>Y</a:t>
            </a:r>
            <a:endParaRPr lang="en-US" dirty="0"/>
          </a:p>
        </p:txBody>
      </p:sp>
      <p:sp>
        <p:nvSpPr>
          <p:cNvPr id="9" name="8 Rectángulo"/>
          <p:cNvSpPr/>
          <p:nvPr/>
        </p:nvSpPr>
        <p:spPr>
          <a:xfrm>
            <a:off x="1907704" y="3551342"/>
            <a:ext cx="5904656" cy="369332"/>
          </a:xfrm>
          <a:prstGeom prst="rect">
            <a:avLst/>
          </a:prstGeom>
          <a:ln>
            <a:solidFill>
              <a:schemeClr val="accent1"/>
            </a:solidFill>
            <a:prstDash val="dash"/>
          </a:ln>
        </p:spPr>
        <p:txBody>
          <a:bodyPr wrap="square">
            <a:spAutoFit/>
          </a:bodyPr>
          <a:lstStyle/>
          <a:p>
            <a:endParaRPr lang="en-US">
              <a:solidFill>
                <a:schemeClr val="tx1"/>
              </a:solidFill>
            </a:endParaRPr>
          </a:p>
        </p:txBody>
      </p:sp>
      <p:sp>
        <p:nvSpPr>
          <p:cNvPr id="16" name="15 Rectángulo"/>
          <p:cNvSpPr/>
          <p:nvPr/>
        </p:nvSpPr>
        <p:spPr>
          <a:xfrm>
            <a:off x="2060104" y="5382105"/>
            <a:ext cx="5904656" cy="369332"/>
          </a:xfrm>
          <a:prstGeom prst="rect">
            <a:avLst/>
          </a:prstGeom>
          <a:ln>
            <a:solidFill>
              <a:schemeClr val="accent1"/>
            </a:solidFill>
            <a:prstDash val="dash"/>
          </a:ln>
        </p:spPr>
        <p:txBody>
          <a:bodyPr wrap="square">
            <a:spAutoFit/>
          </a:bodyPr>
          <a:lstStyle/>
          <a:p>
            <a:endParaRPr lang="en-US">
              <a:solidFill>
                <a:schemeClr val="tx1"/>
              </a:solidFill>
            </a:endParaRPr>
          </a:p>
        </p:txBody>
      </p:sp>
      <p:sp>
        <p:nvSpPr>
          <p:cNvPr id="17" name="16 Rectángulo"/>
          <p:cNvSpPr/>
          <p:nvPr/>
        </p:nvSpPr>
        <p:spPr>
          <a:xfrm>
            <a:off x="1244871" y="6165304"/>
            <a:ext cx="7144222" cy="400110"/>
          </a:xfrm>
          <a:prstGeom prst="rect">
            <a:avLst/>
          </a:prstGeom>
        </p:spPr>
        <p:txBody>
          <a:bodyPr wrap="square">
            <a:spAutoFit/>
          </a:bodyPr>
          <a:lstStyle/>
          <a:p>
            <a:pPr>
              <a:spcAft>
                <a:spcPts val="1200"/>
              </a:spcAft>
            </a:pPr>
            <a:r>
              <a:rPr lang="en-US" sz="2000" b="1" dirty="0" smtClean="0">
                <a:solidFill>
                  <a:srgbClr val="000000"/>
                </a:solidFill>
              </a:rPr>
              <a:t>Note: </a:t>
            </a:r>
            <a:r>
              <a:rPr lang="en-US" sz="2000" dirty="0" smtClean="0">
                <a:solidFill>
                  <a:srgbClr val="000000"/>
                </a:solidFill>
              </a:rPr>
              <a:t>see the example of no. workers and working lines in Text Book</a:t>
            </a:r>
            <a:endParaRPr lang="en-US" sz="2000" dirty="0"/>
          </a:p>
        </p:txBody>
      </p:sp>
    </p:spTree>
    <p:extLst>
      <p:ext uri="{BB962C8B-B14F-4D97-AF65-F5344CB8AC3E}">
        <p14:creationId xmlns:p14="http://schemas.microsoft.com/office/powerpoint/2010/main" val="1398719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Extensions of the Linear Model</a:t>
            </a:r>
            <a:endParaRPr lang="en-US" sz="2000" dirty="0"/>
          </a:p>
        </p:txBody>
      </p:sp>
      <p:sp>
        <p:nvSpPr>
          <p:cNvPr id="4" name="3 Rectángulo"/>
          <p:cNvSpPr/>
          <p:nvPr/>
        </p:nvSpPr>
        <p:spPr>
          <a:xfrm>
            <a:off x="395536" y="1124744"/>
            <a:ext cx="7704856" cy="1000274"/>
          </a:xfrm>
          <a:prstGeom prst="rect">
            <a:avLst/>
          </a:prstGeom>
        </p:spPr>
        <p:txBody>
          <a:bodyPr wrap="square">
            <a:spAutoFit/>
          </a:bodyPr>
          <a:lstStyle/>
          <a:p>
            <a:pPr marL="800100" lvl="1" indent="-342900">
              <a:spcAft>
                <a:spcPts val="1800"/>
              </a:spcAft>
              <a:buClr>
                <a:srgbClr val="0070C0"/>
              </a:buClr>
              <a:buSzPct val="80000"/>
              <a:buFont typeface="Arial" panose="020B0604020202020204" pitchFamily="34" charset="0"/>
              <a:buChar char="•"/>
            </a:pPr>
            <a:r>
              <a:rPr lang="en-US" sz="2000" b="1" i="1" dirty="0" smtClean="0">
                <a:solidFill>
                  <a:srgbClr val="00B0F0"/>
                </a:solidFill>
              </a:rPr>
              <a:t>Removing the Additive Assumption</a:t>
            </a:r>
            <a:r>
              <a:rPr lang="en-US" sz="2000" dirty="0" smtClean="0"/>
              <a:t>:</a:t>
            </a:r>
          </a:p>
          <a:p>
            <a:pPr lvl="1" algn="ctr">
              <a:spcAft>
                <a:spcPts val="1800"/>
              </a:spcAft>
              <a:buClr>
                <a:srgbClr val="0070C0"/>
              </a:buClr>
              <a:buSzPct val="80000"/>
            </a:pPr>
            <a:r>
              <a:rPr lang="en-US" sz="2400" b="1" dirty="0" smtClean="0">
                <a:solidFill>
                  <a:schemeClr val="accent6">
                    <a:lumMod val="50000"/>
                  </a:schemeClr>
                </a:solidFill>
              </a:rPr>
              <a:t>Advertisement</a:t>
            </a:r>
            <a:r>
              <a:rPr lang="en-US" sz="2400" dirty="0" smtClean="0"/>
              <a:t> data case</a:t>
            </a:r>
            <a:endParaRPr lang="en-US" sz="2400" dirty="0"/>
          </a:p>
        </p:txBody>
      </p:sp>
      <p:sp>
        <p:nvSpPr>
          <p:cNvPr id="5" name="4 Rectángulo"/>
          <p:cNvSpPr/>
          <p:nvPr/>
        </p:nvSpPr>
        <p:spPr>
          <a:xfrm>
            <a:off x="827584" y="2492896"/>
            <a:ext cx="7992888" cy="2862322"/>
          </a:xfrm>
          <a:prstGeom prst="rect">
            <a:avLst/>
          </a:prstGeom>
        </p:spPr>
        <p:txBody>
          <a:bodyPr wrap="square">
            <a:spAutoFit/>
          </a:bodyPr>
          <a:lstStyle/>
          <a:p>
            <a:pPr marL="285750" indent="-285750">
              <a:spcAft>
                <a:spcPts val="1200"/>
              </a:spcAft>
              <a:buFont typeface="Courier New" panose="02070309020205020404" pitchFamily="49" charset="0"/>
              <a:buChar char="o"/>
            </a:pPr>
            <a:r>
              <a:rPr lang="en-US" sz="2000" dirty="0" smtClean="0">
                <a:solidFill>
                  <a:srgbClr val="000000"/>
                </a:solidFill>
                <a:latin typeface="CMR10"/>
              </a:rPr>
              <a:t>Suppose </a:t>
            </a:r>
            <a:r>
              <a:rPr lang="en-US" sz="2000" dirty="0">
                <a:solidFill>
                  <a:srgbClr val="000000"/>
                </a:solidFill>
                <a:latin typeface="CMR10"/>
              </a:rPr>
              <a:t>that spending money on radio </a:t>
            </a:r>
            <a:r>
              <a:rPr lang="en-US" sz="2000" dirty="0" smtClean="0">
                <a:solidFill>
                  <a:srgbClr val="000000"/>
                </a:solidFill>
                <a:latin typeface="CMR10"/>
              </a:rPr>
              <a:t>advertising actually </a:t>
            </a:r>
            <a:r>
              <a:rPr lang="en-US" sz="2000" dirty="0">
                <a:solidFill>
                  <a:srgbClr val="000000"/>
                </a:solidFill>
                <a:latin typeface="CMR10"/>
              </a:rPr>
              <a:t>increases the </a:t>
            </a:r>
            <a:r>
              <a:rPr lang="en-US" sz="2000" dirty="0" smtClean="0">
                <a:solidFill>
                  <a:srgbClr val="000000"/>
                </a:solidFill>
                <a:latin typeface="CMR10"/>
              </a:rPr>
              <a:t>effectiveness </a:t>
            </a:r>
            <a:r>
              <a:rPr lang="en-US" sz="2000" dirty="0">
                <a:solidFill>
                  <a:srgbClr val="000000"/>
                </a:solidFill>
                <a:latin typeface="CMR10"/>
              </a:rPr>
              <a:t>of TV advertising, </a:t>
            </a:r>
            <a:r>
              <a:rPr lang="en-US" sz="2000" dirty="0" smtClean="0">
                <a:solidFill>
                  <a:srgbClr val="000000"/>
                </a:solidFill>
                <a:latin typeface="CMR10"/>
              </a:rPr>
              <a:t>so that </a:t>
            </a:r>
            <a:r>
              <a:rPr lang="en-US" sz="2000" dirty="0">
                <a:solidFill>
                  <a:srgbClr val="000000"/>
                </a:solidFill>
                <a:latin typeface="CMR10"/>
              </a:rPr>
              <a:t>the slope term for </a:t>
            </a:r>
            <a:r>
              <a:rPr lang="en-US" sz="2000" dirty="0">
                <a:solidFill>
                  <a:srgbClr val="9A0000"/>
                </a:solidFill>
                <a:latin typeface="CMTT10"/>
              </a:rPr>
              <a:t>TV </a:t>
            </a:r>
            <a:r>
              <a:rPr lang="en-US" sz="2000" dirty="0">
                <a:solidFill>
                  <a:srgbClr val="000000"/>
                </a:solidFill>
                <a:latin typeface="CMR10"/>
              </a:rPr>
              <a:t>should increase as </a:t>
            </a:r>
            <a:r>
              <a:rPr lang="en-US" sz="2000" dirty="0" smtClean="0">
                <a:solidFill>
                  <a:srgbClr val="9A0000"/>
                </a:solidFill>
                <a:latin typeface="CMTT10"/>
              </a:rPr>
              <a:t>radio </a:t>
            </a:r>
            <a:r>
              <a:rPr lang="en-US" sz="2000" dirty="0" smtClean="0">
                <a:solidFill>
                  <a:srgbClr val="000000"/>
                </a:solidFill>
                <a:latin typeface="CMR10"/>
              </a:rPr>
              <a:t>increases.</a:t>
            </a:r>
          </a:p>
          <a:p>
            <a:pPr marL="285750" indent="-285750">
              <a:spcAft>
                <a:spcPts val="1200"/>
              </a:spcAft>
              <a:buFont typeface="Courier New" panose="02070309020205020404" pitchFamily="49" charset="0"/>
              <a:buChar char="o"/>
            </a:pPr>
            <a:r>
              <a:rPr lang="en-US" sz="2000" dirty="0">
                <a:solidFill>
                  <a:srgbClr val="000000"/>
                </a:solidFill>
                <a:latin typeface="CMR10"/>
              </a:rPr>
              <a:t>I</a:t>
            </a:r>
            <a:r>
              <a:rPr lang="en-US" sz="2000" dirty="0" smtClean="0">
                <a:solidFill>
                  <a:srgbClr val="000000"/>
                </a:solidFill>
                <a:latin typeface="CMR10"/>
              </a:rPr>
              <a:t>n </a:t>
            </a:r>
            <a:r>
              <a:rPr lang="en-US" sz="2000" dirty="0">
                <a:solidFill>
                  <a:srgbClr val="000000"/>
                </a:solidFill>
                <a:latin typeface="CMR10"/>
              </a:rPr>
              <a:t>this situation, given a </a:t>
            </a:r>
            <a:r>
              <a:rPr lang="en-US" sz="2000" dirty="0" smtClean="0">
                <a:solidFill>
                  <a:srgbClr val="000000"/>
                </a:solidFill>
                <a:latin typeface="CMR10"/>
              </a:rPr>
              <a:t>fixed </a:t>
            </a:r>
            <a:r>
              <a:rPr lang="en-US" sz="2000" dirty="0">
                <a:solidFill>
                  <a:srgbClr val="000000"/>
                </a:solidFill>
                <a:latin typeface="CMR10"/>
              </a:rPr>
              <a:t>budget of $100</a:t>
            </a:r>
            <a:r>
              <a:rPr lang="en-US" sz="2000" dirty="0">
                <a:solidFill>
                  <a:srgbClr val="000000"/>
                </a:solidFill>
                <a:latin typeface="CMMI10"/>
              </a:rPr>
              <a:t>; </a:t>
            </a:r>
            <a:r>
              <a:rPr lang="en-US" sz="2000" dirty="0" smtClean="0">
                <a:solidFill>
                  <a:srgbClr val="000000"/>
                </a:solidFill>
                <a:latin typeface="CMR10"/>
              </a:rPr>
              <a:t>000, spending </a:t>
            </a:r>
            <a:r>
              <a:rPr lang="en-US" sz="2000" dirty="0">
                <a:solidFill>
                  <a:srgbClr val="000000"/>
                </a:solidFill>
                <a:latin typeface="CMR10"/>
              </a:rPr>
              <a:t>half on </a:t>
            </a:r>
            <a:r>
              <a:rPr lang="en-US" sz="2000" dirty="0">
                <a:solidFill>
                  <a:srgbClr val="9A0000"/>
                </a:solidFill>
                <a:latin typeface="CMTT10"/>
              </a:rPr>
              <a:t>radio </a:t>
            </a:r>
            <a:r>
              <a:rPr lang="en-US" sz="2000" dirty="0">
                <a:solidFill>
                  <a:srgbClr val="000000"/>
                </a:solidFill>
                <a:latin typeface="CMR10"/>
              </a:rPr>
              <a:t>and half on </a:t>
            </a:r>
            <a:r>
              <a:rPr lang="en-US" sz="2000" dirty="0">
                <a:solidFill>
                  <a:srgbClr val="9A0000"/>
                </a:solidFill>
                <a:latin typeface="CMTT10"/>
              </a:rPr>
              <a:t>TV </a:t>
            </a:r>
            <a:r>
              <a:rPr lang="en-US" sz="2000" dirty="0">
                <a:solidFill>
                  <a:srgbClr val="000000"/>
                </a:solidFill>
                <a:latin typeface="CMR10"/>
              </a:rPr>
              <a:t>may increase </a:t>
            </a:r>
            <a:r>
              <a:rPr lang="en-US" sz="2000" dirty="0" smtClean="0">
                <a:solidFill>
                  <a:srgbClr val="9A0000"/>
                </a:solidFill>
                <a:latin typeface="CMTT10"/>
              </a:rPr>
              <a:t>sales </a:t>
            </a:r>
            <a:r>
              <a:rPr lang="en-US" sz="2000" dirty="0" smtClean="0">
                <a:solidFill>
                  <a:srgbClr val="000000"/>
                </a:solidFill>
                <a:latin typeface="CMR10"/>
              </a:rPr>
              <a:t>more </a:t>
            </a:r>
            <a:r>
              <a:rPr lang="en-US" sz="2000" dirty="0">
                <a:solidFill>
                  <a:srgbClr val="000000"/>
                </a:solidFill>
                <a:latin typeface="CMR10"/>
              </a:rPr>
              <a:t>than allocating the entire amount to either </a:t>
            </a:r>
            <a:r>
              <a:rPr lang="en-US" sz="2000" dirty="0">
                <a:solidFill>
                  <a:srgbClr val="9A0000"/>
                </a:solidFill>
                <a:latin typeface="CMTT10"/>
              </a:rPr>
              <a:t>TV </a:t>
            </a:r>
            <a:r>
              <a:rPr lang="en-US" sz="2000" dirty="0">
                <a:solidFill>
                  <a:srgbClr val="000000"/>
                </a:solidFill>
                <a:latin typeface="CMR10"/>
              </a:rPr>
              <a:t>or </a:t>
            </a:r>
            <a:r>
              <a:rPr lang="en-US" sz="2000" dirty="0" smtClean="0">
                <a:solidFill>
                  <a:srgbClr val="000000"/>
                </a:solidFill>
                <a:latin typeface="CMR10"/>
              </a:rPr>
              <a:t>to </a:t>
            </a:r>
            <a:r>
              <a:rPr lang="en-US" sz="2000" dirty="0" smtClean="0">
                <a:solidFill>
                  <a:srgbClr val="9A0000"/>
                </a:solidFill>
                <a:latin typeface="CMTT10"/>
              </a:rPr>
              <a:t>radio</a:t>
            </a:r>
            <a:r>
              <a:rPr lang="en-US" sz="2000" dirty="0" smtClean="0">
                <a:solidFill>
                  <a:srgbClr val="000000"/>
                </a:solidFill>
                <a:latin typeface="CMR10"/>
              </a:rPr>
              <a:t>.</a:t>
            </a:r>
          </a:p>
          <a:p>
            <a:pPr marL="285750" indent="-285750">
              <a:spcAft>
                <a:spcPts val="1200"/>
              </a:spcAft>
              <a:buFont typeface="Courier New" panose="02070309020205020404" pitchFamily="49" charset="0"/>
              <a:buChar char="o"/>
            </a:pPr>
            <a:r>
              <a:rPr lang="en-US" sz="2000" dirty="0" smtClean="0">
                <a:solidFill>
                  <a:srgbClr val="000000"/>
                </a:solidFill>
                <a:latin typeface="CMR10"/>
              </a:rPr>
              <a:t>In </a:t>
            </a:r>
            <a:r>
              <a:rPr lang="en-US" sz="2000" dirty="0">
                <a:solidFill>
                  <a:srgbClr val="000000"/>
                </a:solidFill>
                <a:latin typeface="CMR10"/>
              </a:rPr>
              <a:t>marketing, this is known as a </a:t>
            </a:r>
            <a:r>
              <a:rPr lang="en-US" sz="2000" dirty="0">
                <a:solidFill>
                  <a:srgbClr val="009A00"/>
                </a:solidFill>
                <a:latin typeface="CMTI10"/>
              </a:rPr>
              <a:t>synergy </a:t>
            </a:r>
            <a:r>
              <a:rPr lang="en-US" sz="2000" dirty="0" smtClean="0">
                <a:solidFill>
                  <a:srgbClr val="000000"/>
                </a:solidFill>
                <a:latin typeface="CMR10"/>
              </a:rPr>
              <a:t>effect</a:t>
            </a:r>
            <a:r>
              <a:rPr lang="en-US" sz="2000" dirty="0">
                <a:solidFill>
                  <a:srgbClr val="000000"/>
                </a:solidFill>
                <a:latin typeface="CMR10"/>
              </a:rPr>
              <a:t>, and </a:t>
            </a:r>
            <a:r>
              <a:rPr lang="en-US" sz="2000" dirty="0" smtClean="0">
                <a:solidFill>
                  <a:srgbClr val="000000"/>
                </a:solidFill>
                <a:latin typeface="CMR10"/>
              </a:rPr>
              <a:t>in statistics </a:t>
            </a:r>
            <a:r>
              <a:rPr lang="en-US" sz="2000" dirty="0">
                <a:solidFill>
                  <a:srgbClr val="000000"/>
                </a:solidFill>
                <a:latin typeface="CMR10"/>
              </a:rPr>
              <a:t>it is referred to as an </a:t>
            </a:r>
            <a:r>
              <a:rPr lang="en-US" sz="2000" dirty="0">
                <a:solidFill>
                  <a:srgbClr val="009A00"/>
                </a:solidFill>
                <a:latin typeface="CMTI10"/>
              </a:rPr>
              <a:t>interaction </a:t>
            </a:r>
            <a:r>
              <a:rPr lang="en-US" sz="2000" dirty="0" smtClean="0">
                <a:solidFill>
                  <a:srgbClr val="000000"/>
                </a:solidFill>
                <a:latin typeface="CMR10"/>
              </a:rPr>
              <a:t>effect</a:t>
            </a:r>
            <a:r>
              <a:rPr lang="en-US" sz="2000" dirty="0">
                <a:solidFill>
                  <a:srgbClr val="000000"/>
                </a:solidFill>
                <a:latin typeface="CMR10"/>
              </a:rPr>
              <a:t>.</a:t>
            </a:r>
            <a:endParaRPr lang="en-US" sz="2000" dirty="0"/>
          </a:p>
        </p:txBody>
      </p:sp>
    </p:spTree>
    <p:extLst>
      <p:ext uri="{BB962C8B-B14F-4D97-AF65-F5344CB8AC3E}">
        <p14:creationId xmlns:p14="http://schemas.microsoft.com/office/powerpoint/2010/main" val="5946414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Extensions of the Linear Model</a:t>
            </a:r>
            <a:endParaRPr lang="en-US" sz="2000" dirty="0"/>
          </a:p>
        </p:txBody>
      </p:sp>
      <p:sp>
        <p:nvSpPr>
          <p:cNvPr id="4" name="3 Rectángulo"/>
          <p:cNvSpPr/>
          <p:nvPr/>
        </p:nvSpPr>
        <p:spPr>
          <a:xfrm>
            <a:off x="395536" y="980728"/>
            <a:ext cx="7704856" cy="400110"/>
          </a:xfrm>
          <a:prstGeom prst="rect">
            <a:avLst/>
          </a:prstGeom>
        </p:spPr>
        <p:txBody>
          <a:bodyPr wrap="square">
            <a:spAutoFit/>
          </a:bodyPr>
          <a:lstStyle/>
          <a:p>
            <a:pPr marL="800100" lvl="1" indent="-342900">
              <a:spcAft>
                <a:spcPts val="1800"/>
              </a:spcAft>
              <a:buClr>
                <a:srgbClr val="0070C0"/>
              </a:buClr>
              <a:buSzPct val="80000"/>
              <a:buFont typeface="Arial" panose="020B0604020202020204" pitchFamily="34" charset="0"/>
              <a:buChar char="•"/>
            </a:pPr>
            <a:r>
              <a:rPr lang="en-US" sz="2000" b="1" i="1" dirty="0" smtClean="0">
                <a:solidFill>
                  <a:srgbClr val="00B0F0"/>
                </a:solidFill>
              </a:rPr>
              <a:t>Interaction in the Advertising data?</a:t>
            </a:r>
            <a:endParaRPr lang="en-US" sz="20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412776"/>
            <a:ext cx="5895975"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715231" y="4904000"/>
            <a:ext cx="7992888" cy="1477328"/>
          </a:xfrm>
          <a:prstGeom prst="rect">
            <a:avLst/>
          </a:prstGeom>
        </p:spPr>
        <p:txBody>
          <a:bodyPr wrap="square">
            <a:spAutoFit/>
          </a:bodyPr>
          <a:lstStyle/>
          <a:p>
            <a:r>
              <a:rPr lang="en-US" dirty="0">
                <a:solidFill>
                  <a:srgbClr val="000000"/>
                </a:solidFill>
                <a:latin typeface="CMR10"/>
              </a:rPr>
              <a:t>When levels of either </a:t>
            </a:r>
            <a:r>
              <a:rPr lang="en-US" dirty="0">
                <a:solidFill>
                  <a:srgbClr val="9A0000"/>
                </a:solidFill>
                <a:latin typeface="CMTT10"/>
              </a:rPr>
              <a:t>TV </a:t>
            </a:r>
            <a:r>
              <a:rPr lang="en-US" dirty="0">
                <a:solidFill>
                  <a:srgbClr val="000000"/>
                </a:solidFill>
                <a:latin typeface="CMR10"/>
              </a:rPr>
              <a:t>or </a:t>
            </a:r>
            <a:r>
              <a:rPr lang="en-US" dirty="0">
                <a:solidFill>
                  <a:srgbClr val="9A0000"/>
                </a:solidFill>
                <a:latin typeface="CMTT10"/>
              </a:rPr>
              <a:t>radio </a:t>
            </a:r>
            <a:r>
              <a:rPr lang="en-US" dirty="0">
                <a:solidFill>
                  <a:srgbClr val="000000"/>
                </a:solidFill>
                <a:latin typeface="CMR10"/>
              </a:rPr>
              <a:t>are low, then the true </a:t>
            </a:r>
            <a:r>
              <a:rPr lang="en-US" dirty="0" smtClean="0">
                <a:solidFill>
                  <a:srgbClr val="9A0000"/>
                </a:solidFill>
                <a:latin typeface="CMTT10"/>
              </a:rPr>
              <a:t>sales </a:t>
            </a:r>
            <a:r>
              <a:rPr lang="en-US" dirty="0" smtClean="0">
                <a:solidFill>
                  <a:srgbClr val="000000"/>
                </a:solidFill>
                <a:latin typeface="CMR10"/>
              </a:rPr>
              <a:t>are </a:t>
            </a:r>
            <a:r>
              <a:rPr lang="en-US" dirty="0">
                <a:solidFill>
                  <a:srgbClr val="000000"/>
                </a:solidFill>
                <a:latin typeface="CMR10"/>
              </a:rPr>
              <a:t>lower than predicted by the linear model.</a:t>
            </a:r>
          </a:p>
          <a:p>
            <a:endParaRPr lang="en-US" dirty="0" smtClean="0">
              <a:solidFill>
                <a:srgbClr val="000000"/>
              </a:solidFill>
              <a:latin typeface="CMR10"/>
            </a:endParaRPr>
          </a:p>
          <a:p>
            <a:r>
              <a:rPr lang="en-US" dirty="0" smtClean="0">
                <a:solidFill>
                  <a:srgbClr val="000000"/>
                </a:solidFill>
                <a:latin typeface="CMR10"/>
              </a:rPr>
              <a:t>But </a:t>
            </a:r>
            <a:r>
              <a:rPr lang="en-US" dirty="0">
                <a:solidFill>
                  <a:srgbClr val="000000"/>
                </a:solidFill>
                <a:latin typeface="CMR10"/>
              </a:rPr>
              <a:t>when advertising is split between the two media, then </a:t>
            </a:r>
            <a:r>
              <a:rPr lang="en-US" dirty="0" smtClean="0">
                <a:solidFill>
                  <a:srgbClr val="000000"/>
                </a:solidFill>
                <a:latin typeface="CMR10"/>
              </a:rPr>
              <a:t>the model </a:t>
            </a:r>
            <a:r>
              <a:rPr lang="en-US" dirty="0">
                <a:solidFill>
                  <a:srgbClr val="000000"/>
                </a:solidFill>
                <a:latin typeface="CMR10"/>
              </a:rPr>
              <a:t>tends to underestimate </a:t>
            </a:r>
            <a:r>
              <a:rPr lang="en-US" dirty="0">
                <a:solidFill>
                  <a:srgbClr val="9A0000"/>
                </a:solidFill>
                <a:latin typeface="CMTT10"/>
              </a:rPr>
              <a:t>sales</a:t>
            </a:r>
            <a:r>
              <a:rPr lang="en-US" dirty="0">
                <a:solidFill>
                  <a:srgbClr val="000000"/>
                </a:solidFill>
                <a:latin typeface="CMR10"/>
              </a:rPr>
              <a:t>.</a:t>
            </a:r>
            <a:endParaRPr lang="en-US" dirty="0"/>
          </a:p>
        </p:txBody>
      </p:sp>
    </p:spTree>
    <p:extLst>
      <p:ext uri="{BB962C8B-B14F-4D97-AF65-F5344CB8AC3E}">
        <p14:creationId xmlns:p14="http://schemas.microsoft.com/office/powerpoint/2010/main" val="328027322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Extensions of the Linear Model</a:t>
            </a:r>
            <a:endParaRPr lang="en-US" sz="2000" dirty="0"/>
          </a:p>
        </p:txBody>
      </p:sp>
      <p:sp>
        <p:nvSpPr>
          <p:cNvPr id="4" name="3 Rectángulo"/>
          <p:cNvSpPr/>
          <p:nvPr/>
        </p:nvSpPr>
        <p:spPr>
          <a:xfrm>
            <a:off x="395536" y="980728"/>
            <a:ext cx="7704856" cy="400110"/>
          </a:xfrm>
          <a:prstGeom prst="rect">
            <a:avLst/>
          </a:prstGeom>
        </p:spPr>
        <p:txBody>
          <a:bodyPr wrap="square">
            <a:spAutoFit/>
          </a:bodyPr>
          <a:lstStyle/>
          <a:p>
            <a:pPr marL="800100" lvl="1" indent="-342900">
              <a:spcAft>
                <a:spcPts val="1800"/>
              </a:spcAft>
              <a:buClr>
                <a:srgbClr val="0070C0"/>
              </a:buClr>
              <a:buSzPct val="80000"/>
              <a:buFont typeface="Arial" panose="020B0604020202020204" pitchFamily="34" charset="0"/>
              <a:buChar char="•"/>
            </a:pPr>
            <a:r>
              <a:rPr lang="en-US" sz="2000" b="1" i="1" dirty="0" smtClean="0">
                <a:solidFill>
                  <a:srgbClr val="00B0F0"/>
                </a:solidFill>
              </a:rPr>
              <a:t>Modelling interactions - Advertising data</a:t>
            </a:r>
            <a:endParaRPr lang="en-US" sz="2000" dirty="0" smtClean="0"/>
          </a:p>
        </p:txBody>
      </p:sp>
      <mc:AlternateContent xmlns:mc="http://schemas.openxmlformats.org/markup-compatibility/2006" xmlns:a14="http://schemas.microsoft.com/office/drawing/2010/main">
        <mc:Choice Requires="a14">
          <p:sp>
            <p:nvSpPr>
              <p:cNvPr id="6" name="5 CuadroTexto"/>
              <p:cNvSpPr txBox="1"/>
              <p:nvPr/>
            </p:nvSpPr>
            <p:spPr>
              <a:xfrm>
                <a:off x="1691680" y="1772816"/>
                <a:ext cx="3485891" cy="369332"/>
              </a:xfrm>
              <a:prstGeom prst="rect">
                <a:avLst/>
              </a:prstGeom>
              <a:noFill/>
            </p:spPr>
            <p:txBody>
              <a:bodyPr wrap="none" rtlCol="0">
                <a:spAutoFit/>
              </a:bodyPr>
              <a:lstStyle/>
              <a:p>
                <a14:m>
                  <m:oMath xmlns:m="http://schemas.openxmlformats.org/officeDocument/2006/math">
                    <m:r>
                      <a:rPr lang="en-US" i="1" smtClean="0">
                        <a:latin typeface="Cambria Math"/>
                      </a:rPr>
                      <m:t>=</m:t>
                    </m:r>
                    <m:sSub>
                      <m:sSubPr>
                        <m:ctrlPr>
                          <a:rPr lang="en-US" i="1" smtClean="0">
                            <a:latin typeface="Cambria Math" panose="02040503050406030204" pitchFamily="18" charset="0"/>
                          </a:rPr>
                        </m:ctrlPr>
                      </m:sSubPr>
                      <m:e>
                        <m:r>
                          <a:rPr lang="el-GR" i="1" smtClean="0">
                            <a:latin typeface="Cambria Math"/>
                          </a:rPr>
                          <m:t>𝛽</m:t>
                        </m:r>
                      </m:e>
                      <m:sub>
                        <m:r>
                          <a:rPr lang="es-ES_tradnl" b="0" i="1" smtClean="0">
                            <a:latin typeface="Cambria Math"/>
                          </a:rPr>
                          <m:t>0</m:t>
                        </m:r>
                      </m:sub>
                    </m:sSub>
                    <m:r>
                      <a:rPr lang="es-ES_tradnl" b="0" i="1" smtClean="0">
                        <a:latin typeface="Cambria Math"/>
                      </a:rPr>
                      <m:t>+</m:t>
                    </m:r>
                    <m:d>
                      <m:dPr>
                        <m:ctrlPr>
                          <a:rPr lang="es-ES_tradnl" b="0" i="1" smtClean="0">
                            <a:latin typeface="Cambria Math" panose="02040503050406030204" pitchFamily="18" charset="0"/>
                          </a:rPr>
                        </m:ctrlPr>
                      </m:dPr>
                      <m:e>
                        <m:sSub>
                          <m:sSubPr>
                            <m:ctrlPr>
                              <a:rPr lang="es-ES_tradnl" i="1">
                                <a:latin typeface="Cambria Math" panose="02040503050406030204" pitchFamily="18" charset="0"/>
                              </a:rPr>
                            </m:ctrlPr>
                          </m:sSubPr>
                          <m:e>
                            <m:r>
                              <a:rPr lang="el-GR" i="1">
                                <a:latin typeface="Cambria Math"/>
                              </a:rPr>
                              <m:t>𝛽</m:t>
                            </m:r>
                          </m:e>
                          <m:sub>
                            <m:r>
                              <a:rPr lang="es-ES_tradnl" b="0" i="1" smtClean="0">
                                <a:latin typeface="Cambria Math"/>
                              </a:rPr>
                              <m:t>2</m:t>
                            </m:r>
                          </m:sub>
                        </m:sSub>
                        <m:r>
                          <a:rPr lang="es-ES_tradnl" b="0" i="1" smtClean="0">
                            <a:latin typeface="Cambria Math"/>
                          </a:rPr>
                          <m:t>+</m:t>
                        </m:r>
                        <m:sSub>
                          <m:sSubPr>
                            <m:ctrlPr>
                              <a:rPr lang="es-ES_tradnl" i="1">
                                <a:latin typeface="Cambria Math" panose="02040503050406030204" pitchFamily="18" charset="0"/>
                              </a:rPr>
                            </m:ctrlPr>
                          </m:sSubPr>
                          <m:e>
                            <m:r>
                              <a:rPr lang="el-GR" i="1">
                                <a:latin typeface="Cambria Math"/>
                              </a:rPr>
                              <m:t>𝛽</m:t>
                            </m:r>
                          </m:e>
                          <m:sub>
                            <m:r>
                              <a:rPr lang="es-ES_tradnl" b="0" i="1" smtClean="0">
                                <a:latin typeface="Cambria Math"/>
                              </a:rPr>
                              <m:t>3</m:t>
                            </m:r>
                          </m:sub>
                        </m:sSub>
                        <m:r>
                          <m:rPr>
                            <m:sty m:val="p"/>
                          </m:rPr>
                          <a:rPr lang="es-ES_tradnl">
                            <a:solidFill>
                              <a:schemeClr val="accent6">
                                <a:lumMod val="50000"/>
                              </a:schemeClr>
                            </a:solidFill>
                            <a:latin typeface="Cambria Math"/>
                          </a:rPr>
                          <m:t>TV</m:t>
                        </m:r>
                      </m:e>
                    </m:d>
                    <m:r>
                      <m:rPr>
                        <m:sty m:val="p"/>
                      </m:rPr>
                      <a:rPr lang="es-ES_tradnl" b="0" i="0" smtClean="0">
                        <a:solidFill>
                          <a:schemeClr val="accent6">
                            <a:lumMod val="50000"/>
                          </a:schemeClr>
                        </a:solidFill>
                        <a:latin typeface="Cambria Math"/>
                      </a:rPr>
                      <m:t>Radio</m:t>
                    </m:r>
                  </m:oMath>
                </a14:m>
                <a:r>
                  <a:rPr lang="en-US" dirty="0" smtClean="0">
                    <a:solidFill>
                      <a:schemeClr val="accent6">
                        <a:lumMod val="50000"/>
                      </a:schemeClr>
                    </a:solidFill>
                  </a:rPr>
                  <a:t> </a:t>
                </a:r>
                <a14:m>
                  <m:oMath xmlns:m="http://schemas.openxmlformats.org/officeDocument/2006/math">
                    <m:sSub>
                      <m:sSubPr>
                        <m:ctrlPr>
                          <a:rPr lang="es-ES_tradnl" i="1">
                            <a:latin typeface="Cambria Math" panose="02040503050406030204" pitchFamily="18" charset="0"/>
                          </a:rPr>
                        </m:ctrlPr>
                      </m:sSubPr>
                      <m:e>
                        <m:r>
                          <a:rPr lang="es-ES_tradnl" b="0" i="1" smtClean="0">
                            <a:latin typeface="Cambria Math"/>
                          </a:rPr>
                          <m:t>+ </m:t>
                        </m:r>
                        <m:r>
                          <a:rPr lang="el-GR" i="1">
                            <a:latin typeface="Cambria Math"/>
                          </a:rPr>
                          <m:t>𝛽</m:t>
                        </m:r>
                      </m:e>
                      <m:sub>
                        <m:r>
                          <a:rPr lang="es-ES_tradnl" i="1">
                            <a:latin typeface="Cambria Math"/>
                          </a:rPr>
                          <m:t>1</m:t>
                        </m:r>
                      </m:sub>
                    </m:sSub>
                    <m:r>
                      <m:rPr>
                        <m:sty m:val="p"/>
                      </m:rPr>
                      <a:rPr lang="es-ES_tradnl">
                        <a:solidFill>
                          <a:schemeClr val="accent6">
                            <a:lumMod val="50000"/>
                          </a:schemeClr>
                        </a:solidFill>
                        <a:latin typeface="Cambria Math"/>
                      </a:rPr>
                      <m:t>TV</m:t>
                    </m:r>
                  </m:oMath>
                </a14:m>
                <a:endParaRPr lang="en-US" dirty="0" smtClean="0">
                  <a:solidFill>
                    <a:schemeClr val="accent6">
                      <a:lumMod val="50000"/>
                    </a:schemeClr>
                  </a:solidFill>
                </a:endParaRPr>
              </a:p>
            </p:txBody>
          </p:sp>
        </mc:Choice>
        <mc:Fallback xmlns="">
          <p:sp>
            <p:nvSpPr>
              <p:cNvPr id="6" name="5 CuadroTexto"/>
              <p:cNvSpPr txBox="1">
                <a:spLocks noRot="1" noChangeAspect="1" noMove="1" noResize="1" noEditPoints="1" noAdjustHandles="1" noChangeArrowheads="1" noChangeShapeType="1" noTextEdit="1"/>
              </p:cNvSpPr>
              <p:nvPr/>
            </p:nvSpPr>
            <p:spPr>
              <a:xfrm>
                <a:off x="1691680" y="1772816"/>
                <a:ext cx="3485891" cy="369332"/>
              </a:xfrm>
              <a:prstGeom prst="rect">
                <a:avLst/>
              </a:prstGeom>
              <a:blipFill rotWithShape="1">
                <a:blip r:embed="rId2"/>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6 CuadroTexto"/>
              <p:cNvSpPr txBox="1"/>
              <p:nvPr/>
            </p:nvSpPr>
            <p:spPr>
              <a:xfrm>
                <a:off x="1679798" y="2269349"/>
                <a:ext cx="38818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m:t>
                      </m:r>
                      <m:sSub>
                        <m:sSubPr>
                          <m:ctrlPr>
                            <a:rPr lang="en-US" i="1" smtClean="0">
                              <a:latin typeface="Cambria Math" panose="02040503050406030204" pitchFamily="18" charset="0"/>
                            </a:rPr>
                          </m:ctrlPr>
                        </m:sSubPr>
                        <m:e>
                          <m:r>
                            <a:rPr lang="el-GR" i="1" smtClean="0">
                              <a:latin typeface="Cambria Math"/>
                            </a:rPr>
                            <m:t>𝛽</m:t>
                          </m:r>
                        </m:e>
                        <m:sub>
                          <m:r>
                            <a:rPr lang="es-ES_tradnl" b="0" i="1" smtClean="0">
                              <a:latin typeface="Cambria Math"/>
                            </a:rPr>
                            <m:t>0</m:t>
                          </m:r>
                        </m:sub>
                      </m:sSub>
                      <m:r>
                        <a:rPr lang="es-ES_tradnl" b="0" i="1" smtClean="0">
                          <a:latin typeface="Cambria Math"/>
                        </a:rPr>
                        <m:t>+</m:t>
                      </m:r>
                      <m:d>
                        <m:dPr>
                          <m:ctrlPr>
                            <a:rPr lang="es-ES_tradnl" b="0" i="1" smtClean="0">
                              <a:latin typeface="Cambria Math" panose="02040503050406030204" pitchFamily="18" charset="0"/>
                            </a:rPr>
                          </m:ctrlPr>
                        </m:dPr>
                        <m:e>
                          <m:sSub>
                            <m:sSubPr>
                              <m:ctrlPr>
                                <a:rPr lang="es-ES_tradnl" i="1">
                                  <a:latin typeface="Cambria Math" panose="02040503050406030204" pitchFamily="18" charset="0"/>
                                </a:rPr>
                              </m:ctrlPr>
                            </m:sSubPr>
                            <m:e>
                              <m:r>
                                <a:rPr lang="el-GR" i="1">
                                  <a:latin typeface="Cambria Math"/>
                                </a:rPr>
                                <m:t>𝛽</m:t>
                              </m:r>
                            </m:e>
                            <m:sub>
                              <m:r>
                                <a:rPr lang="es-ES_tradnl" b="0" i="1" smtClean="0">
                                  <a:latin typeface="Cambria Math"/>
                                </a:rPr>
                                <m:t>1</m:t>
                              </m:r>
                            </m:sub>
                          </m:sSub>
                          <m:r>
                            <a:rPr lang="es-ES_tradnl" b="0" i="1" smtClean="0">
                              <a:latin typeface="Cambria Math"/>
                            </a:rPr>
                            <m:t>+</m:t>
                          </m:r>
                          <m:sSub>
                            <m:sSubPr>
                              <m:ctrlPr>
                                <a:rPr lang="es-ES_tradnl" i="1">
                                  <a:latin typeface="Cambria Math" panose="02040503050406030204" pitchFamily="18" charset="0"/>
                                </a:rPr>
                              </m:ctrlPr>
                            </m:sSubPr>
                            <m:e>
                              <m:r>
                                <a:rPr lang="el-GR" i="1">
                                  <a:latin typeface="Cambria Math"/>
                                </a:rPr>
                                <m:t>𝛽</m:t>
                              </m:r>
                            </m:e>
                            <m:sub>
                              <m:r>
                                <a:rPr lang="es-ES_tradnl" b="0" i="1" smtClean="0">
                                  <a:latin typeface="Cambria Math"/>
                                </a:rPr>
                                <m:t>3</m:t>
                              </m:r>
                            </m:sub>
                          </m:sSub>
                          <m:r>
                            <m:rPr>
                              <m:sty m:val="p"/>
                            </m:rPr>
                            <a:rPr lang="es-ES_tradnl" b="0" i="0" smtClean="0">
                              <a:solidFill>
                                <a:schemeClr val="accent6">
                                  <a:lumMod val="50000"/>
                                </a:schemeClr>
                              </a:solidFill>
                              <a:latin typeface="Cambria Math"/>
                            </a:rPr>
                            <m:t>Radio</m:t>
                          </m:r>
                        </m:e>
                      </m:d>
                      <m:r>
                        <m:rPr>
                          <m:sty m:val="p"/>
                        </m:rPr>
                        <a:rPr lang="es-ES_tradnl" b="0" i="0" smtClean="0">
                          <a:solidFill>
                            <a:schemeClr val="accent6">
                              <a:lumMod val="50000"/>
                            </a:schemeClr>
                          </a:solidFill>
                          <a:latin typeface="Cambria Math"/>
                        </a:rPr>
                        <m:t>TV</m:t>
                      </m:r>
                      <m:sSub>
                        <m:sSubPr>
                          <m:ctrlPr>
                            <a:rPr lang="es-ES_tradnl" i="1">
                              <a:latin typeface="Cambria Math" panose="02040503050406030204" pitchFamily="18" charset="0"/>
                            </a:rPr>
                          </m:ctrlPr>
                        </m:sSubPr>
                        <m:e>
                          <m:r>
                            <a:rPr lang="es-ES_tradnl" b="0" i="1" smtClean="0">
                              <a:latin typeface="Cambria Math"/>
                            </a:rPr>
                            <m:t>+ </m:t>
                          </m:r>
                          <m:r>
                            <a:rPr lang="el-GR" i="1">
                              <a:latin typeface="Cambria Math"/>
                            </a:rPr>
                            <m:t>𝛽</m:t>
                          </m:r>
                        </m:e>
                        <m:sub>
                          <m:r>
                            <a:rPr lang="es-ES_tradnl" b="0" i="1" smtClean="0">
                              <a:latin typeface="Cambria Math"/>
                            </a:rPr>
                            <m:t>2</m:t>
                          </m:r>
                        </m:sub>
                      </m:sSub>
                      <m:r>
                        <m:rPr>
                          <m:sty m:val="p"/>
                        </m:rPr>
                        <a:rPr lang="es-ES_tradnl" b="0" i="0" smtClean="0">
                          <a:solidFill>
                            <a:schemeClr val="accent6">
                              <a:lumMod val="50000"/>
                            </a:schemeClr>
                          </a:solidFill>
                          <a:latin typeface="Cambria Math"/>
                        </a:rPr>
                        <m:t>Radio</m:t>
                      </m:r>
                    </m:oMath>
                  </m:oMathPara>
                </a14:m>
                <a:endParaRPr lang="en-US" dirty="0" smtClean="0">
                  <a:solidFill>
                    <a:schemeClr val="accent6">
                      <a:lumMod val="50000"/>
                    </a:schemeClr>
                  </a:solidFill>
                </a:endParaRPr>
              </a:p>
            </p:txBody>
          </p:sp>
        </mc:Choice>
        <mc:Fallback xmlns="">
          <p:sp>
            <p:nvSpPr>
              <p:cNvPr id="7" name="6 CuadroTexto"/>
              <p:cNvSpPr txBox="1">
                <a:spLocks noRot="1" noChangeAspect="1" noMove="1" noResize="1" noEditPoints="1" noAdjustHandles="1" noChangeArrowheads="1" noChangeShapeType="1" noTextEdit="1"/>
              </p:cNvSpPr>
              <p:nvPr/>
            </p:nvSpPr>
            <p:spPr>
              <a:xfrm>
                <a:off x="1679798" y="2269349"/>
                <a:ext cx="3881832" cy="369332"/>
              </a:xfrm>
              <a:prstGeom prst="rect">
                <a:avLst/>
              </a:prstGeom>
              <a:blipFill rotWithShape="1">
                <a:blip r:embed="rId3"/>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7 CuadroTexto"/>
              <p:cNvSpPr txBox="1"/>
              <p:nvPr/>
            </p:nvSpPr>
            <p:spPr>
              <a:xfrm>
                <a:off x="1186053" y="1388684"/>
                <a:ext cx="4911216" cy="369332"/>
              </a:xfrm>
              <a:prstGeom prst="rect">
                <a:avLst/>
              </a:prstGeom>
              <a:noFill/>
            </p:spPr>
            <p:txBody>
              <a:bodyPr wrap="none" rtlCol="0">
                <a:spAutoFit/>
              </a:bodyPr>
              <a:lstStyle/>
              <a:p>
                <a14:m>
                  <m:oMath xmlns:m="http://schemas.openxmlformats.org/officeDocument/2006/math">
                    <m:r>
                      <m:rPr>
                        <m:sty m:val="p"/>
                      </m:rPr>
                      <a:rPr lang="es-ES_tradnl" b="0" i="0" smtClean="0">
                        <a:solidFill>
                          <a:schemeClr val="accent6">
                            <a:lumMod val="50000"/>
                          </a:schemeClr>
                        </a:solidFill>
                        <a:latin typeface="Cambria Math"/>
                      </a:rPr>
                      <m:t>sales</m:t>
                    </m:r>
                    <m:r>
                      <a:rPr lang="en-US" i="1" smtClean="0">
                        <a:latin typeface="Cambria Math"/>
                      </a:rPr>
                      <m:t>=</m:t>
                    </m:r>
                    <m:sSub>
                      <m:sSubPr>
                        <m:ctrlPr>
                          <a:rPr lang="en-US" i="1" smtClean="0">
                            <a:latin typeface="Cambria Math" panose="02040503050406030204" pitchFamily="18" charset="0"/>
                          </a:rPr>
                        </m:ctrlPr>
                      </m:sSubPr>
                      <m:e>
                        <m:r>
                          <a:rPr lang="el-GR" i="1" smtClean="0">
                            <a:latin typeface="Cambria Math"/>
                          </a:rPr>
                          <m:t>𝛽</m:t>
                        </m:r>
                      </m:e>
                      <m:sub>
                        <m:r>
                          <a:rPr lang="es-ES_tradnl" b="0" i="1" smtClean="0">
                            <a:latin typeface="Cambria Math"/>
                          </a:rPr>
                          <m:t>0</m:t>
                        </m:r>
                      </m:sub>
                    </m:sSub>
                    <m:r>
                      <a:rPr lang="es-ES_tradnl" b="0" i="1" smtClean="0">
                        <a:latin typeface="Cambria Math"/>
                      </a:rPr>
                      <m:t>+</m:t>
                    </m:r>
                    <m:sSub>
                      <m:sSubPr>
                        <m:ctrlPr>
                          <a:rPr lang="es-ES_tradnl" i="1">
                            <a:latin typeface="Cambria Math" panose="02040503050406030204" pitchFamily="18" charset="0"/>
                          </a:rPr>
                        </m:ctrlPr>
                      </m:sSubPr>
                      <m:e>
                        <m:r>
                          <a:rPr lang="el-GR" i="1">
                            <a:latin typeface="Cambria Math"/>
                          </a:rPr>
                          <m:t>𝛽</m:t>
                        </m:r>
                      </m:e>
                      <m:sub>
                        <m:r>
                          <a:rPr lang="es-ES_tradnl" i="1">
                            <a:latin typeface="Cambria Math"/>
                          </a:rPr>
                          <m:t>1</m:t>
                        </m:r>
                      </m:sub>
                    </m:sSub>
                    <m:r>
                      <m:rPr>
                        <m:sty m:val="p"/>
                      </m:rPr>
                      <a:rPr lang="es-ES_tradnl">
                        <a:solidFill>
                          <a:schemeClr val="accent6">
                            <a:lumMod val="50000"/>
                          </a:schemeClr>
                        </a:solidFill>
                        <a:latin typeface="Cambria Math"/>
                      </a:rPr>
                      <m:t>TV</m:t>
                    </m:r>
                    <m:r>
                      <a:rPr lang="es-ES_tradnl" b="0" i="1" smtClean="0">
                        <a:solidFill>
                          <a:schemeClr val="tx1"/>
                        </a:solidFill>
                        <a:latin typeface="Cambria Math"/>
                      </a:rPr>
                      <m:t>+</m:t>
                    </m:r>
                    <m:sSub>
                      <m:sSubPr>
                        <m:ctrlPr>
                          <a:rPr lang="es-ES_tradnl" i="1">
                            <a:latin typeface="Cambria Math" panose="02040503050406030204" pitchFamily="18" charset="0"/>
                          </a:rPr>
                        </m:ctrlPr>
                      </m:sSubPr>
                      <m:e>
                        <m:r>
                          <a:rPr lang="el-GR" i="1">
                            <a:latin typeface="Cambria Math"/>
                          </a:rPr>
                          <m:t>𝛽</m:t>
                        </m:r>
                      </m:e>
                      <m:sub>
                        <m:r>
                          <a:rPr lang="es-ES_tradnl" i="1">
                            <a:latin typeface="Cambria Math"/>
                          </a:rPr>
                          <m:t>1</m:t>
                        </m:r>
                      </m:sub>
                    </m:sSub>
                    <m:r>
                      <m:rPr>
                        <m:sty m:val="p"/>
                      </m:rPr>
                      <a:rPr lang="es-ES_tradnl" b="0" i="0" smtClean="0">
                        <a:solidFill>
                          <a:schemeClr val="accent6">
                            <a:lumMod val="50000"/>
                          </a:schemeClr>
                        </a:solidFill>
                        <a:latin typeface="Cambria Math"/>
                      </a:rPr>
                      <m:t>Radio</m:t>
                    </m:r>
                  </m:oMath>
                </a14:m>
                <a:r>
                  <a:rPr lang="en-US" dirty="0" smtClean="0">
                    <a:solidFill>
                      <a:schemeClr val="accent6">
                        <a:lumMod val="50000"/>
                      </a:schemeClr>
                    </a:solidFill>
                  </a:rPr>
                  <a:t> </a:t>
                </a:r>
                <a14:m>
                  <m:oMath xmlns:m="http://schemas.openxmlformats.org/officeDocument/2006/math">
                    <m:sSub>
                      <m:sSubPr>
                        <m:ctrlPr>
                          <a:rPr lang="es-ES_tradnl" i="1">
                            <a:latin typeface="Cambria Math" panose="02040503050406030204" pitchFamily="18" charset="0"/>
                          </a:rPr>
                        </m:ctrlPr>
                      </m:sSubPr>
                      <m:e>
                        <m:r>
                          <a:rPr lang="es-ES_tradnl" b="0" i="1" smtClean="0">
                            <a:latin typeface="Cambria Math"/>
                          </a:rPr>
                          <m:t>+ </m:t>
                        </m:r>
                        <m:r>
                          <a:rPr lang="el-GR" i="1">
                            <a:latin typeface="Cambria Math"/>
                          </a:rPr>
                          <m:t>𝛽</m:t>
                        </m:r>
                      </m:e>
                      <m:sub>
                        <m:r>
                          <a:rPr lang="es-ES_tradnl" b="0" i="1" smtClean="0">
                            <a:latin typeface="Cambria Math"/>
                          </a:rPr>
                          <m:t>3</m:t>
                        </m:r>
                      </m:sub>
                    </m:sSub>
                    <m:r>
                      <a:rPr lang="es-ES_tradnl" b="0" i="0" smtClean="0">
                        <a:latin typeface="Cambria Math"/>
                      </a:rPr>
                      <m:t>(</m:t>
                    </m:r>
                    <m:r>
                      <m:rPr>
                        <m:sty m:val="p"/>
                      </m:rPr>
                      <a:rPr lang="es-ES_tradnl">
                        <a:solidFill>
                          <a:schemeClr val="accent6">
                            <a:lumMod val="50000"/>
                          </a:schemeClr>
                        </a:solidFill>
                        <a:latin typeface="Cambria Math"/>
                      </a:rPr>
                      <m:t>TV</m:t>
                    </m:r>
                    <m:r>
                      <a:rPr lang="es-ES_tradnl" b="0" i="0" smtClean="0">
                        <a:solidFill>
                          <a:schemeClr val="accent6">
                            <a:lumMod val="50000"/>
                          </a:schemeClr>
                        </a:solidFill>
                        <a:latin typeface="Cambria Math"/>
                      </a:rPr>
                      <m:t> </m:t>
                    </m:r>
                    <m:r>
                      <m:rPr>
                        <m:sty m:val="p"/>
                      </m:rPr>
                      <a:rPr lang="es-ES_tradnl" b="0" i="0" smtClean="0">
                        <a:solidFill>
                          <a:schemeClr val="accent6">
                            <a:lumMod val="50000"/>
                          </a:schemeClr>
                        </a:solidFill>
                        <a:latin typeface="Cambria Math"/>
                      </a:rPr>
                      <m:t>x</m:t>
                    </m:r>
                    <m:r>
                      <a:rPr lang="es-ES_tradnl" b="0" i="0" smtClean="0">
                        <a:solidFill>
                          <a:schemeClr val="accent6">
                            <a:lumMod val="50000"/>
                          </a:schemeClr>
                        </a:solidFill>
                        <a:latin typeface="Cambria Math"/>
                      </a:rPr>
                      <m:t> </m:t>
                    </m:r>
                    <m:r>
                      <m:rPr>
                        <m:sty m:val="p"/>
                      </m:rPr>
                      <a:rPr lang="es-ES_tradnl" b="0" i="0" smtClean="0">
                        <a:solidFill>
                          <a:schemeClr val="accent6">
                            <a:lumMod val="50000"/>
                          </a:schemeClr>
                        </a:solidFill>
                        <a:latin typeface="Cambria Math"/>
                      </a:rPr>
                      <m:t>Radio</m:t>
                    </m:r>
                    <m:r>
                      <a:rPr lang="es-ES_tradnl" b="0" i="0" smtClean="0">
                        <a:solidFill>
                          <a:schemeClr val="tx1"/>
                        </a:solidFill>
                        <a:latin typeface="Cambria Math"/>
                      </a:rPr>
                      <m:t>)</m:t>
                    </m:r>
                  </m:oMath>
                </a14:m>
                <a:endParaRPr lang="en-US" dirty="0" smtClean="0">
                  <a:solidFill>
                    <a:schemeClr val="tx1"/>
                  </a:solidFill>
                </a:endParaRPr>
              </a:p>
            </p:txBody>
          </p:sp>
        </mc:Choice>
        <mc:Fallback xmlns="">
          <p:sp>
            <p:nvSpPr>
              <p:cNvPr id="8" name="7 CuadroTexto"/>
              <p:cNvSpPr txBox="1">
                <a:spLocks noRot="1" noChangeAspect="1" noMove="1" noResize="1" noEditPoints="1" noAdjustHandles="1" noChangeArrowheads="1" noChangeShapeType="1" noTextEdit="1"/>
              </p:cNvSpPr>
              <p:nvPr/>
            </p:nvSpPr>
            <p:spPr>
              <a:xfrm>
                <a:off x="1186053" y="1388684"/>
                <a:ext cx="4911216" cy="369332"/>
              </a:xfrm>
              <a:prstGeom prst="rect">
                <a:avLst/>
              </a:prstGeom>
              <a:blipFill rotWithShape="1">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4 Rectángulo"/>
              <p:cNvSpPr/>
              <p:nvPr/>
            </p:nvSpPr>
            <p:spPr>
              <a:xfrm>
                <a:off x="559600" y="3356992"/>
                <a:ext cx="8044848" cy="2062103"/>
              </a:xfrm>
              <a:prstGeom prst="rect">
                <a:avLst/>
              </a:prstGeom>
              <a:ln>
                <a:solidFill>
                  <a:schemeClr val="accent1"/>
                </a:solidFill>
                <a:prstDash val="dash"/>
              </a:ln>
            </p:spPr>
            <p:txBody>
              <a:bodyPr wrap="square">
                <a:spAutoFit/>
              </a:bodyPr>
              <a:lstStyle/>
              <a:p>
                <a:r>
                  <a:rPr lang="en-US" sz="2000" b="1" dirty="0" smtClean="0">
                    <a:solidFill>
                      <a:srgbClr val="00B0F0"/>
                    </a:solidFill>
                  </a:rPr>
                  <a:t>Using R</a:t>
                </a:r>
                <a:r>
                  <a:rPr lang="en-US" sz="2000" b="1" i="1" dirty="0">
                    <a:solidFill>
                      <a:srgbClr val="00B0F0"/>
                    </a:solidFill>
                  </a:rPr>
                  <a:t>: </a:t>
                </a:r>
                <a:r>
                  <a:rPr lang="en-US" dirty="0" smtClean="0"/>
                  <a:t>It </a:t>
                </a:r>
                <a:r>
                  <a:rPr lang="en-US" dirty="0"/>
                  <a:t>is easy to include interaction terms in a linear model using the </a:t>
                </a:r>
                <a:r>
                  <a:rPr lang="en-US" dirty="0">
                    <a:solidFill>
                      <a:schemeClr val="accent6">
                        <a:lumMod val="50000"/>
                      </a:schemeClr>
                    </a:solidFill>
                  </a:rPr>
                  <a:t>lm()</a:t>
                </a:r>
                <a:r>
                  <a:rPr lang="en-US" dirty="0"/>
                  <a:t> function.</a:t>
                </a:r>
              </a:p>
              <a:p>
                <a:endParaRPr lang="en-US" dirty="0" smtClean="0"/>
              </a:p>
              <a:p>
                <a:r>
                  <a:rPr lang="en-US" dirty="0" smtClean="0"/>
                  <a:t>The </a:t>
                </a:r>
                <a:r>
                  <a:rPr lang="en-US" dirty="0"/>
                  <a:t>syntax </a:t>
                </a:r>
                <a14:m>
                  <m:oMath xmlns:m="http://schemas.openxmlformats.org/officeDocument/2006/math">
                    <m:r>
                      <m:rPr>
                        <m:sty m:val="p"/>
                      </m:rPr>
                      <a:rPr lang="es-ES_tradnl">
                        <a:solidFill>
                          <a:schemeClr val="accent6">
                            <a:lumMod val="50000"/>
                          </a:schemeClr>
                        </a:solidFill>
                        <a:latin typeface="Cambria Math"/>
                      </a:rPr>
                      <m:t>TV</m:t>
                    </m:r>
                    <m:r>
                      <a:rPr lang="es-ES_tradnl">
                        <a:solidFill>
                          <a:schemeClr val="accent6">
                            <a:lumMod val="50000"/>
                          </a:schemeClr>
                        </a:solidFill>
                        <a:latin typeface="Cambria Math"/>
                      </a:rPr>
                      <m:t> :</m:t>
                    </m:r>
                    <m:r>
                      <m:rPr>
                        <m:sty m:val="p"/>
                      </m:rPr>
                      <a:rPr lang="es-ES_tradnl">
                        <a:solidFill>
                          <a:schemeClr val="accent6">
                            <a:lumMod val="50000"/>
                          </a:schemeClr>
                        </a:solidFill>
                        <a:latin typeface="Cambria Math"/>
                      </a:rPr>
                      <m:t>Radio</m:t>
                    </m:r>
                  </m:oMath>
                </a14:m>
                <a:r>
                  <a:rPr lang="en-US" dirty="0" smtClean="0"/>
                  <a:t> </a:t>
                </a:r>
                <a:r>
                  <a:rPr lang="en-US" dirty="0"/>
                  <a:t>tells R to include an interaction term between</a:t>
                </a:r>
                <a:r>
                  <a:rPr lang="en-US" dirty="0" smtClean="0"/>
                  <a:t> </a:t>
                </a:r>
                <a14:m>
                  <m:oMath xmlns:m="http://schemas.openxmlformats.org/officeDocument/2006/math">
                    <m:r>
                      <m:rPr>
                        <m:sty m:val="p"/>
                      </m:rPr>
                      <a:rPr lang="es-ES_tradnl">
                        <a:solidFill>
                          <a:schemeClr val="accent6">
                            <a:lumMod val="50000"/>
                          </a:schemeClr>
                        </a:solidFill>
                        <a:latin typeface="Cambria Math"/>
                      </a:rPr>
                      <m:t>TV</m:t>
                    </m:r>
                  </m:oMath>
                </a14:m>
                <a:r>
                  <a:rPr lang="en-US" dirty="0" smtClean="0"/>
                  <a:t> </a:t>
                </a:r>
                <a:r>
                  <a:rPr lang="en-US" dirty="0"/>
                  <a:t>and </a:t>
                </a:r>
                <a14:m>
                  <m:oMath xmlns:m="http://schemas.openxmlformats.org/officeDocument/2006/math">
                    <m:r>
                      <m:rPr>
                        <m:sty m:val="p"/>
                      </m:rPr>
                      <a:rPr lang="es-ES_tradnl">
                        <a:solidFill>
                          <a:schemeClr val="accent6">
                            <a:lumMod val="50000"/>
                          </a:schemeClr>
                        </a:solidFill>
                        <a:latin typeface="Cambria Math"/>
                      </a:rPr>
                      <m:t>Radio</m:t>
                    </m:r>
                  </m:oMath>
                </a14:m>
                <a:r>
                  <a:rPr lang="en-US" dirty="0" smtClean="0"/>
                  <a:t>. </a:t>
                </a:r>
              </a:p>
              <a:p>
                <a:endParaRPr lang="en-US" dirty="0"/>
              </a:p>
              <a:p>
                <a:r>
                  <a:rPr lang="en-US" dirty="0" smtClean="0"/>
                  <a:t>The </a:t>
                </a:r>
                <a:r>
                  <a:rPr lang="en-US" dirty="0"/>
                  <a:t>syntax </a:t>
                </a:r>
                <a14:m>
                  <m:oMath xmlns:m="http://schemas.openxmlformats.org/officeDocument/2006/math">
                    <m:r>
                      <m:rPr>
                        <m:sty m:val="p"/>
                      </m:rPr>
                      <a:rPr lang="es-ES_tradnl">
                        <a:solidFill>
                          <a:schemeClr val="accent6">
                            <a:lumMod val="50000"/>
                          </a:schemeClr>
                        </a:solidFill>
                        <a:latin typeface="Cambria Math"/>
                      </a:rPr>
                      <m:t>TV</m:t>
                    </m:r>
                    <m:r>
                      <a:rPr lang="es-ES_tradnl">
                        <a:solidFill>
                          <a:schemeClr val="accent6">
                            <a:lumMod val="50000"/>
                          </a:schemeClr>
                        </a:solidFill>
                        <a:latin typeface="Cambria Math"/>
                      </a:rPr>
                      <m:t> ∗ </m:t>
                    </m:r>
                    <m:r>
                      <m:rPr>
                        <m:sty m:val="p"/>
                      </m:rPr>
                      <a:rPr lang="es-ES_tradnl">
                        <a:solidFill>
                          <a:schemeClr val="accent6">
                            <a:lumMod val="50000"/>
                          </a:schemeClr>
                        </a:solidFill>
                        <a:latin typeface="Cambria Math"/>
                      </a:rPr>
                      <m:t>Radio</m:t>
                    </m:r>
                  </m:oMath>
                </a14:m>
                <a:r>
                  <a:rPr lang="en-US" dirty="0" smtClean="0"/>
                  <a:t> </a:t>
                </a:r>
                <a:r>
                  <a:rPr lang="en-US" dirty="0"/>
                  <a:t>simultaneously includes </a:t>
                </a:r>
                <a14:m>
                  <m:oMath xmlns:m="http://schemas.openxmlformats.org/officeDocument/2006/math">
                    <m:r>
                      <m:rPr>
                        <m:sty m:val="p"/>
                      </m:rPr>
                      <a:rPr lang="es-ES_tradnl">
                        <a:solidFill>
                          <a:schemeClr val="accent6">
                            <a:lumMod val="50000"/>
                          </a:schemeClr>
                        </a:solidFill>
                        <a:latin typeface="Cambria Math"/>
                      </a:rPr>
                      <m:t>TV</m:t>
                    </m:r>
                  </m:oMath>
                </a14:m>
                <a:r>
                  <a:rPr lang="en-US" dirty="0" smtClean="0"/>
                  <a:t>, </a:t>
                </a:r>
                <a14:m>
                  <m:oMath xmlns:m="http://schemas.openxmlformats.org/officeDocument/2006/math">
                    <m:r>
                      <m:rPr>
                        <m:sty m:val="p"/>
                      </m:rPr>
                      <a:rPr lang="es-ES_tradnl">
                        <a:solidFill>
                          <a:schemeClr val="accent6">
                            <a:lumMod val="50000"/>
                          </a:schemeClr>
                        </a:solidFill>
                        <a:latin typeface="Cambria Math"/>
                      </a:rPr>
                      <m:t>Radio</m:t>
                    </m:r>
                  </m:oMath>
                </a14:m>
                <a:r>
                  <a:rPr lang="en-US" dirty="0" smtClean="0"/>
                  <a:t>,</a:t>
                </a:r>
                <a:r>
                  <a:rPr lang="en-US" dirty="0"/>
                  <a:t> </a:t>
                </a:r>
                <a:r>
                  <a:rPr lang="en-US" dirty="0" smtClean="0"/>
                  <a:t>and </a:t>
                </a:r>
                <a:r>
                  <a:rPr lang="en-US" dirty="0"/>
                  <a:t>the interaction term </a:t>
                </a:r>
                <a14:m>
                  <m:oMath xmlns:m="http://schemas.openxmlformats.org/officeDocument/2006/math">
                    <m:r>
                      <m:rPr>
                        <m:sty m:val="p"/>
                      </m:rPr>
                      <a:rPr lang="es-ES_tradnl">
                        <a:solidFill>
                          <a:schemeClr val="accent6">
                            <a:lumMod val="50000"/>
                          </a:schemeClr>
                        </a:solidFill>
                        <a:latin typeface="Cambria Math"/>
                      </a:rPr>
                      <m:t>TV</m:t>
                    </m:r>
                    <m:r>
                      <a:rPr lang="es-ES_tradnl">
                        <a:solidFill>
                          <a:schemeClr val="accent6">
                            <a:lumMod val="50000"/>
                          </a:schemeClr>
                        </a:solidFill>
                        <a:latin typeface="Cambria Math"/>
                      </a:rPr>
                      <m:t> </m:t>
                    </m:r>
                    <m:r>
                      <m:rPr>
                        <m:sty m:val="p"/>
                      </m:rPr>
                      <a:rPr lang="es-ES_tradnl">
                        <a:solidFill>
                          <a:schemeClr val="accent6">
                            <a:lumMod val="50000"/>
                          </a:schemeClr>
                        </a:solidFill>
                        <a:latin typeface="Cambria Math"/>
                      </a:rPr>
                      <m:t>x</m:t>
                    </m:r>
                    <m:r>
                      <a:rPr lang="es-ES_tradnl">
                        <a:solidFill>
                          <a:schemeClr val="accent6">
                            <a:lumMod val="50000"/>
                          </a:schemeClr>
                        </a:solidFill>
                        <a:latin typeface="Cambria Math"/>
                      </a:rPr>
                      <m:t> </m:t>
                    </m:r>
                    <m:r>
                      <m:rPr>
                        <m:sty m:val="p"/>
                      </m:rPr>
                      <a:rPr lang="es-ES_tradnl">
                        <a:solidFill>
                          <a:schemeClr val="accent6">
                            <a:lumMod val="50000"/>
                          </a:schemeClr>
                        </a:solidFill>
                        <a:latin typeface="Cambria Math"/>
                      </a:rPr>
                      <m:t>Radio</m:t>
                    </m:r>
                  </m:oMath>
                </a14:m>
                <a:r>
                  <a:rPr lang="en-US" dirty="0" smtClean="0"/>
                  <a:t> </a:t>
                </a:r>
                <a:r>
                  <a:rPr lang="en-US" dirty="0"/>
                  <a:t>as predictors; it is a shorthand </a:t>
                </a:r>
                <a:r>
                  <a:rPr lang="en-US" dirty="0" smtClean="0"/>
                  <a:t>for </a:t>
                </a:r>
                <a14:m>
                  <m:oMath xmlns:m="http://schemas.openxmlformats.org/officeDocument/2006/math">
                    <m:r>
                      <m:rPr>
                        <m:sty m:val="p"/>
                      </m:rPr>
                      <a:rPr lang="es-ES_tradnl">
                        <a:solidFill>
                          <a:schemeClr val="accent6">
                            <a:lumMod val="50000"/>
                          </a:schemeClr>
                        </a:solidFill>
                        <a:latin typeface="Cambria Math"/>
                      </a:rPr>
                      <m:t>TV</m:t>
                    </m:r>
                    <m:r>
                      <a:rPr lang="es-ES_tradnl" i="1">
                        <a:solidFill>
                          <a:schemeClr val="accent6">
                            <a:lumMod val="50000"/>
                          </a:schemeClr>
                        </a:solidFill>
                        <a:latin typeface="Cambria Math"/>
                      </a:rPr>
                      <m:t> </m:t>
                    </m:r>
                  </m:oMath>
                </a14:m>
                <a:r>
                  <a:rPr lang="en-US" dirty="0" smtClean="0"/>
                  <a:t>+</a:t>
                </a:r>
                <a:r>
                  <a:rPr lang="es-ES_tradnl" dirty="0" smtClean="0">
                    <a:solidFill>
                      <a:schemeClr val="accent6">
                        <a:lumMod val="50000"/>
                      </a:schemeClr>
                    </a:solidFill>
                  </a:rPr>
                  <a:t> </a:t>
                </a:r>
                <a14:m>
                  <m:oMath xmlns:m="http://schemas.openxmlformats.org/officeDocument/2006/math">
                    <m:r>
                      <m:rPr>
                        <m:sty m:val="p"/>
                      </m:rPr>
                      <a:rPr lang="es-ES_tradnl">
                        <a:solidFill>
                          <a:schemeClr val="accent6">
                            <a:lumMod val="50000"/>
                          </a:schemeClr>
                        </a:solidFill>
                        <a:latin typeface="Cambria Math"/>
                      </a:rPr>
                      <m:t>Radio</m:t>
                    </m:r>
                    <m:r>
                      <a:rPr lang="es-ES_tradnl" i="1">
                        <a:solidFill>
                          <a:schemeClr val="accent6">
                            <a:lumMod val="50000"/>
                          </a:schemeClr>
                        </a:solidFill>
                        <a:latin typeface="Cambria Math"/>
                      </a:rPr>
                      <m:t> </m:t>
                    </m:r>
                  </m:oMath>
                </a14:m>
                <a:r>
                  <a:rPr lang="en-US" dirty="0" smtClean="0"/>
                  <a:t>+</a:t>
                </a:r>
                <a:r>
                  <a:rPr lang="es-ES_tradnl" dirty="0" smtClean="0">
                    <a:solidFill>
                      <a:schemeClr val="accent6">
                        <a:lumMod val="50000"/>
                      </a:schemeClr>
                    </a:solidFill>
                  </a:rPr>
                  <a:t> </a:t>
                </a:r>
                <a14:m>
                  <m:oMath xmlns:m="http://schemas.openxmlformats.org/officeDocument/2006/math">
                    <m:r>
                      <m:rPr>
                        <m:sty m:val="p"/>
                      </m:rPr>
                      <a:rPr lang="es-ES_tradnl">
                        <a:solidFill>
                          <a:schemeClr val="accent6">
                            <a:lumMod val="50000"/>
                          </a:schemeClr>
                        </a:solidFill>
                        <a:latin typeface="Cambria Math"/>
                      </a:rPr>
                      <m:t>TV</m:t>
                    </m:r>
                    <m:r>
                      <a:rPr lang="es-ES_tradnl" b="0" i="0" smtClean="0">
                        <a:solidFill>
                          <a:schemeClr val="accent6">
                            <a:lumMod val="50000"/>
                          </a:schemeClr>
                        </a:solidFill>
                        <a:latin typeface="Cambria Math"/>
                      </a:rPr>
                      <m:t>:</m:t>
                    </m:r>
                    <m:r>
                      <m:rPr>
                        <m:sty m:val="p"/>
                      </m:rPr>
                      <a:rPr lang="es-ES_tradnl">
                        <a:solidFill>
                          <a:schemeClr val="accent6">
                            <a:lumMod val="50000"/>
                          </a:schemeClr>
                        </a:solidFill>
                        <a:latin typeface="Cambria Math"/>
                      </a:rPr>
                      <m:t>Radio</m:t>
                    </m:r>
                  </m:oMath>
                </a14:m>
                <a:r>
                  <a:rPr lang="en-US" dirty="0" smtClean="0"/>
                  <a:t>.</a:t>
                </a:r>
                <a:endParaRPr lang="en-US" dirty="0"/>
              </a:p>
            </p:txBody>
          </p:sp>
        </mc:Choice>
        <mc:Fallback xmlns="">
          <p:sp>
            <p:nvSpPr>
              <p:cNvPr id="5" name="4 Rectángulo"/>
              <p:cNvSpPr>
                <a:spLocks noRot="1" noChangeAspect="1" noMove="1" noResize="1" noEditPoints="1" noAdjustHandles="1" noChangeArrowheads="1" noChangeShapeType="1" noTextEdit="1"/>
              </p:cNvSpPr>
              <p:nvPr/>
            </p:nvSpPr>
            <p:spPr>
              <a:xfrm>
                <a:off x="559600" y="3356992"/>
                <a:ext cx="8044848" cy="2062103"/>
              </a:xfrm>
              <a:prstGeom prst="rect">
                <a:avLst/>
              </a:prstGeom>
              <a:blipFill rotWithShape="1">
                <a:blip r:embed="rId5"/>
                <a:stretch>
                  <a:fillRect l="-757" t="-1176" r="-76" b="-3529"/>
                </a:stretch>
              </a:blipFill>
              <a:ln>
                <a:solidFill>
                  <a:schemeClr val="accent1"/>
                </a:solidFill>
                <a:prstDash val="dash"/>
              </a:ln>
            </p:spPr>
            <p:txBody>
              <a:bodyPr/>
              <a:lstStyle/>
              <a:p>
                <a:r>
                  <a:rPr lang="en-US">
                    <a:noFill/>
                  </a:rPr>
                  <a:t> </a:t>
                </a:r>
              </a:p>
            </p:txBody>
          </p:sp>
        </mc:Fallback>
      </mc:AlternateContent>
    </p:spTree>
    <p:extLst>
      <p:ext uri="{BB962C8B-B14F-4D97-AF65-F5344CB8AC3E}">
        <p14:creationId xmlns:p14="http://schemas.microsoft.com/office/powerpoint/2010/main" val="1092060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sp>
        <p:nvSpPr>
          <p:cNvPr id="7" name="2 Marcador de contenido"/>
          <p:cNvSpPr>
            <a:spLocks noGrp="1"/>
          </p:cNvSpPr>
          <p:nvPr>
            <p:ph idx="1"/>
          </p:nvPr>
        </p:nvSpPr>
        <p:spPr>
          <a:xfrm>
            <a:off x="395536" y="1052736"/>
            <a:ext cx="8229600" cy="5328592"/>
          </a:xfrm>
        </p:spPr>
        <p:txBody>
          <a:bodyPr>
            <a:normAutofit fontScale="85000" lnSpcReduction="20000"/>
          </a:bodyPr>
          <a:lstStyle/>
          <a:p>
            <a:r>
              <a:rPr lang="en-US" dirty="0" smtClean="0"/>
              <a:t>Simple </a:t>
            </a:r>
            <a:r>
              <a:rPr lang="en-US" dirty="0" err="1" smtClean="0"/>
              <a:t>LR</a:t>
            </a:r>
            <a:r>
              <a:rPr lang="en-US" dirty="0" smtClean="0"/>
              <a:t> </a:t>
            </a:r>
          </a:p>
          <a:p>
            <a:pPr marL="0" indent="0">
              <a:buNone/>
            </a:pPr>
            <a:r>
              <a:rPr lang="en-US" sz="1600" dirty="0" err="1" smtClean="0">
                <a:latin typeface="Lucida Console" panose="020B0609040504020204" pitchFamily="49" charset="0"/>
              </a:rPr>
              <a:t>lm.fit</a:t>
            </a:r>
            <a:r>
              <a:rPr lang="en-US" sz="1600" dirty="0" smtClean="0">
                <a:latin typeface="Lucida Console" panose="020B0609040504020204" pitchFamily="49" charset="0"/>
              </a:rPr>
              <a:t>=lm(</a:t>
            </a:r>
            <a:r>
              <a:rPr lang="en-US" sz="1600" dirty="0" err="1" smtClean="0">
                <a:latin typeface="Lucida Console" panose="020B0609040504020204" pitchFamily="49" charset="0"/>
              </a:rPr>
              <a:t>Sales~TV,data</a:t>
            </a:r>
            <a:r>
              <a:rPr lang="en-US" sz="1600" dirty="0" smtClean="0">
                <a:latin typeface="Lucida Console" panose="020B0609040504020204" pitchFamily="49" charset="0"/>
              </a:rPr>
              <a:t>=Advertising</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attach(Advertising)</a:t>
            </a:r>
          </a:p>
          <a:p>
            <a:pPr marL="0" indent="0">
              <a:buNone/>
            </a:pPr>
            <a:r>
              <a:rPr lang="en-US" sz="1600" dirty="0" err="1">
                <a:latin typeface="Lucida Console" panose="020B0609040504020204" pitchFamily="49" charset="0"/>
              </a:rPr>
              <a:t>lm.fit</a:t>
            </a:r>
            <a:r>
              <a:rPr lang="en-US" sz="1600" dirty="0">
                <a:latin typeface="Lucida Console" panose="020B0609040504020204" pitchFamily="49" charset="0"/>
              </a:rPr>
              <a:t>=lm(</a:t>
            </a:r>
            <a:r>
              <a:rPr lang="en-US" sz="1600" dirty="0" err="1">
                <a:latin typeface="Lucida Console" panose="020B0609040504020204" pitchFamily="49" charset="0"/>
              </a:rPr>
              <a:t>Sales~TV</a:t>
            </a:r>
            <a:r>
              <a:rPr lang="en-US" sz="1600" dirty="0">
                <a:latin typeface="Lucida Console" panose="020B0609040504020204" pitchFamily="49" charset="0"/>
              </a:rPr>
              <a:t>)</a:t>
            </a:r>
          </a:p>
          <a:p>
            <a:pPr marL="0" indent="0">
              <a:buNone/>
            </a:pPr>
            <a:endParaRPr lang="en-US" sz="1600" dirty="0" smtClean="0">
              <a:latin typeface="Lucida Console" panose="020B0609040504020204" pitchFamily="49" charset="0"/>
            </a:endParaRPr>
          </a:p>
          <a:p>
            <a:pPr marL="0" indent="0">
              <a:buNone/>
            </a:pPr>
            <a:r>
              <a:rPr lang="en-US" sz="1600" dirty="0" smtClean="0">
                <a:latin typeface="Lucida Console" panose="020B0609040504020204" pitchFamily="49" charset="0"/>
              </a:rPr>
              <a:t>&gt; </a:t>
            </a:r>
            <a:r>
              <a:rPr lang="en-US" sz="1600" dirty="0">
                <a:latin typeface="Lucida Console" panose="020B0609040504020204" pitchFamily="49" charset="0"/>
              </a:rPr>
              <a:t>summary(</a:t>
            </a:r>
            <a:r>
              <a:rPr lang="en-US" sz="1600" dirty="0" err="1">
                <a:latin typeface="Lucida Console" panose="020B0609040504020204" pitchFamily="49" charset="0"/>
              </a:rPr>
              <a:t>lm.fit</a:t>
            </a:r>
            <a:r>
              <a:rPr lang="en-US" sz="1600" dirty="0" smtClean="0">
                <a:latin typeface="Lucida Console" panose="020B0609040504020204" pitchFamily="49" charset="0"/>
              </a:rPr>
              <a:t>)</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Call:</a:t>
            </a:r>
          </a:p>
          <a:p>
            <a:pPr marL="0" indent="0">
              <a:buNone/>
            </a:pPr>
            <a:r>
              <a:rPr lang="en-US" sz="1600" dirty="0">
                <a:latin typeface="Lucida Console" panose="020B0609040504020204" pitchFamily="49" charset="0"/>
              </a:rPr>
              <a:t>lm(formula = Sales ~ TV)</a:t>
            </a:r>
          </a:p>
          <a:p>
            <a:pPr marL="0" indent="0">
              <a:buNone/>
            </a:pP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Residuals:</a:t>
            </a:r>
          </a:p>
          <a:p>
            <a:pPr marL="0" indent="0">
              <a:buNone/>
            </a:pPr>
            <a:r>
              <a:rPr lang="en-US" sz="1600" dirty="0">
                <a:latin typeface="Lucida Console" panose="020B0609040504020204" pitchFamily="49" charset="0"/>
              </a:rPr>
              <a:t>    Min      </a:t>
            </a:r>
            <a:r>
              <a:rPr lang="en-US" sz="1600" dirty="0" err="1">
                <a:latin typeface="Lucida Console" panose="020B0609040504020204" pitchFamily="49" charset="0"/>
              </a:rPr>
              <a:t>1Q</a:t>
            </a:r>
            <a:r>
              <a:rPr lang="en-US" sz="1600" dirty="0">
                <a:latin typeface="Lucida Console" panose="020B0609040504020204" pitchFamily="49" charset="0"/>
              </a:rPr>
              <a:t>  Median      </a:t>
            </a:r>
            <a:r>
              <a:rPr lang="en-US" sz="1600" dirty="0" err="1">
                <a:latin typeface="Lucida Console" panose="020B0609040504020204" pitchFamily="49" charset="0"/>
              </a:rPr>
              <a:t>3Q</a:t>
            </a:r>
            <a:r>
              <a:rPr lang="en-US" sz="1600" dirty="0">
                <a:latin typeface="Lucida Console" panose="020B0609040504020204" pitchFamily="49" charset="0"/>
              </a:rPr>
              <a:t>     Max </a:t>
            </a:r>
          </a:p>
          <a:p>
            <a:pPr marL="0" indent="0">
              <a:buNone/>
            </a:pPr>
            <a:r>
              <a:rPr lang="en-US" sz="1600" dirty="0">
                <a:latin typeface="Lucida Console" panose="020B0609040504020204" pitchFamily="49" charset="0"/>
              </a:rPr>
              <a:t>-8.3860 -1.9545 -0.1913  2.0671  7.2124 </a:t>
            </a:r>
          </a:p>
          <a:p>
            <a:pPr marL="0" indent="0">
              <a:buNone/>
            </a:pP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Coefficients:</a:t>
            </a:r>
          </a:p>
          <a:p>
            <a:pPr marL="0" indent="0">
              <a:buNone/>
            </a:pPr>
            <a:r>
              <a:rPr lang="en-US" sz="1600" dirty="0">
                <a:latin typeface="Lucida Console" panose="020B0609040504020204" pitchFamily="49" charset="0"/>
              </a:rPr>
              <a:t>            Estimate Std. Error t value </a:t>
            </a:r>
            <a:r>
              <a:rPr lang="en-US" sz="1600" dirty="0" err="1">
                <a:latin typeface="Lucida Console" panose="020B0609040504020204" pitchFamily="49" charset="0"/>
              </a:rPr>
              <a:t>Pr</a:t>
            </a:r>
            <a:r>
              <a:rPr lang="en-US" sz="1600" dirty="0">
                <a:latin typeface="Lucida Console" panose="020B0609040504020204" pitchFamily="49" charset="0"/>
              </a:rPr>
              <a:t>(&gt;|t|)    </a:t>
            </a:r>
          </a:p>
          <a:p>
            <a:pPr marL="0" indent="0">
              <a:buNone/>
            </a:pPr>
            <a:r>
              <a:rPr lang="en-US" sz="1600" dirty="0">
                <a:latin typeface="Lucida Console" panose="020B0609040504020204" pitchFamily="49" charset="0"/>
              </a:rPr>
              <a:t>(Intercept) 7.032594   0.457843   15.36   &lt;</a:t>
            </a:r>
            <a:r>
              <a:rPr lang="en-US" sz="1600" dirty="0" err="1">
                <a:latin typeface="Lucida Console" panose="020B0609040504020204" pitchFamily="49" charset="0"/>
              </a:rPr>
              <a:t>2e</a:t>
            </a:r>
            <a:r>
              <a:rPr lang="en-US" sz="1600" dirty="0">
                <a:latin typeface="Lucida Console" panose="020B0609040504020204" pitchFamily="49" charset="0"/>
              </a:rPr>
              <a:t>-16 ***</a:t>
            </a:r>
          </a:p>
          <a:p>
            <a:pPr marL="0" indent="0">
              <a:buNone/>
            </a:pPr>
            <a:r>
              <a:rPr lang="en-US" sz="1600" dirty="0">
                <a:latin typeface="Lucida Console" panose="020B0609040504020204" pitchFamily="49" charset="0"/>
              </a:rPr>
              <a:t>TV          0.047537   0.002691   17.67   &lt;</a:t>
            </a:r>
            <a:r>
              <a:rPr lang="en-US" sz="1600" dirty="0" err="1">
                <a:latin typeface="Lucida Console" panose="020B0609040504020204" pitchFamily="49" charset="0"/>
              </a:rPr>
              <a:t>2e</a:t>
            </a:r>
            <a:r>
              <a:rPr lang="en-US" sz="1600" dirty="0">
                <a:latin typeface="Lucida Console" panose="020B0609040504020204" pitchFamily="49" charset="0"/>
              </a:rPr>
              <a:t>-16 ***</a:t>
            </a:r>
          </a:p>
          <a:p>
            <a:pPr marL="0" indent="0">
              <a:buNone/>
            </a:pPr>
            <a:r>
              <a:rPr lang="en-US" sz="1600" dirty="0">
                <a:latin typeface="Lucida Console" panose="020B0609040504020204" pitchFamily="49" charset="0"/>
              </a:rPr>
              <a:t>---</a:t>
            </a:r>
          </a:p>
          <a:p>
            <a:pPr marL="0" indent="0">
              <a:buNone/>
            </a:pPr>
            <a:r>
              <a:rPr lang="en-US" sz="1600" dirty="0" err="1">
                <a:latin typeface="Lucida Console" panose="020B0609040504020204" pitchFamily="49" charset="0"/>
              </a:rPr>
              <a:t>Signif</a:t>
            </a:r>
            <a:r>
              <a:rPr lang="en-US" sz="1600" dirty="0">
                <a:latin typeface="Lucida Console" panose="020B0609040504020204" pitchFamily="49" charset="0"/>
              </a:rPr>
              <a:t>. codes:  0 ‘***’ 0.001 ‘**’ 0.01 ‘*’ 0.05 ‘.’ 0.1 ‘ ’ 1</a:t>
            </a:r>
          </a:p>
          <a:p>
            <a:pPr marL="0" indent="0">
              <a:buNone/>
            </a:pP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Residual standard error: 3.259 on 198 degrees of freedom</a:t>
            </a:r>
          </a:p>
          <a:p>
            <a:pPr marL="0" indent="0">
              <a:buNone/>
            </a:pPr>
            <a:r>
              <a:rPr lang="en-US" sz="1600" dirty="0">
                <a:latin typeface="Lucida Console" panose="020B0609040504020204" pitchFamily="49" charset="0"/>
              </a:rPr>
              <a:t>Multiple R-squared:  0.6119,	Adjusted R-squared:  0.6099 </a:t>
            </a:r>
          </a:p>
          <a:p>
            <a:pPr marL="0" indent="0">
              <a:buNone/>
            </a:pPr>
            <a:r>
              <a:rPr lang="en-US" sz="1600" dirty="0">
                <a:latin typeface="Lucida Console" panose="020B0609040504020204" pitchFamily="49" charset="0"/>
              </a:rPr>
              <a:t>F-statistic: 312.1 on 1 and 198 DF,  p-value: &lt; </a:t>
            </a:r>
            <a:r>
              <a:rPr lang="en-US" sz="1600" dirty="0" err="1">
                <a:latin typeface="Lucida Console" panose="020B0609040504020204" pitchFamily="49" charset="0"/>
              </a:rPr>
              <a:t>2.2e</a:t>
            </a:r>
            <a:r>
              <a:rPr lang="en-US" sz="1600" dirty="0">
                <a:latin typeface="Lucida Console" panose="020B0609040504020204" pitchFamily="49" charset="0"/>
              </a:rPr>
              <a:t>-16</a:t>
            </a:r>
          </a:p>
          <a:p>
            <a:pPr marL="0" indent="0">
              <a:buNone/>
            </a:pPr>
            <a:endParaRPr lang="en-US" sz="1600" dirty="0">
              <a:latin typeface="Lucida Console" panose="020B0609040504020204" pitchFamily="49" charset="0"/>
            </a:endParaRPr>
          </a:p>
        </p:txBody>
      </p:sp>
    </p:spTree>
    <p:extLst>
      <p:ext uri="{BB962C8B-B14F-4D97-AF65-F5344CB8AC3E}">
        <p14:creationId xmlns:p14="http://schemas.microsoft.com/office/powerpoint/2010/main" val="40971841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Extensions of the Linear Model</a:t>
            </a:r>
            <a:endParaRPr lang="en-US" sz="2000" dirty="0"/>
          </a:p>
        </p:txBody>
      </p:sp>
      <mc:AlternateContent xmlns:mc="http://schemas.openxmlformats.org/markup-compatibility/2006" xmlns:a14="http://schemas.microsoft.com/office/drawing/2010/main">
        <mc:Choice Requires="a14">
          <p:sp>
            <p:nvSpPr>
              <p:cNvPr id="6" name="5 CuadroTexto"/>
              <p:cNvSpPr txBox="1"/>
              <p:nvPr/>
            </p:nvSpPr>
            <p:spPr>
              <a:xfrm>
                <a:off x="1822595" y="1364860"/>
                <a:ext cx="3485891" cy="369332"/>
              </a:xfrm>
              <a:prstGeom prst="rect">
                <a:avLst/>
              </a:prstGeom>
              <a:noFill/>
            </p:spPr>
            <p:txBody>
              <a:bodyPr wrap="none" rtlCol="0">
                <a:spAutoFit/>
              </a:bodyPr>
              <a:lstStyle/>
              <a:p>
                <a14:m>
                  <m:oMath xmlns:m="http://schemas.openxmlformats.org/officeDocument/2006/math">
                    <m:r>
                      <a:rPr lang="en-US" i="1" smtClean="0">
                        <a:latin typeface="Cambria Math"/>
                      </a:rPr>
                      <m:t>=</m:t>
                    </m:r>
                    <m:sSub>
                      <m:sSubPr>
                        <m:ctrlPr>
                          <a:rPr lang="en-US" i="1" smtClean="0">
                            <a:latin typeface="Cambria Math" panose="02040503050406030204" pitchFamily="18" charset="0"/>
                          </a:rPr>
                        </m:ctrlPr>
                      </m:sSubPr>
                      <m:e>
                        <m:r>
                          <a:rPr lang="el-GR" i="1" smtClean="0">
                            <a:latin typeface="Cambria Math"/>
                          </a:rPr>
                          <m:t>𝛽</m:t>
                        </m:r>
                      </m:e>
                      <m:sub>
                        <m:r>
                          <a:rPr lang="es-ES_tradnl" b="0" i="1" smtClean="0">
                            <a:latin typeface="Cambria Math"/>
                          </a:rPr>
                          <m:t>0</m:t>
                        </m:r>
                      </m:sub>
                    </m:sSub>
                    <m:r>
                      <a:rPr lang="es-ES_tradnl" b="0" i="1" smtClean="0">
                        <a:latin typeface="Cambria Math"/>
                      </a:rPr>
                      <m:t>+</m:t>
                    </m:r>
                    <m:d>
                      <m:dPr>
                        <m:ctrlPr>
                          <a:rPr lang="es-ES_tradnl" b="0" i="1" smtClean="0">
                            <a:latin typeface="Cambria Math" panose="02040503050406030204" pitchFamily="18" charset="0"/>
                          </a:rPr>
                        </m:ctrlPr>
                      </m:dPr>
                      <m:e>
                        <m:sSub>
                          <m:sSubPr>
                            <m:ctrlPr>
                              <a:rPr lang="es-ES_tradnl" i="1">
                                <a:latin typeface="Cambria Math" panose="02040503050406030204" pitchFamily="18" charset="0"/>
                              </a:rPr>
                            </m:ctrlPr>
                          </m:sSubPr>
                          <m:e>
                            <m:r>
                              <a:rPr lang="el-GR" i="1">
                                <a:latin typeface="Cambria Math"/>
                              </a:rPr>
                              <m:t>𝛽</m:t>
                            </m:r>
                          </m:e>
                          <m:sub>
                            <m:r>
                              <a:rPr lang="es-ES_tradnl" b="0" i="1" smtClean="0">
                                <a:latin typeface="Cambria Math"/>
                              </a:rPr>
                              <m:t>2</m:t>
                            </m:r>
                          </m:sub>
                        </m:sSub>
                        <m:r>
                          <a:rPr lang="es-ES_tradnl" b="0" i="1" smtClean="0">
                            <a:latin typeface="Cambria Math"/>
                          </a:rPr>
                          <m:t>+</m:t>
                        </m:r>
                        <m:sSub>
                          <m:sSubPr>
                            <m:ctrlPr>
                              <a:rPr lang="es-ES_tradnl" i="1">
                                <a:latin typeface="Cambria Math" panose="02040503050406030204" pitchFamily="18" charset="0"/>
                              </a:rPr>
                            </m:ctrlPr>
                          </m:sSubPr>
                          <m:e>
                            <m:r>
                              <a:rPr lang="el-GR" i="1">
                                <a:latin typeface="Cambria Math"/>
                              </a:rPr>
                              <m:t>𝛽</m:t>
                            </m:r>
                          </m:e>
                          <m:sub>
                            <m:r>
                              <a:rPr lang="es-ES_tradnl" b="0" i="1" smtClean="0">
                                <a:latin typeface="Cambria Math"/>
                              </a:rPr>
                              <m:t>3</m:t>
                            </m:r>
                          </m:sub>
                        </m:sSub>
                        <m:r>
                          <m:rPr>
                            <m:sty m:val="p"/>
                          </m:rPr>
                          <a:rPr lang="es-ES_tradnl">
                            <a:solidFill>
                              <a:schemeClr val="accent6">
                                <a:lumMod val="50000"/>
                              </a:schemeClr>
                            </a:solidFill>
                            <a:latin typeface="Cambria Math"/>
                          </a:rPr>
                          <m:t>TV</m:t>
                        </m:r>
                      </m:e>
                    </m:d>
                    <m:r>
                      <m:rPr>
                        <m:sty m:val="p"/>
                      </m:rPr>
                      <a:rPr lang="es-ES_tradnl" b="0" i="0" smtClean="0">
                        <a:solidFill>
                          <a:schemeClr val="accent6">
                            <a:lumMod val="50000"/>
                          </a:schemeClr>
                        </a:solidFill>
                        <a:latin typeface="Cambria Math"/>
                      </a:rPr>
                      <m:t>Radio</m:t>
                    </m:r>
                  </m:oMath>
                </a14:m>
                <a:r>
                  <a:rPr lang="en-US" dirty="0" smtClean="0">
                    <a:solidFill>
                      <a:schemeClr val="accent6">
                        <a:lumMod val="50000"/>
                      </a:schemeClr>
                    </a:solidFill>
                  </a:rPr>
                  <a:t> </a:t>
                </a:r>
                <a14:m>
                  <m:oMath xmlns:m="http://schemas.openxmlformats.org/officeDocument/2006/math">
                    <m:sSub>
                      <m:sSubPr>
                        <m:ctrlPr>
                          <a:rPr lang="es-ES_tradnl" i="1">
                            <a:latin typeface="Cambria Math" panose="02040503050406030204" pitchFamily="18" charset="0"/>
                          </a:rPr>
                        </m:ctrlPr>
                      </m:sSubPr>
                      <m:e>
                        <m:r>
                          <a:rPr lang="es-ES_tradnl" b="0" i="1" smtClean="0">
                            <a:latin typeface="Cambria Math"/>
                          </a:rPr>
                          <m:t>+ </m:t>
                        </m:r>
                        <m:r>
                          <a:rPr lang="el-GR" i="1">
                            <a:latin typeface="Cambria Math"/>
                          </a:rPr>
                          <m:t>𝛽</m:t>
                        </m:r>
                      </m:e>
                      <m:sub>
                        <m:r>
                          <a:rPr lang="es-ES_tradnl" i="1">
                            <a:latin typeface="Cambria Math"/>
                          </a:rPr>
                          <m:t>1</m:t>
                        </m:r>
                      </m:sub>
                    </m:sSub>
                    <m:r>
                      <m:rPr>
                        <m:sty m:val="p"/>
                      </m:rPr>
                      <a:rPr lang="es-ES_tradnl">
                        <a:solidFill>
                          <a:schemeClr val="accent6">
                            <a:lumMod val="50000"/>
                          </a:schemeClr>
                        </a:solidFill>
                        <a:latin typeface="Cambria Math"/>
                      </a:rPr>
                      <m:t>TV</m:t>
                    </m:r>
                  </m:oMath>
                </a14:m>
                <a:endParaRPr lang="en-US" dirty="0" smtClean="0">
                  <a:solidFill>
                    <a:schemeClr val="accent6">
                      <a:lumMod val="50000"/>
                    </a:schemeClr>
                  </a:solidFill>
                </a:endParaRPr>
              </a:p>
            </p:txBody>
          </p:sp>
        </mc:Choice>
        <mc:Fallback xmlns="">
          <p:sp>
            <p:nvSpPr>
              <p:cNvPr id="6" name="5 CuadroTexto"/>
              <p:cNvSpPr txBox="1">
                <a:spLocks noRot="1" noChangeAspect="1" noMove="1" noResize="1" noEditPoints="1" noAdjustHandles="1" noChangeArrowheads="1" noChangeShapeType="1" noTextEdit="1"/>
              </p:cNvSpPr>
              <p:nvPr/>
            </p:nvSpPr>
            <p:spPr>
              <a:xfrm>
                <a:off x="1822595" y="1364860"/>
                <a:ext cx="3485891" cy="369332"/>
              </a:xfrm>
              <a:prstGeom prst="rect">
                <a:avLst/>
              </a:prstGeom>
              <a:blipFill rotWithShape="1">
                <a:blip r:embed="rId2"/>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6 CuadroTexto"/>
              <p:cNvSpPr txBox="1"/>
              <p:nvPr/>
            </p:nvSpPr>
            <p:spPr>
              <a:xfrm>
                <a:off x="1810713" y="1861393"/>
                <a:ext cx="38818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m:t>
                      </m:r>
                      <m:sSub>
                        <m:sSubPr>
                          <m:ctrlPr>
                            <a:rPr lang="en-US" i="1" smtClean="0">
                              <a:latin typeface="Cambria Math" panose="02040503050406030204" pitchFamily="18" charset="0"/>
                            </a:rPr>
                          </m:ctrlPr>
                        </m:sSubPr>
                        <m:e>
                          <m:r>
                            <a:rPr lang="el-GR" i="1" smtClean="0">
                              <a:latin typeface="Cambria Math"/>
                            </a:rPr>
                            <m:t>𝛽</m:t>
                          </m:r>
                        </m:e>
                        <m:sub>
                          <m:r>
                            <a:rPr lang="es-ES_tradnl" b="0" i="1" smtClean="0">
                              <a:latin typeface="Cambria Math"/>
                            </a:rPr>
                            <m:t>0</m:t>
                          </m:r>
                        </m:sub>
                      </m:sSub>
                      <m:r>
                        <a:rPr lang="es-ES_tradnl" b="0" i="1" smtClean="0">
                          <a:latin typeface="Cambria Math"/>
                        </a:rPr>
                        <m:t>+</m:t>
                      </m:r>
                      <m:d>
                        <m:dPr>
                          <m:ctrlPr>
                            <a:rPr lang="es-ES_tradnl" b="0" i="1" smtClean="0">
                              <a:latin typeface="Cambria Math" panose="02040503050406030204" pitchFamily="18" charset="0"/>
                            </a:rPr>
                          </m:ctrlPr>
                        </m:dPr>
                        <m:e>
                          <m:sSub>
                            <m:sSubPr>
                              <m:ctrlPr>
                                <a:rPr lang="es-ES_tradnl" i="1">
                                  <a:latin typeface="Cambria Math" panose="02040503050406030204" pitchFamily="18" charset="0"/>
                                </a:rPr>
                              </m:ctrlPr>
                            </m:sSubPr>
                            <m:e>
                              <m:r>
                                <a:rPr lang="el-GR" i="1">
                                  <a:latin typeface="Cambria Math"/>
                                </a:rPr>
                                <m:t>𝛽</m:t>
                              </m:r>
                            </m:e>
                            <m:sub>
                              <m:r>
                                <a:rPr lang="es-ES_tradnl" b="0" i="1" smtClean="0">
                                  <a:latin typeface="Cambria Math"/>
                                </a:rPr>
                                <m:t>1</m:t>
                              </m:r>
                            </m:sub>
                          </m:sSub>
                          <m:r>
                            <a:rPr lang="es-ES_tradnl" b="0" i="1" smtClean="0">
                              <a:latin typeface="Cambria Math"/>
                            </a:rPr>
                            <m:t>+</m:t>
                          </m:r>
                          <m:sSub>
                            <m:sSubPr>
                              <m:ctrlPr>
                                <a:rPr lang="es-ES_tradnl" i="1">
                                  <a:latin typeface="Cambria Math" panose="02040503050406030204" pitchFamily="18" charset="0"/>
                                </a:rPr>
                              </m:ctrlPr>
                            </m:sSubPr>
                            <m:e>
                              <m:r>
                                <a:rPr lang="el-GR" i="1">
                                  <a:latin typeface="Cambria Math"/>
                                </a:rPr>
                                <m:t>𝛽</m:t>
                              </m:r>
                            </m:e>
                            <m:sub>
                              <m:r>
                                <a:rPr lang="es-ES_tradnl" b="0" i="1" smtClean="0">
                                  <a:latin typeface="Cambria Math"/>
                                </a:rPr>
                                <m:t>3</m:t>
                              </m:r>
                            </m:sub>
                          </m:sSub>
                          <m:r>
                            <m:rPr>
                              <m:sty m:val="p"/>
                            </m:rPr>
                            <a:rPr lang="es-ES_tradnl" b="0" i="0" smtClean="0">
                              <a:solidFill>
                                <a:schemeClr val="accent6">
                                  <a:lumMod val="50000"/>
                                </a:schemeClr>
                              </a:solidFill>
                              <a:latin typeface="Cambria Math"/>
                            </a:rPr>
                            <m:t>Radio</m:t>
                          </m:r>
                        </m:e>
                      </m:d>
                      <m:r>
                        <m:rPr>
                          <m:sty m:val="p"/>
                        </m:rPr>
                        <a:rPr lang="es-ES_tradnl" b="0" i="0" smtClean="0">
                          <a:solidFill>
                            <a:schemeClr val="accent6">
                              <a:lumMod val="50000"/>
                            </a:schemeClr>
                          </a:solidFill>
                          <a:latin typeface="Cambria Math"/>
                        </a:rPr>
                        <m:t>TV</m:t>
                      </m:r>
                      <m:sSub>
                        <m:sSubPr>
                          <m:ctrlPr>
                            <a:rPr lang="es-ES_tradnl" i="1">
                              <a:latin typeface="Cambria Math" panose="02040503050406030204" pitchFamily="18" charset="0"/>
                            </a:rPr>
                          </m:ctrlPr>
                        </m:sSubPr>
                        <m:e>
                          <m:r>
                            <a:rPr lang="es-ES_tradnl" b="0" i="1" smtClean="0">
                              <a:latin typeface="Cambria Math"/>
                            </a:rPr>
                            <m:t>+ </m:t>
                          </m:r>
                          <m:r>
                            <a:rPr lang="el-GR" i="1">
                              <a:latin typeface="Cambria Math"/>
                            </a:rPr>
                            <m:t>𝛽</m:t>
                          </m:r>
                        </m:e>
                        <m:sub>
                          <m:r>
                            <a:rPr lang="es-ES_tradnl" b="0" i="1" smtClean="0">
                              <a:latin typeface="Cambria Math"/>
                            </a:rPr>
                            <m:t>2</m:t>
                          </m:r>
                        </m:sub>
                      </m:sSub>
                      <m:r>
                        <m:rPr>
                          <m:sty m:val="p"/>
                        </m:rPr>
                        <a:rPr lang="es-ES_tradnl" b="0" i="0" smtClean="0">
                          <a:solidFill>
                            <a:schemeClr val="accent6">
                              <a:lumMod val="50000"/>
                            </a:schemeClr>
                          </a:solidFill>
                          <a:latin typeface="Cambria Math"/>
                        </a:rPr>
                        <m:t>Radio</m:t>
                      </m:r>
                    </m:oMath>
                  </m:oMathPara>
                </a14:m>
                <a:endParaRPr lang="en-US" dirty="0" smtClean="0">
                  <a:solidFill>
                    <a:schemeClr val="accent6">
                      <a:lumMod val="50000"/>
                    </a:schemeClr>
                  </a:solidFill>
                </a:endParaRPr>
              </a:p>
            </p:txBody>
          </p:sp>
        </mc:Choice>
        <mc:Fallback xmlns="">
          <p:sp>
            <p:nvSpPr>
              <p:cNvPr id="7" name="6 CuadroTexto"/>
              <p:cNvSpPr txBox="1">
                <a:spLocks noRot="1" noChangeAspect="1" noMove="1" noResize="1" noEditPoints="1" noAdjustHandles="1" noChangeArrowheads="1" noChangeShapeType="1" noTextEdit="1"/>
              </p:cNvSpPr>
              <p:nvPr/>
            </p:nvSpPr>
            <p:spPr>
              <a:xfrm>
                <a:off x="1810713" y="1861393"/>
                <a:ext cx="3881832" cy="369332"/>
              </a:xfrm>
              <a:prstGeom prst="rect">
                <a:avLst/>
              </a:prstGeom>
              <a:blipFill rotWithShape="1">
                <a:blip r:embed="rId3"/>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7 CuadroTexto"/>
              <p:cNvSpPr txBox="1"/>
              <p:nvPr/>
            </p:nvSpPr>
            <p:spPr>
              <a:xfrm>
                <a:off x="1316968" y="980728"/>
                <a:ext cx="4911216" cy="369332"/>
              </a:xfrm>
              <a:prstGeom prst="rect">
                <a:avLst/>
              </a:prstGeom>
              <a:noFill/>
            </p:spPr>
            <p:txBody>
              <a:bodyPr wrap="none" rtlCol="0">
                <a:spAutoFit/>
              </a:bodyPr>
              <a:lstStyle/>
              <a:p>
                <a14:m>
                  <m:oMath xmlns:m="http://schemas.openxmlformats.org/officeDocument/2006/math">
                    <m:r>
                      <m:rPr>
                        <m:sty m:val="p"/>
                      </m:rPr>
                      <a:rPr lang="es-ES_tradnl" b="0" i="0" smtClean="0">
                        <a:solidFill>
                          <a:schemeClr val="accent6">
                            <a:lumMod val="50000"/>
                          </a:schemeClr>
                        </a:solidFill>
                        <a:latin typeface="Cambria Math"/>
                      </a:rPr>
                      <m:t>sales</m:t>
                    </m:r>
                    <m:r>
                      <a:rPr lang="en-US" i="1" smtClean="0">
                        <a:latin typeface="Cambria Math"/>
                      </a:rPr>
                      <m:t>=</m:t>
                    </m:r>
                    <m:sSub>
                      <m:sSubPr>
                        <m:ctrlPr>
                          <a:rPr lang="en-US" i="1" smtClean="0">
                            <a:latin typeface="Cambria Math" panose="02040503050406030204" pitchFamily="18" charset="0"/>
                          </a:rPr>
                        </m:ctrlPr>
                      </m:sSubPr>
                      <m:e>
                        <m:r>
                          <a:rPr lang="el-GR" i="1" smtClean="0">
                            <a:latin typeface="Cambria Math"/>
                          </a:rPr>
                          <m:t>𝛽</m:t>
                        </m:r>
                      </m:e>
                      <m:sub>
                        <m:r>
                          <a:rPr lang="es-ES_tradnl" b="0" i="1" smtClean="0">
                            <a:latin typeface="Cambria Math"/>
                          </a:rPr>
                          <m:t>0</m:t>
                        </m:r>
                      </m:sub>
                    </m:sSub>
                    <m:r>
                      <a:rPr lang="es-ES_tradnl" b="0" i="1" smtClean="0">
                        <a:latin typeface="Cambria Math"/>
                      </a:rPr>
                      <m:t>+</m:t>
                    </m:r>
                    <m:sSub>
                      <m:sSubPr>
                        <m:ctrlPr>
                          <a:rPr lang="es-ES_tradnl" i="1">
                            <a:latin typeface="Cambria Math" panose="02040503050406030204" pitchFamily="18" charset="0"/>
                          </a:rPr>
                        </m:ctrlPr>
                      </m:sSubPr>
                      <m:e>
                        <m:r>
                          <a:rPr lang="el-GR" i="1">
                            <a:latin typeface="Cambria Math"/>
                          </a:rPr>
                          <m:t>𝛽</m:t>
                        </m:r>
                      </m:e>
                      <m:sub>
                        <m:r>
                          <a:rPr lang="es-ES_tradnl" i="1">
                            <a:latin typeface="Cambria Math"/>
                          </a:rPr>
                          <m:t>1</m:t>
                        </m:r>
                      </m:sub>
                    </m:sSub>
                    <m:r>
                      <m:rPr>
                        <m:sty m:val="p"/>
                      </m:rPr>
                      <a:rPr lang="es-ES_tradnl">
                        <a:solidFill>
                          <a:schemeClr val="accent6">
                            <a:lumMod val="50000"/>
                          </a:schemeClr>
                        </a:solidFill>
                        <a:latin typeface="Cambria Math"/>
                      </a:rPr>
                      <m:t>TV</m:t>
                    </m:r>
                    <m:r>
                      <a:rPr lang="es-ES_tradnl" b="0" i="1" smtClean="0">
                        <a:solidFill>
                          <a:schemeClr val="tx1"/>
                        </a:solidFill>
                        <a:latin typeface="Cambria Math"/>
                      </a:rPr>
                      <m:t>+</m:t>
                    </m:r>
                    <m:sSub>
                      <m:sSubPr>
                        <m:ctrlPr>
                          <a:rPr lang="es-ES_tradnl" i="1">
                            <a:latin typeface="Cambria Math" panose="02040503050406030204" pitchFamily="18" charset="0"/>
                          </a:rPr>
                        </m:ctrlPr>
                      </m:sSubPr>
                      <m:e>
                        <m:r>
                          <a:rPr lang="el-GR" i="1">
                            <a:latin typeface="Cambria Math"/>
                          </a:rPr>
                          <m:t>𝛽</m:t>
                        </m:r>
                      </m:e>
                      <m:sub>
                        <m:r>
                          <a:rPr lang="es-ES_tradnl" i="1">
                            <a:latin typeface="Cambria Math"/>
                          </a:rPr>
                          <m:t>1</m:t>
                        </m:r>
                      </m:sub>
                    </m:sSub>
                    <m:r>
                      <m:rPr>
                        <m:sty m:val="p"/>
                      </m:rPr>
                      <a:rPr lang="es-ES_tradnl" b="0" i="0" smtClean="0">
                        <a:solidFill>
                          <a:schemeClr val="accent6">
                            <a:lumMod val="50000"/>
                          </a:schemeClr>
                        </a:solidFill>
                        <a:latin typeface="Cambria Math"/>
                      </a:rPr>
                      <m:t>Radio</m:t>
                    </m:r>
                  </m:oMath>
                </a14:m>
                <a:r>
                  <a:rPr lang="en-US" dirty="0" smtClean="0">
                    <a:solidFill>
                      <a:schemeClr val="accent6">
                        <a:lumMod val="50000"/>
                      </a:schemeClr>
                    </a:solidFill>
                  </a:rPr>
                  <a:t> </a:t>
                </a:r>
                <a14:m>
                  <m:oMath xmlns:m="http://schemas.openxmlformats.org/officeDocument/2006/math">
                    <m:sSub>
                      <m:sSubPr>
                        <m:ctrlPr>
                          <a:rPr lang="es-ES_tradnl" i="1">
                            <a:latin typeface="Cambria Math" panose="02040503050406030204" pitchFamily="18" charset="0"/>
                          </a:rPr>
                        </m:ctrlPr>
                      </m:sSubPr>
                      <m:e>
                        <m:r>
                          <a:rPr lang="es-ES_tradnl" b="0" i="1" smtClean="0">
                            <a:latin typeface="Cambria Math"/>
                          </a:rPr>
                          <m:t>+ </m:t>
                        </m:r>
                        <m:r>
                          <a:rPr lang="el-GR" i="1">
                            <a:latin typeface="Cambria Math"/>
                          </a:rPr>
                          <m:t>𝛽</m:t>
                        </m:r>
                      </m:e>
                      <m:sub>
                        <m:r>
                          <a:rPr lang="es-ES_tradnl" b="0" i="1" smtClean="0">
                            <a:latin typeface="Cambria Math"/>
                          </a:rPr>
                          <m:t>3</m:t>
                        </m:r>
                      </m:sub>
                    </m:sSub>
                    <m:r>
                      <a:rPr lang="es-ES_tradnl" b="0" i="0" smtClean="0">
                        <a:latin typeface="Cambria Math"/>
                      </a:rPr>
                      <m:t>(</m:t>
                    </m:r>
                    <m:r>
                      <m:rPr>
                        <m:sty m:val="p"/>
                      </m:rPr>
                      <a:rPr lang="es-ES_tradnl">
                        <a:solidFill>
                          <a:schemeClr val="accent6">
                            <a:lumMod val="50000"/>
                          </a:schemeClr>
                        </a:solidFill>
                        <a:latin typeface="Cambria Math"/>
                      </a:rPr>
                      <m:t>TV</m:t>
                    </m:r>
                    <m:r>
                      <a:rPr lang="es-ES_tradnl" b="0" i="0" smtClean="0">
                        <a:solidFill>
                          <a:schemeClr val="accent6">
                            <a:lumMod val="50000"/>
                          </a:schemeClr>
                        </a:solidFill>
                        <a:latin typeface="Cambria Math"/>
                      </a:rPr>
                      <m:t> </m:t>
                    </m:r>
                    <m:r>
                      <m:rPr>
                        <m:sty m:val="p"/>
                      </m:rPr>
                      <a:rPr lang="es-ES_tradnl" b="0" i="0" smtClean="0">
                        <a:solidFill>
                          <a:schemeClr val="accent6">
                            <a:lumMod val="50000"/>
                          </a:schemeClr>
                        </a:solidFill>
                        <a:latin typeface="Cambria Math"/>
                      </a:rPr>
                      <m:t>x</m:t>
                    </m:r>
                    <m:r>
                      <a:rPr lang="es-ES_tradnl" b="0" i="0" smtClean="0">
                        <a:solidFill>
                          <a:schemeClr val="accent6">
                            <a:lumMod val="50000"/>
                          </a:schemeClr>
                        </a:solidFill>
                        <a:latin typeface="Cambria Math"/>
                      </a:rPr>
                      <m:t> </m:t>
                    </m:r>
                    <m:r>
                      <m:rPr>
                        <m:sty m:val="p"/>
                      </m:rPr>
                      <a:rPr lang="es-ES_tradnl" b="0" i="0" smtClean="0">
                        <a:solidFill>
                          <a:schemeClr val="accent6">
                            <a:lumMod val="50000"/>
                          </a:schemeClr>
                        </a:solidFill>
                        <a:latin typeface="Cambria Math"/>
                      </a:rPr>
                      <m:t>Radio</m:t>
                    </m:r>
                    <m:r>
                      <a:rPr lang="es-ES_tradnl" b="0" i="0" smtClean="0">
                        <a:solidFill>
                          <a:schemeClr val="tx1"/>
                        </a:solidFill>
                        <a:latin typeface="Cambria Math"/>
                      </a:rPr>
                      <m:t>)</m:t>
                    </m:r>
                  </m:oMath>
                </a14:m>
                <a:endParaRPr lang="en-US" dirty="0" smtClean="0">
                  <a:solidFill>
                    <a:schemeClr val="tx1"/>
                  </a:solidFill>
                </a:endParaRPr>
              </a:p>
            </p:txBody>
          </p:sp>
        </mc:Choice>
        <mc:Fallback xmlns="">
          <p:sp>
            <p:nvSpPr>
              <p:cNvPr id="8" name="7 CuadroTexto"/>
              <p:cNvSpPr txBox="1">
                <a:spLocks noRot="1" noChangeAspect="1" noMove="1" noResize="1" noEditPoints="1" noAdjustHandles="1" noChangeArrowheads="1" noChangeShapeType="1" noTextEdit="1"/>
              </p:cNvSpPr>
              <p:nvPr/>
            </p:nvSpPr>
            <p:spPr>
              <a:xfrm>
                <a:off x="1316968" y="980728"/>
                <a:ext cx="4911216" cy="369332"/>
              </a:xfrm>
              <a:prstGeom prst="rect">
                <a:avLst/>
              </a:prstGeom>
              <a:blipFill rotWithShape="1">
                <a:blip r:embed="rId4"/>
                <a:stretch>
                  <a:fillRect b="-13333"/>
                </a:stretch>
              </a:blipFill>
            </p:spPr>
            <p:txBody>
              <a:bodyPr/>
              <a:lstStyle/>
              <a:p>
                <a:r>
                  <a:rPr lang="en-US">
                    <a:noFill/>
                  </a:rPr>
                  <a:t> </a:t>
                </a:r>
              </a:p>
            </p:txBody>
          </p:sp>
        </mc:Fallback>
      </mc:AlternateContent>
      <p:sp>
        <p:nvSpPr>
          <p:cNvPr id="11" name="10 Rectángulo"/>
          <p:cNvSpPr/>
          <p:nvPr/>
        </p:nvSpPr>
        <p:spPr>
          <a:xfrm>
            <a:off x="899592" y="2348880"/>
            <a:ext cx="7056784" cy="4154984"/>
          </a:xfrm>
          <a:prstGeom prst="rect">
            <a:avLst/>
          </a:prstGeom>
          <a:ln>
            <a:solidFill>
              <a:schemeClr val="accent1"/>
            </a:solidFill>
            <a:prstDash val="dash"/>
          </a:ln>
        </p:spPr>
        <p:txBody>
          <a:bodyPr wrap="square">
            <a:spAutoFit/>
          </a:bodyPr>
          <a:lstStyle/>
          <a:p>
            <a:r>
              <a:rPr lang="en-US" sz="1200" dirty="0" smtClean="0">
                <a:latin typeface="Lucida Console" panose="020B0609040504020204" pitchFamily="49" charset="0"/>
              </a:rPr>
              <a:t>&gt; </a:t>
            </a:r>
            <a:r>
              <a:rPr lang="en-US" sz="1200" dirty="0" err="1">
                <a:latin typeface="Lucida Console" panose="020B0609040504020204" pitchFamily="49" charset="0"/>
              </a:rPr>
              <a:t>lm.fit</a:t>
            </a:r>
            <a:r>
              <a:rPr lang="en-US" sz="1200" dirty="0">
                <a:latin typeface="Lucida Console" panose="020B0609040504020204" pitchFamily="49" charset="0"/>
              </a:rPr>
              <a:t>=lm(</a:t>
            </a:r>
            <a:r>
              <a:rPr lang="en-US" sz="1200" dirty="0" err="1">
                <a:latin typeface="Lucida Console" panose="020B0609040504020204" pitchFamily="49" charset="0"/>
              </a:rPr>
              <a:t>Sales~TV</a:t>
            </a:r>
            <a:r>
              <a:rPr lang="en-US" sz="1200" dirty="0">
                <a:latin typeface="Lucida Console" panose="020B0609040504020204" pitchFamily="49" charset="0"/>
              </a:rPr>
              <a:t>*</a:t>
            </a:r>
            <a:r>
              <a:rPr lang="en-US" sz="1200" dirty="0" err="1">
                <a:latin typeface="Lucida Console" panose="020B0609040504020204" pitchFamily="49" charset="0"/>
              </a:rPr>
              <a:t>Radio,data</a:t>
            </a:r>
            <a:r>
              <a:rPr lang="en-US" sz="1200" dirty="0">
                <a:latin typeface="Lucida Console" panose="020B0609040504020204" pitchFamily="49" charset="0"/>
              </a:rPr>
              <a:t>=Advertising)</a:t>
            </a:r>
          </a:p>
          <a:p>
            <a:r>
              <a:rPr lang="en-US" sz="1200" dirty="0">
                <a:latin typeface="Lucida Console" panose="020B0609040504020204" pitchFamily="49" charset="0"/>
              </a:rPr>
              <a:t>&gt; summary(</a:t>
            </a:r>
            <a:r>
              <a:rPr lang="en-US" sz="1200" dirty="0" err="1">
                <a:latin typeface="Lucida Console" panose="020B0609040504020204" pitchFamily="49" charset="0"/>
              </a:rPr>
              <a:t>lm.fit</a:t>
            </a:r>
            <a:r>
              <a:rPr lang="en-US" sz="1200" dirty="0">
                <a:latin typeface="Lucida Console" panose="020B0609040504020204" pitchFamily="49" charset="0"/>
              </a:rPr>
              <a:t>)</a:t>
            </a:r>
          </a:p>
          <a:p>
            <a:endParaRPr lang="en-US" sz="1200" dirty="0">
              <a:latin typeface="Lucida Console" panose="020B0609040504020204" pitchFamily="49" charset="0"/>
            </a:endParaRPr>
          </a:p>
          <a:p>
            <a:r>
              <a:rPr lang="en-US" sz="1200" dirty="0">
                <a:latin typeface="Lucida Console" panose="020B0609040504020204" pitchFamily="49" charset="0"/>
              </a:rPr>
              <a:t>Call:</a:t>
            </a:r>
          </a:p>
          <a:p>
            <a:r>
              <a:rPr lang="en-US" sz="1200" dirty="0">
                <a:latin typeface="Lucida Console" panose="020B0609040504020204" pitchFamily="49" charset="0"/>
              </a:rPr>
              <a:t>lm(formula = Sales ~ TV * Radio, data = Advertising)</a:t>
            </a:r>
          </a:p>
          <a:p>
            <a:endParaRPr lang="en-US" sz="1200" dirty="0">
              <a:latin typeface="Lucida Console" panose="020B0609040504020204" pitchFamily="49" charset="0"/>
            </a:endParaRPr>
          </a:p>
          <a:p>
            <a:r>
              <a:rPr lang="en-US" sz="1200" dirty="0">
                <a:latin typeface="Lucida Console" panose="020B0609040504020204" pitchFamily="49" charset="0"/>
              </a:rPr>
              <a:t>Residuals:</a:t>
            </a:r>
          </a:p>
          <a:p>
            <a:r>
              <a:rPr lang="en-US" sz="1200" dirty="0">
                <a:latin typeface="Lucida Console" panose="020B0609040504020204" pitchFamily="49" charset="0"/>
              </a:rPr>
              <a:t>    Min      </a:t>
            </a:r>
            <a:r>
              <a:rPr lang="en-US" sz="1200" dirty="0" err="1">
                <a:latin typeface="Lucida Console" panose="020B0609040504020204" pitchFamily="49" charset="0"/>
              </a:rPr>
              <a:t>1Q</a:t>
            </a:r>
            <a:r>
              <a:rPr lang="en-US" sz="1200" dirty="0">
                <a:latin typeface="Lucida Console" panose="020B0609040504020204" pitchFamily="49" charset="0"/>
              </a:rPr>
              <a:t>  Median      </a:t>
            </a:r>
            <a:r>
              <a:rPr lang="en-US" sz="1200" dirty="0" err="1">
                <a:latin typeface="Lucida Console" panose="020B0609040504020204" pitchFamily="49" charset="0"/>
              </a:rPr>
              <a:t>3Q</a:t>
            </a:r>
            <a:r>
              <a:rPr lang="en-US" sz="1200" dirty="0">
                <a:latin typeface="Lucida Console" panose="020B0609040504020204" pitchFamily="49" charset="0"/>
              </a:rPr>
              <a:t>     Max </a:t>
            </a:r>
          </a:p>
          <a:p>
            <a:r>
              <a:rPr lang="en-US" sz="1200" dirty="0">
                <a:latin typeface="Lucida Console" panose="020B0609040504020204" pitchFamily="49" charset="0"/>
              </a:rPr>
              <a:t>-6.3366 -0.4028  0.1831  0.5948  1.5246 </a:t>
            </a:r>
          </a:p>
          <a:p>
            <a:endParaRPr lang="en-US" sz="1200" dirty="0">
              <a:latin typeface="Lucida Console" panose="020B0609040504020204" pitchFamily="49" charset="0"/>
            </a:endParaRPr>
          </a:p>
          <a:p>
            <a:r>
              <a:rPr lang="en-US" sz="1200" dirty="0">
                <a:latin typeface="Lucida Console" panose="020B0609040504020204" pitchFamily="49" charset="0"/>
              </a:rPr>
              <a:t>Coefficients:</a:t>
            </a:r>
          </a:p>
          <a:p>
            <a:r>
              <a:rPr lang="en-US" sz="1200" dirty="0">
                <a:latin typeface="Lucida Console" panose="020B0609040504020204" pitchFamily="49" charset="0"/>
              </a:rPr>
              <a:t>             Estimate Std. Error t value </a:t>
            </a:r>
            <a:r>
              <a:rPr lang="en-US" sz="1200" dirty="0" err="1">
                <a:latin typeface="Lucida Console" panose="020B0609040504020204" pitchFamily="49" charset="0"/>
              </a:rPr>
              <a:t>Pr</a:t>
            </a:r>
            <a:r>
              <a:rPr lang="en-US" sz="1200" dirty="0">
                <a:latin typeface="Lucida Console" panose="020B0609040504020204" pitchFamily="49" charset="0"/>
              </a:rPr>
              <a:t>(&gt;|t|)    </a:t>
            </a:r>
          </a:p>
          <a:p>
            <a:r>
              <a:rPr lang="en-US" sz="1200" dirty="0">
                <a:latin typeface="Lucida Console" panose="020B0609040504020204" pitchFamily="49" charset="0"/>
              </a:rPr>
              <a:t>(Intercept) </a:t>
            </a:r>
            <a:r>
              <a:rPr lang="en-US" sz="1200" dirty="0" err="1">
                <a:latin typeface="Lucida Console" panose="020B0609040504020204" pitchFamily="49" charset="0"/>
              </a:rPr>
              <a:t>6.750e+00</a:t>
            </a:r>
            <a:r>
              <a:rPr lang="en-US" sz="1200" dirty="0">
                <a:latin typeface="Lucida Console" panose="020B0609040504020204" pitchFamily="49" charset="0"/>
              </a:rPr>
              <a:t>  </a:t>
            </a:r>
            <a:r>
              <a:rPr lang="en-US" sz="1200" dirty="0" err="1">
                <a:latin typeface="Lucida Console" panose="020B0609040504020204" pitchFamily="49" charset="0"/>
              </a:rPr>
              <a:t>2.479e</a:t>
            </a:r>
            <a:r>
              <a:rPr lang="en-US" sz="1200" dirty="0">
                <a:latin typeface="Lucida Console" panose="020B0609040504020204" pitchFamily="49" charset="0"/>
              </a:rPr>
              <a:t>-01  27.233   &lt;</a:t>
            </a:r>
            <a:r>
              <a:rPr lang="en-US" sz="1200" dirty="0" err="1">
                <a:latin typeface="Lucida Console" panose="020B0609040504020204" pitchFamily="49" charset="0"/>
              </a:rPr>
              <a:t>2e</a:t>
            </a:r>
            <a:r>
              <a:rPr lang="en-US" sz="1200" dirty="0">
                <a:latin typeface="Lucida Console" panose="020B0609040504020204" pitchFamily="49" charset="0"/>
              </a:rPr>
              <a:t>-16 ***</a:t>
            </a:r>
          </a:p>
          <a:p>
            <a:r>
              <a:rPr lang="en-US" sz="1200" dirty="0">
                <a:latin typeface="Lucida Console" panose="020B0609040504020204" pitchFamily="49" charset="0"/>
              </a:rPr>
              <a:t>TV          </a:t>
            </a:r>
            <a:r>
              <a:rPr lang="en-US" sz="1200" dirty="0" err="1">
                <a:latin typeface="Lucida Console" panose="020B0609040504020204" pitchFamily="49" charset="0"/>
              </a:rPr>
              <a:t>1.910e</a:t>
            </a:r>
            <a:r>
              <a:rPr lang="en-US" sz="1200" dirty="0">
                <a:latin typeface="Lucida Console" panose="020B0609040504020204" pitchFamily="49" charset="0"/>
              </a:rPr>
              <a:t>-02  </a:t>
            </a:r>
            <a:r>
              <a:rPr lang="en-US" sz="1200" dirty="0" err="1">
                <a:latin typeface="Lucida Console" panose="020B0609040504020204" pitchFamily="49" charset="0"/>
              </a:rPr>
              <a:t>1.504e</a:t>
            </a:r>
            <a:r>
              <a:rPr lang="en-US" sz="1200" dirty="0">
                <a:latin typeface="Lucida Console" panose="020B0609040504020204" pitchFamily="49" charset="0"/>
              </a:rPr>
              <a:t>-03  12.699   &lt;</a:t>
            </a:r>
            <a:r>
              <a:rPr lang="en-US" sz="1200" dirty="0" err="1">
                <a:latin typeface="Lucida Console" panose="020B0609040504020204" pitchFamily="49" charset="0"/>
              </a:rPr>
              <a:t>2e</a:t>
            </a:r>
            <a:r>
              <a:rPr lang="en-US" sz="1200" dirty="0">
                <a:latin typeface="Lucida Console" panose="020B0609040504020204" pitchFamily="49" charset="0"/>
              </a:rPr>
              <a:t>-16 ***</a:t>
            </a:r>
          </a:p>
          <a:p>
            <a:r>
              <a:rPr lang="en-US" sz="1200" dirty="0">
                <a:latin typeface="Lucida Console" panose="020B0609040504020204" pitchFamily="49" charset="0"/>
              </a:rPr>
              <a:t>Radio       </a:t>
            </a:r>
            <a:r>
              <a:rPr lang="en-US" sz="1200" dirty="0" err="1">
                <a:latin typeface="Lucida Console" panose="020B0609040504020204" pitchFamily="49" charset="0"/>
              </a:rPr>
              <a:t>2.886e</a:t>
            </a:r>
            <a:r>
              <a:rPr lang="en-US" sz="1200" dirty="0">
                <a:latin typeface="Lucida Console" panose="020B0609040504020204" pitchFamily="49" charset="0"/>
              </a:rPr>
              <a:t>-02  </a:t>
            </a:r>
            <a:r>
              <a:rPr lang="en-US" sz="1200" dirty="0" err="1">
                <a:latin typeface="Lucida Console" panose="020B0609040504020204" pitchFamily="49" charset="0"/>
              </a:rPr>
              <a:t>8.905e</a:t>
            </a:r>
            <a:r>
              <a:rPr lang="en-US" sz="1200" dirty="0">
                <a:latin typeface="Lucida Console" panose="020B0609040504020204" pitchFamily="49" charset="0"/>
              </a:rPr>
              <a:t>-03   3.241   0.0014 ** </a:t>
            </a:r>
          </a:p>
          <a:p>
            <a:r>
              <a:rPr lang="en-US" sz="1200" dirty="0" err="1">
                <a:latin typeface="Lucida Console" panose="020B0609040504020204" pitchFamily="49" charset="0"/>
              </a:rPr>
              <a:t>TV:Radio</a:t>
            </a:r>
            <a:r>
              <a:rPr lang="en-US" sz="1200" dirty="0">
                <a:latin typeface="Lucida Console" panose="020B0609040504020204" pitchFamily="49" charset="0"/>
              </a:rPr>
              <a:t>    </a:t>
            </a:r>
            <a:r>
              <a:rPr lang="en-US" sz="1200" dirty="0" err="1">
                <a:latin typeface="Lucida Console" panose="020B0609040504020204" pitchFamily="49" charset="0"/>
              </a:rPr>
              <a:t>1.086e</a:t>
            </a:r>
            <a:r>
              <a:rPr lang="en-US" sz="1200" dirty="0">
                <a:latin typeface="Lucida Console" panose="020B0609040504020204" pitchFamily="49" charset="0"/>
              </a:rPr>
              <a:t>-03  </a:t>
            </a:r>
            <a:r>
              <a:rPr lang="en-US" sz="1200" dirty="0" err="1">
                <a:latin typeface="Lucida Console" panose="020B0609040504020204" pitchFamily="49" charset="0"/>
              </a:rPr>
              <a:t>5.242e</a:t>
            </a:r>
            <a:r>
              <a:rPr lang="en-US" sz="1200" dirty="0">
                <a:latin typeface="Lucida Console" panose="020B0609040504020204" pitchFamily="49" charset="0"/>
              </a:rPr>
              <a:t>-05  20.727   &lt;</a:t>
            </a:r>
            <a:r>
              <a:rPr lang="en-US" sz="1200" dirty="0" err="1">
                <a:latin typeface="Lucida Console" panose="020B0609040504020204" pitchFamily="49" charset="0"/>
              </a:rPr>
              <a:t>2e</a:t>
            </a:r>
            <a:r>
              <a:rPr lang="en-US" sz="1200" dirty="0">
                <a:latin typeface="Lucida Console" panose="020B0609040504020204" pitchFamily="49" charset="0"/>
              </a:rPr>
              <a:t>-16 ***</a:t>
            </a:r>
          </a:p>
          <a:p>
            <a:r>
              <a:rPr lang="en-US" sz="1200" dirty="0">
                <a:latin typeface="Lucida Console" panose="020B0609040504020204" pitchFamily="49" charset="0"/>
              </a:rPr>
              <a:t>---</a:t>
            </a:r>
          </a:p>
          <a:p>
            <a:r>
              <a:rPr lang="en-US" sz="1200" dirty="0" err="1">
                <a:latin typeface="Lucida Console" panose="020B0609040504020204" pitchFamily="49" charset="0"/>
              </a:rPr>
              <a:t>Signif</a:t>
            </a:r>
            <a:r>
              <a:rPr lang="en-US" sz="1200" dirty="0">
                <a:latin typeface="Lucida Console" panose="020B0609040504020204" pitchFamily="49" charset="0"/>
              </a:rPr>
              <a:t>. codes:  0 ‘***’ 0.001 ‘**’ 0.01 ‘*’ 0.05 ‘.’ 0.1 ‘ ’ 1</a:t>
            </a:r>
          </a:p>
          <a:p>
            <a:endParaRPr lang="en-US" sz="1200" dirty="0">
              <a:latin typeface="Lucida Console" panose="020B0609040504020204" pitchFamily="49" charset="0"/>
            </a:endParaRPr>
          </a:p>
          <a:p>
            <a:r>
              <a:rPr lang="en-US" sz="1200" dirty="0">
                <a:latin typeface="Lucida Console" panose="020B0609040504020204" pitchFamily="49" charset="0"/>
              </a:rPr>
              <a:t>Residual standard error: 0.9435 on 196 degrees of freedom</a:t>
            </a:r>
          </a:p>
          <a:p>
            <a:r>
              <a:rPr lang="en-US" sz="1200" dirty="0">
                <a:latin typeface="Lucida Console" panose="020B0609040504020204" pitchFamily="49" charset="0"/>
              </a:rPr>
              <a:t>Multiple R-squared:  0.9678,	Adjusted R-squared:  0.9673 </a:t>
            </a:r>
          </a:p>
          <a:p>
            <a:r>
              <a:rPr lang="en-US" sz="1200" dirty="0">
                <a:latin typeface="Lucida Console" panose="020B0609040504020204" pitchFamily="49" charset="0"/>
              </a:rPr>
              <a:t>F-statistic:  1963 on 3 and 196 DF,  p-value: &lt; </a:t>
            </a:r>
            <a:r>
              <a:rPr lang="en-US" sz="1200" dirty="0" err="1">
                <a:latin typeface="Lucida Console" panose="020B0609040504020204" pitchFamily="49" charset="0"/>
              </a:rPr>
              <a:t>2.2e</a:t>
            </a:r>
            <a:r>
              <a:rPr lang="en-US" sz="1200" dirty="0">
                <a:latin typeface="Lucida Console" panose="020B0609040504020204" pitchFamily="49" charset="0"/>
              </a:rPr>
              <a:t>-16</a:t>
            </a:r>
          </a:p>
        </p:txBody>
      </p:sp>
    </p:spTree>
    <p:extLst>
      <p:ext uri="{BB962C8B-B14F-4D97-AF65-F5344CB8AC3E}">
        <p14:creationId xmlns:p14="http://schemas.microsoft.com/office/powerpoint/2010/main" val="33041936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Extensions of the Linear Model</a:t>
            </a:r>
            <a:endParaRPr lang="en-US" sz="2000" dirty="0"/>
          </a:p>
        </p:txBody>
      </p:sp>
      <mc:AlternateContent xmlns:mc="http://schemas.openxmlformats.org/markup-compatibility/2006" xmlns:a14="http://schemas.microsoft.com/office/drawing/2010/main">
        <mc:Choice Requires="a14">
          <p:sp>
            <p:nvSpPr>
              <p:cNvPr id="5" name="4 Rectángulo"/>
              <p:cNvSpPr/>
              <p:nvPr/>
            </p:nvSpPr>
            <p:spPr>
              <a:xfrm>
                <a:off x="693592" y="3429000"/>
                <a:ext cx="8044848" cy="2877711"/>
              </a:xfrm>
              <a:prstGeom prst="rect">
                <a:avLst/>
              </a:prstGeom>
              <a:ln>
                <a:solidFill>
                  <a:schemeClr val="accent1"/>
                </a:solidFill>
                <a:prstDash val="dash"/>
              </a:ln>
            </p:spPr>
            <p:txBody>
              <a:bodyPr wrap="square">
                <a:spAutoFit/>
              </a:bodyPr>
              <a:lstStyle/>
              <a:p>
                <a:r>
                  <a:rPr lang="en-US" sz="2000" b="1" dirty="0" smtClean="0">
                    <a:solidFill>
                      <a:srgbClr val="00B0F0"/>
                    </a:solidFill>
                  </a:rPr>
                  <a:t>Interpretation:</a:t>
                </a:r>
              </a:p>
              <a:p>
                <a:pPr marL="285750" indent="-285750">
                  <a:spcAft>
                    <a:spcPts val="600"/>
                  </a:spcAft>
                  <a:buFont typeface="Arial" panose="020B0604020202020204" pitchFamily="34" charset="0"/>
                  <a:buChar char="•"/>
                </a:pPr>
                <a:r>
                  <a:rPr lang="en-US" dirty="0">
                    <a:solidFill>
                      <a:srgbClr val="000000"/>
                    </a:solidFill>
                    <a:latin typeface="CMR10"/>
                  </a:rPr>
                  <a:t>I</a:t>
                </a:r>
                <a:r>
                  <a:rPr lang="en-US" dirty="0" smtClean="0">
                    <a:solidFill>
                      <a:srgbClr val="000000"/>
                    </a:solidFill>
                    <a:latin typeface="CMR10"/>
                  </a:rPr>
                  <a:t>nteractions are important.</a:t>
                </a:r>
              </a:p>
              <a:p>
                <a:pPr marL="285750" indent="-285750">
                  <a:spcAft>
                    <a:spcPts val="600"/>
                  </a:spcAft>
                  <a:buFont typeface="Arial" panose="020B0604020202020204" pitchFamily="34" charset="0"/>
                  <a:buChar char="•"/>
                </a:pPr>
                <a:r>
                  <a:rPr lang="en-US" dirty="0" smtClean="0">
                    <a:solidFill>
                      <a:srgbClr val="000000"/>
                    </a:solidFill>
                    <a:latin typeface="CMR10"/>
                  </a:rPr>
                  <a:t>The </a:t>
                </a:r>
                <a:r>
                  <a:rPr lang="en-US" dirty="0">
                    <a:solidFill>
                      <a:srgbClr val="000000"/>
                    </a:solidFill>
                    <a:latin typeface="CMR10"/>
                  </a:rPr>
                  <a:t>p-value for the interaction term </a:t>
                </a:r>
                <a:r>
                  <a:rPr lang="en-US" dirty="0" err="1" smtClean="0">
                    <a:solidFill>
                      <a:srgbClr val="9A0000"/>
                    </a:solidFill>
                    <a:latin typeface="CMTT10"/>
                  </a:rPr>
                  <a:t>TV</a:t>
                </a:r>
                <a:r>
                  <a:rPr lang="en-US" sz="2000" dirty="0" err="1" smtClean="0">
                    <a:solidFill>
                      <a:srgbClr val="000000"/>
                    </a:solidFill>
                  </a:rPr>
                  <a:t>x</a:t>
                </a:r>
                <a:r>
                  <a:rPr lang="en-US" dirty="0" err="1" smtClean="0">
                    <a:solidFill>
                      <a:srgbClr val="9A0000"/>
                    </a:solidFill>
                    <a:latin typeface="CMTT10"/>
                  </a:rPr>
                  <a:t>radio</a:t>
                </a:r>
                <a:r>
                  <a:rPr lang="en-US" dirty="0" smtClean="0">
                    <a:solidFill>
                      <a:srgbClr val="9A0000"/>
                    </a:solidFill>
                    <a:latin typeface="CMTT10"/>
                  </a:rPr>
                  <a:t> </a:t>
                </a:r>
                <a:r>
                  <a:rPr lang="en-US" dirty="0" smtClean="0">
                    <a:solidFill>
                      <a:srgbClr val="000000"/>
                    </a:solidFill>
                    <a:latin typeface="CMR10"/>
                  </a:rPr>
                  <a:t>is extremely </a:t>
                </a:r>
                <a:r>
                  <a:rPr lang="en-US" dirty="0">
                    <a:solidFill>
                      <a:srgbClr val="000000"/>
                    </a:solidFill>
                    <a:latin typeface="CMR10"/>
                  </a:rPr>
                  <a:t>low, indicating that there is strong evidence </a:t>
                </a:r>
                <a:r>
                  <a:rPr lang="en-US" dirty="0" smtClean="0">
                    <a:solidFill>
                      <a:srgbClr val="000000"/>
                    </a:solidFill>
                    <a:latin typeface="CMR10"/>
                  </a:rPr>
                  <a:t>for </a:t>
                </a:r>
                <a:r>
                  <a:rPr lang="en-US" dirty="0" smtClean="0">
                    <a:solidFill>
                      <a:srgbClr val="000000"/>
                    </a:solidFill>
                    <a:latin typeface="CMMI10"/>
                  </a:rPr>
                  <a:t>H</a:t>
                </a:r>
                <a:r>
                  <a:rPr lang="en-US" sz="1100" dirty="0" smtClean="0">
                    <a:solidFill>
                      <a:srgbClr val="000000"/>
                    </a:solidFill>
                    <a:latin typeface="CMMI8"/>
                  </a:rPr>
                  <a:t>a </a:t>
                </a:r>
                <a:r>
                  <a:rPr lang="en-US" dirty="0">
                    <a:solidFill>
                      <a:srgbClr val="000000"/>
                    </a:solidFill>
                    <a:latin typeface="CMR10"/>
                  </a:rPr>
                  <a:t>: </a:t>
                </a:r>
                <a:r>
                  <a:rPr lang="el-GR" i="1" dirty="0" smtClean="0">
                    <a:solidFill>
                      <a:srgbClr val="000000"/>
                    </a:solidFill>
                    <a:latin typeface="Times New Roman"/>
                    <a:cs typeface="Times New Roman"/>
                  </a:rPr>
                  <a:t>β</a:t>
                </a:r>
                <a:r>
                  <a:rPr lang="en-US" sz="1100" dirty="0" smtClean="0">
                    <a:solidFill>
                      <a:srgbClr val="000000"/>
                    </a:solidFill>
                    <a:latin typeface="CMR8"/>
                  </a:rPr>
                  <a:t>3 </a:t>
                </a:r>
                <a14:m>
                  <m:oMath xmlns:m="http://schemas.openxmlformats.org/officeDocument/2006/math">
                    <m:r>
                      <a:rPr lang="en-US" i="1" smtClean="0">
                        <a:solidFill>
                          <a:srgbClr val="000000"/>
                        </a:solidFill>
                        <a:latin typeface="Cambria Math"/>
                        <a:ea typeface="Cambria Math"/>
                      </a:rPr>
                      <m:t>≠</m:t>
                    </m:r>
                    <m:r>
                      <a:rPr lang="es-ES_tradnl" b="0" i="1" smtClean="0">
                        <a:solidFill>
                          <a:srgbClr val="000000"/>
                        </a:solidFill>
                        <a:latin typeface="Cambria Math"/>
                        <a:ea typeface="Cambria Math"/>
                      </a:rPr>
                      <m:t>0</m:t>
                    </m:r>
                  </m:oMath>
                </a14:m>
                <a:r>
                  <a:rPr lang="en-US" dirty="0" smtClean="0">
                    <a:solidFill>
                      <a:srgbClr val="000000"/>
                    </a:solidFill>
                    <a:latin typeface="CMR10"/>
                  </a:rPr>
                  <a:t>.</a:t>
                </a:r>
              </a:p>
              <a:p>
                <a:pPr marL="285750" indent="-285750">
                  <a:spcAft>
                    <a:spcPts val="600"/>
                  </a:spcAft>
                  <a:buFont typeface="Arial" panose="020B0604020202020204" pitchFamily="34" charset="0"/>
                  <a:buChar char="•"/>
                </a:pPr>
                <a:r>
                  <a:rPr lang="en-US" dirty="0" smtClean="0">
                    <a:solidFill>
                      <a:srgbClr val="000000"/>
                    </a:solidFill>
                    <a:latin typeface="CMR10"/>
                  </a:rPr>
                  <a:t>The </a:t>
                </a:r>
                <a:r>
                  <a:rPr lang="en-US" dirty="0" err="1" smtClean="0">
                    <a:solidFill>
                      <a:srgbClr val="000000"/>
                    </a:solidFill>
                    <a:latin typeface="CMMI10"/>
                  </a:rPr>
                  <a:t>R</a:t>
                </a:r>
                <a:r>
                  <a:rPr lang="en-US" baseline="30000" dirty="0" err="1" smtClean="0">
                    <a:solidFill>
                      <a:srgbClr val="000000"/>
                    </a:solidFill>
                    <a:latin typeface="CMMI10"/>
                  </a:rPr>
                  <a:t>2</a:t>
                </a:r>
                <a:r>
                  <a:rPr lang="en-US" dirty="0" smtClean="0">
                    <a:solidFill>
                      <a:srgbClr val="000000"/>
                    </a:solidFill>
                    <a:latin typeface="CMMI10"/>
                  </a:rPr>
                  <a:t> f</a:t>
                </a:r>
                <a:r>
                  <a:rPr lang="en-US" dirty="0" smtClean="0">
                    <a:solidFill>
                      <a:srgbClr val="000000"/>
                    </a:solidFill>
                    <a:latin typeface="CMR10"/>
                  </a:rPr>
                  <a:t>or </a:t>
                </a:r>
                <a:r>
                  <a:rPr lang="en-US" dirty="0">
                    <a:solidFill>
                      <a:srgbClr val="000000"/>
                    </a:solidFill>
                    <a:latin typeface="CMR10"/>
                  </a:rPr>
                  <a:t>the interaction model is 96</a:t>
                </a:r>
                <a:r>
                  <a:rPr lang="en-US" dirty="0">
                    <a:solidFill>
                      <a:srgbClr val="000000"/>
                    </a:solidFill>
                    <a:latin typeface="CMMI10"/>
                  </a:rPr>
                  <a:t>:</a:t>
                </a:r>
                <a:r>
                  <a:rPr lang="en-US" dirty="0">
                    <a:solidFill>
                      <a:srgbClr val="000000"/>
                    </a:solidFill>
                    <a:latin typeface="CMR10"/>
                  </a:rPr>
                  <a:t>8%, compared </a:t>
                </a:r>
                <a:r>
                  <a:rPr lang="en-US" dirty="0" smtClean="0">
                    <a:solidFill>
                      <a:srgbClr val="000000"/>
                    </a:solidFill>
                    <a:latin typeface="CMR10"/>
                  </a:rPr>
                  <a:t>to only </a:t>
                </a:r>
                <a:r>
                  <a:rPr lang="en-US" dirty="0">
                    <a:solidFill>
                      <a:srgbClr val="000000"/>
                    </a:solidFill>
                    <a:latin typeface="CMR10"/>
                  </a:rPr>
                  <a:t>89</a:t>
                </a:r>
                <a:r>
                  <a:rPr lang="en-US" dirty="0">
                    <a:solidFill>
                      <a:srgbClr val="000000"/>
                    </a:solidFill>
                    <a:latin typeface="CMMI10"/>
                  </a:rPr>
                  <a:t>:</a:t>
                </a:r>
                <a:r>
                  <a:rPr lang="en-US" dirty="0">
                    <a:solidFill>
                      <a:srgbClr val="000000"/>
                    </a:solidFill>
                    <a:latin typeface="CMR10"/>
                  </a:rPr>
                  <a:t>7% for the model that predicts </a:t>
                </a:r>
                <a:r>
                  <a:rPr lang="en-US" dirty="0">
                    <a:solidFill>
                      <a:srgbClr val="9A0000"/>
                    </a:solidFill>
                    <a:latin typeface="CMTT10"/>
                  </a:rPr>
                  <a:t>sales </a:t>
                </a:r>
                <a:r>
                  <a:rPr lang="en-US" dirty="0">
                    <a:solidFill>
                      <a:srgbClr val="000000"/>
                    </a:solidFill>
                    <a:latin typeface="CMR10"/>
                  </a:rPr>
                  <a:t>using </a:t>
                </a:r>
                <a:r>
                  <a:rPr lang="en-US" dirty="0">
                    <a:solidFill>
                      <a:srgbClr val="9A0000"/>
                    </a:solidFill>
                    <a:latin typeface="CMTT10"/>
                  </a:rPr>
                  <a:t>TV </a:t>
                </a:r>
                <a:r>
                  <a:rPr lang="en-US" dirty="0" smtClean="0">
                    <a:solidFill>
                      <a:srgbClr val="000000"/>
                    </a:solidFill>
                    <a:latin typeface="CMR10"/>
                  </a:rPr>
                  <a:t>and </a:t>
                </a:r>
                <a:r>
                  <a:rPr lang="en-US" dirty="0" smtClean="0">
                    <a:solidFill>
                      <a:srgbClr val="9A0000"/>
                    </a:solidFill>
                    <a:latin typeface="CMTT10"/>
                  </a:rPr>
                  <a:t>radio </a:t>
                </a:r>
                <a:r>
                  <a:rPr lang="en-US" dirty="0">
                    <a:solidFill>
                      <a:srgbClr val="000000"/>
                    </a:solidFill>
                    <a:latin typeface="CMR10"/>
                  </a:rPr>
                  <a:t>without an interaction term</a:t>
                </a:r>
                <a:r>
                  <a:rPr lang="en-US" dirty="0" smtClean="0">
                    <a:solidFill>
                      <a:srgbClr val="000000"/>
                    </a:solidFill>
                    <a:latin typeface="CMR10"/>
                  </a:rPr>
                  <a:t>.</a:t>
                </a:r>
                <a:endParaRPr lang="en-US" dirty="0">
                  <a:solidFill>
                    <a:srgbClr val="000000"/>
                  </a:solidFill>
                  <a:latin typeface="CMR10"/>
                </a:endParaRPr>
              </a:p>
              <a:p>
                <a:pPr lvl="1"/>
                <a:r>
                  <a:rPr lang="en-US" dirty="0"/>
                  <a:t>This means that (96:8 </a:t>
                </a:r>
                <a:r>
                  <a:rPr lang="en-US" dirty="0" smtClean="0"/>
                  <a:t>- </a:t>
                </a:r>
                <a:r>
                  <a:rPr lang="en-US" dirty="0"/>
                  <a:t>89:7)=(100 </a:t>
                </a:r>
                <a:r>
                  <a:rPr lang="en-US" dirty="0" smtClean="0"/>
                  <a:t>- </a:t>
                </a:r>
                <a:r>
                  <a:rPr lang="en-US" dirty="0"/>
                  <a:t>89:7) = 69% of </a:t>
                </a:r>
                <a:r>
                  <a:rPr lang="en-US" dirty="0" smtClean="0"/>
                  <a:t>the variability </a:t>
                </a:r>
                <a:r>
                  <a:rPr lang="en-US" dirty="0"/>
                  <a:t>in </a:t>
                </a:r>
                <a:r>
                  <a:rPr lang="en-US" dirty="0">
                    <a:solidFill>
                      <a:srgbClr val="9A0000"/>
                    </a:solidFill>
                    <a:latin typeface="CMTT10"/>
                  </a:rPr>
                  <a:t>sales</a:t>
                </a:r>
                <a:r>
                  <a:rPr lang="en-US" dirty="0"/>
                  <a:t> that remains after </a:t>
                </a:r>
                <a:r>
                  <a:rPr lang="en-US" dirty="0" smtClean="0"/>
                  <a:t>fitting </a:t>
                </a:r>
                <a:r>
                  <a:rPr lang="en-US" dirty="0"/>
                  <a:t>the </a:t>
                </a:r>
                <a:r>
                  <a:rPr lang="en-US" dirty="0" smtClean="0"/>
                  <a:t>additive model </a:t>
                </a:r>
                <a:r>
                  <a:rPr lang="en-US" dirty="0"/>
                  <a:t>has been explained by the interaction term.</a:t>
                </a:r>
              </a:p>
            </p:txBody>
          </p:sp>
        </mc:Choice>
        <mc:Fallback xmlns="">
          <p:sp>
            <p:nvSpPr>
              <p:cNvPr id="5" name="4 Rectángulo"/>
              <p:cNvSpPr>
                <a:spLocks noRot="1" noChangeAspect="1" noMove="1" noResize="1" noEditPoints="1" noAdjustHandles="1" noChangeArrowheads="1" noChangeShapeType="1" noTextEdit="1"/>
              </p:cNvSpPr>
              <p:nvPr/>
            </p:nvSpPr>
            <p:spPr>
              <a:xfrm>
                <a:off x="693592" y="3429000"/>
                <a:ext cx="8044848" cy="2877711"/>
              </a:xfrm>
              <a:prstGeom prst="rect">
                <a:avLst/>
              </a:prstGeom>
              <a:blipFill rotWithShape="1">
                <a:blip r:embed="rId2"/>
                <a:stretch>
                  <a:fillRect l="-757" t="-844" b="-2110"/>
                </a:stretch>
              </a:blipFill>
              <a:ln>
                <a:solidFill>
                  <a:schemeClr val="accent1"/>
                </a:solidFill>
                <a:prstDash val="dash"/>
              </a:ln>
            </p:spPr>
            <p:txBody>
              <a:bodyPr/>
              <a:lstStyle/>
              <a:p>
                <a:r>
                  <a:rPr lang="en-US">
                    <a:noFill/>
                  </a:rPr>
                  <a:t> </a:t>
                </a:r>
              </a:p>
            </p:txBody>
          </p:sp>
        </mc:Fallback>
      </mc:AlternateContent>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575" y="980728"/>
            <a:ext cx="7156825" cy="1893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08514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1486" y="1006881"/>
            <a:ext cx="4345407" cy="1149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Extensions of the Linear Model</a:t>
            </a:r>
            <a:endParaRPr lang="en-US" sz="2000" dirty="0"/>
          </a:p>
        </p:txBody>
      </p:sp>
      <mc:AlternateContent xmlns:mc="http://schemas.openxmlformats.org/markup-compatibility/2006" xmlns:a14="http://schemas.microsoft.com/office/drawing/2010/main">
        <mc:Choice Requires="a14">
          <p:sp>
            <p:nvSpPr>
              <p:cNvPr id="6" name="5 CuadroTexto"/>
              <p:cNvSpPr txBox="1"/>
              <p:nvPr/>
            </p:nvSpPr>
            <p:spPr>
              <a:xfrm>
                <a:off x="683568" y="1412776"/>
                <a:ext cx="3485891" cy="369332"/>
              </a:xfrm>
              <a:prstGeom prst="rect">
                <a:avLst/>
              </a:prstGeom>
              <a:noFill/>
            </p:spPr>
            <p:txBody>
              <a:bodyPr wrap="none" rtlCol="0">
                <a:spAutoFit/>
              </a:bodyPr>
              <a:lstStyle/>
              <a:p>
                <a14:m>
                  <m:oMath xmlns:m="http://schemas.openxmlformats.org/officeDocument/2006/math">
                    <m:r>
                      <a:rPr lang="en-US" i="1" smtClean="0">
                        <a:latin typeface="Cambria Math"/>
                      </a:rPr>
                      <m:t>=</m:t>
                    </m:r>
                    <m:sSub>
                      <m:sSubPr>
                        <m:ctrlPr>
                          <a:rPr lang="en-US" i="1" smtClean="0">
                            <a:latin typeface="Cambria Math" panose="02040503050406030204" pitchFamily="18" charset="0"/>
                          </a:rPr>
                        </m:ctrlPr>
                      </m:sSubPr>
                      <m:e>
                        <m:r>
                          <a:rPr lang="el-GR" i="1" smtClean="0">
                            <a:latin typeface="Cambria Math"/>
                          </a:rPr>
                          <m:t>𝛽</m:t>
                        </m:r>
                      </m:e>
                      <m:sub>
                        <m:r>
                          <a:rPr lang="es-ES_tradnl" b="0" i="1" smtClean="0">
                            <a:latin typeface="Cambria Math"/>
                          </a:rPr>
                          <m:t>0</m:t>
                        </m:r>
                      </m:sub>
                    </m:sSub>
                    <m:r>
                      <a:rPr lang="es-ES_tradnl" b="0" i="1" smtClean="0">
                        <a:latin typeface="Cambria Math"/>
                      </a:rPr>
                      <m:t>+</m:t>
                    </m:r>
                    <m:d>
                      <m:dPr>
                        <m:ctrlPr>
                          <a:rPr lang="es-ES_tradnl" b="0" i="1" smtClean="0">
                            <a:latin typeface="Cambria Math" panose="02040503050406030204" pitchFamily="18" charset="0"/>
                          </a:rPr>
                        </m:ctrlPr>
                      </m:dPr>
                      <m:e>
                        <m:sSub>
                          <m:sSubPr>
                            <m:ctrlPr>
                              <a:rPr lang="es-ES_tradnl" i="1">
                                <a:latin typeface="Cambria Math" panose="02040503050406030204" pitchFamily="18" charset="0"/>
                              </a:rPr>
                            </m:ctrlPr>
                          </m:sSubPr>
                          <m:e>
                            <m:r>
                              <a:rPr lang="el-GR" i="1">
                                <a:latin typeface="Cambria Math"/>
                              </a:rPr>
                              <m:t>𝛽</m:t>
                            </m:r>
                          </m:e>
                          <m:sub>
                            <m:r>
                              <a:rPr lang="es-ES_tradnl" b="0" i="1" smtClean="0">
                                <a:latin typeface="Cambria Math"/>
                              </a:rPr>
                              <m:t>2</m:t>
                            </m:r>
                          </m:sub>
                        </m:sSub>
                        <m:r>
                          <a:rPr lang="es-ES_tradnl" b="0" i="1" smtClean="0">
                            <a:latin typeface="Cambria Math"/>
                          </a:rPr>
                          <m:t>+</m:t>
                        </m:r>
                        <m:sSub>
                          <m:sSubPr>
                            <m:ctrlPr>
                              <a:rPr lang="es-ES_tradnl" i="1">
                                <a:latin typeface="Cambria Math" panose="02040503050406030204" pitchFamily="18" charset="0"/>
                              </a:rPr>
                            </m:ctrlPr>
                          </m:sSubPr>
                          <m:e>
                            <m:r>
                              <a:rPr lang="el-GR" i="1">
                                <a:latin typeface="Cambria Math"/>
                              </a:rPr>
                              <m:t>𝛽</m:t>
                            </m:r>
                          </m:e>
                          <m:sub>
                            <m:r>
                              <a:rPr lang="es-ES_tradnl" b="0" i="1" smtClean="0">
                                <a:latin typeface="Cambria Math"/>
                              </a:rPr>
                              <m:t>3</m:t>
                            </m:r>
                          </m:sub>
                        </m:sSub>
                        <m:r>
                          <m:rPr>
                            <m:sty m:val="p"/>
                          </m:rPr>
                          <a:rPr lang="es-ES_tradnl">
                            <a:solidFill>
                              <a:schemeClr val="accent6">
                                <a:lumMod val="50000"/>
                              </a:schemeClr>
                            </a:solidFill>
                            <a:latin typeface="Cambria Math"/>
                          </a:rPr>
                          <m:t>TV</m:t>
                        </m:r>
                      </m:e>
                    </m:d>
                    <m:r>
                      <m:rPr>
                        <m:sty m:val="p"/>
                      </m:rPr>
                      <a:rPr lang="es-ES_tradnl" b="0" i="0" smtClean="0">
                        <a:solidFill>
                          <a:schemeClr val="accent6">
                            <a:lumMod val="50000"/>
                          </a:schemeClr>
                        </a:solidFill>
                        <a:latin typeface="Cambria Math"/>
                      </a:rPr>
                      <m:t>Radio</m:t>
                    </m:r>
                  </m:oMath>
                </a14:m>
                <a:r>
                  <a:rPr lang="en-US" dirty="0" smtClean="0">
                    <a:solidFill>
                      <a:schemeClr val="accent6">
                        <a:lumMod val="50000"/>
                      </a:schemeClr>
                    </a:solidFill>
                  </a:rPr>
                  <a:t> </a:t>
                </a:r>
                <a14:m>
                  <m:oMath xmlns:m="http://schemas.openxmlformats.org/officeDocument/2006/math">
                    <m:sSub>
                      <m:sSubPr>
                        <m:ctrlPr>
                          <a:rPr lang="es-ES_tradnl" i="1">
                            <a:latin typeface="Cambria Math" panose="02040503050406030204" pitchFamily="18" charset="0"/>
                          </a:rPr>
                        </m:ctrlPr>
                      </m:sSubPr>
                      <m:e>
                        <m:r>
                          <a:rPr lang="es-ES_tradnl" b="0" i="1" smtClean="0">
                            <a:latin typeface="Cambria Math"/>
                          </a:rPr>
                          <m:t>+ </m:t>
                        </m:r>
                        <m:r>
                          <a:rPr lang="el-GR" i="1">
                            <a:latin typeface="Cambria Math"/>
                          </a:rPr>
                          <m:t>𝛽</m:t>
                        </m:r>
                      </m:e>
                      <m:sub>
                        <m:r>
                          <a:rPr lang="es-ES_tradnl" i="1">
                            <a:latin typeface="Cambria Math"/>
                          </a:rPr>
                          <m:t>1</m:t>
                        </m:r>
                      </m:sub>
                    </m:sSub>
                    <m:r>
                      <m:rPr>
                        <m:sty m:val="p"/>
                      </m:rPr>
                      <a:rPr lang="es-ES_tradnl">
                        <a:solidFill>
                          <a:schemeClr val="accent6">
                            <a:lumMod val="50000"/>
                          </a:schemeClr>
                        </a:solidFill>
                        <a:latin typeface="Cambria Math"/>
                      </a:rPr>
                      <m:t>TV</m:t>
                    </m:r>
                  </m:oMath>
                </a14:m>
                <a:endParaRPr lang="en-US" dirty="0" smtClean="0">
                  <a:solidFill>
                    <a:schemeClr val="accent6">
                      <a:lumMod val="50000"/>
                    </a:schemeClr>
                  </a:solidFill>
                </a:endParaRPr>
              </a:p>
            </p:txBody>
          </p:sp>
        </mc:Choice>
        <mc:Fallback xmlns="">
          <p:sp>
            <p:nvSpPr>
              <p:cNvPr id="6" name="5 CuadroTexto"/>
              <p:cNvSpPr txBox="1">
                <a:spLocks noRot="1" noChangeAspect="1" noMove="1" noResize="1" noEditPoints="1" noAdjustHandles="1" noChangeArrowheads="1" noChangeShapeType="1" noTextEdit="1"/>
              </p:cNvSpPr>
              <p:nvPr/>
            </p:nvSpPr>
            <p:spPr>
              <a:xfrm>
                <a:off x="683568" y="1412776"/>
                <a:ext cx="3485891" cy="369332"/>
              </a:xfrm>
              <a:prstGeom prst="rect">
                <a:avLst/>
              </a:prstGeom>
              <a:blipFill rotWithShape="1">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6 CuadroTexto"/>
              <p:cNvSpPr txBox="1"/>
              <p:nvPr/>
            </p:nvSpPr>
            <p:spPr>
              <a:xfrm>
                <a:off x="712198" y="1804174"/>
                <a:ext cx="38818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m:t>
                      </m:r>
                      <m:sSub>
                        <m:sSubPr>
                          <m:ctrlPr>
                            <a:rPr lang="en-US" i="1" smtClean="0">
                              <a:latin typeface="Cambria Math" panose="02040503050406030204" pitchFamily="18" charset="0"/>
                            </a:rPr>
                          </m:ctrlPr>
                        </m:sSubPr>
                        <m:e>
                          <m:r>
                            <a:rPr lang="el-GR" i="1" smtClean="0">
                              <a:latin typeface="Cambria Math"/>
                            </a:rPr>
                            <m:t>𝛽</m:t>
                          </m:r>
                        </m:e>
                        <m:sub>
                          <m:r>
                            <a:rPr lang="es-ES_tradnl" b="0" i="1" smtClean="0">
                              <a:latin typeface="Cambria Math"/>
                            </a:rPr>
                            <m:t>0</m:t>
                          </m:r>
                        </m:sub>
                      </m:sSub>
                      <m:r>
                        <a:rPr lang="es-ES_tradnl" b="0" i="1" smtClean="0">
                          <a:latin typeface="Cambria Math"/>
                        </a:rPr>
                        <m:t>+</m:t>
                      </m:r>
                      <m:d>
                        <m:dPr>
                          <m:ctrlPr>
                            <a:rPr lang="es-ES_tradnl" b="0" i="1" smtClean="0">
                              <a:latin typeface="Cambria Math" panose="02040503050406030204" pitchFamily="18" charset="0"/>
                            </a:rPr>
                          </m:ctrlPr>
                        </m:dPr>
                        <m:e>
                          <m:sSub>
                            <m:sSubPr>
                              <m:ctrlPr>
                                <a:rPr lang="es-ES_tradnl" i="1">
                                  <a:latin typeface="Cambria Math" panose="02040503050406030204" pitchFamily="18" charset="0"/>
                                </a:rPr>
                              </m:ctrlPr>
                            </m:sSubPr>
                            <m:e>
                              <m:r>
                                <a:rPr lang="el-GR" i="1">
                                  <a:latin typeface="Cambria Math"/>
                                </a:rPr>
                                <m:t>𝛽</m:t>
                              </m:r>
                            </m:e>
                            <m:sub>
                              <m:r>
                                <a:rPr lang="es-ES_tradnl" b="0" i="1" smtClean="0">
                                  <a:latin typeface="Cambria Math"/>
                                </a:rPr>
                                <m:t>1</m:t>
                              </m:r>
                            </m:sub>
                          </m:sSub>
                          <m:r>
                            <a:rPr lang="es-ES_tradnl" b="0" i="1" smtClean="0">
                              <a:latin typeface="Cambria Math"/>
                            </a:rPr>
                            <m:t>+</m:t>
                          </m:r>
                          <m:sSub>
                            <m:sSubPr>
                              <m:ctrlPr>
                                <a:rPr lang="es-ES_tradnl" i="1">
                                  <a:latin typeface="Cambria Math" panose="02040503050406030204" pitchFamily="18" charset="0"/>
                                </a:rPr>
                              </m:ctrlPr>
                            </m:sSubPr>
                            <m:e>
                              <m:r>
                                <a:rPr lang="el-GR" i="1">
                                  <a:latin typeface="Cambria Math"/>
                                </a:rPr>
                                <m:t>𝛽</m:t>
                              </m:r>
                            </m:e>
                            <m:sub>
                              <m:r>
                                <a:rPr lang="es-ES_tradnl" b="0" i="1" smtClean="0">
                                  <a:latin typeface="Cambria Math"/>
                                </a:rPr>
                                <m:t>3</m:t>
                              </m:r>
                            </m:sub>
                          </m:sSub>
                          <m:r>
                            <m:rPr>
                              <m:sty m:val="p"/>
                            </m:rPr>
                            <a:rPr lang="es-ES_tradnl" b="0" i="0" smtClean="0">
                              <a:solidFill>
                                <a:schemeClr val="accent6">
                                  <a:lumMod val="50000"/>
                                </a:schemeClr>
                              </a:solidFill>
                              <a:latin typeface="Cambria Math"/>
                            </a:rPr>
                            <m:t>Radio</m:t>
                          </m:r>
                        </m:e>
                      </m:d>
                      <m:r>
                        <m:rPr>
                          <m:sty m:val="p"/>
                        </m:rPr>
                        <a:rPr lang="es-ES_tradnl" b="0" i="0" smtClean="0">
                          <a:solidFill>
                            <a:schemeClr val="accent6">
                              <a:lumMod val="50000"/>
                            </a:schemeClr>
                          </a:solidFill>
                          <a:latin typeface="Cambria Math"/>
                        </a:rPr>
                        <m:t>TV</m:t>
                      </m:r>
                      <m:sSub>
                        <m:sSubPr>
                          <m:ctrlPr>
                            <a:rPr lang="es-ES_tradnl" i="1">
                              <a:latin typeface="Cambria Math" panose="02040503050406030204" pitchFamily="18" charset="0"/>
                            </a:rPr>
                          </m:ctrlPr>
                        </m:sSubPr>
                        <m:e>
                          <m:r>
                            <a:rPr lang="es-ES_tradnl" b="0" i="1" smtClean="0">
                              <a:latin typeface="Cambria Math"/>
                            </a:rPr>
                            <m:t>+ </m:t>
                          </m:r>
                          <m:r>
                            <a:rPr lang="el-GR" i="1">
                              <a:latin typeface="Cambria Math"/>
                            </a:rPr>
                            <m:t>𝛽</m:t>
                          </m:r>
                        </m:e>
                        <m:sub>
                          <m:r>
                            <a:rPr lang="es-ES_tradnl" b="0" i="1" smtClean="0">
                              <a:latin typeface="Cambria Math"/>
                            </a:rPr>
                            <m:t>2</m:t>
                          </m:r>
                        </m:sub>
                      </m:sSub>
                      <m:r>
                        <m:rPr>
                          <m:sty m:val="p"/>
                        </m:rPr>
                        <a:rPr lang="es-ES_tradnl" b="0" i="0" smtClean="0">
                          <a:solidFill>
                            <a:schemeClr val="accent6">
                              <a:lumMod val="50000"/>
                            </a:schemeClr>
                          </a:solidFill>
                          <a:latin typeface="Cambria Math"/>
                        </a:rPr>
                        <m:t>Radio</m:t>
                      </m:r>
                    </m:oMath>
                  </m:oMathPara>
                </a14:m>
                <a:endParaRPr lang="en-US" dirty="0" smtClean="0">
                  <a:solidFill>
                    <a:schemeClr val="accent6">
                      <a:lumMod val="50000"/>
                    </a:schemeClr>
                  </a:solidFill>
                </a:endParaRPr>
              </a:p>
            </p:txBody>
          </p:sp>
        </mc:Choice>
        <mc:Fallback xmlns="">
          <p:sp>
            <p:nvSpPr>
              <p:cNvPr id="7" name="6 CuadroTexto"/>
              <p:cNvSpPr txBox="1">
                <a:spLocks noRot="1" noChangeAspect="1" noMove="1" noResize="1" noEditPoints="1" noAdjustHandles="1" noChangeArrowheads="1" noChangeShapeType="1" noTextEdit="1"/>
              </p:cNvSpPr>
              <p:nvPr/>
            </p:nvSpPr>
            <p:spPr>
              <a:xfrm>
                <a:off x="712198" y="1804174"/>
                <a:ext cx="3881832" cy="369332"/>
              </a:xfrm>
              <a:prstGeom prst="rect">
                <a:avLst/>
              </a:prstGeom>
              <a:blipFill rotWithShape="1">
                <a:blip r:embed="rId4"/>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7 CuadroTexto"/>
              <p:cNvSpPr txBox="1"/>
              <p:nvPr/>
            </p:nvSpPr>
            <p:spPr>
              <a:xfrm>
                <a:off x="107504" y="980728"/>
                <a:ext cx="4911216" cy="369332"/>
              </a:xfrm>
              <a:prstGeom prst="rect">
                <a:avLst/>
              </a:prstGeom>
              <a:noFill/>
            </p:spPr>
            <p:txBody>
              <a:bodyPr wrap="none" rtlCol="0">
                <a:spAutoFit/>
              </a:bodyPr>
              <a:lstStyle/>
              <a:p>
                <a14:m>
                  <m:oMath xmlns:m="http://schemas.openxmlformats.org/officeDocument/2006/math">
                    <m:r>
                      <m:rPr>
                        <m:sty m:val="p"/>
                      </m:rPr>
                      <a:rPr lang="es-ES_tradnl" b="0" i="0" smtClean="0">
                        <a:solidFill>
                          <a:schemeClr val="accent6">
                            <a:lumMod val="50000"/>
                          </a:schemeClr>
                        </a:solidFill>
                        <a:latin typeface="Cambria Math"/>
                      </a:rPr>
                      <m:t>sales</m:t>
                    </m:r>
                    <m:r>
                      <a:rPr lang="en-US" i="1" smtClean="0">
                        <a:latin typeface="Cambria Math"/>
                      </a:rPr>
                      <m:t>=</m:t>
                    </m:r>
                    <m:sSub>
                      <m:sSubPr>
                        <m:ctrlPr>
                          <a:rPr lang="en-US" i="1" smtClean="0">
                            <a:latin typeface="Cambria Math" panose="02040503050406030204" pitchFamily="18" charset="0"/>
                          </a:rPr>
                        </m:ctrlPr>
                      </m:sSubPr>
                      <m:e>
                        <m:r>
                          <a:rPr lang="el-GR" i="1" smtClean="0">
                            <a:latin typeface="Cambria Math"/>
                          </a:rPr>
                          <m:t>𝛽</m:t>
                        </m:r>
                      </m:e>
                      <m:sub>
                        <m:r>
                          <a:rPr lang="es-ES_tradnl" b="0" i="1" smtClean="0">
                            <a:latin typeface="Cambria Math"/>
                          </a:rPr>
                          <m:t>0</m:t>
                        </m:r>
                      </m:sub>
                    </m:sSub>
                    <m:r>
                      <a:rPr lang="es-ES_tradnl" b="0" i="1" smtClean="0">
                        <a:latin typeface="Cambria Math"/>
                      </a:rPr>
                      <m:t>+</m:t>
                    </m:r>
                    <m:sSub>
                      <m:sSubPr>
                        <m:ctrlPr>
                          <a:rPr lang="es-ES_tradnl" i="1">
                            <a:latin typeface="Cambria Math" panose="02040503050406030204" pitchFamily="18" charset="0"/>
                          </a:rPr>
                        </m:ctrlPr>
                      </m:sSubPr>
                      <m:e>
                        <m:r>
                          <a:rPr lang="el-GR" i="1">
                            <a:latin typeface="Cambria Math"/>
                          </a:rPr>
                          <m:t>𝛽</m:t>
                        </m:r>
                      </m:e>
                      <m:sub>
                        <m:r>
                          <a:rPr lang="es-ES_tradnl" i="1">
                            <a:latin typeface="Cambria Math"/>
                          </a:rPr>
                          <m:t>1</m:t>
                        </m:r>
                      </m:sub>
                    </m:sSub>
                    <m:r>
                      <m:rPr>
                        <m:sty m:val="p"/>
                      </m:rPr>
                      <a:rPr lang="es-ES_tradnl">
                        <a:solidFill>
                          <a:schemeClr val="accent6">
                            <a:lumMod val="50000"/>
                          </a:schemeClr>
                        </a:solidFill>
                        <a:latin typeface="Cambria Math"/>
                      </a:rPr>
                      <m:t>TV</m:t>
                    </m:r>
                    <m:r>
                      <a:rPr lang="es-ES_tradnl" b="0" i="1" smtClean="0">
                        <a:solidFill>
                          <a:schemeClr val="tx1"/>
                        </a:solidFill>
                        <a:latin typeface="Cambria Math"/>
                      </a:rPr>
                      <m:t>+</m:t>
                    </m:r>
                    <m:sSub>
                      <m:sSubPr>
                        <m:ctrlPr>
                          <a:rPr lang="es-ES_tradnl" i="1">
                            <a:latin typeface="Cambria Math" panose="02040503050406030204" pitchFamily="18" charset="0"/>
                          </a:rPr>
                        </m:ctrlPr>
                      </m:sSubPr>
                      <m:e>
                        <m:r>
                          <a:rPr lang="el-GR" i="1">
                            <a:latin typeface="Cambria Math"/>
                          </a:rPr>
                          <m:t>𝛽</m:t>
                        </m:r>
                      </m:e>
                      <m:sub>
                        <m:r>
                          <a:rPr lang="es-ES_tradnl" i="1">
                            <a:latin typeface="Cambria Math"/>
                          </a:rPr>
                          <m:t>1</m:t>
                        </m:r>
                      </m:sub>
                    </m:sSub>
                    <m:r>
                      <m:rPr>
                        <m:sty m:val="p"/>
                      </m:rPr>
                      <a:rPr lang="es-ES_tradnl" b="0" i="0" smtClean="0">
                        <a:solidFill>
                          <a:schemeClr val="accent6">
                            <a:lumMod val="50000"/>
                          </a:schemeClr>
                        </a:solidFill>
                        <a:latin typeface="Cambria Math"/>
                      </a:rPr>
                      <m:t>Radio</m:t>
                    </m:r>
                  </m:oMath>
                </a14:m>
                <a:r>
                  <a:rPr lang="en-US" dirty="0" smtClean="0">
                    <a:solidFill>
                      <a:schemeClr val="accent6">
                        <a:lumMod val="50000"/>
                      </a:schemeClr>
                    </a:solidFill>
                  </a:rPr>
                  <a:t> </a:t>
                </a:r>
                <a14:m>
                  <m:oMath xmlns:m="http://schemas.openxmlformats.org/officeDocument/2006/math">
                    <m:sSub>
                      <m:sSubPr>
                        <m:ctrlPr>
                          <a:rPr lang="es-ES_tradnl" i="1">
                            <a:latin typeface="Cambria Math" panose="02040503050406030204" pitchFamily="18" charset="0"/>
                          </a:rPr>
                        </m:ctrlPr>
                      </m:sSubPr>
                      <m:e>
                        <m:r>
                          <a:rPr lang="es-ES_tradnl" b="0" i="1" smtClean="0">
                            <a:latin typeface="Cambria Math"/>
                          </a:rPr>
                          <m:t>+ </m:t>
                        </m:r>
                        <m:r>
                          <a:rPr lang="el-GR" i="1">
                            <a:latin typeface="Cambria Math"/>
                          </a:rPr>
                          <m:t>𝛽</m:t>
                        </m:r>
                      </m:e>
                      <m:sub>
                        <m:r>
                          <a:rPr lang="es-ES_tradnl" b="0" i="1" smtClean="0">
                            <a:latin typeface="Cambria Math"/>
                          </a:rPr>
                          <m:t>3</m:t>
                        </m:r>
                      </m:sub>
                    </m:sSub>
                    <m:r>
                      <a:rPr lang="es-ES_tradnl" b="0" i="0" smtClean="0">
                        <a:latin typeface="Cambria Math"/>
                      </a:rPr>
                      <m:t>(</m:t>
                    </m:r>
                    <m:r>
                      <m:rPr>
                        <m:sty m:val="p"/>
                      </m:rPr>
                      <a:rPr lang="es-ES_tradnl">
                        <a:solidFill>
                          <a:schemeClr val="accent6">
                            <a:lumMod val="50000"/>
                          </a:schemeClr>
                        </a:solidFill>
                        <a:latin typeface="Cambria Math"/>
                      </a:rPr>
                      <m:t>TV</m:t>
                    </m:r>
                    <m:r>
                      <a:rPr lang="es-ES_tradnl" b="0" i="0" smtClean="0">
                        <a:solidFill>
                          <a:schemeClr val="accent6">
                            <a:lumMod val="50000"/>
                          </a:schemeClr>
                        </a:solidFill>
                        <a:latin typeface="Cambria Math"/>
                      </a:rPr>
                      <m:t> </m:t>
                    </m:r>
                    <m:r>
                      <m:rPr>
                        <m:sty m:val="p"/>
                      </m:rPr>
                      <a:rPr lang="es-ES_tradnl" b="0" i="0" smtClean="0">
                        <a:solidFill>
                          <a:schemeClr val="accent6">
                            <a:lumMod val="50000"/>
                          </a:schemeClr>
                        </a:solidFill>
                        <a:latin typeface="Cambria Math"/>
                      </a:rPr>
                      <m:t>x</m:t>
                    </m:r>
                    <m:r>
                      <a:rPr lang="es-ES_tradnl" b="0" i="0" smtClean="0">
                        <a:solidFill>
                          <a:schemeClr val="accent6">
                            <a:lumMod val="50000"/>
                          </a:schemeClr>
                        </a:solidFill>
                        <a:latin typeface="Cambria Math"/>
                      </a:rPr>
                      <m:t> </m:t>
                    </m:r>
                    <m:r>
                      <m:rPr>
                        <m:sty m:val="p"/>
                      </m:rPr>
                      <a:rPr lang="es-ES_tradnl" b="0" i="0" smtClean="0">
                        <a:solidFill>
                          <a:schemeClr val="accent6">
                            <a:lumMod val="50000"/>
                          </a:schemeClr>
                        </a:solidFill>
                        <a:latin typeface="Cambria Math"/>
                      </a:rPr>
                      <m:t>Radio</m:t>
                    </m:r>
                    <m:r>
                      <a:rPr lang="es-ES_tradnl" b="0" i="0" smtClean="0">
                        <a:solidFill>
                          <a:schemeClr val="tx1"/>
                        </a:solidFill>
                        <a:latin typeface="Cambria Math"/>
                      </a:rPr>
                      <m:t>)</m:t>
                    </m:r>
                  </m:oMath>
                </a14:m>
                <a:endParaRPr lang="en-US" dirty="0" smtClean="0">
                  <a:solidFill>
                    <a:schemeClr val="tx1"/>
                  </a:solidFill>
                </a:endParaRPr>
              </a:p>
            </p:txBody>
          </p:sp>
        </mc:Choice>
        <mc:Fallback xmlns="">
          <p:sp>
            <p:nvSpPr>
              <p:cNvPr id="8" name="7 CuadroTexto"/>
              <p:cNvSpPr txBox="1">
                <a:spLocks noRot="1" noChangeAspect="1" noMove="1" noResize="1" noEditPoints="1" noAdjustHandles="1" noChangeArrowheads="1" noChangeShapeType="1" noTextEdit="1"/>
              </p:cNvSpPr>
              <p:nvPr/>
            </p:nvSpPr>
            <p:spPr>
              <a:xfrm>
                <a:off x="107504" y="980728"/>
                <a:ext cx="4911216" cy="369332"/>
              </a:xfrm>
              <a:prstGeom prst="rect">
                <a:avLst/>
              </a:prstGeom>
              <a:blipFill rotWithShape="1">
                <a:blip r:embed="rId5"/>
                <a:stretch>
                  <a:fillRect b="-13333"/>
                </a:stretch>
              </a:blipFill>
            </p:spPr>
            <p:txBody>
              <a:bodyPr/>
              <a:lstStyle/>
              <a:p>
                <a:r>
                  <a:rPr lang="en-US">
                    <a:noFill/>
                  </a:rPr>
                  <a:t> </a:t>
                </a:r>
              </a:p>
            </p:txBody>
          </p:sp>
        </mc:Fallback>
      </mc:AlternateContent>
      <p:sp>
        <p:nvSpPr>
          <p:cNvPr id="10" name="9 Rectángulo"/>
          <p:cNvSpPr/>
          <p:nvPr/>
        </p:nvSpPr>
        <p:spPr>
          <a:xfrm>
            <a:off x="631608" y="2768148"/>
            <a:ext cx="8044848" cy="2893100"/>
          </a:xfrm>
          <a:prstGeom prst="rect">
            <a:avLst/>
          </a:prstGeom>
          <a:ln>
            <a:solidFill>
              <a:schemeClr val="accent1"/>
            </a:solidFill>
            <a:prstDash val="dash"/>
          </a:ln>
        </p:spPr>
        <p:txBody>
          <a:bodyPr wrap="square">
            <a:spAutoFit/>
          </a:bodyPr>
          <a:lstStyle/>
          <a:p>
            <a:r>
              <a:rPr lang="en-US" sz="2000" b="1" dirty="0" smtClean="0">
                <a:solidFill>
                  <a:srgbClr val="00B0F0"/>
                </a:solidFill>
              </a:rPr>
              <a:t>Interpretation (cont.):</a:t>
            </a:r>
          </a:p>
          <a:p>
            <a:pPr marL="285750" indent="-285750">
              <a:buFont typeface="Arial" panose="020B0604020202020204" pitchFamily="34" charset="0"/>
              <a:buChar char="•"/>
            </a:pPr>
            <a:r>
              <a:rPr lang="en-US" dirty="0" smtClean="0">
                <a:solidFill>
                  <a:srgbClr val="000000"/>
                </a:solidFill>
                <a:latin typeface="CMR10"/>
              </a:rPr>
              <a:t>The coefficient </a:t>
            </a:r>
            <a:r>
              <a:rPr lang="en-US" dirty="0">
                <a:solidFill>
                  <a:srgbClr val="000000"/>
                </a:solidFill>
                <a:latin typeface="CMR10"/>
              </a:rPr>
              <a:t>estimates in the table suggest that </a:t>
            </a:r>
            <a:r>
              <a:rPr lang="en-US" dirty="0" smtClean="0">
                <a:solidFill>
                  <a:srgbClr val="000000"/>
                </a:solidFill>
                <a:latin typeface="CMR10"/>
              </a:rPr>
              <a:t>an increase </a:t>
            </a:r>
            <a:r>
              <a:rPr lang="en-US" dirty="0">
                <a:solidFill>
                  <a:srgbClr val="000000"/>
                </a:solidFill>
                <a:latin typeface="CMR10"/>
              </a:rPr>
              <a:t>in </a:t>
            </a:r>
            <a:r>
              <a:rPr lang="en-US" dirty="0">
                <a:solidFill>
                  <a:srgbClr val="9A0000"/>
                </a:solidFill>
                <a:latin typeface="CMTT10"/>
              </a:rPr>
              <a:t>TV</a:t>
            </a:r>
            <a:r>
              <a:rPr lang="en-US" dirty="0">
                <a:solidFill>
                  <a:srgbClr val="000000"/>
                </a:solidFill>
                <a:latin typeface="CMR10"/>
              </a:rPr>
              <a:t> advertising of $</a:t>
            </a:r>
            <a:r>
              <a:rPr lang="en-US" dirty="0" smtClean="0">
                <a:solidFill>
                  <a:srgbClr val="000000"/>
                </a:solidFill>
                <a:latin typeface="CMR10"/>
              </a:rPr>
              <a:t>1</a:t>
            </a:r>
            <a:r>
              <a:rPr lang="en-US" dirty="0">
                <a:solidFill>
                  <a:srgbClr val="000000"/>
                </a:solidFill>
                <a:latin typeface="CMMI10"/>
              </a:rPr>
              <a:t>,</a:t>
            </a:r>
            <a:r>
              <a:rPr lang="en-US" dirty="0" smtClean="0">
                <a:solidFill>
                  <a:srgbClr val="000000"/>
                </a:solidFill>
                <a:latin typeface="CMR10"/>
              </a:rPr>
              <a:t>000 </a:t>
            </a:r>
            <a:r>
              <a:rPr lang="en-US" dirty="0">
                <a:solidFill>
                  <a:srgbClr val="000000"/>
                </a:solidFill>
                <a:latin typeface="CMR10"/>
              </a:rPr>
              <a:t>is associated </a:t>
            </a:r>
            <a:r>
              <a:rPr lang="en-US" dirty="0" smtClean="0">
                <a:solidFill>
                  <a:srgbClr val="000000"/>
                </a:solidFill>
                <a:latin typeface="CMR10"/>
              </a:rPr>
              <a:t>with increased </a:t>
            </a:r>
            <a:r>
              <a:rPr lang="en-US" dirty="0">
                <a:solidFill>
                  <a:srgbClr val="000000"/>
                </a:solidFill>
                <a:latin typeface="CMR10"/>
              </a:rPr>
              <a:t>sales </a:t>
            </a:r>
            <a:r>
              <a:rPr lang="en-US" dirty="0" smtClean="0">
                <a:solidFill>
                  <a:srgbClr val="000000"/>
                </a:solidFill>
                <a:latin typeface="CMR10"/>
              </a:rPr>
              <a:t>of:</a:t>
            </a:r>
          </a:p>
          <a:p>
            <a:endParaRPr lang="it-IT" dirty="0" smtClean="0">
              <a:solidFill>
                <a:srgbClr val="000000"/>
              </a:solidFill>
              <a:latin typeface="CMR10"/>
            </a:endParaRPr>
          </a:p>
          <a:p>
            <a:pPr marL="285750" indent="-285750">
              <a:buFont typeface="Arial" panose="020B0604020202020204" pitchFamily="34" charset="0"/>
              <a:buChar char="•"/>
            </a:pPr>
            <a:endParaRPr lang="it-IT" dirty="0">
              <a:solidFill>
                <a:srgbClr val="000000"/>
              </a:solidFill>
              <a:latin typeface="CMR10"/>
            </a:endParaRPr>
          </a:p>
          <a:p>
            <a:pPr marL="285750" indent="-285750">
              <a:buFont typeface="Arial" panose="020B0604020202020204" pitchFamily="34" charset="0"/>
              <a:buChar char="•"/>
            </a:pPr>
            <a:endParaRPr lang="it-IT" dirty="0">
              <a:solidFill>
                <a:srgbClr val="000000"/>
              </a:solidFill>
              <a:latin typeface="CMR10"/>
            </a:endParaRPr>
          </a:p>
          <a:p>
            <a:pPr marL="285750" indent="-285750">
              <a:buFont typeface="Arial" panose="020B0604020202020204" pitchFamily="34" charset="0"/>
              <a:buChar char="•"/>
            </a:pPr>
            <a:r>
              <a:rPr lang="en-US" dirty="0" smtClean="0">
                <a:solidFill>
                  <a:srgbClr val="000000"/>
                </a:solidFill>
                <a:latin typeface="CMR10"/>
              </a:rPr>
              <a:t>An </a:t>
            </a:r>
            <a:r>
              <a:rPr lang="en-US" dirty="0">
                <a:solidFill>
                  <a:srgbClr val="000000"/>
                </a:solidFill>
                <a:latin typeface="CMR10"/>
              </a:rPr>
              <a:t>increase in </a:t>
            </a:r>
            <a:r>
              <a:rPr lang="en-US" dirty="0">
                <a:solidFill>
                  <a:srgbClr val="9A0000"/>
                </a:solidFill>
                <a:latin typeface="CMTT10"/>
              </a:rPr>
              <a:t>radio</a:t>
            </a:r>
            <a:r>
              <a:rPr lang="en-US" dirty="0">
                <a:solidFill>
                  <a:srgbClr val="000000"/>
                </a:solidFill>
                <a:latin typeface="CMR10"/>
              </a:rPr>
              <a:t> advertising of $</a:t>
            </a:r>
            <a:r>
              <a:rPr lang="en-US" dirty="0" smtClean="0">
                <a:solidFill>
                  <a:srgbClr val="000000"/>
                </a:solidFill>
                <a:latin typeface="CMR10"/>
              </a:rPr>
              <a:t>1</a:t>
            </a:r>
            <a:r>
              <a:rPr lang="en-US" dirty="0">
                <a:solidFill>
                  <a:srgbClr val="000000"/>
                </a:solidFill>
                <a:latin typeface="CMMI10"/>
              </a:rPr>
              <a:t>,</a:t>
            </a:r>
            <a:r>
              <a:rPr lang="en-US" dirty="0" smtClean="0">
                <a:solidFill>
                  <a:srgbClr val="000000"/>
                </a:solidFill>
                <a:latin typeface="CMR10"/>
              </a:rPr>
              <a:t>000 </a:t>
            </a:r>
            <a:r>
              <a:rPr lang="en-US" dirty="0">
                <a:solidFill>
                  <a:srgbClr val="000000"/>
                </a:solidFill>
                <a:latin typeface="CMR10"/>
              </a:rPr>
              <a:t>will </a:t>
            </a:r>
            <a:r>
              <a:rPr lang="en-US" dirty="0" smtClean="0">
                <a:solidFill>
                  <a:srgbClr val="000000"/>
                </a:solidFill>
                <a:latin typeface="CMR10"/>
              </a:rPr>
              <a:t>be associated </a:t>
            </a:r>
            <a:r>
              <a:rPr lang="en-US" dirty="0">
                <a:solidFill>
                  <a:srgbClr val="000000"/>
                </a:solidFill>
                <a:latin typeface="CMR10"/>
              </a:rPr>
              <a:t>with an increase in sales </a:t>
            </a:r>
            <a:r>
              <a:rPr lang="en-US" dirty="0" smtClean="0">
                <a:solidFill>
                  <a:srgbClr val="000000"/>
                </a:solidFill>
                <a:latin typeface="CMR10"/>
              </a:rPr>
              <a:t>of:</a:t>
            </a:r>
          </a:p>
          <a:p>
            <a:pPr marL="285750" indent="-285750">
              <a:buFont typeface="Arial" panose="020B0604020202020204" pitchFamily="34" charset="0"/>
              <a:buChar char="•"/>
            </a:pPr>
            <a:endParaRPr lang="en-US" dirty="0">
              <a:solidFill>
                <a:srgbClr val="000000"/>
              </a:solidFill>
              <a:latin typeface="CMR10"/>
            </a:endParaRPr>
          </a:p>
          <a:p>
            <a:endParaRPr lang="en-US" dirty="0" smtClean="0">
              <a:solidFill>
                <a:srgbClr val="000000"/>
              </a:solidFill>
              <a:latin typeface="CMR10"/>
            </a:endParaRPr>
          </a:p>
        </p:txBody>
      </p:sp>
      <p:pic>
        <p:nvPicPr>
          <p:cNvPr id="614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3728149"/>
            <a:ext cx="598932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9720" y="5236234"/>
            <a:ext cx="5097780" cy="327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64960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Extensions of the Linear Model</a:t>
            </a:r>
            <a:endParaRPr lang="en-US" sz="2000" dirty="0"/>
          </a:p>
        </p:txBody>
      </p:sp>
      <p:sp>
        <p:nvSpPr>
          <p:cNvPr id="10" name="9 Rectángulo"/>
          <p:cNvSpPr/>
          <p:nvPr/>
        </p:nvSpPr>
        <p:spPr>
          <a:xfrm>
            <a:off x="467544" y="1268760"/>
            <a:ext cx="8044848" cy="4308872"/>
          </a:xfrm>
          <a:prstGeom prst="rect">
            <a:avLst/>
          </a:prstGeom>
          <a:ln>
            <a:solidFill>
              <a:schemeClr val="accent1"/>
            </a:solidFill>
            <a:prstDash val="dash"/>
          </a:ln>
        </p:spPr>
        <p:txBody>
          <a:bodyPr wrap="square">
            <a:spAutoFit/>
          </a:bodyPr>
          <a:lstStyle/>
          <a:p>
            <a:r>
              <a:rPr lang="en-US" sz="2000" b="1" dirty="0" smtClean="0">
                <a:solidFill>
                  <a:srgbClr val="00B0F0"/>
                </a:solidFill>
              </a:rPr>
              <a:t>Hierarchy when adding interaction terms</a:t>
            </a:r>
          </a:p>
          <a:p>
            <a:endParaRPr lang="en-US" sz="2000" b="1" dirty="0" smtClean="0">
              <a:solidFill>
                <a:srgbClr val="00B0F0"/>
              </a:solidFill>
            </a:endParaRPr>
          </a:p>
          <a:p>
            <a:pPr marL="285750" indent="-285750">
              <a:buFont typeface="Arial" panose="020B0604020202020204" pitchFamily="34" charset="0"/>
              <a:buChar char="•"/>
            </a:pPr>
            <a:r>
              <a:rPr lang="en-US" dirty="0" smtClean="0"/>
              <a:t>Sometimes </a:t>
            </a:r>
            <a:r>
              <a:rPr lang="en-US" dirty="0"/>
              <a:t>it is the case that an interaction term has </a:t>
            </a:r>
            <a:r>
              <a:rPr lang="en-US" dirty="0" smtClean="0"/>
              <a:t>a very </a:t>
            </a:r>
            <a:r>
              <a:rPr lang="en-US" dirty="0"/>
              <a:t>small p-value, but the associated main </a:t>
            </a:r>
            <a:r>
              <a:rPr lang="en-US" dirty="0" smtClean="0"/>
              <a:t>effects </a:t>
            </a:r>
            <a:r>
              <a:rPr lang="en-US" dirty="0"/>
              <a:t>(in </a:t>
            </a:r>
            <a:r>
              <a:rPr lang="en-US" dirty="0" smtClean="0"/>
              <a:t>this case</a:t>
            </a:r>
            <a:r>
              <a:rPr lang="en-US" dirty="0"/>
              <a:t>, </a:t>
            </a:r>
            <a:r>
              <a:rPr lang="en-US" dirty="0">
                <a:solidFill>
                  <a:srgbClr val="9A0000"/>
                </a:solidFill>
                <a:latin typeface="CMTT10"/>
              </a:rPr>
              <a:t>TV</a:t>
            </a:r>
            <a:r>
              <a:rPr lang="en-US" dirty="0"/>
              <a:t> and </a:t>
            </a:r>
            <a:r>
              <a:rPr lang="en-US" dirty="0">
                <a:solidFill>
                  <a:srgbClr val="9A0000"/>
                </a:solidFill>
                <a:latin typeface="CMTT10"/>
              </a:rPr>
              <a:t>radio</a:t>
            </a:r>
            <a:r>
              <a:rPr lang="en-US" dirty="0"/>
              <a:t>) do </a:t>
            </a:r>
            <a:r>
              <a:rPr lang="en-US" dirty="0" smtClean="0"/>
              <a:t>not.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i="1" dirty="0">
                <a:solidFill>
                  <a:srgbClr val="00B050"/>
                </a:solidFill>
              </a:rPr>
              <a:t>hierarchy principle</a:t>
            </a:r>
            <a:r>
              <a:rPr lang="en-US" dirty="0" smtClean="0"/>
              <a:t>:</a:t>
            </a:r>
            <a:endParaRPr lang="en-US" dirty="0"/>
          </a:p>
          <a:p>
            <a:pPr lvl="1"/>
            <a:r>
              <a:rPr lang="en-US" i="1" dirty="0">
                <a:solidFill>
                  <a:schemeClr val="accent2">
                    <a:lumMod val="50000"/>
                  </a:schemeClr>
                </a:solidFill>
              </a:rPr>
              <a:t>If we include an interaction in a model, we should </a:t>
            </a:r>
            <a:r>
              <a:rPr lang="en-US" i="1" dirty="0" smtClean="0">
                <a:solidFill>
                  <a:schemeClr val="accent2">
                    <a:lumMod val="50000"/>
                  </a:schemeClr>
                </a:solidFill>
              </a:rPr>
              <a:t>also include </a:t>
            </a:r>
            <a:r>
              <a:rPr lang="en-US" i="1" dirty="0">
                <a:solidFill>
                  <a:schemeClr val="accent2">
                    <a:lumMod val="50000"/>
                  </a:schemeClr>
                </a:solidFill>
              </a:rPr>
              <a:t>the main </a:t>
            </a:r>
            <a:r>
              <a:rPr lang="en-US" i="1" dirty="0" smtClean="0">
                <a:solidFill>
                  <a:schemeClr val="accent2">
                    <a:lumMod val="50000"/>
                  </a:schemeClr>
                </a:solidFill>
              </a:rPr>
              <a:t>effects</a:t>
            </a:r>
            <a:r>
              <a:rPr lang="en-US" i="1" dirty="0">
                <a:solidFill>
                  <a:schemeClr val="accent2">
                    <a:lumMod val="50000"/>
                  </a:schemeClr>
                </a:solidFill>
              </a:rPr>
              <a:t>, even if the p-values </a:t>
            </a:r>
            <a:r>
              <a:rPr lang="en-US" i="1" dirty="0" smtClean="0">
                <a:solidFill>
                  <a:schemeClr val="accent2">
                    <a:lumMod val="50000"/>
                  </a:schemeClr>
                </a:solidFill>
              </a:rPr>
              <a:t>associated with </a:t>
            </a:r>
            <a:r>
              <a:rPr lang="en-US" i="1" dirty="0">
                <a:solidFill>
                  <a:schemeClr val="accent2">
                    <a:lumMod val="50000"/>
                  </a:schemeClr>
                </a:solidFill>
              </a:rPr>
              <a:t>their </a:t>
            </a:r>
            <a:r>
              <a:rPr lang="en-US" i="1" dirty="0" smtClean="0">
                <a:solidFill>
                  <a:schemeClr val="accent2">
                    <a:lumMod val="50000"/>
                  </a:schemeClr>
                </a:solidFill>
              </a:rPr>
              <a:t>coefficients </a:t>
            </a:r>
            <a:r>
              <a:rPr lang="en-US" i="1" dirty="0">
                <a:solidFill>
                  <a:schemeClr val="accent2">
                    <a:lumMod val="50000"/>
                  </a:schemeClr>
                </a:solidFill>
              </a:rPr>
              <a:t>are not </a:t>
            </a:r>
            <a:r>
              <a:rPr lang="en-US" i="1" dirty="0" smtClean="0">
                <a:solidFill>
                  <a:schemeClr val="accent2">
                    <a:lumMod val="50000"/>
                  </a:schemeClr>
                </a:solidFill>
              </a:rPr>
              <a:t>significant.</a:t>
            </a:r>
            <a:endParaRPr lang="en-US" i="1" dirty="0" smtClean="0">
              <a:solidFill>
                <a:schemeClr val="accent2">
                  <a:lumMod val="50000"/>
                </a:schemeClr>
              </a:solidFill>
              <a:latin typeface="CMR10"/>
            </a:endParaRPr>
          </a:p>
          <a:p>
            <a:endParaRPr lang="it-IT" dirty="0" smtClean="0">
              <a:solidFill>
                <a:srgbClr val="000000"/>
              </a:solidFill>
              <a:latin typeface="CMR10"/>
            </a:endParaRPr>
          </a:p>
          <a:p>
            <a:pPr marL="285750" indent="-285750">
              <a:buFont typeface="Arial" panose="020B0604020202020204" pitchFamily="34" charset="0"/>
              <a:buChar char="•"/>
            </a:pPr>
            <a:r>
              <a:rPr lang="en-US" dirty="0" smtClean="0"/>
              <a:t>The </a:t>
            </a:r>
            <a:r>
              <a:rPr lang="en-US" dirty="0"/>
              <a:t>rationale for this principle is that interactions are </a:t>
            </a:r>
            <a:r>
              <a:rPr lang="en-US" dirty="0" smtClean="0"/>
              <a:t>hard to </a:t>
            </a:r>
            <a:r>
              <a:rPr lang="en-US" dirty="0"/>
              <a:t>interpret in a model without main </a:t>
            </a:r>
            <a:r>
              <a:rPr lang="en-US" dirty="0" smtClean="0"/>
              <a:t>effects – their meaning </a:t>
            </a:r>
            <a:r>
              <a:rPr lang="en-US" dirty="0"/>
              <a:t>is </a:t>
            </a:r>
            <a:r>
              <a:rPr lang="en-US" dirty="0" smtClean="0"/>
              <a:t>changed.</a:t>
            </a:r>
          </a:p>
          <a:p>
            <a:endParaRPr lang="en-US" dirty="0" smtClean="0"/>
          </a:p>
          <a:p>
            <a:pPr marL="285750" indent="-285750">
              <a:buFont typeface="Arial" panose="020B0604020202020204" pitchFamily="34" charset="0"/>
              <a:buChar char="•"/>
            </a:pPr>
            <a:r>
              <a:rPr lang="en-US" dirty="0" smtClean="0"/>
              <a:t>Specifically, </a:t>
            </a:r>
            <a:r>
              <a:rPr lang="en-US" dirty="0"/>
              <a:t>the interaction terms also contain main </a:t>
            </a:r>
            <a:r>
              <a:rPr lang="en-US" dirty="0" smtClean="0"/>
              <a:t>effects, if </a:t>
            </a:r>
            <a:r>
              <a:rPr lang="en-US" dirty="0"/>
              <a:t>the model has no main </a:t>
            </a:r>
            <a:r>
              <a:rPr lang="en-US" dirty="0" smtClean="0"/>
              <a:t>effect </a:t>
            </a:r>
            <a:r>
              <a:rPr lang="en-US" dirty="0"/>
              <a:t>terms.</a:t>
            </a:r>
            <a:endParaRPr lang="it-IT" dirty="0"/>
          </a:p>
          <a:p>
            <a:endParaRPr lang="en-US" dirty="0" smtClean="0">
              <a:solidFill>
                <a:srgbClr val="000000"/>
              </a:solidFill>
              <a:latin typeface="CMR10"/>
            </a:endParaRPr>
          </a:p>
        </p:txBody>
      </p:sp>
    </p:spTree>
    <p:extLst>
      <p:ext uri="{BB962C8B-B14F-4D97-AF65-F5344CB8AC3E}">
        <p14:creationId xmlns:p14="http://schemas.microsoft.com/office/powerpoint/2010/main" val="2448784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Extensions of the Linear Model</a:t>
            </a:r>
            <a:endParaRPr lang="en-US" sz="2000" dirty="0"/>
          </a:p>
        </p:txBody>
      </p:sp>
      <p:sp>
        <p:nvSpPr>
          <p:cNvPr id="10" name="9 Rectángulo"/>
          <p:cNvSpPr/>
          <p:nvPr/>
        </p:nvSpPr>
        <p:spPr>
          <a:xfrm>
            <a:off x="467544" y="980728"/>
            <a:ext cx="8044848" cy="1523494"/>
          </a:xfrm>
          <a:prstGeom prst="rect">
            <a:avLst/>
          </a:prstGeom>
          <a:ln>
            <a:noFill/>
            <a:prstDash val="dash"/>
          </a:ln>
        </p:spPr>
        <p:txBody>
          <a:bodyPr wrap="square">
            <a:spAutoFit/>
          </a:bodyPr>
          <a:lstStyle/>
          <a:p>
            <a:r>
              <a:rPr lang="en-US" sz="2000" b="1" dirty="0" smtClean="0">
                <a:solidFill>
                  <a:srgbClr val="00B0F0"/>
                </a:solidFill>
              </a:rPr>
              <a:t>Interactions </a:t>
            </a:r>
            <a:r>
              <a:rPr lang="en-US" sz="2000" b="1" dirty="0">
                <a:solidFill>
                  <a:srgbClr val="00B0F0"/>
                </a:solidFill>
              </a:rPr>
              <a:t>between qualitative and </a:t>
            </a:r>
            <a:r>
              <a:rPr lang="en-US" sz="2000" b="1" dirty="0" smtClean="0">
                <a:solidFill>
                  <a:srgbClr val="00B0F0"/>
                </a:solidFill>
              </a:rPr>
              <a:t>quantitative variables</a:t>
            </a:r>
          </a:p>
          <a:p>
            <a:endParaRPr lang="en-US" sz="900" b="1" dirty="0" smtClean="0">
              <a:solidFill>
                <a:srgbClr val="00B0F0"/>
              </a:solidFill>
            </a:endParaRPr>
          </a:p>
          <a:p>
            <a:r>
              <a:rPr lang="en-US" sz="1600" dirty="0" smtClean="0">
                <a:solidFill>
                  <a:srgbClr val="000000"/>
                </a:solidFill>
                <a:latin typeface="CMR10"/>
              </a:rPr>
              <a:t>Consider </a:t>
            </a:r>
            <a:r>
              <a:rPr lang="en-US" sz="1600" dirty="0">
                <a:solidFill>
                  <a:srgbClr val="000000"/>
                </a:solidFill>
                <a:latin typeface="CMR10"/>
              </a:rPr>
              <a:t>the </a:t>
            </a:r>
            <a:r>
              <a:rPr lang="en-US" sz="1600" dirty="0">
                <a:solidFill>
                  <a:srgbClr val="9A0000"/>
                </a:solidFill>
                <a:latin typeface="CMTT10"/>
              </a:rPr>
              <a:t>Credit </a:t>
            </a:r>
            <a:r>
              <a:rPr lang="en-US" sz="1600" dirty="0">
                <a:solidFill>
                  <a:srgbClr val="000000"/>
                </a:solidFill>
                <a:latin typeface="CMR10"/>
              </a:rPr>
              <a:t>data set, and suppose that we wish </a:t>
            </a:r>
            <a:r>
              <a:rPr lang="en-US" sz="1600" dirty="0" smtClean="0">
                <a:solidFill>
                  <a:srgbClr val="000000"/>
                </a:solidFill>
                <a:latin typeface="CMR10"/>
              </a:rPr>
              <a:t>to predict </a:t>
            </a:r>
            <a:r>
              <a:rPr lang="en-US" sz="1600" dirty="0">
                <a:solidFill>
                  <a:srgbClr val="9A0000"/>
                </a:solidFill>
                <a:latin typeface="CMTT10"/>
              </a:rPr>
              <a:t>balance </a:t>
            </a:r>
            <a:r>
              <a:rPr lang="en-US" sz="1600" dirty="0">
                <a:solidFill>
                  <a:srgbClr val="000000"/>
                </a:solidFill>
                <a:latin typeface="CMR10"/>
              </a:rPr>
              <a:t>using </a:t>
            </a:r>
            <a:r>
              <a:rPr lang="en-US" sz="1600" dirty="0">
                <a:solidFill>
                  <a:srgbClr val="9A0000"/>
                </a:solidFill>
                <a:latin typeface="CMTT10"/>
              </a:rPr>
              <a:t>income </a:t>
            </a:r>
            <a:r>
              <a:rPr lang="en-US" sz="1600" dirty="0">
                <a:solidFill>
                  <a:srgbClr val="000000"/>
                </a:solidFill>
                <a:latin typeface="CMR10"/>
              </a:rPr>
              <a:t>(quantitative) and </a:t>
            </a:r>
            <a:r>
              <a:rPr lang="en-US" sz="1600" dirty="0" smtClean="0">
                <a:solidFill>
                  <a:srgbClr val="9A0000"/>
                </a:solidFill>
                <a:latin typeface="CMTT10"/>
              </a:rPr>
              <a:t>student </a:t>
            </a:r>
            <a:r>
              <a:rPr lang="en-US" sz="1600" dirty="0" smtClean="0">
                <a:solidFill>
                  <a:srgbClr val="000000"/>
                </a:solidFill>
                <a:latin typeface="CMR10"/>
              </a:rPr>
              <a:t>(qualitative).</a:t>
            </a:r>
          </a:p>
          <a:p>
            <a:endParaRPr lang="en-US" sz="1600" dirty="0">
              <a:solidFill>
                <a:srgbClr val="000000"/>
              </a:solidFill>
              <a:latin typeface="CMR10"/>
            </a:endParaRPr>
          </a:p>
          <a:p>
            <a:r>
              <a:rPr lang="en-US" sz="1600" b="1" dirty="0">
                <a:solidFill>
                  <a:srgbClr val="92D050"/>
                </a:solidFill>
                <a:latin typeface="CMR10"/>
              </a:rPr>
              <a:t>Without an interaction term</a:t>
            </a:r>
            <a:r>
              <a:rPr lang="en-US" sz="1600" dirty="0">
                <a:solidFill>
                  <a:srgbClr val="000000"/>
                </a:solidFill>
                <a:latin typeface="CMR10"/>
              </a:rPr>
              <a:t>, the model takes the </a:t>
            </a:r>
            <a:r>
              <a:rPr lang="en-US" sz="1600" dirty="0" smtClean="0">
                <a:solidFill>
                  <a:srgbClr val="000000"/>
                </a:solidFill>
                <a:latin typeface="CMR10"/>
              </a:rPr>
              <a:t>form:</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7295034" cy="1722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4365104"/>
            <a:ext cx="2758211"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4725144"/>
            <a:ext cx="1296144" cy="398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84973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Extensions of the Linear Model</a:t>
            </a:r>
            <a:endParaRPr lang="en-US" sz="2000" dirty="0"/>
          </a:p>
        </p:txBody>
      </p:sp>
      <p:sp>
        <p:nvSpPr>
          <p:cNvPr id="10" name="9 Rectángulo"/>
          <p:cNvSpPr/>
          <p:nvPr/>
        </p:nvSpPr>
        <p:spPr>
          <a:xfrm>
            <a:off x="467544" y="980728"/>
            <a:ext cx="8044848" cy="338554"/>
          </a:xfrm>
          <a:prstGeom prst="rect">
            <a:avLst/>
          </a:prstGeom>
          <a:ln>
            <a:noFill/>
            <a:prstDash val="dash"/>
          </a:ln>
        </p:spPr>
        <p:txBody>
          <a:bodyPr wrap="square">
            <a:spAutoFit/>
          </a:bodyPr>
          <a:lstStyle/>
          <a:p>
            <a:r>
              <a:rPr lang="en-US" sz="1600" b="1" dirty="0" smtClean="0">
                <a:solidFill>
                  <a:srgbClr val="92D050"/>
                </a:solidFill>
                <a:latin typeface="CMR10"/>
              </a:rPr>
              <a:t>With an </a:t>
            </a:r>
            <a:r>
              <a:rPr lang="en-US" sz="1600" b="1" dirty="0">
                <a:solidFill>
                  <a:srgbClr val="92D050"/>
                </a:solidFill>
                <a:latin typeface="CMR10"/>
              </a:rPr>
              <a:t>interaction term</a:t>
            </a:r>
            <a:r>
              <a:rPr lang="en-US" sz="1600" dirty="0">
                <a:solidFill>
                  <a:srgbClr val="000000"/>
                </a:solidFill>
                <a:latin typeface="CMR10"/>
              </a:rPr>
              <a:t>, the model takes the </a:t>
            </a:r>
            <a:r>
              <a:rPr lang="en-US" sz="1600" dirty="0" smtClean="0">
                <a:solidFill>
                  <a:srgbClr val="000000"/>
                </a:solidFill>
                <a:latin typeface="CMR10"/>
              </a:rPr>
              <a:t>form:</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16832"/>
            <a:ext cx="855345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645193"/>
            <a:ext cx="6009840" cy="3235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6" name="7 CuadroTexto"/>
              <p:cNvSpPr txBox="1"/>
              <p:nvPr/>
            </p:nvSpPr>
            <p:spPr>
              <a:xfrm>
                <a:off x="611560" y="1484784"/>
                <a:ext cx="6545190" cy="369332"/>
              </a:xfrm>
              <a:prstGeom prst="rect">
                <a:avLst/>
              </a:prstGeom>
              <a:noFill/>
            </p:spPr>
            <p:txBody>
              <a:bodyPr wrap="none" rtlCol="0">
                <a:spAutoFit/>
              </a:bodyPr>
              <a:lstStyle/>
              <a:p>
                <a14:m>
                  <m:oMath xmlns:m="http://schemas.openxmlformats.org/officeDocument/2006/math">
                    <m:r>
                      <m:rPr>
                        <m:sty m:val="p"/>
                      </m:rPr>
                      <a:rPr lang="es-ES_tradnl" smtClean="0">
                        <a:solidFill>
                          <a:schemeClr val="accent2">
                            <a:lumMod val="75000"/>
                          </a:schemeClr>
                        </a:solidFill>
                        <a:latin typeface="Cambria Math" panose="02040503050406030204" pitchFamily="18" charset="0"/>
                      </a:rPr>
                      <m:t>b</m:t>
                    </m:r>
                    <m:r>
                      <m:rPr>
                        <m:sty m:val="p"/>
                      </m:rPr>
                      <a:rPr lang="es-ES">
                        <a:solidFill>
                          <a:schemeClr val="accent2">
                            <a:lumMod val="75000"/>
                          </a:schemeClr>
                        </a:solidFill>
                        <a:latin typeface="Cambria Math" panose="02040503050406030204" pitchFamily="18" charset="0"/>
                      </a:rPr>
                      <m:t>alance</m:t>
                    </m:r>
                    <m:r>
                      <a:rPr lang="en-US">
                        <a:solidFill>
                          <a:schemeClr val="accent2">
                            <a:lumMod val="50000"/>
                          </a:schemeClr>
                        </a:solidFill>
                        <a:latin typeface="Cambria Math" panose="02040503050406030204" pitchFamily="18" charset="0"/>
                      </a:rPr>
                      <m:t>=</m:t>
                    </m:r>
                    <m:sSub>
                      <m:sSubPr>
                        <m:ctrlPr>
                          <a:rPr lang="en-US" smtClean="0">
                            <a:solidFill>
                              <a:schemeClr val="tx1"/>
                            </a:solidFill>
                            <a:latin typeface="Cambria Math" panose="02040503050406030204" pitchFamily="18" charset="0"/>
                          </a:rPr>
                        </m:ctrlPr>
                      </m:sSubPr>
                      <m:e>
                        <m:r>
                          <a:rPr lang="el-GR">
                            <a:solidFill>
                              <a:schemeClr val="tx1"/>
                            </a:solidFill>
                            <a:latin typeface="Cambria Math" panose="02040503050406030204" pitchFamily="18" charset="0"/>
                          </a:rPr>
                          <m:t>𝛽</m:t>
                        </m:r>
                      </m:e>
                      <m:sub>
                        <m:r>
                          <a:rPr lang="es-ES_tradnl">
                            <a:solidFill>
                              <a:schemeClr val="tx1"/>
                            </a:solidFill>
                            <a:latin typeface="Cambria Math" panose="02040503050406030204" pitchFamily="18" charset="0"/>
                          </a:rPr>
                          <m:t>0</m:t>
                        </m:r>
                      </m:sub>
                    </m:sSub>
                    <m:r>
                      <a:rPr lang="es-ES_tradnl">
                        <a:solidFill>
                          <a:schemeClr val="accent2">
                            <a:lumMod val="50000"/>
                          </a:schemeClr>
                        </a:solidFill>
                        <a:latin typeface="Cambria Math" panose="02040503050406030204" pitchFamily="18" charset="0"/>
                      </a:rPr>
                      <m:t>+</m:t>
                    </m:r>
                    <m:sSub>
                      <m:sSubPr>
                        <m:ctrlPr>
                          <a:rPr lang="es-ES_tradnl" smtClean="0">
                            <a:solidFill>
                              <a:schemeClr val="tx1"/>
                            </a:solidFill>
                            <a:latin typeface="Cambria Math" panose="02040503050406030204" pitchFamily="18" charset="0"/>
                          </a:rPr>
                        </m:ctrlPr>
                      </m:sSubPr>
                      <m:e>
                        <m:r>
                          <a:rPr lang="el-GR">
                            <a:solidFill>
                              <a:schemeClr val="tx1"/>
                            </a:solidFill>
                            <a:latin typeface="Cambria Math" panose="02040503050406030204" pitchFamily="18" charset="0"/>
                          </a:rPr>
                          <m:t>𝛽</m:t>
                        </m:r>
                      </m:e>
                      <m:sub>
                        <m:r>
                          <a:rPr lang="es-ES_tradnl">
                            <a:solidFill>
                              <a:schemeClr val="tx1"/>
                            </a:solidFill>
                            <a:latin typeface="Cambria Math" panose="02040503050406030204" pitchFamily="18" charset="0"/>
                          </a:rPr>
                          <m:t>1</m:t>
                        </m:r>
                      </m:sub>
                    </m:sSub>
                    <m:r>
                      <m:rPr>
                        <m:sty m:val="p"/>
                      </m:rPr>
                      <a:rPr lang="es-ES" b="0" i="0" smtClean="0">
                        <a:solidFill>
                          <a:schemeClr val="accent2">
                            <a:lumMod val="75000"/>
                          </a:schemeClr>
                        </a:solidFill>
                        <a:latin typeface="Cambria Math" panose="02040503050406030204" pitchFamily="18" charset="0"/>
                      </a:rPr>
                      <m:t>i</m:t>
                    </m:r>
                    <m:r>
                      <m:rPr>
                        <m:sty m:val="p"/>
                      </m:rPr>
                      <a:rPr lang="es-ES">
                        <a:solidFill>
                          <a:schemeClr val="accent2">
                            <a:lumMod val="75000"/>
                          </a:schemeClr>
                        </a:solidFill>
                        <a:latin typeface="Cambria Math" panose="02040503050406030204" pitchFamily="18" charset="0"/>
                      </a:rPr>
                      <m:t>ncome</m:t>
                    </m:r>
                    <m:r>
                      <a:rPr lang="es-ES_tradnl">
                        <a:solidFill>
                          <a:schemeClr val="accent2">
                            <a:lumMod val="50000"/>
                          </a:schemeClr>
                        </a:solidFill>
                        <a:latin typeface="Cambria Math" panose="02040503050406030204" pitchFamily="18" charset="0"/>
                      </a:rPr>
                      <m:t>+</m:t>
                    </m:r>
                    <m:sSub>
                      <m:sSubPr>
                        <m:ctrlPr>
                          <a:rPr lang="es-ES_tradnl">
                            <a:solidFill>
                              <a:schemeClr val="accent2">
                                <a:lumMod val="50000"/>
                              </a:schemeClr>
                            </a:solidFill>
                            <a:latin typeface="Cambria Math" panose="02040503050406030204" pitchFamily="18" charset="0"/>
                          </a:rPr>
                        </m:ctrlPr>
                      </m:sSubPr>
                      <m:e>
                        <m:r>
                          <a:rPr lang="el-GR">
                            <a:solidFill>
                              <a:schemeClr val="accent2">
                                <a:lumMod val="50000"/>
                              </a:schemeClr>
                            </a:solidFill>
                            <a:latin typeface="Cambria Math" panose="02040503050406030204" pitchFamily="18" charset="0"/>
                          </a:rPr>
                          <m:t>𝛽</m:t>
                        </m:r>
                      </m:e>
                      <m:sub>
                        <m:r>
                          <a:rPr lang="es-ES">
                            <a:solidFill>
                              <a:schemeClr val="accent2">
                                <a:lumMod val="50000"/>
                              </a:schemeClr>
                            </a:solidFill>
                            <a:latin typeface="Cambria Math" panose="02040503050406030204" pitchFamily="18" charset="0"/>
                          </a:rPr>
                          <m:t>2</m:t>
                        </m:r>
                      </m:sub>
                    </m:sSub>
                    <m:r>
                      <m:rPr>
                        <m:sty m:val="p"/>
                      </m:rPr>
                      <a:rPr lang="es-ES" smtClean="0">
                        <a:solidFill>
                          <a:schemeClr val="accent2">
                            <a:lumMod val="75000"/>
                          </a:schemeClr>
                        </a:solidFill>
                        <a:latin typeface="Cambria Math" panose="02040503050406030204" pitchFamily="18" charset="0"/>
                      </a:rPr>
                      <m:t>Student</m:t>
                    </m:r>
                  </m:oMath>
                </a14:m>
                <a:r>
                  <a:rPr lang="en-US" dirty="0" smtClean="0">
                    <a:solidFill>
                      <a:schemeClr val="accent6">
                        <a:lumMod val="50000"/>
                      </a:schemeClr>
                    </a:solidFill>
                  </a:rPr>
                  <a:t> </a:t>
                </a:r>
                <a14:m>
                  <m:oMath xmlns:m="http://schemas.openxmlformats.org/officeDocument/2006/math">
                    <m:sSub>
                      <m:sSubPr>
                        <m:ctrlPr>
                          <a:rPr lang="es-ES_tradnl">
                            <a:solidFill>
                              <a:schemeClr val="accent2">
                                <a:lumMod val="50000"/>
                              </a:schemeClr>
                            </a:solidFill>
                            <a:latin typeface="Cambria Math" panose="02040503050406030204" pitchFamily="18" charset="0"/>
                          </a:rPr>
                        </m:ctrlPr>
                      </m:sSubPr>
                      <m:e>
                        <m:r>
                          <a:rPr lang="es-ES_tradnl">
                            <a:solidFill>
                              <a:schemeClr val="accent2">
                                <a:lumMod val="50000"/>
                              </a:schemeClr>
                            </a:solidFill>
                            <a:latin typeface="Cambria Math" panose="02040503050406030204" pitchFamily="18" charset="0"/>
                          </a:rPr>
                          <m:t>+ </m:t>
                        </m:r>
                        <m:r>
                          <a:rPr lang="el-GR">
                            <a:solidFill>
                              <a:schemeClr val="accent2">
                                <a:lumMod val="50000"/>
                              </a:schemeClr>
                            </a:solidFill>
                            <a:latin typeface="Cambria Math" panose="02040503050406030204" pitchFamily="18" charset="0"/>
                          </a:rPr>
                          <m:t>𝛽</m:t>
                        </m:r>
                      </m:e>
                      <m:sub>
                        <m:r>
                          <a:rPr lang="es-ES_tradnl">
                            <a:solidFill>
                              <a:schemeClr val="accent2">
                                <a:lumMod val="50000"/>
                              </a:schemeClr>
                            </a:solidFill>
                            <a:latin typeface="Cambria Math" panose="02040503050406030204" pitchFamily="18" charset="0"/>
                          </a:rPr>
                          <m:t>3</m:t>
                        </m:r>
                      </m:sub>
                    </m:sSub>
                    <m:r>
                      <a:rPr lang="es-ES">
                        <a:solidFill>
                          <a:schemeClr val="accent2">
                            <a:lumMod val="50000"/>
                          </a:schemeClr>
                        </a:solidFill>
                        <a:latin typeface="Cambria Math" panose="02040503050406030204" pitchFamily="18" charset="0"/>
                      </a:rPr>
                      <m:t>(</m:t>
                    </m:r>
                    <m:r>
                      <m:rPr>
                        <m:sty m:val="p"/>
                      </m:rPr>
                      <a:rPr lang="es-ES" smtClean="0">
                        <a:solidFill>
                          <a:schemeClr val="accent2">
                            <a:lumMod val="75000"/>
                          </a:schemeClr>
                        </a:solidFill>
                        <a:latin typeface="Cambria Math" panose="02040503050406030204" pitchFamily="18" charset="0"/>
                      </a:rPr>
                      <m:t>income</m:t>
                    </m:r>
                    <m:r>
                      <a:rPr lang="es-ES_tradnl">
                        <a:solidFill>
                          <a:schemeClr val="accent2">
                            <a:lumMod val="75000"/>
                          </a:schemeClr>
                        </a:solidFill>
                        <a:latin typeface="Cambria Math" panose="02040503050406030204" pitchFamily="18" charset="0"/>
                      </a:rPr>
                      <m:t> </m:t>
                    </m:r>
                    <m:r>
                      <m:rPr>
                        <m:sty m:val="p"/>
                      </m:rPr>
                      <a:rPr lang="es-ES_tradnl">
                        <a:solidFill>
                          <a:schemeClr val="accent2">
                            <a:lumMod val="75000"/>
                          </a:schemeClr>
                        </a:solidFill>
                        <a:latin typeface="Cambria Math" panose="02040503050406030204" pitchFamily="18" charset="0"/>
                      </a:rPr>
                      <m:t>x</m:t>
                    </m:r>
                    <m:r>
                      <a:rPr lang="es-ES_tradnl">
                        <a:solidFill>
                          <a:schemeClr val="accent2">
                            <a:lumMod val="75000"/>
                          </a:schemeClr>
                        </a:solidFill>
                        <a:latin typeface="Cambria Math" panose="02040503050406030204" pitchFamily="18" charset="0"/>
                      </a:rPr>
                      <m:t> </m:t>
                    </m:r>
                    <m:r>
                      <m:rPr>
                        <m:sty m:val="p"/>
                      </m:rPr>
                      <a:rPr lang="es-ES">
                        <a:solidFill>
                          <a:schemeClr val="accent2">
                            <a:lumMod val="75000"/>
                          </a:schemeClr>
                        </a:solidFill>
                        <a:latin typeface="Cambria Math" panose="02040503050406030204" pitchFamily="18" charset="0"/>
                      </a:rPr>
                      <m:t>Student</m:t>
                    </m:r>
                    <m:r>
                      <a:rPr lang="es-ES_tradnl">
                        <a:solidFill>
                          <a:schemeClr val="accent2">
                            <a:lumMod val="50000"/>
                          </a:schemeClr>
                        </a:solidFill>
                        <a:latin typeface="Cambria Math" panose="02040503050406030204" pitchFamily="18" charset="0"/>
                      </a:rPr>
                      <m:t>)</m:t>
                    </m:r>
                  </m:oMath>
                </a14:m>
                <a:endParaRPr lang="en-US" dirty="0">
                  <a:solidFill>
                    <a:schemeClr val="accent2">
                      <a:lumMod val="50000"/>
                    </a:schemeClr>
                  </a:solidFill>
                  <a:latin typeface="Cambria Math" panose="02040503050406030204" pitchFamily="18" charset="0"/>
                </a:endParaRPr>
              </a:p>
            </p:txBody>
          </p:sp>
        </mc:Choice>
        <mc:Fallback>
          <p:sp>
            <p:nvSpPr>
              <p:cNvPr id="6" name="7 CuadroTexto"/>
              <p:cNvSpPr txBox="1">
                <a:spLocks noRot="1" noChangeAspect="1" noMove="1" noResize="1" noEditPoints="1" noAdjustHandles="1" noChangeArrowheads="1" noChangeShapeType="1" noTextEdit="1"/>
              </p:cNvSpPr>
              <p:nvPr/>
            </p:nvSpPr>
            <p:spPr>
              <a:xfrm>
                <a:off x="611560" y="1484784"/>
                <a:ext cx="6545190" cy="369332"/>
              </a:xfrm>
              <a:prstGeom prst="rect">
                <a:avLst/>
              </a:prstGeom>
              <a:blipFill rotWithShape="0">
                <a:blip r:embed="rId4"/>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4408534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a:t>Why ANOVA and Linear Regression are the Same </a:t>
            </a:r>
            <a:r>
              <a:rPr lang="en-US" b="1" dirty="0" smtClean="0"/>
              <a:t>Analysis</a:t>
            </a:r>
            <a:endParaRPr lang="en-US" dirty="0"/>
          </a:p>
        </p:txBody>
      </p:sp>
      <p:sp>
        <p:nvSpPr>
          <p:cNvPr id="4" name="3 Rectángulo"/>
          <p:cNvSpPr/>
          <p:nvPr/>
        </p:nvSpPr>
        <p:spPr>
          <a:xfrm>
            <a:off x="1331640" y="5949280"/>
            <a:ext cx="6696744" cy="646331"/>
          </a:xfrm>
          <a:prstGeom prst="rect">
            <a:avLst/>
          </a:prstGeom>
        </p:spPr>
        <p:txBody>
          <a:bodyPr wrap="square">
            <a:spAutoFit/>
          </a:bodyPr>
          <a:lstStyle/>
          <a:p>
            <a:r>
              <a:rPr lang="en-US" dirty="0"/>
              <a:t>http://www.theanalysisfactor.com/why-anova-and-linear-regression-are-the-same-analysis/</a:t>
            </a:r>
          </a:p>
        </p:txBody>
      </p:sp>
      <p:sp>
        <p:nvSpPr>
          <p:cNvPr id="5" name="4 Rectángulo"/>
          <p:cNvSpPr/>
          <p:nvPr/>
        </p:nvSpPr>
        <p:spPr>
          <a:xfrm>
            <a:off x="1028800" y="1268760"/>
            <a:ext cx="7560840" cy="2677656"/>
          </a:xfrm>
          <a:prstGeom prst="rect">
            <a:avLst/>
          </a:prstGeom>
        </p:spPr>
        <p:txBody>
          <a:bodyPr wrap="square">
            <a:spAutoFit/>
          </a:bodyPr>
          <a:lstStyle/>
          <a:p>
            <a:pPr algn="ctr"/>
            <a:r>
              <a:rPr lang="en-US" sz="2400" b="1" i="1" dirty="0" smtClean="0"/>
              <a:t>OPTIONAL TOPIC:</a:t>
            </a:r>
          </a:p>
          <a:p>
            <a:pPr algn="ctr"/>
            <a:endParaRPr lang="en-US" sz="2400" i="1" dirty="0"/>
          </a:p>
          <a:p>
            <a:pPr algn="ctr"/>
            <a:r>
              <a:rPr lang="en-US" sz="2400" i="1" dirty="0" smtClean="0"/>
              <a:t>If </a:t>
            </a:r>
            <a:r>
              <a:rPr lang="en-US" sz="2400" i="1" dirty="0"/>
              <a:t>your graduate statistical training was anything like mine, you learned </a:t>
            </a:r>
            <a:r>
              <a:rPr lang="en-US" sz="2400" b="1" i="1" dirty="0">
                <a:solidFill>
                  <a:srgbClr val="00B050"/>
                </a:solidFill>
              </a:rPr>
              <a:t>ANOVA</a:t>
            </a:r>
            <a:r>
              <a:rPr lang="en-US" sz="2400" i="1" dirty="0"/>
              <a:t> in one class and </a:t>
            </a:r>
            <a:r>
              <a:rPr lang="en-US" sz="2400" b="1" i="1" dirty="0">
                <a:solidFill>
                  <a:srgbClr val="00B050"/>
                </a:solidFill>
              </a:rPr>
              <a:t>Linear Regression </a:t>
            </a:r>
            <a:r>
              <a:rPr lang="en-US" sz="2400" i="1" dirty="0"/>
              <a:t>in another.  My professors would often say things like “ANOVA is just a special case of Regression,” but give vague answers when pressed.</a:t>
            </a:r>
          </a:p>
        </p:txBody>
      </p:sp>
    </p:spTree>
    <p:extLst>
      <p:ext uri="{BB962C8B-B14F-4D97-AF65-F5344CB8AC3E}">
        <p14:creationId xmlns:p14="http://schemas.microsoft.com/office/powerpoint/2010/main" val="24387410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General Linear Models (NOT Generalized!! We will see them later!)</a:t>
            </a:r>
            <a:endParaRPr lang="en-US" dirty="0"/>
          </a:p>
        </p:txBody>
      </p:sp>
      <p:grpSp>
        <p:nvGrpSpPr>
          <p:cNvPr id="4" name="Group 18"/>
          <p:cNvGrpSpPr>
            <a:grpSpLocks/>
          </p:cNvGrpSpPr>
          <p:nvPr/>
        </p:nvGrpSpPr>
        <p:grpSpPr bwMode="auto">
          <a:xfrm>
            <a:off x="1582738" y="1987550"/>
            <a:ext cx="5976937" cy="2881313"/>
            <a:chOff x="634" y="1480"/>
            <a:chExt cx="3765" cy="1815"/>
          </a:xfrm>
        </p:grpSpPr>
        <p:sp>
          <p:nvSpPr>
            <p:cNvPr id="5" name="Oval 5"/>
            <p:cNvSpPr>
              <a:spLocks noChangeArrowheads="1"/>
            </p:cNvSpPr>
            <p:nvPr/>
          </p:nvSpPr>
          <p:spPr bwMode="auto">
            <a:xfrm>
              <a:off x="634" y="1480"/>
              <a:ext cx="3765" cy="1815"/>
            </a:xfrm>
            <a:prstGeom prst="ellipse">
              <a:avLst/>
            </a:prstGeom>
            <a:solidFill>
              <a:srgbClr val="33CC33">
                <a:alpha val="25098"/>
              </a:srgbClr>
            </a:solidFill>
            <a:ln w="19050">
              <a:solidFill>
                <a:srgbClr val="33CC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endParaRPr lang="en-US" altLang="en-US"/>
            </a:p>
          </p:txBody>
        </p:sp>
        <p:sp>
          <p:nvSpPr>
            <p:cNvPr id="6" name="Oval 6"/>
            <p:cNvSpPr>
              <a:spLocks noChangeArrowheads="1"/>
            </p:cNvSpPr>
            <p:nvPr/>
          </p:nvSpPr>
          <p:spPr bwMode="auto">
            <a:xfrm>
              <a:off x="861" y="2478"/>
              <a:ext cx="725" cy="272"/>
            </a:xfrm>
            <a:prstGeom prst="ellipse">
              <a:avLst/>
            </a:prstGeom>
            <a:noFill/>
            <a:ln w="19050">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endParaRPr lang="en-US" altLang="en-US"/>
            </a:p>
          </p:txBody>
        </p:sp>
        <p:sp>
          <p:nvSpPr>
            <p:cNvPr id="7" name="Text Box 7"/>
            <p:cNvSpPr txBox="1">
              <a:spLocks noChangeArrowheads="1"/>
            </p:cNvSpPr>
            <p:nvPr/>
          </p:nvSpPr>
          <p:spPr bwMode="auto">
            <a:xfrm>
              <a:off x="793" y="2523"/>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CC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spcBef>
                  <a:spcPct val="50000"/>
                </a:spcBef>
              </a:pPr>
              <a:r>
                <a:rPr lang="en-US" altLang="en-US">
                  <a:latin typeface="Arial" charset="0"/>
                  <a:cs typeface="Arial" charset="0"/>
                </a:rPr>
                <a:t>t-test</a:t>
              </a:r>
              <a:endParaRPr lang="en-CA" altLang="en-US">
                <a:latin typeface="Arial" charset="0"/>
                <a:cs typeface="Arial" charset="0"/>
              </a:endParaRPr>
            </a:p>
          </p:txBody>
        </p:sp>
        <p:sp>
          <p:nvSpPr>
            <p:cNvPr id="8" name="Text Box 8"/>
            <p:cNvSpPr txBox="1">
              <a:spLocks noChangeArrowheads="1"/>
            </p:cNvSpPr>
            <p:nvPr/>
          </p:nvSpPr>
          <p:spPr bwMode="auto">
            <a:xfrm>
              <a:off x="907" y="2296"/>
              <a:ext cx="6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en-US" altLang="en-US">
                  <a:latin typeface="Arial" charset="0"/>
                  <a:cs typeface="Arial" charset="0"/>
                </a:rPr>
                <a:t>ANOVA</a:t>
              </a:r>
              <a:endParaRPr lang="en-CA" altLang="en-US">
                <a:latin typeface="Arial" charset="0"/>
                <a:cs typeface="Arial" charset="0"/>
              </a:endParaRPr>
            </a:p>
          </p:txBody>
        </p:sp>
        <p:sp>
          <p:nvSpPr>
            <p:cNvPr id="9" name="Text Box 9"/>
            <p:cNvSpPr txBox="1">
              <a:spLocks noChangeArrowheads="1"/>
            </p:cNvSpPr>
            <p:nvPr/>
          </p:nvSpPr>
          <p:spPr bwMode="auto">
            <a:xfrm>
              <a:off x="2177" y="2659"/>
              <a:ext cx="17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en-US" altLang="en-US">
                  <a:latin typeface="Arial" charset="0"/>
                  <a:cs typeface="Arial" charset="0"/>
                </a:rPr>
                <a:t>Simple Linear Regression</a:t>
              </a:r>
              <a:endParaRPr lang="en-CA" altLang="en-US">
                <a:latin typeface="Arial" charset="0"/>
                <a:cs typeface="Arial" charset="0"/>
              </a:endParaRPr>
            </a:p>
          </p:txBody>
        </p:sp>
        <p:sp>
          <p:nvSpPr>
            <p:cNvPr id="10" name="Text Box 10"/>
            <p:cNvSpPr txBox="1">
              <a:spLocks noChangeArrowheads="1"/>
            </p:cNvSpPr>
            <p:nvPr/>
          </p:nvSpPr>
          <p:spPr bwMode="auto">
            <a:xfrm>
              <a:off x="2222" y="2296"/>
              <a:ext cx="18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en-US" altLang="en-US">
                  <a:latin typeface="Arial" charset="0"/>
                  <a:cs typeface="Arial" charset="0"/>
                </a:rPr>
                <a:t>Multiple Linear Regression</a:t>
              </a:r>
              <a:endParaRPr lang="en-CA" altLang="en-US">
                <a:latin typeface="Arial" charset="0"/>
                <a:cs typeface="Arial" charset="0"/>
              </a:endParaRPr>
            </a:p>
          </p:txBody>
        </p:sp>
        <p:sp>
          <p:nvSpPr>
            <p:cNvPr id="11" name="Oval 11"/>
            <p:cNvSpPr>
              <a:spLocks noChangeArrowheads="1"/>
            </p:cNvSpPr>
            <p:nvPr/>
          </p:nvSpPr>
          <p:spPr bwMode="auto">
            <a:xfrm>
              <a:off x="1995" y="2568"/>
              <a:ext cx="2041" cy="408"/>
            </a:xfrm>
            <a:prstGeom prst="ellipse">
              <a:avLst/>
            </a:prstGeom>
            <a:noFill/>
            <a:ln w="19050">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endParaRPr lang="en-US" altLang="en-US"/>
            </a:p>
          </p:txBody>
        </p:sp>
        <p:sp>
          <p:nvSpPr>
            <p:cNvPr id="12" name="Oval 12"/>
            <p:cNvSpPr>
              <a:spLocks noChangeArrowheads="1"/>
            </p:cNvSpPr>
            <p:nvPr/>
          </p:nvSpPr>
          <p:spPr bwMode="auto">
            <a:xfrm>
              <a:off x="726" y="2205"/>
              <a:ext cx="952" cy="771"/>
            </a:xfrm>
            <a:prstGeom prst="ellipse">
              <a:avLst/>
            </a:prstGeom>
            <a:noFill/>
            <a:ln w="19050">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endParaRPr lang="en-US" altLang="en-US"/>
            </a:p>
          </p:txBody>
        </p:sp>
        <p:sp>
          <p:nvSpPr>
            <p:cNvPr id="13" name="Oval 13"/>
            <p:cNvSpPr>
              <a:spLocks noChangeArrowheads="1"/>
            </p:cNvSpPr>
            <p:nvPr/>
          </p:nvSpPr>
          <p:spPr bwMode="auto">
            <a:xfrm>
              <a:off x="1859" y="2115"/>
              <a:ext cx="2449" cy="1043"/>
            </a:xfrm>
            <a:prstGeom prst="ellipse">
              <a:avLst/>
            </a:prstGeom>
            <a:noFill/>
            <a:ln w="19050">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endParaRPr lang="en-US" altLang="en-US"/>
            </a:p>
          </p:txBody>
        </p:sp>
        <p:sp>
          <p:nvSpPr>
            <p:cNvPr id="14" name="Text Box 14"/>
            <p:cNvSpPr txBox="1">
              <a:spLocks noChangeArrowheads="1"/>
            </p:cNvSpPr>
            <p:nvPr/>
          </p:nvSpPr>
          <p:spPr bwMode="auto">
            <a:xfrm>
              <a:off x="1519" y="2972"/>
              <a:ext cx="7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en-US" altLang="en-US">
                  <a:latin typeface="Arial" charset="0"/>
                  <a:cs typeface="Arial" charset="0"/>
                </a:rPr>
                <a:t>ANCOVA</a:t>
              </a:r>
              <a:endParaRPr lang="en-CA" altLang="en-US">
                <a:latin typeface="Arial" charset="0"/>
                <a:cs typeface="Arial" charset="0"/>
              </a:endParaRPr>
            </a:p>
          </p:txBody>
        </p:sp>
        <p:sp>
          <p:nvSpPr>
            <p:cNvPr id="15" name="Text Box 15"/>
            <p:cNvSpPr txBox="1">
              <a:spLocks noChangeArrowheads="1"/>
            </p:cNvSpPr>
            <p:nvPr/>
          </p:nvSpPr>
          <p:spPr bwMode="auto">
            <a:xfrm>
              <a:off x="1565" y="1570"/>
              <a:ext cx="2052" cy="231"/>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en-US" altLang="en-US" b="1">
                  <a:solidFill>
                    <a:srgbClr val="33CC33"/>
                  </a:solidFill>
                  <a:latin typeface="Arial" charset="0"/>
                  <a:cs typeface="Arial" charset="0"/>
                </a:rPr>
                <a:t>GENERAL LINEAR MODELS</a:t>
              </a:r>
              <a:endParaRPr lang="en-CA" altLang="en-US" b="1">
                <a:solidFill>
                  <a:srgbClr val="33CC33"/>
                </a:solidFill>
                <a:latin typeface="Arial" charset="0"/>
                <a:cs typeface="Arial" charset="0"/>
              </a:endParaRPr>
            </a:p>
          </p:txBody>
        </p:sp>
        <p:sp>
          <p:nvSpPr>
            <p:cNvPr id="16" name="Text Box 16"/>
            <p:cNvSpPr txBox="1">
              <a:spLocks noChangeArrowheads="1"/>
            </p:cNvSpPr>
            <p:nvPr/>
          </p:nvSpPr>
          <p:spPr bwMode="auto">
            <a:xfrm>
              <a:off x="1809" y="1797"/>
              <a:ext cx="844" cy="231"/>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en-CA" altLang="en-US" b="1" dirty="0">
                  <a:solidFill>
                    <a:srgbClr val="33CC33"/>
                  </a:solidFill>
                  <a:latin typeface="Arial" charset="0"/>
                  <a:cs typeface="Arial" charset="0"/>
                </a:rPr>
                <a:t>ε ~ Normal</a:t>
              </a:r>
            </a:p>
          </p:txBody>
        </p:sp>
        <p:sp>
          <p:nvSpPr>
            <p:cNvPr id="17" name="Text Box 17"/>
            <p:cNvSpPr txBox="1">
              <a:spLocks noChangeArrowheads="1"/>
            </p:cNvSpPr>
            <p:nvPr/>
          </p:nvSpPr>
          <p:spPr bwMode="auto">
            <a:xfrm>
              <a:off x="2880" y="1797"/>
              <a:ext cx="621" cy="250"/>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eaLnBrk="1" hangingPunct="1"/>
              <a:r>
                <a:rPr lang="en-CA" altLang="en-US" sz="2000" b="1" dirty="0">
                  <a:solidFill>
                    <a:srgbClr val="33CC33"/>
                  </a:solidFill>
                  <a:latin typeface="Arial" charset="0"/>
                  <a:cs typeface="Arial" charset="0"/>
                </a:rPr>
                <a:t>R: lm()</a:t>
              </a:r>
            </a:p>
          </p:txBody>
        </p:sp>
      </p:grpSp>
    </p:spTree>
    <p:extLst>
      <p:ext uri="{BB962C8B-B14F-4D97-AF65-F5344CB8AC3E}">
        <p14:creationId xmlns:p14="http://schemas.microsoft.com/office/powerpoint/2010/main" val="28223065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Regression and ANOVA</a:t>
            </a:r>
          </a:p>
        </p:txBody>
      </p:sp>
      <p:sp>
        <p:nvSpPr>
          <p:cNvPr id="4099" name="Rectangle 3"/>
          <p:cNvSpPr>
            <a:spLocks noGrp="1" noChangeArrowheads="1"/>
          </p:cNvSpPr>
          <p:nvPr>
            <p:ph type="body" idx="1"/>
          </p:nvPr>
        </p:nvSpPr>
        <p:spPr/>
        <p:txBody>
          <a:bodyPr/>
          <a:lstStyle/>
          <a:p>
            <a:r>
              <a:rPr lang="en-US" altLang="en-US" dirty="0"/>
              <a:t>Multiple regression:</a:t>
            </a:r>
          </a:p>
          <a:p>
            <a:pPr lvl="1">
              <a:buFontTx/>
              <a:buNone/>
            </a:pPr>
            <a:r>
              <a:rPr lang="en-GB" altLang="en-US" b="1" dirty="0">
                <a:solidFill>
                  <a:schemeClr val="accent2"/>
                </a:solidFill>
              </a:rPr>
              <a:t>Y</a:t>
            </a:r>
            <a:r>
              <a:rPr lang="en-GB" altLang="en-US" dirty="0"/>
              <a:t> = </a:t>
            </a:r>
            <a:r>
              <a:rPr lang="el-GR" altLang="en-US" dirty="0">
                <a:cs typeface="Times New Roman" pitchFamily="18" charset="0"/>
                <a:sym typeface="WP Greek Century" pitchFamily="2" charset="2"/>
              </a:rPr>
              <a:t>β</a:t>
            </a:r>
            <a:r>
              <a:rPr lang="en-GB" altLang="en-US" baseline="-25000" dirty="0"/>
              <a:t>0</a:t>
            </a:r>
            <a:r>
              <a:rPr lang="en-GB" altLang="en-US" dirty="0"/>
              <a:t> + </a:t>
            </a:r>
            <a:r>
              <a:rPr lang="en-GB" altLang="en-US" dirty="0">
                <a:sym typeface="WP Greek Century" pitchFamily="2" charset="2"/>
              </a:rPr>
              <a:t>β</a:t>
            </a:r>
            <a:r>
              <a:rPr lang="en-GB" altLang="en-US" baseline="-25000" dirty="0"/>
              <a:t>1</a:t>
            </a:r>
            <a:r>
              <a:rPr lang="el-GR" altLang="en-US" dirty="0">
                <a:cs typeface="Times New Roman" pitchFamily="18" charset="0"/>
              </a:rPr>
              <a:t>·</a:t>
            </a:r>
            <a:r>
              <a:rPr lang="en-GB" altLang="en-US" b="1" dirty="0" err="1">
                <a:solidFill>
                  <a:schemeClr val="hlink"/>
                </a:solidFill>
              </a:rPr>
              <a:t>X</a:t>
            </a:r>
            <a:r>
              <a:rPr lang="en-GB" altLang="en-US" b="1" baseline="-25000" dirty="0" err="1">
                <a:solidFill>
                  <a:schemeClr val="hlink"/>
                </a:solidFill>
              </a:rPr>
              <a:t>1</a:t>
            </a:r>
            <a:r>
              <a:rPr lang="en-GB" altLang="en-US" dirty="0"/>
              <a:t> + </a:t>
            </a:r>
            <a:r>
              <a:rPr lang="en-GB" altLang="en-US" dirty="0">
                <a:sym typeface="WP Greek Century" pitchFamily="2" charset="2"/>
              </a:rPr>
              <a:t>β</a:t>
            </a:r>
            <a:r>
              <a:rPr lang="en-GB" altLang="en-US" baseline="-25000" dirty="0"/>
              <a:t>2</a:t>
            </a:r>
            <a:r>
              <a:rPr lang="el-GR" altLang="en-US" dirty="0">
                <a:cs typeface="Times New Roman" pitchFamily="18" charset="0"/>
              </a:rPr>
              <a:t>·</a:t>
            </a:r>
            <a:r>
              <a:rPr lang="en-GB" altLang="en-US" b="1" dirty="0" err="1">
                <a:solidFill>
                  <a:schemeClr val="hlink"/>
                </a:solidFill>
              </a:rPr>
              <a:t>X</a:t>
            </a:r>
            <a:r>
              <a:rPr lang="en-GB" altLang="en-US" b="1" baseline="-25000" dirty="0" err="1">
                <a:solidFill>
                  <a:schemeClr val="hlink"/>
                </a:solidFill>
              </a:rPr>
              <a:t>2</a:t>
            </a:r>
            <a:r>
              <a:rPr lang="en-GB" altLang="en-US" dirty="0"/>
              <a:t> + </a:t>
            </a:r>
            <a:r>
              <a:rPr lang="en-GB" altLang="en-US" dirty="0">
                <a:sym typeface="WP Greek Century" pitchFamily="2" charset="2"/>
              </a:rPr>
              <a:t>β</a:t>
            </a:r>
            <a:r>
              <a:rPr lang="en-GB" altLang="en-US" baseline="-25000" dirty="0"/>
              <a:t>3</a:t>
            </a:r>
            <a:r>
              <a:rPr lang="el-GR" altLang="en-US" dirty="0">
                <a:cs typeface="Times New Roman" pitchFamily="18" charset="0"/>
              </a:rPr>
              <a:t>·</a:t>
            </a:r>
            <a:r>
              <a:rPr lang="en-GB" altLang="en-US" b="1" dirty="0" err="1">
                <a:solidFill>
                  <a:schemeClr val="hlink"/>
                </a:solidFill>
              </a:rPr>
              <a:t>X</a:t>
            </a:r>
            <a:r>
              <a:rPr lang="en-GB" altLang="en-US" b="1" baseline="-25000" dirty="0" err="1">
                <a:solidFill>
                  <a:schemeClr val="hlink"/>
                </a:solidFill>
              </a:rPr>
              <a:t>3</a:t>
            </a:r>
            <a:r>
              <a:rPr lang="en-GB" altLang="en-US" dirty="0"/>
              <a:t> + … + Error</a:t>
            </a:r>
          </a:p>
          <a:p>
            <a:pPr lvl="1">
              <a:buFontTx/>
              <a:buNone/>
            </a:pPr>
            <a:r>
              <a:rPr lang="en-GB" altLang="en-US" i="1" dirty="0"/>
              <a:t>			{</a:t>
            </a:r>
            <a:r>
              <a:rPr lang="en-GB" altLang="en-US" i="1" dirty="0">
                <a:solidFill>
                  <a:schemeClr val="hlink"/>
                </a:solidFill>
              </a:rPr>
              <a:t>X</a:t>
            </a:r>
            <a:r>
              <a:rPr lang="en-GB" altLang="en-US" i="1" dirty="0"/>
              <a:t>’s are continuous variables}</a:t>
            </a:r>
            <a:endParaRPr lang="en-GB" altLang="en-US" dirty="0"/>
          </a:p>
          <a:p>
            <a:pPr lvl="1">
              <a:buFontTx/>
              <a:buNone/>
            </a:pPr>
            <a:endParaRPr lang="en-US" altLang="en-US" dirty="0"/>
          </a:p>
          <a:p>
            <a:r>
              <a:rPr lang="en-US" altLang="en-US" dirty="0"/>
              <a:t>ANOVA:</a:t>
            </a:r>
          </a:p>
          <a:p>
            <a:pPr lvl="1">
              <a:buFontTx/>
              <a:buNone/>
            </a:pPr>
            <a:r>
              <a:rPr lang="en-GB" altLang="en-US" b="1" dirty="0">
                <a:solidFill>
                  <a:schemeClr val="accent2"/>
                </a:solidFill>
              </a:rPr>
              <a:t>Y</a:t>
            </a:r>
            <a:r>
              <a:rPr lang="en-GB" altLang="en-US" dirty="0"/>
              <a:t> = </a:t>
            </a:r>
            <a:r>
              <a:rPr lang="en-US" altLang="en-US" dirty="0"/>
              <a:t>γ</a:t>
            </a:r>
            <a:r>
              <a:rPr lang="en-GB" altLang="en-US" baseline="-25000" dirty="0"/>
              <a:t>0</a:t>
            </a:r>
            <a:r>
              <a:rPr lang="en-GB" altLang="en-US" dirty="0"/>
              <a:t> + </a:t>
            </a:r>
            <a:r>
              <a:rPr lang="en-US" altLang="en-US" dirty="0"/>
              <a:t>γ</a:t>
            </a:r>
            <a:r>
              <a:rPr lang="en-GB" altLang="en-US" baseline="-25000" dirty="0"/>
              <a:t>1 </a:t>
            </a:r>
            <a:r>
              <a:rPr lang="en-GB" altLang="en-US" b="1" dirty="0"/>
              <a:t>(</a:t>
            </a:r>
            <a:r>
              <a:rPr lang="en-GB" altLang="en-US" baseline="-25000" dirty="0"/>
              <a:t> </a:t>
            </a:r>
            <a:r>
              <a:rPr lang="en-GB" altLang="en-US" b="1" dirty="0" err="1">
                <a:solidFill>
                  <a:schemeClr val="hlink"/>
                </a:solidFill>
              </a:rPr>
              <a:t>Z</a:t>
            </a:r>
            <a:r>
              <a:rPr lang="en-GB" altLang="en-US" b="1" baseline="-25000" dirty="0" err="1">
                <a:solidFill>
                  <a:schemeClr val="hlink"/>
                </a:solidFill>
              </a:rPr>
              <a:t>1</a:t>
            </a:r>
            <a:r>
              <a:rPr lang="en-GB" altLang="en-US" dirty="0"/>
              <a:t>)+ </a:t>
            </a:r>
            <a:r>
              <a:rPr lang="en-US" altLang="en-US" dirty="0"/>
              <a:t>γ</a:t>
            </a:r>
            <a:r>
              <a:rPr lang="en-GB" altLang="en-US" baseline="-25000" dirty="0"/>
              <a:t>2</a:t>
            </a:r>
            <a:r>
              <a:rPr lang="en-GB" altLang="en-US" b="1" dirty="0"/>
              <a:t>(</a:t>
            </a:r>
            <a:r>
              <a:rPr lang="en-GB" altLang="en-US" baseline="-25000" dirty="0"/>
              <a:t> </a:t>
            </a:r>
            <a:r>
              <a:rPr lang="en-GB" altLang="en-US" b="1" dirty="0" err="1">
                <a:solidFill>
                  <a:schemeClr val="hlink"/>
                </a:solidFill>
              </a:rPr>
              <a:t>Z</a:t>
            </a:r>
            <a:r>
              <a:rPr lang="en-GB" altLang="en-US" b="1" baseline="-25000" dirty="0" err="1">
                <a:solidFill>
                  <a:schemeClr val="hlink"/>
                </a:solidFill>
              </a:rPr>
              <a:t>2</a:t>
            </a:r>
            <a:r>
              <a:rPr lang="en-GB" altLang="en-US" dirty="0"/>
              <a:t>) + </a:t>
            </a:r>
            <a:r>
              <a:rPr lang="en-US" altLang="en-US" dirty="0"/>
              <a:t>γ</a:t>
            </a:r>
            <a:r>
              <a:rPr lang="en-GB" altLang="en-US" baseline="-25000" dirty="0"/>
              <a:t>3</a:t>
            </a:r>
            <a:r>
              <a:rPr lang="en-GB" altLang="en-US" b="1" dirty="0"/>
              <a:t>(</a:t>
            </a:r>
            <a:r>
              <a:rPr lang="en-GB" altLang="en-US" baseline="-25000" dirty="0"/>
              <a:t> </a:t>
            </a:r>
            <a:r>
              <a:rPr lang="en-GB" altLang="en-US" b="1" dirty="0" err="1">
                <a:solidFill>
                  <a:schemeClr val="hlink"/>
                </a:solidFill>
              </a:rPr>
              <a:t>Z</a:t>
            </a:r>
            <a:r>
              <a:rPr lang="en-GB" altLang="en-US" b="1" baseline="-25000" dirty="0" err="1">
                <a:solidFill>
                  <a:schemeClr val="hlink"/>
                </a:solidFill>
              </a:rPr>
              <a:t>3</a:t>
            </a:r>
            <a:r>
              <a:rPr lang="en-GB" altLang="en-US" dirty="0"/>
              <a:t>) + … + Error</a:t>
            </a:r>
          </a:p>
          <a:p>
            <a:pPr lvl="1">
              <a:buFontTx/>
              <a:buNone/>
            </a:pPr>
            <a:r>
              <a:rPr lang="en-GB" altLang="en-US" i="1" dirty="0"/>
              <a:t>	{</a:t>
            </a:r>
            <a:r>
              <a:rPr lang="en-GB" altLang="en-US" b="1" dirty="0">
                <a:solidFill>
                  <a:schemeClr val="hlink"/>
                </a:solidFill>
              </a:rPr>
              <a:t>Z</a:t>
            </a:r>
            <a:r>
              <a:rPr lang="en-GB" altLang="en-US" i="1" dirty="0"/>
              <a:t>’s are categorical variables, defining groups}</a:t>
            </a:r>
            <a:endParaRPr lang="en-GB" altLang="en-US" dirty="0"/>
          </a:p>
          <a:p>
            <a:pPr lvl="1">
              <a:buFontTx/>
              <a:buNone/>
            </a:pPr>
            <a:endParaRPr lang="en-US" altLang="en-US" dirty="0"/>
          </a:p>
        </p:txBody>
      </p:sp>
    </p:spTree>
    <p:extLst>
      <p:ext uri="{BB962C8B-B14F-4D97-AF65-F5344CB8AC3E}">
        <p14:creationId xmlns:p14="http://schemas.microsoft.com/office/powerpoint/2010/main" val="4123316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0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09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381000"/>
            <a:ext cx="7772400" cy="1143000"/>
          </a:xfrm>
        </p:spPr>
        <p:txBody>
          <a:bodyPr/>
          <a:lstStyle/>
          <a:p>
            <a:r>
              <a:rPr lang="en-US" altLang="en-US" sz="3600"/>
              <a:t>Analysis of Covariance</a:t>
            </a:r>
            <a:br>
              <a:rPr lang="en-US" altLang="en-US" sz="3600"/>
            </a:br>
            <a:r>
              <a:rPr lang="en-US" altLang="en-US" sz="3200"/>
              <a:t>(mixture of ANOVA and regression)</a:t>
            </a:r>
            <a:endParaRPr lang="en-US" altLang="en-US"/>
          </a:p>
        </p:txBody>
      </p:sp>
      <p:sp>
        <p:nvSpPr>
          <p:cNvPr id="5123" name="Rectangle 3"/>
          <p:cNvSpPr>
            <a:spLocks noGrp="1" noChangeArrowheads="1"/>
          </p:cNvSpPr>
          <p:nvPr>
            <p:ph type="body" idx="1"/>
          </p:nvPr>
        </p:nvSpPr>
        <p:spPr>
          <a:xfrm>
            <a:off x="304800" y="1905000"/>
            <a:ext cx="8610600" cy="4114800"/>
          </a:xfrm>
        </p:spPr>
        <p:txBody>
          <a:bodyPr/>
          <a:lstStyle/>
          <a:p>
            <a:pPr>
              <a:buFontTx/>
              <a:buNone/>
            </a:pPr>
            <a:r>
              <a:rPr lang="en-GB" altLang="en-US" b="1">
                <a:solidFill>
                  <a:schemeClr val="accent2"/>
                </a:solidFill>
              </a:rPr>
              <a:t>Y</a:t>
            </a:r>
            <a:r>
              <a:rPr lang="en-GB" altLang="en-US"/>
              <a:t> = </a:t>
            </a:r>
            <a:r>
              <a:rPr lang="en-GB" altLang="en-US">
                <a:sym typeface="WP Greek Century" pitchFamily="2" charset="2"/>
              </a:rPr>
              <a:t>β</a:t>
            </a:r>
            <a:r>
              <a:rPr lang="en-GB" altLang="en-US" baseline="-25000"/>
              <a:t>0</a:t>
            </a:r>
            <a:r>
              <a:rPr lang="en-GB" altLang="en-US"/>
              <a:t>+</a:t>
            </a:r>
            <a:r>
              <a:rPr lang="en-GB" altLang="en-US">
                <a:sym typeface="WP Greek Century" pitchFamily="2" charset="2"/>
              </a:rPr>
              <a:t>β</a:t>
            </a:r>
            <a:r>
              <a:rPr lang="en-GB" altLang="en-US" baseline="-25000"/>
              <a:t>1</a:t>
            </a:r>
            <a:r>
              <a:rPr lang="el-GR" altLang="en-US">
                <a:cs typeface="Times New Roman" pitchFamily="18" charset="0"/>
              </a:rPr>
              <a:t>·</a:t>
            </a:r>
            <a:r>
              <a:rPr lang="en-GB" altLang="en-US" b="1">
                <a:solidFill>
                  <a:schemeClr val="hlink"/>
                </a:solidFill>
              </a:rPr>
              <a:t>X</a:t>
            </a:r>
            <a:r>
              <a:rPr lang="en-GB" altLang="en-US" b="1" baseline="-25000">
                <a:solidFill>
                  <a:schemeClr val="hlink"/>
                </a:solidFill>
              </a:rPr>
              <a:t>1</a:t>
            </a:r>
            <a:r>
              <a:rPr lang="en-GB" altLang="en-US"/>
              <a:t>+</a:t>
            </a:r>
            <a:r>
              <a:rPr lang="en-GB" altLang="en-US">
                <a:sym typeface="WP Greek Century" pitchFamily="2" charset="2"/>
              </a:rPr>
              <a:t>β</a:t>
            </a:r>
            <a:r>
              <a:rPr lang="en-GB" altLang="en-US" baseline="-25000"/>
              <a:t>2</a:t>
            </a:r>
            <a:r>
              <a:rPr lang="el-GR" altLang="en-US">
                <a:cs typeface="Times New Roman" pitchFamily="18" charset="0"/>
              </a:rPr>
              <a:t>·</a:t>
            </a:r>
            <a:r>
              <a:rPr lang="en-GB" altLang="en-US" b="1">
                <a:solidFill>
                  <a:schemeClr val="hlink"/>
                </a:solidFill>
              </a:rPr>
              <a:t>X</a:t>
            </a:r>
            <a:r>
              <a:rPr lang="en-GB" altLang="en-US" b="1" baseline="-25000">
                <a:solidFill>
                  <a:schemeClr val="hlink"/>
                </a:solidFill>
              </a:rPr>
              <a:t>2</a:t>
            </a:r>
            <a:r>
              <a:rPr lang="en-GB" altLang="en-US"/>
              <a:t>+…+</a:t>
            </a:r>
            <a:r>
              <a:rPr lang="en-US" altLang="en-US"/>
              <a:t>γ</a:t>
            </a:r>
            <a:r>
              <a:rPr lang="en-GB" altLang="en-US" baseline="-25000"/>
              <a:t>1</a:t>
            </a:r>
            <a:r>
              <a:rPr lang="en-GB" altLang="en-US" b="1"/>
              <a:t>(</a:t>
            </a:r>
            <a:r>
              <a:rPr lang="en-GB" altLang="en-US" baseline="-25000"/>
              <a:t> </a:t>
            </a:r>
            <a:r>
              <a:rPr lang="en-GB" altLang="en-US" b="1">
                <a:solidFill>
                  <a:schemeClr val="hlink"/>
                </a:solidFill>
              </a:rPr>
              <a:t>Z</a:t>
            </a:r>
            <a:r>
              <a:rPr lang="en-GB" altLang="en-US" b="1" baseline="-25000">
                <a:solidFill>
                  <a:schemeClr val="hlink"/>
                </a:solidFill>
              </a:rPr>
              <a:t>1</a:t>
            </a:r>
            <a:r>
              <a:rPr lang="en-GB" altLang="en-US"/>
              <a:t>)+</a:t>
            </a:r>
            <a:r>
              <a:rPr lang="en-US" altLang="en-US"/>
              <a:t>γ</a:t>
            </a:r>
            <a:r>
              <a:rPr lang="en-GB" altLang="en-US" baseline="-25000"/>
              <a:t>2</a:t>
            </a:r>
            <a:r>
              <a:rPr lang="en-GB" altLang="en-US" b="1"/>
              <a:t>(</a:t>
            </a:r>
            <a:r>
              <a:rPr lang="en-GB" altLang="en-US" baseline="-25000"/>
              <a:t> </a:t>
            </a:r>
            <a:r>
              <a:rPr lang="en-GB" altLang="en-US" b="1">
                <a:solidFill>
                  <a:schemeClr val="hlink"/>
                </a:solidFill>
              </a:rPr>
              <a:t>Z</a:t>
            </a:r>
            <a:r>
              <a:rPr lang="en-GB" altLang="en-US" b="1" baseline="-25000">
                <a:solidFill>
                  <a:schemeClr val="hlink"/>
                </a:solidFill>
              </a:rPr>
              <a:t>2</a:t>
            </a:r>
            <a:r>
              <a:rPr lang="en-GB" altLang="en-US"/>
              <a:t>)+... +Error</a:t>
            </a:r>
          </a:p>
          <a:p>
            <a:pPr lvl="1">
              <a:buFontTx/>
              <a:buNone/>
            </a:pPr>
            <a:r>
              <a:rPr lang="en-GB" altLang="en-US" i="1"/>
              <a:t>			{</a:t>
            </a:r>
            <a:r>
              <a:rPr lang="en-GB" altLang="en-US" i="1">
                <a:solidFill>
                  <a:schemeClr val="hlink"/>
                </a:solidFill>
              </a:rPr>
              <a:t>X</a:t>
            </a:r>
            <a:r>
              <a:rPr lang="en-GB" altLang="en-US" i="1"/>
              <a:t>’s are continuous variables}</a:t>
            </a:r>
            <a:endParaRPr lang="en-GB" altLang="en-US"/>
          </a:p>
          <a:p>
            <a:pPr lvl="1">
              <a:buFontTx/>
              <a:buNone/>
            </a:pPr>
            <a:r>
              <a:rPr lang="en-GB" altLang="en-US" i="1"/>
              <a:t>		 {</a:t>
            </a:r>
            <a:r>
              <a:rPr lang="en-GB" altLang="en-US" i="1">
                <a:solidFill>
                  <a:schemeClr val="hlink"/>
                </a:solidFill>
              </a:rPr>
              <a:t>Z</a:t>
            </a:r>
            <a:r>
              <a:rPr lang="en-GB" altLang="en-US" i="1"/>
              <a:t>’s are categorical variables, defining groups}</a:t>
            </a:r>
          </a:p>
          <a:p>
            <a:pPr lvl="1">
              <a:buFontTx/>
              <a:buNone/>
            </a:pPr>
            <a:endParaRPr lang="en-GB" altLang="en-US"/>
          </a:p>
          <a:p>
            <a:r>
              <a:rPr lang="en-US" altLang="en-US"/>
              <a:t>Important assumption:</a:t>
            </a:r>
            <a:br>
              <a:rPr lang="en-US" altLang="en-US"/>
            </a:br>
            <a:r>
              <a:rPr lang="en-US" altLang="en-US"/>
              <a:t>	</a:t>
            </a:r>
            <a:r>
              <a:rPr lang="en-US" altLang="en-US" i="1"/>
              <a:t>Parallelism</a:t>
            </a:r>
            <a:r>
              <a:rPr lang="en-US" altLang="en-US"/>
              <a:t>: </a:t>
            </a:r>
            <a:r>
              <a:rPr lang="en-GB" altLang="en-US">
                <a:sym typeface="WP Greek Century" pitchFamily="2" charset="2"/>
              </a:rPr>
              <a:t>β’s the same for all groups</a:t>
            </a:r>
          </a:p>
          <a:p>
            <a:endParaRPr lang="en-GB" altLang="en-US">
              <a:sym typeface="WP Greek Century" pitchFamily="2" charset="2"/>
            </a:endParaRPr>
          </a:p>
          <a:p>
            <a:r>
              <a:rPr lang="en-GB" altLang="en-US">
                <a:sym typeface="WP Greek Century" pitchFamily="2" charset="2"/>
              </a:rPr>
              <a:t>Estimate β’s and </a:t>
            </a:r>
            <a:r>
              <a:rPr lang="en-US" altLang="en-US"/>
              <a:t>γ’s using least squares</a:t>
            </a:r>
          </a:p>
        </p:txBody>
      </p:sp>
    </p:spTree>
    <p:extLst>
      <p:ext uri="{BB962C8B-B14F-4D97-AF65-F5344CB8AC3E}">
        <p14:creationId xmlns:p14="http://schemas.microsoft.com/office/powerpoint/2010/main" val="3098892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1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sp>
        <p:nvSpPr>
          <p:cNvPr id="7" name="2 Marcador de contenido"/>
          <p:cNvSpPr>
            <a:spLocks noGrp="1"/>
          </p:cNvSpPr>
          <p:nvPr>
            <p:ph idx="1"/>
          </p:nvPr>
        </p:nvSpPr>
        <p:spPr>
          <a:xfrm>
            <a:off x="467544" y="1196752"/>
            <a:ext cx="8229600" cy="1440159"/>
          </a:xfrm>
        </p:spPr>
        <p:txBody>
          <a:bodyPr>
            <a:normAutofit/>
          </a:bodyPr>
          <a:lstStyle/>
          <a:p>
            <a:r>
              <a:rPr lang="en-US" dirty="0" smtClean="0"/>
              <a:t>Regression Line </a:t>
            </a:r>
            <a:r>
              <a:rPr lang="en-US" sz="2000" dirty="0" smtClean="0"/>
              <a:t>(</a:t>
            </a:r>
            <a:r>
              <a:rPr lang="en-US" sz="2000" dirty="0" smtClean="0">
                <a:solidFill>
                  <a:srgbClr val="92D050"/>
                </a:solidFill>
              </a:rPr>
              <a:t>Figure 3.1 in text book</a:t>
            </a:r>
            <a:r>
              <a:rPr lang="en-US" sz="2000" dirty="0" smtClean="0"/>
              <a:t>)</a:t>
            </a:r>
          </a:p>
          <a:p>
            <a:pPr marL="0" indent="0">
              <a:buNone/>
            </a:pPr>
            <a:r>
              <a:rPr lang="en-US" sz="1600" dirty="0" smtClean="0">
                <a:latin typeface="Lucida Console" panose="020B0609040504020204" pitchFamily="49" charset="0"/>
              </a:rPr>
              <a:t>&gt; </a:t>
            </a:r>
            <a:r>
              <a:rPr lang="en-US" sz="1600" dirty="0">
                <a:latin typeface="Lucida Console" panose="020B0609040504020204" pitchFamily="49" charset="0"/>
              </a:rPr>
              <a:t>plot(</a:t>
            </a:r>
            <a:r>
              <a:rPr lang="en-US" sz="1600" dirty="0" err="1">
                <a:latin typeface="Lucida Console" panose="020B0609040504020204" pitchFamily="49" charset="0"/>
              </a:rPr>
              <a:t>TV,Sales</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&gt; </a:t>
            </a:r>
            <a:r>
              <a:rPr lang="en-US" sz="1600" dirty="0" err="1">
                <a:latin typeface="Lucida Console" panose="020B0609040504020204" pitchFamily="49" charset="0"/>
              </a:rPr>
              <a:t>abline</a:t>
            </a:r>
            <a:r>
              <a:rPr lang="en-US" sz="1600" dirty="0">
                <a:latin typeface="Lucida Console" panose="020B0609040504020204" pitchFamily="49" charset="0"/>
              </a:rPr>
              <a:t>(</a:t>
            </a:r>
            <a:r>
              <a:rPr lang="en-US" sz="1600" dirty="0" err="1">
                <a:latin typeface="Lucida Console" panose="020B0609040504020204" pitchFamily="49" charset="0"/>
              </a:rPr>
              <a:t>lm.fit,lwd</a:t>
            </a:r>
            <a:r>
              <a:rPr lang="en-US" sz="1600" dirty="0">
                <a:latin typeface="Lucida Console" panose="020B0609040504020204" pitchFamily="49" charset="0"/>
              </a:rPr>
              <a:t>=</a:t>
            </a:r>
            <a:r>
              <a:rPr lang="en-US" sz="1600" dirty="0" err="1">
                <a:latin typeface="Lucida Console" panose="020B0609040504020204" pitchFamily="49" charset="0"/>
              </a:rPr>
              <a:t>3,col</a:t>
            </a:r>
            <a:r>
              <a:rPr lang="en-US" sz="1600" dirty="0">
                <a:latin typeface="Lucida Console" panose="020B0609040504020204" pitchFamily="49" charset="0"/>
              </a:rPr>
              <a:t>=2) </a:t>
            </a:r>
            <a:endParaRPr lang="en-US" sz="1600" dirty="0" smtClean="0">
              <a:latin typeface="Lucida Console" panose="020B0609040504020204" pitchFamily="49" charset="0"/>
            </a:endParaRPr>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519031"/>
            <a:ext cx="5539085" cy="3558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02131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altLang="en-US" smtClean="0"/>
              <a:t>Analysis of Covariance</a:t>
            </a:r>
          </a:p>
        </p:txBody>
      </p:sp>
      <p:sp>
        <p:nvSpPr>
          <p:cNvPr id="7171" name="Rectangle 3"/>
          <p:cNvSpPr>
            <a:spLocks noGrp="1" noChangeArrowheads="1"/>
          </p:cNvSpPr>
          <p:nvPr>
            <p:ph type="body" idx="1"/>
          </p:nvPr>
        </p:nvSpPr>
        <p:spPr>
          <a:xfrm>
            <a:off x="467544" y="1484784"/>
            <a:ext cx="8229600" cy="4525963"/>
          </a:xfrm>
        </p:spPr>
        <p:txBody>
          <a:bodyPr/>
          <a:lstStyle/>
          <a:p>
            <a:pPr eaLnBrk="1" hangingPunct="1">
              <a:defRPr/>
            </a:pPr>
            <a:r>
              <a:rPr lang="en-US" altLang="en-US" dirty="0" smtClean="0"/>
              <a:t>Analysis of Covariance (</a:t>
            </a:r>
            <a:r>
              <a:rPr lang="en-US" altLang="en-US" dirty="0" err="1" smtClean="0"/>
              <a:t>ANCOVA</a:t>
            </a:r>
            <a:r>
              <a:rPr lang="en-US" altLang="en-US" dirty="0" smtClean="0"/>
              <a:t>) is a statistical test related to ANOVA</a:t>
            </a:r>
          </a:p>
          <a:p>
            <a:pPr marL="0" indent="0" eaLnBrk="1" hangingPunct="1">
              <a:buNone/>
              <a:defRPr/>
            </a:pPr>
            <a:endParaRPr lang="en-US" altLang="en-US" dirty="0" smtClean="0"/>
          </a:p>
          <a:p>
            <a:pPr eaLnBrk="1" hangingPunct="1">
              <a:defRPr/>
            </a:pPr>
            <a:r>
              <a:rPr lang="en-US" altLang="en-US" dirty="0" smtClean="0"/>
              <a:t>It tests whether there is a significant difference between groups </a:t>
            </a:r>
            <a:r>
              <a:rPr lang="en-US" altLang="en-US" b="1" dirty="0" smtClean="0">
                <a:solidFill>
                  <a:srgbClr val="00B050"/>
                </a:solidFill>
              </a:rPr>
              <a:t>after controlling </a:t>
            </a:r>
            <a:r>
              <a:rPr lang="en-US" altLang="en-US" dirty="0" smtClean="0"/>
              <a:t>for variance explained by </a:t>
            </a:r>
            <a:r>
              <a:rPr lang="en-US" altLang="en-US" b="1" dirty="0" smtClean="0">
                <a:solidFill>
                  <a:srgbClr val="00B050"/>
                </a:solidFill>
              </a:rPr>
              <a:t>a covariate</a:t>
            </a:r>
          </a:p>
          <a:p>
            <a:pPr eaLnBrk="1" hangingPunct="1">
              <a:defRPr/>
            </a:pPr>
            <a:endParaRPr lang="en-US" altLang="en-US" dirty="0"/>
          </a:p>
          <a:p>
            <a:pPr eaLnBrk="1" hangingPunct="1">
              <a:defRPr/>
            </a:pPr>
            <a:r>
              <a:rPr lang="en-US" altLang="en-US" b="1" dirty="0" smtClean="0">
                <a:solidFill>
                  <a:srgbClr val="00B050"/>
                </a:solidFill>
              </a:rPr>
              <a:t>A covariate is a continuous variable </a:t>
            </a:r>
            <a:r>
              <a:rPr lang="en-US" altLang="en-US" dirty="0" smtClean="0"/>
              <a:t>that correlates with the dependent variable</a:t>
            </a:r>
          </a:p>
        </p:txBody>
      </p:sp>
    </p:spTree>
    <p:extLst>
      <p:ext uri="{BB962C8B-B14F-4D97-AF65-F5344CB8AC3E}">
        <p14:creationId xmlns:p14="http://schemas.microsoft.com/office/powerpoint/2010/main" val="36683063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altLang="en-US" smtClean="0"/>
              <a:t>So, what does all that mean?</a:t>
            </a:r>
          </a:p>
        </p:txBody>
      </p:sp>
      <p:sp>
        <p:nvSpPr>
          <p:cNvPr id="8195" name="Rectangle 3"/>
          <p:cNvSpPr>
            <a:spLocks noGrp="1" noChangeArrowheads="1"/>
          </p:cNvSpPr>
          <p:nvPr>
            <p:ph type="body" idx="1"/>
          </p:nvPr>
        </p:nvSpPr>
        <p:spPr/>
        <p:txBody>
          <a:bodyPr/>
          <a:lstStyle/>
          <a:p>
            <a:pPr eaLnBrk="1" hangingPunct="1">
              <a:defRPr/>
            </a:pPr>
            <a:r>
              <a:rPr lang="en-US" altLang="en-US" dirty="0" smtClean="0"/>
              <a:t>This means that you can, in effect, “partial out” a continuous variable and run an ANOVA on the results</a:t>
            </a:r>
          </a:p>
          <a:p>
            <a:pPr marL="0" indent="0" eaLnBrk="1" hangingPunct="1">
              <a:buNone/>
              <a:defRPr/>
            </a:pPr>
            <a:endParaRPr lang="en-US" altLang="en-US" dirty="0" smtClean="0"/>
          </a:p>
          <a:p>
            <a:pPr eaLnBrk="1" hangingPunct="1">
              <a:defRPr/>
            </a:pPr>
            <a:r>
              <a:rPr lang="en-US" altLang="en-US" dirty="0" smtClean="0"/>
              <a:t>This is one way that you can run a statistical test with both categorical and continuous independent variables</a:t>
            </a:r>
          </a:p>
        </p:txBody>
      </p:sp>
    </p:spTree>
    <p:extLst>
      <p:ext uri="{BB962C8B-B14F-4D97-AF65-F5344CB8AC3E}">
        <p14:creationId xmlns:p14="http://schemas.microsoft.com/office/powerpoint/2010/main" val="238135192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altLang="en-US" smtClean="0"/>
              <a:t>Hypotheses for ANCOVA</a:t>
            </a:r>
          </a:p>
        </p:txBody>
      </p:sp>
      <p:sp>
        <p:nvSpPr>
          <p:cNvPr id="9219" name="Rectangle 3"/>
          <p:cNvSpPr>
            <a:spLocks noGrp="1" noChangeArrowheads="1"/>
          </p:cNvSpPr>
          <p:nvPr>
            <p:ph type="body" idx="1"/>
          </p:nvPr>
        </p:nvSpPr>
        <p:spPr/>
        <p:txBody>
          <a:bodyPr/>
          <a:lstStyle/>
          <a:p>
            <a:pPr eaLnBrk="1" hangingPunct="1">
              <a:defRPr/>
            </a:pPr>
            <a:r>
              <a:rPr lang="en-US" altLang="en-US" i="1" dirty="0" err="1" smtClean="0"/>
              <a:t>H</a:t>
            </a:r>
            <a:r>
              <a:rPr lang="en-US" altLang="en-US" i="1" baseline="-25000" dirty="0" err="1" smtClean="0"/>
              <a:t>0</a:t>
            </a:r>
            <a:r>
              <a:rPr lang="en-US" altLang="en-US" dirty="0" smtClean="0"/>
              <a:t> and </a:t>
            </a:r>
            <a:r>
              <a:rPr lang="en-US" altLang="en-US" i="1" dirty="0" err="1" smtClean="0"/>
              <a:t>H</a:t>
            </a:r>
            <a:r>
              <a:rPr lang="en-US" altLang="en-US" i="1" baseline="-25000" dirty="0" err="1" smtClean="0"/>
              <a:t>1</a:t>
            </a:r>
            <a:r>
              <a:rPr lang="en-US" altLang="en-US" dirty="0" smtClean="0"/>
              <a:t> need to be stated slightly differently for an </a:t>
            </a:r>
            <a:r>
              <a:rPr lang="en-US" altLang="en-US" dirty="0" err="1" smtClean="0"/>
              <a:t>ANCOVA</a:t>
            </a:r>
            <a:r>
              <a:rPr lang="en-US" altLang="en-US" dirty="0" smtClean="0"/>
              <a:t> than a regular ANOVA</a:t>
            </a:r>
          </a:p>
          <a:p>
            <a:pPr eaLnBrk="1" hangingPunct="1">
              <a:defRPr/>
            </a:pPr>
            <a:endParaRPr lang="en-US" altLang="en-US" dirty="0" smtClean="0"/>
          </a:p>
          <a:p>
            <a:pPr eaLnBrk="1" hangingPunct="1">
              <a:defRPr/>
            </a:pPr>
            <a:r>
              <a:rPr lang="en-US" altLang="en-US" i="1" dirty="0" err="1" smtClean="0"/>
              <a:t>H</a:t>
            </a:r>
            <a:r>
              <a:rPr lang="en-US" altLang="en-US" i="1" baseline="-25000" dirty="0" err="1" smtClean="0"/>
              <a:t>0</a:t>
            </a:r>
            <a:r>
              <a:rPr lang="en-US" altLang="en-US" dirty="0" smtClean="0"/>
              <a:t>: the group means are equal after controlling for the covariate</a:t>
            </a:r>
          </a:p>
          <a:p>
            <a:pPr eaLnBrk="1" hangingPunct="1">
              <a:defRPr/>
            </a:pPr>
            <a:endParaRPr lang="en-US" altLang="en-US" dirty="0" smtClean="0"/>
          </a:p>
          <a:p>
            <a:pPr eaLnBrk="1" hangingPunct="1">
              <a:defRPr/>
            </a:pPr>
            <a:r>
              <a:rPr lang="en-US" altLang="en-US" i="1" dirty="0" err="1" smtClean="0"/>
              <a:t>H</a:t>
            </a:r>
            <a:r>
              <a:rPr lang="en-US" altLang="en-US" i="1" baseline="-25000" dirty="0" err="1" smtClean="0"/>
              <a:t>1</a:t>
            </a:r>
            <a:r>
              <a:rPr lang="en-US" altLang="en-US" dirty="0" smtClean="0"/>
              <a:t>: the group means are not equal after controlling for the covariate</a:t>
            </a:r>
          </a:p>
        </p:txBody>
      </p:sp>
    </p:spTree>
    <p:extLst>
      <p:ext uri="{BB962C8B-B14F-4D97-AF65-F5344CB8AC3E}">
        <p14:creationId xmlns:p14="http://schemas.microsoft.com/office/powerpoint/2010/main" val="26721757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altLang="en-US" smtClean="0"/>
              <a:t>Assumptions for ANCOVA</a:t>
            </a:r>
          </a:p>
        </p:txBody>
      </p:sp>
      <p:sp>
        <p:nvSpPr>
          <p:cNvPr id="10243" name="Rectangle 3"/>
          <p:cNvSpPr>
            <a:spLocks noGrp="1" noChangeArrowheads="1"/>
          </p:cNvSpPr>
          <p:nvPr>
            <p:ph type="body" idx="1"/>
          </p:nvPr>
        </p:nvSpPr>
        <p:spPr>
          <a:xfrm>
            <a:off x="467544" y="1340768"/>
            <a:ext cx="8229600" cy="4724400"/>
          </a:xfrm>
        </p:spPr>
        <p:txBody>
          <a:bodyPr/>
          <a:lstStyle/>
          <a:p>
            <a:pPr eaLnBrk="1" hangingPunct="1">
              <a:lnSpc>
                <a:spcPct val="90000"/>
              </a:lnSpc>
              <a:buFont typeface="Wingdings" pitchFamily="2" charset="2"/>
              <a:buNone/>
              <a:defRPr/>
            </a:pPr>
            <a:r>
              <a:rPr lang="en-US" altLang="en-US" dirty="0" smtClean="0"/>
              <a:t>ANOVA assumptions:</a:t>
            </a:r>
          </a:p>
          <a:p>
            <a:pPr eaLnBrk="1" hangingPunct="1">
              <a:lnSpc>
                <a:spcPct val="90000"/>
              </a:lnSpc>
              <a:defRPr/>
            </a:pPr>
            <a:r>
              <a:rPr lang="en-US" altLang="en-US" dirty="0" smtClean="0"/>
              <a:t>Variance is normally distributed</a:t>
            </a:r>
          </a:p>
          <a:p>
            <a:pPr eaLnBrk="1" hangingPunct="1">
              <a:lnSpc>
                <a:spcPct val="90000"/>
              </a:lnSpc>
              <a:defRPr/>
            </a:pPr>
            <a:r>
              <a:rPr lang="en-US" altLang="en-US" dirty="0" smtClean="0"/>
              <a:t>Variance is equal between groups</a:t>
            </a:r>
          </a:p>
          <a:p>
            <a:pPr eaLnBrk="1" hangingPunct="1">
              <a:lnSpc>
                <a:spcPct val="90000"/>
              </a:lnSpc>
              <a:defRPr/>
            </a:pPr>
            <a:r>
              <a:rPr lang="en-US" altLang="en-US" dirty="0" smtClean="0"/>
              <a:t>All measurements are independent</a:t>
            </a:r>
          </a:p>
          <a:p>
            <a:pPr eaLnBrk="1" hangingPunct="1">
              <a:lnSpc>
                <a:spcPct val="90000"/>
              </a:lnSpc>
              <a:defRPr/>
            </a:pPr>
            <a:endParaRPr lang="en-US" altLang="en-US" dirty="0" smtClean="0"/>
          </a:p>
          <a:p>
            <a:pPr eaLnBrk="1" hangingPunct="1">
              <a:lnSpc>
                <a:spcPct val="90000"/>
              </a:lnSpc>
              <a:buFont typeface="Wingdings" pitchFamily="2" charset="2"/>
              <a:buNone/>
              <a:defRPr/>
            </a:pPr>
            <a:r>
              <a:rPr lang="en-US" altLang="en-US" dirty="0" smtClean="0"/>
              <a:t>Also, for </a:t>
            </a:r>
            <a:r>
              <a:rPr lang="en-US" altLang="en-US" dirty="0" err="1" smtClean="0"/>
              <a:t>ANCOVA</a:t>
            </a:r>
            <a:r>
              <a:rPr lang="en-US" altLang="en-US" dirty="0" smtClean="0"/>
              <a:t>:</a:t>
            </a:r>
          </a:p>
          <a:p>
            <a:pPr eaLnBrk="1" hangingPunct="1">
              <a:lnSpc>
                <a:spcPct val="90000"/>
              </a:lnSpc>
              <a:defRPr/>
            </a:pPr>
            <a:r>
              <a:rPr lang="en-US" altLang="en-US" dirty="0" smtClean="0"/>
              <a:t>Relationship between the Dependent Variable (Response, Y) and covariate is linear</a:t>
            </a:r>
          </a:p>
          <a:p>
            <a:pPr eaLnBrk="1" hangingPunct="1">
              <a:lnSpc>
                <a:spcPct val="90000"/>
              </a:lnSpc>
              <a:defRPr/>
            </a:pPr>
            <a:r>
              <a:rPr lang="en-US" altLang="en-US" dirty="0" smtClean="0"/>
              <a:t>The relationship between the DV and covariate is the same for all groups</a:t>
            </a:r>
          </a:p>
        </p:txBody>
      </p:sp>
    </p:spTree>
    <p:extLst>
      <p:ext uri="{BB962C8B-B14F-4D97-AF65-F5344CB8AC3E}">
        <p14:creationId xmlns:p14="http://schemas.microsoft.com/office/powerpoint/2010/main" val="19865969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Extensions of the Linear Model</a:t>
            </a:r>
            <a:endParaRPr lang="en-US" sz="2000" dirty="0"/>
          </a:p>
        </p:txBody>
      </p:sp>
      <p:sp>
        <p:nvSpPr>
          <p:cNvPr id="8" name="2 Marcador de contenido"/>
          <p:cNvSpPr>
            <a:spLocks noGrp="1"/>
          </p:cNvSpPr>
          <p:nvPr>
            <p:ph idx="1"/>
          </p:nvPr>
        </p:nvSpPr>
        <p:spPr>
          <a:xfrm>
            <a:off x="467544" y="1196753"/>
            <a:ext cx="8229600" cy="1368152"/>
          </a:xfrm>
        </p:spPr>
        <p:txBody>
          <a:bodyPr>
            <a:normAutofit fontScale="77500" lnSpcReduction="20000"/>
          </a:bodyPr>
          <a:lstStyle/>
          <a:p>
            <a:r>
              <a:rPr lang="en-US" dirty="0" smtClean="0"/>
              <a:t>But let’s continue …</a:t>
            </a:r>
          </a:p>
          <a:p>
            <a:endParaRPr lang="en-US" dirty="0" smtClean="0"/>
          </a:p>
          <a:p>
            <a:r>
              <a:rPr lang="en-US" dirty="0" smtClean="0"/>
              <a:t>Extensions </a:t>
            </a:r>
            <a:r>
              <a:rPr lang="en-US" dirty="0"/>
              <a:t>of the Linear </a:t>
            </a:r>
            <a:r>
              <a:rPr lang="en-US" dirty="0" smtClean="0"/>
              <a:t>Model: the two most important assumptions in Multiple Linear Regression are:</a:t>
            </a:r>
            <a:endParaRPr lang="en-US" dirty="0"/>
          </a:p>
        </p:txBody>
      </p:sp>
      <p:sp>
        <p:nvSpPr>
          <p:cNvPr id="4" name="3 Rectángulo"/>
          <p:cNvSpPr/>
          <p:nvPr/>
        </p:nvSpPr>
        <p:spPr>
          <a:xfrm>
            <a:off x="827584" y="3140968"/>
            <a:ext cx="7704856" cy="1554272"/>
          </a:xfrm>
          <a:prstGeom prst="rect">
            <a:avLst/>
          </a:prstGeom>
        </p:spPr>
        <p:txBody>
          <a:bodyPr wrap="square">
            <a:spAutoFit/>
          </a:bodyPr>
          <a:lstStyle/>
          <a:p>
            <a:pPr marL="800100" lvl="1" indent="-342900">
              <a:spcAft>
                <a:spcPts val="1800"/>
              </a:spcAft>
              <a:buClr>
                <a:srgbClr val="0070C0"/>
              </a:buClr>
              <a:buSzPct val="80000"/>
              <a:buFont typeface="Arial" panose="020B0604020202020204" pitchFamily="34" charset="0"/>
              <a:buChar char="•"/>
            </a:pPr>
            <a:r>
              <a:rPr lang="en-US" sz="2000" b="1" i="1" dirty="0" smtClean="0">
                <a:solidFill>
                  <a:schemeClr val="bg1">
                    <a:lumMod val="85000"/>
                  </a:schemeClr>
                </a:solidFill>
              </a:rPr>
              <a:t>Additive</a:t>
            </a:r>
            <a:r>
              <a:rPr lang="en-US" sz="2000" dirty="0" smtClean="0">
                <a:solidFill>
                  <a:schemeClr val="bg1">
                    <a:lumMod val="85000"/>
                  </a:schemeClr>
                </a:solidFill>
              </a:rPr>
              <a:t>: the </a:t>
            </a:r>
            <a:r>
              <a:rPr lang="en-US" sz="2000" dirty="0">
                <a:solidFill>
                  <a:schemeClr val="bg1">
                    <a:lumMod val="85000"/>
                  </a:schemeClr>
                </a:solidFill>
              </a:rPr>
              <a:t>effect of changes in a predictor </a:t>
            </a:r>
            <a:r>
              <a:rPr lang="en-US" sz="2000" i="1" dirty="0" err="1">
                <a:solidFill>
                  <a:schemeClr val="bg1">
                    <a:lumMod val="85000"/>
                  </a:schemeClr>
                </a:solidFill>
                <a:latin typeface="Times New Roman" panose="02020603050405020304" pitchFamily="18" charset="0"/>
                <a:cs typeface="Times New Roman" panose="02020603050405020304" pitchFamily="18" charset="0"/>
              </a:rPr>
              <a:t>X</a:t>
            </a:r>
            <a:r>
              <a:rPr lang="en-US" sz="2000" i="1" baseline="-25000" dirty="0" err="1">
                <a:solidFill>
                  <a:schemeClr val="bg1">
                    <a:lumMod val="85000"/>
                  </a:schemeClr>
                </a:solidFill>
                <a:latin typeface="Times New Roman" panose="02020603050405020304" pitchFamily="18" charset="0"/>
                <a:cs typeface="Times New Roman" panose="02020603050405020304" pitchFamily="18" charset="0"/>
              </a:rPr>
              <a:t>j</a:t>
            </a:r>
            <a:r>
              <a:rPr lang="en-US" sz="2000" dirty="0">
                <a:solidFill>
                  <a:schemeClr val="bg1">
                    <a:lumMod val="85000"/>
                  </a:schemeClr>
                </a:solidFill>
              </a:rPr>
              <a:t> on the response </a:t>
            </a:r>
            <a:r>
              <a:rPr lang="en-US" sz="2000" i="1" dirty="0">
                <a:solidFill>
                  <a:schemeClr val="bg1">
                    <a:lumMod val="85000"/>
                  </a:schemeClr>
                </a:solidFill>
                <a:latin typeface="Times New Roman" panose="02020603050405020304" pitchFamily="18" charset="0"/>
                <a:cs typeface="Times New Roman" panose="02020603050405020304" pitchFamily="18" charset="0"/>
              </a:rPr>
              <a:t>Y</a:t>
            </a:r>
            <a:r>
              <a:rPr lang="en-US" sz="2000" dirty="0" smtClean="0">
                <a:solidFill>
                  <a:schemeClr val="bg1">
                    <a:lumMod val="85000"/>
                  </a:schemeClr>
                </a:solidFill>
              </a:rPr>
              <a:t> </a:t>
            </a:r>
            <a:r>
              <a:rPr lang="en-US" sz="2000" dirty="0">
                <a:solidFill>
                  <a:schemeClr val="bg1">
                    <a:lumMod val="85000"/>
                  </a:schemeClr>
                </a:solidFill>
              </a:rPr>
              <a:t>is independent of the values of the other </a:t>
            </a:r>
            <a:r>
              <a:rPr lang="en-US" sz="2000" dirty="0" smtClean="0">
                <a:solidFill>
                  <a:schemeClr val="bg1">
                    <a:lumMod val="85000"/>
                  </a:schemeClr>
                </a:solidFill>
              </a:rPr>
              <a:t>predictors.</a:t>
            </a:r>
          </a:p>
          <a:p>
            <a:pPr marL="800100" lvl="1" indent="-342900">
              <a:spcAft>
                <a:spcPts val="1800"/>
              </a:spcAft>
              <a:buClr>
                <a:srgbClr val="0070C0"/>
              </a:buClr>
              <a:buSzPct val="80000"/>
              <a:buFont typeface="Arial" panose="020B0604020202020204" pitchFamily="34" charset="0"/>
              <a:buChar char="•"/>
            </a:pPr>
            <a:r>
              <a:rPr lang="en-US" sz="2000" b="1" i="1" dirty="0" smtClean="0">
                <a:solidFill>
                  <a:srgbClr val="00B0F0"/>
                </a:solidFill>
              </a:rPr>
              <a:t>Linear</a:t>
            </a:r>
            <a:r>
              <a:rPr lang="en-US" sz="2000" dirty="0" smtClean="0"/>
              <a:t>: the </a:t>
            </a:r>
            <a:r>
              <a:rPr lang="en-US" sz="2000" dirty="0"/>
              <a:t>change in the response </a:t>
            </a:r>
            <a:r>
              <a:rPr lang="en-US" sz="2000" i="1" dirty="0">
                <a:latin typeface="Times New Roman" panose="02020603050405020304" pitchFamily="18" charset="0"/>
                <a:cs typeface="Times New Roman" panose="02020603050405020304" pitchFamily="18" charset="0"/>
              </a:rPr>
              <a:t>Y</a:t>
            </a:r>
            <a:r>
              <a:rPr lang="en-US" sz="2000" dirty="0"/>
              <a:t> due to a one-unit change in </a:t>
            </a:r>
            <a:r>
              <a:rPr lang="en-US" sz="2000" i="1" dirty="0" err="1">
                <a:latin typeface="Times New Roman" panose="02020603050405020304" pitchFamily="18" charset="0"/>
                <a:cs typeface="Times New Roman" panose="02020603050405020304" pitchFamily="18" charset="0"/>
              </a:rPr>
              <a:t>X</a:t>
            </a:r>
            <a:r>
              <a:rPr lang="en-US" sz="2000" i="1" baseline="-25000" dirty="0" err="1">
                <a:latin typeface="Times New Roman" panose="02020603050405020304" pitchFamily="18" charset="0"/>
                <a:cs typeface="Times New Roman" panose="02020603050405020304" pitchFamily="18" charset="0"/>
              </a:rPr>
              <a:t>j</a:t>
            </a:r>
            <a:r>
              <a:rPr lang="en-US" sz="2000" i="1" baseline="-25000" dirty="0">
                <a:latin typeface="Times New Roman" panose="02020603050405020304" pitchFamily="18" charset="0"/>
                <a:cs typeface="Times New Roman" panose="02020603050405020304" pitchFamily="18" charset="0"/>
              </a:rPr>
              <a:t> </a:t>
            </a:r>
            <a:r>
              <a:rPr lang="en-US" sz="2000" i="1" baseline="-25000" dirty="0" smtClean="0">
                <a:latin typeface="Times New Roman" panose="02020603050405020304" pitchFamily="18" charset="0"/>
                <a:cs typeface="Times New Roman" panose="02020603050405020304" pitchFamily="18" charset="0"/>
              </a:rPr>
              <a:t> </a:t>
            </a:r>
            <a:r>
              <a:rPr lang="en-US" sz="2000" dirty="0" smtClean="0"/>
              <a:t>is</a:t>
            </a:r>
            <a:r>
              <a:rPr lang="en-US" sz="2000" dirty="0"/>
              <a:t> </a:t>
            </a:r>
            <a:r>
              <a:rPr lang="en-US" sz="2000" dirty="0" smtClean="0"/>
              <a:t>constant</a:t>
            </a:r>
            <a:r>
              <a:rPr lang="en-US" sz="2000" dirty="0"/>
              <a:t>, regardless of the value </a:t>
            </a:r>
            <a:r>
              <a:rPr lang="en-US" sz="2000" dirty="0" smtClean="0"/>
              <a:t>of </a:t>
            </a:r>
            <a:r>
              <a:rPr lang="en-US" sz="2000" i="1" dirty="0" err="1" smtClean="0">
                <a:latin typeface="Times New Roman" panose="02020603050405020304" pitchFamily="18" charset="0"/>
                <a:cs typeface="Times New Roman" panose="02020603050405020304" pitchFamily="18" charset="0"/>
              </a:rPr>
              <a:t>X</a:t>
            </a:r>
            <a:r>
              <a:rPr lang="en-US" sz="2000" i="1" baseline="-25000" dirty="0" err="1" smtClean="0">
                <a:latin typeface="Times New Roman" panose="02020603050405020304" pitchFamily="18" charset="0"/>
                <a:cs typeface="Times New Roman" panose="02020603050405020304" pitchFamily="18" charset="0"/>
              </a:rPr>
              <a:t>j</a:t>
            </a:r>
            <a:endParaRPr lang="en-US" sz="2000" dirty="0"/>
          </a:p>
        </p:txBody>
      </p:sp>
    </p:spTree>
    <p:extLst>
      <p:ext uri="{BB962C8B-B14F-4D97-AF65-F5344CB8AC3E}">
        <p14:creationId xmlns:p14="http://schemas.microsoft.com/office/powerpoint/2010/main" val="13415437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740" y="1740878"/>
            <a:ext cx="5928360" cy="365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Extensions of the Linear Model</a:t>
            </a:r>
            <a:endParaRPr lang="en-US" sz="2000" dirty="0"/>
          </a:p>
        </p:txBody>
      </p:sp>
      <p:sp>
        <p:nvSpPr>
          <p:cNvPr id="8" name="2 Marcador de contenido"/>
          <p:cNvSpPr>
            <a:spLocks noGrp="1"/>
          </p:cNvSpPr>
          <p:nvPr>
            <p:ph idx="1"/>
          </p:nvPr>
        </p:nvSpPr>
        <p:spPr>
          <a:xfrm>
            <a:off x="398500" y="950265"/>
            <a:ext cx="8229600" cy="792088"/>
          </a:xfrm>
        </p:spPr>
        <p:txBody>
          <a:bodyPr>
            <a:normAutofit/>
          </a:bodyPr>
          <a:lstStyle/>
          <a:p>
            <a:pPr marL="0" indent="0">
              <a:buNone/>
            </a:pPr>
            <a:r>
              <a:rPr lang="en-US" dirty="0" smtClean="0"/>
              <a:t>Non-linear effects of predictors</a:t>
            </a:r>
            <a:endParaRPr lang="en-US" dirty="0"/>
          </a:p>
        </p:txBody>
      </p:sp>
      <p:sp>
        <p:nvSpPr>
          <p:cNvPr id="3" name="2 Rectángulo"/>
          <p:cNvSpPr/>
          <p:nvPr/>
        </p:nvSpPr>
        <p:spPr>
          <a:xfrm>
            <a:off x="467544" y="1340768"/>
            <a:ext cx="3771032" cy="400110"/>
          </a:xfrm>
          <a:prstGeom prst="rect">
            <a:avLst/>
          </a:prstGeom>
        </p:spPr>
        <p:txBody>
          <a:bodyPr wrap="none">
            <a:spAutoFit/>
          </a:bodyPr>
          <a:lstStyle/>
          <a:p>
            <a:r>
              <a:rPr lang="en-US" sz="2000" b="1" dirty="0" smtClean="0">
                <a:solidFill>
                  <a:srgbClr val="00B0F0"/>
                </a:solidFill>
              </a:rPr>
              <a:t>Polynomial regression on </a:t>
            </a:r>
            <a:r>
              <a:rPr lang="en-US" sz="2000" b="1" dirty="0" smtClean="0">
                <a:solidFill>
                  <a:schemeClr val="accent6">
                    <a:lumMod val="50000"/>
                  </a:schemeClr>
                </a:solidFill>
              </a:rPr>
              <a:t>Auto</a:t>
            </a:r>
            <a:r>
              <a:rPr lang="en-US" sz="2000" b="1" dirty="0" smtClean="0">
                <a:solidFill>
                  <a:srgbClr val="00B0F0"/>
                </a:solidFill>
              </a:rPr>
              <a:t> data</a:t>
            </a:r>
            <a:endParaRPr lang="en-US" sz="20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2314660"/>
            <a:ext cx="4680520" cy="304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260" y="3212976"/>
            <a:ext cx="4633244"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967238" y="5729937"/>
            <a:ext cx="7704856" cy="369332"/>
          </a:xfrm>
          <a:prstGeom prst="rect">
            <a:avLst/>
          </a:prstGeom>
        </p:spPr>
        <p:txBody>
          <a:bodyPr wrap="square">
            <a:spAutoFit/>
          </a:bodyPr>
          <a:lstStyle/>
          <a:p>
            <a:r>
              <a:rPr lang="en-US" dirty="0" smtClean="0"/>
              <a:t>We will see more </a:t>
            </a:r>
            <a:r>
              <a:rPr lang="en-US" dirty="0"/>
              <a:t>complex approaches for performing </a:t>
            </a:r>
            <a:r>
              <a:rPr lang="en-US" dirty="0" smtClean="0"/>
              <a:t>regression non-linear </a:t>
            </a:r>
            <a:r>
              <a:rPr lang="en-US" dirty="0"/>
              <a:t>fits</a:t>
            </a:r>
          </a:p>
        </p:txBody>
      </p:sp>
    </p:spTree>
    <p:extLst>
      <p:ext uri="{BB962C8B-B14F-4D97-AF65-F5344CB8AC3E}">
        <p14:creationId xmlns:p14="http://schemas.microsoft.com/office/powerpoint/2010/main" val="4167672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8" name="2 Marcador de contenido"/>
          <p:cNvSpPr>
            <a:spLocks noGrp="1"/>
          </p:cNvSpPr>
          <p:nvPr>
            <p:ph idx="1"/>
          </p:nvPr>
        </p:nvSpPr>
        <p:spPr>
          <a:xfrm>
            <a:off x="467544" y="1196753"/>
            <a:ext cx="8229600" cy="792088"/>
          </a:xfrm>
        </p:spPr>
        <p:txBody>
          <a:bodyPr>
            <a:normAutofit/>
          </a:bodyPr>
          <a:lstStyle/>
          <a:p>
            <a:r>
              <a:rPr lang="en-US" dirty="0"/>
              <a:t>Other Considerations in the Regression Model:</a:t>
            </a:r>
            <a:endParaRPr lang="en-US" dirty="0" smtClean="0"/>
          </a:p>
        </p:txBody>
      </p:sp>
      <p:sp>
        <p:nvSpPr>
          <p:cNvPr id="9" name="8 Rectángulo"/>
          <p:cNvSpPr/>
          <p:nvPr/>
        </p:nvSpPr>
        <p:spPr>
          <a:xfrm>
            <a:off x="971600" y="1916832"/>
            <a:ext cx="7128792" cy="1384995"/>
          </a:xfrm>
          <a:prstGeom prst="rect">
            <a:avLst/>
          </a:prstGeom>
        </p:spPr>
        <p:txBody>
          <a:bodyPr wrap="square">
            <a:spAutoFit/>
          </a:bodyPr>
          <a:lstStyle/>
          <a:p>
            <a:pPr marL="285750" indent="-285750">
              <a:spcAft>
                <a:spcPts val="1800"/>
              </a:spcAft>
              <a:buClr>
                <a:srgbClr val="0070C0"/>
              </a:buClr>
              <a:buSzPct val="80000"/>
              <a:buFont typeface="Wingdings" panose="05000000000000000000" pitchFamily="2" charset="2"/>
              <a:buChar char="q"/>
            </a:pPr>
            <a:r>
              <a:rPr lang="en-US" i="1" dirty="0" smtClean="0">
                <a:solidFill>
                  <a:schemeClr val="bg1">
                    <a:lumMod val="85000"/>
                  </a:schemeClr>
                </a:solidFill>
              </a:rPr>
              <a:t>Qualitative Predictors</a:t>
            </a:r>
          </a:p>
          <a:p>
            <a:pPr marL="285750" indent="-285750">
              <a:spcAft>
                <a:spcPts val="1800"/>
              </a:spcAft>
              <a:buClr>
                <a:srgbClr val="0070C0"/>
              </a:buClr>
              <a:buSzPct val="80000"/>
              <a:buFont typeface="Wingdings" panose="05000000000000000000" pitchFamily="2" charset="2"/>
              <a:buChar char="q"/>
            </a:pPr>
            <a:r>
              <a:rPr lang="en-US" i="1" dirty="0">
                <a:solidFill>
                  <a:schemeClr val="bg1">
                    <a:lumMod val="85000"/>
                  </a:schemeClr>
                </a:solidFill>
              </a:rPr>
              <a:t>Extensions of the Linear Model</a:t>
            </a:r>
          </a:p>
          <a:p>
            <a:pPr marL="285750" indent="-285750">
              <a:spcAft>
                <a:spcPts val="1800"/>
              </a:spcAft>
              <a:buClr>
                <a:srgbClr val="0070C0"/>
              </a:buClr>
              <a:buSzPct val="80000"/>
              <a:buFont typeface="Wingdings" panose="05000000000000000000" pitchFamily="2" charset="2"/>
              <a:buChar char="q"/>
            </a:pPr>
            <a:r>
              <a:rPr lang="en-US" i="1" dirty="0"/>
              <a:t>Potential Problems</a:t>
            </a:r>
          </a:p>
        </p:txBody>
      </p:sp>
      <p:sp>
        <p:nvSpPr>
          <p:cNvPr id="4" name="3 Rectángulo"/>
          <p:cNvSpPr/>
          <p:nvPr/>
        </p:nvSpPr>
        <p:spPr>
          <a:xfrm>
            <a:off x="1835696" y="3356992"/>
            <a:ext cx="5950577" cy="2139047"/>
          </a:xfrm>
          <a:prstGeom prst="rect">
            <a:avLst/>
          </a:prstGeom>
        </p:spPr>
        <p:txBody>
          <a:bodyPr wrap="square">
            <a:spAutoFit/>
          </a:bodyPr>
          <a:lstStyle/>
          <a:p>
            <a:pPr>
              <a:spcAft>
                <a:spcPts val="600"/>
              </a:spcAft>
            </a:pPr>
            <a:r>
              <a:rPr lang="en-US" dirty="0"/>
              <a:t>1. </a:t>
            </a:r>
            <a:r>
              <a:rPr lang="en-US" i="1" dirty="0"/>
              <a:t>Non-linearity of the response-predictor relationships.</a:t>
            </a:r>
          </a:p>
          <a:p>
            <a:pPr>
              <a:spcAft>
                <a:spcPts val="600"/>
              </a:spcAft>
            </a:pPr>
            <a:r>
              <a:rPr lang="en-US" dirty="0"/>
              <a:t>2. </a:t>
            </a:r>
            <a:r>
              <a:rPr lang="en-US" i="1" dirty="0"/>
              <a:t>Correlation of error terms.</a:t>
            </a:r>
          </a:p>
          <a:p>
            <a:pPr>
              <a:spcAft>
                <a:spcPts val="600"/>
              </a:spcAft>
            </a:pPr>
            <a:r>
              <a:rPr lang="en-US" dirty="0"/>
              <a:t>3. </a:t>
            </a:r>
            <a:r>
              <a:rPr lang="en-US" i="1" dirty="0"/>
              <a:t>Non-constant variance of error terms.</a:t>
            </a:r>
          </a:p>
          <a:p>
            <a:pPr>
              <a:spcAft>
                <a:spcPts val="600"/>
              </a:spcAft>
            </a:pPr>
            <a:r>
              <a:rPr lang="en-US" dirty="0"/>
              <a:t>4. </a:t>
            </a:r>
            <a:r>
              <a:rPr lang="en-US" i="1" dirty="0"/>
              <a:t>Outliers.</a:t>
            </a:r>
          </a:p>
          <a:p>
            <a:pPr>
              <a:spcAft>
                <a:spcPts val="600"/>
              </a:spcAft>
            </a:pPr>
            <a:r>
              <a:rPr lang="en-US" dirty="0"/>
              <a:t>5. </a:t>
            </a:r>
            <a:r>
              <a:rPr lang="en-US" i="1" dirty="0"/>
              <a:t>High-leverage points.</a:t>
            </a:r>
          </a:p>
          <a:p>
            <a:pPr>
              <a:spcAft>
                <a:spcPts val="600"/>
              </a:spcAft>
            </a:pPr>
            <a:r>
              <a:rPr lang="en-US" dirty="0"/>
              <a:t>6. </a:t>
            </a:r>
            <a:r>
              <a:rPr lang="en-US" i="1" dirty="0"/>
              <a:t>Collinearity.</a:t>
            </a:r>
            <a:endParaRPr lang="en-US" dirty="0"/>
          </a:p>
        </p:txBody>
      </p:sp>
      <p:sp>
        <p:nvSpPr>
          <p:cNvPr id="5" name="4 Rectángulo"/>
          <p:cNvSpPr/>
          <p:nvPr/>
        </p:nvSpPr>
        <p:spPr>
          <a:xfrm>
            <a:off x="782206" y="5713072"/>
            <a:ext cx="7560840" cy="369332"/>
          </a:xfrm>
          <a:prstGeom prst="rect">
            <a:avLst/>
          </a:prstGeom>
        </p:spPr>
        <p:txBody>
          <a:bodyPr wrap="square">
            <a:spAutoFit/>
          </a:bodyPr>
          <a:lstStyle/>
          <a:p>
            <a:r>
              <a:rPr lang="en-US" dirty="0" smtClean="0"/>
              <a:t>“… identifying </a:t>
            </a:r>
            <a:r>
              <a:rPr lang="en-US" dirty="0"/>
              <a:t>and overcoming these problems is as much </a:t>
            </a:r>
            <a:r>
              <a:rPr lang="en-US" dirty="0" smtClean="0"/>
              <a:t>an art </a:t>
            </a:r>
            <a:r>
              <a:rPr lang="en-US" dirty="0"/>
              <a:t>as a science</a:t>
            </a:r>
            <a:r>
              <a:rPr lang="en-US" dirty="0" smtClean="0"/>
              <a:t>.”</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566" y="6359403"/>
            <a:ext cx="2448272" cy="32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83954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4" name="3 Rectángulo"/>
          <p:cNvSpPr/>
          <p:nvPr/>
        </p:nvSpPr>
        <p:spPr>
          <a:xfrm>
            <a:off x="323528" y="1054789"/>
            <a:ext cx="5950577" cy="369332"/>
          </a:xfrm>
          <a:prstGeom prst="rect">
            <a:avLst/>
          </a:prstGeom>
        </p:spPr>
        <p:txBody>
          <a:bodyPr wrap="square">
            <a:spAutoFit/>
          </a:bodyPr>
          <a:lstStyle/>
          <a:p>
            <a:pPr>
              <a:spcAft>
                <a:spcPts val="600"/>
              </a:spcAft>
            </a:pPr>
            <a:r>
              <a:rPr lang="en-US" dirty="0"/>
              <a:t>1. </a:t>
            </a:r>
            <a:r>
              <a:rPr lang="en-US" i="1" dirty="0"/>
              <a:t>Non-linearity of the response-predictor relationships</a:t>
            </a:r>
            <a:r>
              <a:rPr lang="en-US" i="1" dirty="0" smtClean="0"/>
              <a:t>.</a:t>
            </a:r>
            <a:endParaRPr lang="en-US" i="1" dirty="0"/>
          </a:p>
        </p:txBody>
      </p:sp>
      <p:sp>
        <p:nvSpPr>
          <p:cNvPr id="5" name="4 Rectángulo"/>
          <p:cNvSpPr/>
          <p:nvPr/>
        </p:nvSpPr>
        <p:spPr>
          <a:xfrm>
            <a:off x="467544" y="1526475"/>
            <a:ext cx="7560840" cy="369332"/>
          </a:xfrm>
          <a:prstGeom prst="rect">
            <a:avLst/>
          </a:prstGeom>
        </p:spPr>
        <p:txBody>
          <a:bodyPr wrap="square">
            <a:spAutoFit/>
          </a:bodyPr>
          <a:lstStyle/>
          <a:p>
            <a:r>
              <a:rPr lang="en-US" i="1" dirty="0"/>
              <a:t>Residual </a:t>
            </a:r>
            <a:r>
              <a:rPr lang="en-US" i="1" dirty="0" smtClean="0"/>
              <a:t>plots </a:t>
            </a:r>
            <a:r>
              <a:rPr lang="en-US" dirty="0" smtClean="0"/>
              <a:t>are </a:t>
            </a:r>
            <a:r>
              <a:rPr lang="en-US" dirty="0"/>
              <a:t>a useful graphical tool for identifying non-linearity </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078" y="2996952"/>
            <a:ext cx="4595772"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2 Rectángulo"/>
          <p:cNvSpPr/>
          <p:nvPr/>
        </p:nvSpPr>
        <p:spPr>
          <a:xfrm>
            <a:off x="467544" y="1988840"/>
            <a:ext cx="8136904" cy="646331"/>
          </a:xfrm>
          <a:prstGeom prst="rect">
            <a:avLst/>
          </a:prstGeom>
          <a:ln>
            <a:solidFill>
              <a:schemeClr val="accent1"/>
            </a:solidFill>
            <a:prstDash val="dash"/>
          </a:ln>
        </p:spPr>
        <p:txBody>
          <a:bodyPr wrap="square">
            <a:spAutoFit/>
          </a:bodyPr>
          <a:lstStyle/>
          <a:p>
            <a:r>
              <a:rPr lang="en-US" sz="1200" dirty="0" smtClean="0">
                <a:latin typeface="Lucida Console" panose="020B0609040504020204" pitchFamily="49" charset="0"/>
              </a:rPr>
              <a:t>&gt; </a:t>
            </a:r>
            <a:r>
              <a:rPr lang="en-US" sz="1200" dirty="0">
                <a:latin typeface="Lucida Console" panose="020B0609040504020204" pitchFamily="49" charset="0"/>
              </a:rPr>
              <a:t># Plotting </a:t>
            </a:r>
            <a:r>
              <a:rPr lang="en-US" sz="1200" dirty="0" err="1">
                <a:latin typeface="Lucida Console" panose="020B0609040504020204" pitchFamily="49" charset="0"/>
              </a:rPr>
              <a:t>studentized</a:t>
            </a:r>
            <a:r>
              <a:rPr lang="en-US" sz="1200" dirty="0">
                <a:latin typeface="Lucida Console" panose="020B0609040504020204" pitchFamily="49" charset="0"/>
              </a:rPr>
              <a:t> residuals</a:t>
            </a:r>
          </a:p>
          <a:p>
            <a:r>
              <a:rPr lang="en-US" sz="1200" dirty="0" smtClean="0">
                <a:latin typeface="Lucida Console" panose="020B0609040504020204" pitchFamily="49" charset="0"/>
              </a:rPr>
              <a:t>&gt; plot(predict(</a:t>
            </a:r>
            <a:r>
              <a:rPr lang="en-US" sz="1200" dirty="0" err="1" smtClean="0">
                <a:latin typeface="Lucida Console" panose="020B0609040504020204" pitchFamily="49" charset="0"/>
              </a:rPr>
              <a:t>lm.fit</a:t>
            </a:r>
            <a:r>
              <a:rPr lang="en-US" sz="1200" dirty="0">
                <a:latin typeface="Lucida Console" panose="020B0609040504020204" pitchFamily="49" charset="0"/>
              </a:rPr>
              <a:t>),residuals(</a:t>
            </a:r>
            <a:r>
              <a:rPr lang="en-US" sz="1200" dirty="0" err="1">
                <a:latin typeface="Lucida Console" panose="020B0609040504020204" pitchFamily="49" charset="0"/>
              </a:rPr>
              <a:t>lm.fit</a:t>
            </a:r>
            <a:r>
              <a:rPr lang="en-US" sz="1200" dirty="0">
                <a:latin typeface="Lucida Console" panose="020B0609040504020204" pitchFamily="49" charset="0"/>
              </a:rPr>
              <a:t>),</a:t>
            </a:r>
            <a:r>
              <a:rPr lang="en-US" sz="1200" dirty="0" err="1">
                <a:latin typeface="Lucida Console" panose="020B0609040504020204" pitchFamily="49" charset="0"/>
              </a:rPr>
              <a:t>xlab</a:t>
            </a:r>
            <a:r>
              <a:rPr lang="en-US" sz="1200" dirty="0">
                <a:latin typeface="Lucida Console" panose="020B0609040504020204" pitchFamily="49" charset="0"/>
              </a:rPr>
              <a:t>='Fitted </a:t>
            </a:r>
            <a:r>
              <a:rPr lang="en-US" sz="1200" dirty="0" smtClean="0">
                <a:latin typeface="Lucida Console" panose="020B0609040504020204" pitchFamily="49" charset="0"/>
              </a:rPr>
              <a:t>                  			values</a:t>
            </a:r>
            <a:r>
              <a:rPr lang="en-US" sz="1200" dirty="0">
                <a:latin typeface="Lucida Console" panose="020B0609040504020204" pitchFamily="49" charset="0"/>
              </a:rPr>
              <a:t>',</a:t>
            </a:r>
            <a:r>
              <a:rPr lang="en-US" sz="1200" dirty="0" err="1">
                <a:latin typeface="Lucida Console" panose="020B0609040504020204" pitchFamily="49" charset="0"/>
              </a:rPr>
              <a:t>ylab</a:t>
            </a:r>
            <a:r>
              <a:rPr lang="en-US" sz="1200" dirty="0">
                <a:latin typeface="Lucida Console" panose="020B0609040504020204" pitchFamily="49" charset="0"/>
              </a:rPr>
              <a:t>='</a:t>
            </a:r>
            <a:r>
              <a:rPr lang="en-US" sz="1200" dirty="0" err="1">
                <a:latin typeface="Lucida Console" panose="020B0609040504020204" pitchFamily="49" charset="0"/>
              </a:rPr>
              <a:t>Residuals',main</a:t>
            </a:r>
            <a:r>
              <a:rPr lang="en-US" sz="1200" dirty="0">
                <a:latin typeface="Lucida Console" panose="020B0609040504020204" pitchFamily="49" charset="0"/>
              </a:rPr>
              <a:t>='Residual Plot for Advertisement</a:t>
            </a:r>
            <a:r>
              <a:rPr lang="en-US" sz="1200" dirty="0" smtClean="0">
                <a:latin typeface="Lucida Console" panose="020B0609040504020204" pitchFamily="49" charset="0"/>
              </a:rPr>
              <a:t>')</a:t>
            </a:r>
            <a:endParaRPr lang="en-US" sz="1200" dirty="0">
              <a:latin typeface="Lucida Console" panose="020B0609040504020204" pitchFamily="49" charset="0"/>
            </a:endParaRPr>
          </a:p>
        </p:txBody>
      </p:sp>
    </p:spTree>
    <p:extLst>
      <p:ext uri="{BB962C8B-B14F-4D97-AF65-F5344CB8AC3E}">
        <p14:creationId xmlns:p14="http://schemas.microsoft.com/office/powerpoint/2010/main" val="2783285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836712"/>
            <a:ext cx="6336704" cy="4309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2 Rectángulo"/>
              <p:cNvSpPr/>
              <p:nvPr/>
            </p:nvSpPr>
            <p:spPr>
              <a:xfrm>
                <a:off x="683568" y="5146323"/>
                <a:ext cx="7992888" cy="1413657"/>
              </a:xfrm>
              <a:prstGeom prst="rect">
                <a:avLst/>
              </a:prstGeom>
              <a:ln>
                <a:solidFill>
                  <a:schemeClr val="accent1"/>
                </a:solidFill>
                <a:prstDash val="dash"/>
              </a:ln>
            </p:spPr>
            <p:txBody>
              <a:bodyPr wrap="square">
                <a:spAutoFit/>
              </a:bodyPr>
              <a:lstStyle/>
              <a:p>
                <a:r>
                  <a:rPr lang="en-US" sz="1600" dirty="0" smtClean="0">
                    <a:latin typeface="CMR10"/>
                  </a:rPr>
                  <a:t>If the residual plot indicates that there are non-linear associations in the data</a:t>
                </a:r>
                <a:r>
                  <a:rPr lang="en-US" sz="1600" dirty="0">
                    <a:latin typeface="CMR10"/>
                  </a:rPr>
                  <a:t>, then a simple approach is to use non-linear transformations of </a:t>
                </a:r>
                <a:r>
                  <a:rPr lang="en-US" sz="1600" dirty="0" smtClean="0">
                    <a:latin typeface="CMR10"/>
                  </a:rPr>
                  <a:t>the predictors</a:t>
                </a:r>
                <a:r>
                  <a:rPr lang="en-US" sz="1600" dirty="0">
                    <a:latin typeface="CMR10"/>
                  </a:rPr>
                  <a:t>, such as </a:t>
                </a:r>
                <a14:m>
                  <m:oMath xmlns:m="http://schemas.openxmlformats.org/officeDocument/2006/math">
                    <m:func>
                      <m:funcPr>
                        <m:ctrlPr>
                          <a:rPr lang="es-ES_tradnl" sz="1600" b="0" i="1" smtClean="0">
                            <a:latin typeface="Cambria Math" panose="02040503050406030204" pitchFamily="18" charset="0"/>
                          </a:rPr>
                        </m:ctrlPr>
                      </m:funcPr>
                      <m:fName>
                        <m:r>
                          <m:rPr>
                            <m:sty m:val="p"/>
                          </m:rPr>
                          <a:rPr lang="es-ES_tradnl" sz="1600" b="0" i="0" smtClean="0">
                            <a:latin typeface="Cambria Math"/>
                          </a:rPr>
                          <m:t>log</m:t>
                        </m:r>
                      </m:fName>
                      <m:e>
                        <m:r>
                          <a:rPr lang="es-ES_tradnl" sz="1600" b="0" i="1" smtClean="0">
                            <a:latin typeface="Cambria Math"/>
                          </a:rPr>
                          <m:t>𝑋</m:t>
                        </m:r>
                        <m:r>
                          <a:rPr lang="es-ES_tradnl" sz="1600" b="0" i="1" smtClean="0">
                            <a:latin typeface="Cambria Math"/>
                          </a:rPr>
                          <m:t>,  </m:t>
                        </m:r>
                        <m:rad>
                          <m:radPr>
                            <m:degHide m:val="on"/>
                            <m:ctrlPr>
                              <a:rPr lang="es-ES_tradnl" sz="1600" b="0" i="1" smtClean="0">
                                <a:latin typeface="Cambria Math" panose="02040503050406030204" pitchFamily="18" charset="0"/>
                              </a:rPr>
                            </m:ctrlPr>
                          </m:radPr>
                          <m:deg/>
                          <m:e>
                            <m:r>
                              <a:rPr lang="es-ES_tradnl" sz="1600" b="0" i="1" smtClean="0">
                                <a:latin typeface="Cambria Math"/>
                              </a:rPr>
                              <m:t>𝑋</m:t>
                            </m:r>
                          </m:e>
                        </m:rad>
                        <m:r>
                          <a:rPr lang="es-ES_tradnl" sz="1600" b="0" i="1" smtClean="0">
                            <a:latin typeface="Cambria Math"/>
                          </a:rPr>
                          <m:t>,  </m:t>
                        </m:r>
                        <m:sSup>
                          <m:sSupPr>
                            <m:ctrlPr>
                              <a:rPr lang="es-ES_tradnl" sz="1600" b="0" i="1" smtClean="0">
                                <a:latin typeface="Cambria Math" panose="02040503050406030204" pitchFamily="18" charset="0"/>
                              </a:rPr>
                            </m:ctrlPr>
                          </m:sSupPr>
                          <m:e>
                            <m:r>
                              <a:rPr lang="es-ES_tradnl" sz="1600" b="0" i="1" smtClean="0">
                                <a:latin typeface="Cambria Math"/>
                              </a:rPr>
                              <m:t>𝑋</m:t>
                            </m:r>
                          </m:e>
                          <m:sup>
                            <m:r>
                              <a:rPr lang="es-ES_tradnl" sz="1600" b="0" i="1" smtClean="0">
                                <a:latin typeface="Cambria Math"/>
                              </a:rPr>
                              <m:t>2</m:t>
                            </m:r>
                          </m:sup>
                        </m:sSup>
                      </m:e>
                    </m:func>
                  </m:oMath>
                </a14:m>
                <a:r>
                  <a:rPr lang="en-US" sz="1600" dirty="0">
                    <a:latin typeface="CMR10"/>
                  </a:rPr>
                  <a:t> in the regression </a:t>
                </a:r>
                <a:r>
                  <a:rPr lang="en-US" sz="1600" dirty="0" smtClean="0">
                    <a:latin typeface="CMR10"/>
                  </a:rPr>
                  <a:t>model.</a:t>
                </a:r>
              </a:p>
              <a:p>
                <a:endParaRPr lang="en-US" dirty="0">
                  <a:latin typeface="CMR10"/>
                </a:endParaRPr>
              </a:p>
              <a:p>
                <a:r>
                  <a:rPr lang="en-US" sz="1600" dirty="0">
                    <a:latin typeface="CMR10"/>
                  </a:rPr>
                  <a:t>W</a:t>
                </a:r>
                <a:r>
                  <a:rPr lang="en-US" sz="1600" dirty="0" smtClean="0">
                    <a:latin typeface="CMR10"/>
                  </a:rPr>
                  <a:t>e will discuss other more advanced non-linear approaches </a:t>
                </a:r>
                <a:r>
                  <a:rPr lang="en-US" sz="1600" dirty="0">
                    <a:latin typeface="CMR10"/>
                  </a:rPr>
                  <a:t>for addressing this issue</a:t>
                </a:r>
                <a:endParaRPr lang="en-US" sz="1600" dirty="0"/>
              </a:p>
            </p:txBody>
          </p:sp>
        </mc:Choice>
        <mc:Fallback xmlns="">
          <p:sp>
            <p:nvSpPr>
              <p:cNvPr id="3" name="2 Rectángulo"/>
              <p:cNvSpPr>
                <a:spLocks noRot="1" noChangeAspect="1" noMove="1" noResize="1" noEditPoints="1" noAdjustHandles="1" noChangeArrowheads="1" noChangeShapeType="1" noTextEdit="1"/>
              </p:cNvSpPr>
              <p:nvPr/>
            </p:nvSpPr>
            <p:spPr>
              <a:xfrm>
                <a:off x="683568" y="5146323"/>
                <a:ext cx="7992888" cy="1413657"/>
              </a:xfrm>
              <a:prstGeom prst="rect">
                <a:avLst/>
              </a:prstGeom>
              <a:blipFill rotWithShape="1">
                <a:blip r:embed="rId3"/>
                <a:stretch>
                  <a:fillRect l="-305" t="-855" b="-1282"/>
                </a:stretch>
              </a:blipFill>
              <a:ln>
                <a:solidFill>
                  <a:schemeClr val="accent1"/>
                </a:solidFill>
                <a:prstDash val="dash"/>
              </a:ln>
            </p:spPr>
            <p:txBody>
              <a:bodyPr/>
              <a:lstStyle/>
              <a:p>
                <a:r>
                  <a:rPr lang="en-US">
                    <a:noFill/>
                  </a:rPr>
                  <a:t> </a:t>
                </a:r>
              </a:p>
            </p:txBody>
          </p:sp>
        </mc:Fallback>
      </mc:AlternateContent>
    </p:spTree>
    <p:extLst>
      <p:ext uri="{BB962C8B-B14F-4D97-AF65-F5344CB8AC3E}">
        <p14:creationId xmlns:p14="http://schemas.microsoft.com/office/powerpoint/2010/main" val="5764152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9" name="8 Rectángulo"/>
          <p:cNvSpPr/>
          <p:nvPr/>
        </p:nvSpPr>
        <p:spPr>
          <a:xfrm>
            <a:off x="971600" y="1916832"/>
            <a:ext cx="7128792" cy="369332"/>
          </a:xfrm>
          <a:prstGeom prst="rect">
            <a:avLst/>
          </a:prstGeom>
        </p:spPr>
        <p:txBody>
          <a:bodyPr wrap="square">
            <a:spAutoFit/>
          </a:bodyPr>
          <a:lstStyle/>
          <a:p>
            <a:pPr marL="285750" indent="-285750">
              <a:spcAft>
                <a:spcPts val="1800"/>
              </a:spcAft>
              <a:buClr>
                <a:srgbClr val="0070C0"/>
              </a:buClr>
              <a:buSzPct val="80000"/>
              <a:buFont typeface="Wingdings" panose="05000000000000000000" pitchFamily="2" charset="2"/>
              <a:buChar char="q"/>
            </a:pPr>
            <a:r>
              <a:rPr lang="en-US" i="1" dirty="0" smtClean="0"/>
              <a:t>Potential </a:t>
            </a:r>
            <a:r>
              <a:rPr lang="en-US" i="1" dirty="0"/>
              <a:t>Problems</a:t>
            </a:r>
          </a:p>
        </p:txBody>
      </p:sp>
      <p:sp>
        <p:nvSpPr>
          <p:cNvPr id="4" name="3 Rectángulo"/>
          <p:cNvSpPr/>
          <p:nvPr/>
        </p:nvSpPr>
        <p:spPr>
          <a:xfrm>
            <a:off x="1809126" y="2420888"/>
            <a:ext cx="5950577" cy="2139047"/>
          </a:xfrm>
          <a:prstGeom prst="rect">
            <a:avLst/>
          </a:prstGeom>
        </p:spPr>
        <p:txBody>
          <a:bodyPr wrap="square">
            <a:spAutoFit/>
          </a:bodyPr>
          <a:lstStyle/>
          <a:p>
            <a:pPr>
              <a:spcAft>
                <a:spcPts val="600"/>
              </a:spcAft>
            </a:pPr>
            <a:r>
              <a:rPr lang="en-US" i="1" dirty="0">
                <a:solidFill>
                  <a:schemeClr val="bg1">
                    <a:lumMod val="85000"/>
                  </a:schemeClr>
                </a:solidFill>
              </a:rPr>
              <a:t>1. Non-linearity </a:t>
            </a:r>
            <a:r>
              <a:rPr lang="en-US" i="1" dirty="0" smtClean="0">
                <a:solidFill>
                  <a:schemeClr val="bg1">
                    <a:lumMod val="85000"/>
                  </a:schemeClr>
                </a:solidFill>
              </a:rPr>
              <a:t>of the </a:t>
            </a:r>
            <a:r>
              <a:rPr lang="en-US" i="1" dirty="0">
                <a:solidFill>
                  <a:schemeClr val="bg1">
                    <a:lumMod val="85000"/>
                  </a:schemeClr>
                </a:solidFill>
              </a:rPr>
              <a:t>response-predictor relationships.</a:t>
            </a:r>
          </a:p>
          <a:p>
            <a:pPr>
              <a:spcAft>
                <a:spcPts val="600"/>
              </a:spcAft>
            </a:pPr>
            <a:r>
              <a:rPr lang="en-US" dirty="0"/>
              <a:t>2. </a:t>
            </a:r>
            <a:r>
              <a:rPr lang="en-US" i="1" dirty="0"/>
              <a:t>Correlation of error terms.</a:t>
            </a:r>
          </a:p>
          <a:p>
            <a:pPr>
              <a:spcAft>
                <a:spcPts val="600"/>
              </a:spcAft>
            </a:pPr>
            <a:r>
              <a:rPr lang="en-US" i="1" dirty="0">
                <a:solidFill>
                  <a:schemeClr val="bg1">
                    <a:lumMod val="85000"/>
                  </a:schemeClr>
                </a:solidFill>
              </a:rPr>
              <a:t>3. Non-constant variance of error terms.</a:t>
            </a:r>
          </a:p>
          <a:p>
            <a:pPr>
              <a:spcAft>
                <a:spcPts val="600"/>
              </a:spcAft>
            </a:pPr>
            <a:r>
              <a:rPr lang="en-US" dirty="0">
                <a:solidFill>
                  <a:schemeClr val="bg1">
                    <a:lumMod val="85000"/>
                  </a:schemeClr>
                </a:solidFill>
              </a:rPr>
              <a:t>4. </a:t>
            </a:r>
            <a:r>
              <a:rPr lang="en-US" i="1" dirty="0">
                <a:solidFill>
                  <a:schemeClr val="bg1">
                    <a:lumMod val="85000"/>
                  </a:schemeClr>
                </a:solidFill>
              </a:rPr>
              <a:t>Outliers.</a:t>
            </a:r>
          </a:p>
          <a:p>
            <a:pPr>
              <a:spcAft>
                <a:spcPts val="600"/>
              </a:spcAft>
            </a:pPr>
            <a:r>
              <a:rPr lang="en-US" dirty="0">
                <a:solidFill>
                  <a:schemeClr val="bg1">
                    <a:lumMod val="85000"/>
                  </a:schemeClr>
                </a:solidFill>
              </a:rPr>
              <a:t>5. </a:t>
            </a:r>
            <a:r>
              <a:rPr lang="en-US" i="1" dirty="0">
                <a:solidFill>
                  <a:schemeClr val="bg1">
                    <a:lumMod val="85000"/>
                  </a:schemeClr>
                </a:solidFill>
              </a:rPr>
              <a:t>High-leverage points.</a:t>
            </a:r>
          </a:p>
          <a:p>
            <a:pPr>
              <a:spcAft>
                <a:spcPts val="600"/>
              </a:spcAft>
            </a:pPr>
            <a:r>
              <a:rPr lang="en-US" dirty="0">
                <a:solidFill>
                  <a:schemeClr val="bg1">
                    <a:lumMod val="85000"/>
                  </a:schemeClr>
                </a:solidFill>
              </a:rPr>
              <a:t>6. </a:t>
            </a:r>
            <a:r>
              <a:rPr lang="en-US" i="1" dirty="0">
                <a:solidFill>
                  <a:schemeClr val="bg1">
                    <a:lumMod val="85000"/>
                  </a:schemeClr>
                </a:solidFill>
              </a:rPr>
              <a:t>Collinearity.</a:t>
            </a:r>
            <a:endParaRPr lang="en-US" dirty="0">
              <a:solidFill>
                <a:schemeClr val="bg1">
                  <a:lumMod val="85000"/>
                </a:schemeClr>
              </a:solidFill>
            </a:endParaRPr>
          </a:p>
        </p:txBody>
      </p:sp>
      <p:sp>
        <p:nvSpPr>
          <p:cNvPr id="5" name="4 Rectángulo"/>
          <p:cNvSpPr/>
          <p:nvPr/>
        </p:nvSpPr>
        <p:spPr>
          <a:xfrm>
            <a:off x="782206" y="5713072"/>
            <a:ext cx="7560840" cy="369332"/>
          </a:xfrm>
          <a:prstGeom prst="rect">
            <a:avLst/>
          </a:prstGeom>
        </p:spPr>
        <p:txBody>
          <a:bodyPr wrap="square">
            <a:spAutoFit/>
          </a:bodyPr>
          <a:lstStyle/>
          <a:p>
            <a:r>
              <a:rPr lang="en-US" dirty="0" smtClean="0"/>
              <a:t>“… identifying </a:t>
            </a:r>
            <a:r>
              <a:rPr lang="en-US" dirty="0"/>
              <a:t>and overcoming these problems is as much </a:t>
            </a:r>
            <a:r>
              <a:rPr lang="en-US" dirty="0" smtClean="0"/>
              <a:t>an art </a:t>
            </a:r>
            <a:r>
              <a:rPr lang="en-US" dirty="0"/>
              <a:t>as a science</a:t>
            </a:r>
            <a:r>
              <a:rPr lang="en-US" dirty="0" smtClean="0"/>
              <a:t>.”</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566" y="6359403"/>
            <a:ext cx="2448272" cy="32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6665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sp>
        <p:nvSpPr>
          <p:cNvPr id="7" name="2 Marcador de contenido"/>
          <p:cNvSpPr>
            <a:spLocks noGrp="1"/>
          </p:cNvSpPr>
          <p:nvPr>
            <p:ph idx="1"/>
          </p:nvPr>
        </p:nvSpPr>
        <p:spPr>
          <a:xfrm>
            <a:off x="395536" y="1052736"/>
            <a:ext cx="8229600" cy="5328592"/>
          </a:xfrm>
        </p:spPr>
        <p:txBody>
          <a:bodyPr>
            <a:normAutofit/>
          </a:bodyPr>
          <a:lstStyle/>
          <a:p>
            <a:r>
              <a:rPr lang="en-US" dirty="0" smtClean="0"/>
              <a:t>Simple </a:t>
            </a:r>
            <a:r>
              <a:rPr lang="en-US" dirty="0" err="1" smtClean="0"/>
              <a:t>LR</a:t>
            </a:r>
            <a:r>
              <a:rPr lang="en-US" dirty="0" smtClean="0"/>
              <a:t> </a:t>
            </a:r>
          </a:p>
          <a:p>
            <a:pPr marL="0" indent="0">
              <a:buNone/>
            </a:pPr>
            <a:r>
              <a:rPr lang="en-US" sz="1600" dirty="0" smtClean="0">
                <a:latin typeface="Lucida Console" panose="020B0609040504020204" pitchFamily="49" charset="0"/>
              </a:rPr>
              <a:t>&gt; </a:t>
            </a:r>
            <a:r>
              <a:rPr lang="en-US" sz="1600" dirty="0">
                <a:latin typeface="Lucida Console" panose="020B0609040504020204" pitchFamily="49" charset="0"/>
              </a:rPr>
              <a:t>names(</a:t>
            </a:r>
            <a:r>
              <a:rPr lang="en-US" sz="1600" dirty="0" err="1">
                <a:latin typeface="Lucida Console" panose="020B0609040504020204" pitchFamily="49" charset="0"/>
              </a:rPr>
              <a:t>lm.fit</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 [1] "coefficients"  "residuals"     "effects"       "rank"          "</a:t>
            </a:r>
            <a:r>
              <a:rPr lang="en-US" sz="1600" dirty="0" err="1">
                <a:latin typeface="Lucida Console" panose="020B0609040504020204" pitchFamily="49" charset="0"/>
              </a:rPr>
              <a:t>fitted.values</a:t>
            </a:r>
            <a:r>
              <a:rPr lang="en-US" sz="1600" dirty="0">
                <a:latin typeface="Lucida Console" panose="020B0609040504020204" pitchFamily="49" charset="0"/>
              </a:rPr>
              <a:t>" "assign"        "</a:t>
            </a:r>
            <a:r>
              <a:rPr lang="en-US" sz="1600" dirty="0" err="1">
                <a:latin typeface="Lucida Console" panose="020B0609040504020204" pitchFamily="49" charset="0"/>
              </a:rPr>
              <a:t>qr</a:t>
            </a:r>
            <a:r>
              <a:rPr lang="en-US" sz="1600" dirty="0">
                <a:latin typeface="Lucida Console" panose="020B0609040504020204" pitchFamily="49" charset="0"/>
              </a:rPr>
              <a:t>"           </a:t>
            </a:r>
          </a:p>
          <a:p>
            <a:pPr marL="0" indent="0">
              <a:buNone/>
            </a:pPr>
            <a:r>
              <a:rPr lang="en-US" sz="1600" dirty="0">
                <a:latin typeface="Lucida Console" panose="020B0609040504020204" pitchFamily="49" charset="0"/>
              </a:rPr>
              <a:t> [8] "</a:t>
            </a:r>
            <a:r>
              <a:rPr lang="en-US" sz="1600" dirty="0" err="1">
                <a:latin typeface="Lucida Console" panose="020B0609040504020204" pitchFamily="49" charset="0"/>
              </a:rPr>
              <a:t>df.residual</a:t>
            </a:r>
            <a:r>
              <a:rPr lang="en-US" sz="1600" dirty="0">
                <a:latin typeface="Lucida Console" panose="020B0609040504020204" pitchFamily="49" charset="0"/>
              </a:rPr>
              <a:t>"   "</a:t>
            </a:r>
            <a:r>
              <a:rPr lang="en-US" sz="1600" dirty="0" err="1">
                <a:latin typeface="Lucida Console" panose="020B0609040504020204" pitchFamily="49" charset="0"/>
              </a:rPr>
              <a:t>xlevels</a:t>
            </a:r>
            <a:r>
              <a:rPr lang="en-US" sz="1600" dirty="0">
                <a:latin typeface="Lucida Console" panose="020B0609040504020204" pitchFamily="49" charset="0"/>
              </a:rPr>
              <a:t>"       "call"          "terms"         "model"        </a:t>
            </a:r>
          </a:p>
          <a:p>
            <a:pPr marL="0" indent="0">
              <a:buNone/>
            </a:pPr>
            <a:r>
              <a:rPr lang="en-US" sz="1600" dirty="0">
                <a:latin typeface="Lucida Console" panose="020B0609040504020204" pitchFamily="49" charset="0"/>
              </a:rPr>
              <a:t>&gt; </a:t>
            </a:r>
            <a:r>
              <a:rPr lang="en-US" sz="1600" dirty="0" err="1">
                <a:latin typeface="Lucida Console" panose="020B0609040504020204" pitchFamily="49" charset="0"/>
              </a:rPr>
              <a:t>coef</a:t>
            </a:r>
            <a:r>
              <a:rPr lang="en-US" sz="1600" dirty="0">
                <a:latin typeface="Lucida Console" panose="020B0609040504020204" pitchFamily="49" charset="0"/>
              </a:rPr>
              <a:t>(</a:t>
            </a:r>
            <a:r>
              <a:rPr lang="en-US" sz="1600" dirty="0" err="1">
                <a:latin typeface="Lucida Console" panose="020B0609040504020204" pitchFamily="49" charset="0"/>
              </a:rPr>
              <a:t>lm.fit</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(Intercept)          TV </a:t>
            </a:r>
          </a:p>
          <a:p>
            <a:pPr marL="0" indent="0">
              <a:buNone/>
            </a:pPr>
            <a:r>
              <a:rPr lang="en-US" sz="1600" dirty="0">
                <a:latin typeface="Lucida Console" panose="020B0609040504020204" pitchFamily="49" charset="0"/>
              </a:rPr>
              <a:t> 7.03259355  0.04753664 </a:t>
            </a:r>
          </a:p>
          <a:p>
            <a:pPr marL="0" indent="0">
              <a:buNone/>
            </a:pPr>
            <a:endParaRPr lang="en-US" sz="1600" dirty="0" smtClean="0">
              <a:latin typeface="Lucida Console" panose="020B0609040504020204" pitchFamily="49" charset="0"/>
            </a:endParaRPr>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5373216"/>
            <a:ext cx="843915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9" name="8 Entrada de lápiz"/>
              <p14:cNvContentPartPr/>
              <p14:nvPr/>
            </p14:nvContentPartPr>
            <p14:xfrm>
              <a:off x="2006640" y="3422520"/>
              <a:ext cx="3016440" cy="2007000"/>
            </p14:xfrm>
          </p:contentPart>
        </mc:Choice>
        <mc:Fallback xmlns="">
          <p:pic>
            <p:nvPicPr>
              <p:cNvPr id="9" name="8 Entrada de lápiz"/>
              <p:cNvPicPr/>
              <p:nvPr/>
            </p:nvPicPr>
            <p:blipFill>
              <a:blip r:embed="rId4"/>
              <a:stretch>
                <a:fillRect/>
              </a:stretch>
            </p:blipFill>
            <p:spPr>
              <a:xfrm>
                <a:off x="1997280" y="3413160"/>
                <a:ext cx="3035160" cy="2025720"/>
              </a:xfrm>
              <a:prstGeom prst="rect">
                <a:avLst/>
              </a:prstGeom>
            </p:spPr>
          </p:pic>
        </mc:Fallback>
      </mc:AlternateContent>
    </p:spTree>
    <p:extLst>
      <p:ext uri="{BB962C8B-B14F-4D97-AF65-F5344CB8AC3E}">
        <p14:creationId xmlns:p14="http://schemas.microsoft.com/office/powerpoint/2010/main" val="164971662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4" name="3 Rectángulo"/>
          <p:cNvSpPr/>
          <p:nvPr/>
        </p:nvSpPr>
        <p:spPr>
          <a:xfrm>
            <a:off x="323528" y="1054789"/>
            <a:ext cx="5950577" cy="369332"/>
          </a:xfrm>
          <a:prstGeom prst="rect">
            <a:avLst/>
          </a:prstGeom>
        </p:spPr>
        <p:txBody>
          <a:bodyPr wrap="square">
            <a:spAutoFit/>
          </a:bodyPr>
          <a:lstStyle/>
          <a:p>
            <a:pPr>
              <a:spcAft>
                <a:spcPts val="600"/>
              </a:spcAft>
            </a:pPr>
            <a:r>
              <a:rPr lang="en-US" dirty="0"/>
              <a:t>2</a:t>
            </a:r>
            <a:r>
              <a:rPr lang="en-US" dirty="0" smtClean="0"/>
              <a:t>. </a:t>
            </a:r>
            <a:r>
              <a:rPr lang="en-US" i="1" dirty="0" smtClean="0"/>
              <a:t>Correlation </a:t>
            </a:r>
            <a:r>
              <a:rPr lang="en-US" i="1" dirty="0"/>
              <a:t>of error </a:t>
            </a:r>
            <a:r>
              <a:rPr lang="en-US" i="1" dirty="0" smtClean="0"/>
              <a:t>terms.</a:t>
            </a:r>
            <a:endParaRPr lang="en-US" i="1" dirty="0"/>
          </a:p>
        </p:txBody>
      </p:sp>
      <mc:AlternateContent xmlns:mc="http://schemas.openxmlformats.org/markup-compatibility/2006" xmlns:a14="http://schemas.microsoft.com/office/drawing/2010/main">
        <mc:Choice Requires="a14">
          <p:sp>
            <p:nvSpPr>
              <p:cNvPr id="5" name="4 Rectángulo"/>
              <p:cNvSpPr/>
              <p:nvPr/>
            </p:nvSpPr>
            <p:spPr>
              <a:xfrm>
                <a:off x="467544" y="1526475"/>
                <a:ext cx="7560840" cy="646331"/>
              </a:xfrm>
              <a:prstGeom prst="rect">
                <a:avLst/>
              </a:prstGeom>
            </p:spPr>
            <p:txBody>
              <a:bodyPr wrap="square">
                <a:spAutoFit/>
              </a:bodyPr>
              <a:lstStyle/>
              <a:p>
                <a:r>
                  <a:rPr lang="en-US" dirty="0" smtClean="0"/>
                  <a:t>An </a:t>
                </a:r>
                <a:r>
                  <a:rPr lang="en-US" dirty="0"/>
                  <a:t>important assumption of the linear regression model is that the error</a:t>
                </a:r>
              </a:p>
              <a:p>
                <a:r>
                  <a:rPr lang="en-US" dirty="0"/>
                  <a:t>terms, </a:t>
                </a:r>
                <a14:m>
                  <m:oMath xmlns:m="http://schemas.openxmlformats.org/officeDocument/2006/math">
                    <m:sSub>
                      <m:sSubPr>
                        <m:ctrlPr>
                          <a:rPr lang="el-GR" i="1" smtClean="0">
                            <a:latin typeface="Cambria Math" panose="02040503050406030204" pitchFamily="18" charset="0"/>
                          </a:rPr>
                        </m:ctrlPr>
                      </m:sSubPr>
                      <m:e>
                        <m:r>
                          <a:rPr lang="el-GR" i="1" smtClean="0">
                            <a:latin typeface="Cambria Math"/>
                            <a:ea typeface="Cambria Math"/>
                          </a:rPr>
                          <m:t>𝜖</m:t>
                        </m:r>
                      </m:e>
                      <m:sub>
                        <m:r>
                          <a:rPr lang="es-ES_tradnl" b="0" i="1" smtClean="0">
                            <a:latin typeface="Cambria Math"/>
                          </a:rPr>
                          <m:t>1</m:t>
                        </m:r>
                      </m:sub>
                    </m:sSub>
                    <m:r>
                      <a:rPr lang="es-ES_tradnl" b="0" i="1" smtClean="0">
                        <a:latin typeface="Cambria Math"/>
                      </a:rPr>
                      <m:t>,</m:t>
                    </m:r>
                    <m:sSub>
                      <m:sSubPr>
                        <m:ctrlPr>
                          <a:rPr lang="el-GR" i="1">
                            <a:latin typeface="Cambria Math" panose="02040503050406030204" pitchFamily="18" charset="0"/>
                          </a:rPr>
                        </m:ctrlPr>
                      </m:sSubPr>
                      <m:e>
                        <m:r>
                          <a:rPr lang="el-GR" i="1">
                            <a:latin typeface="Cambria Math"/>
                            <a:ea typeface="Cambria Math"/>
                          </a:rPr>
                          <m:t>𝜖</m:t>
                        </m:r>
                      </m:e>
                      <m:sub>
                        <m:r>
                          <a:rPr lang="es-ES_tradnl" b="0" i="1" smtClean="0">
                            <a:latin typeface="Cambria Math"/>
                          </a:rPr>
                          <m:t>2</m:t>
                        </m:r>
                      </m:sub>
                    </m:sSub>
                  </m:oMath>
                </a14:m>
                <a:r>
                  <a:rPr lang="en-US" dirty="0" smtClean="0"/>
                  <a:t>, …, </a:t>
                </a:r>
                <a14:m>
                  <m:oMath xmlns:m="http://schemas.openxmlformats.org/officeDocument/2006/math">
                    <m:sSub>
                      <m:sSubPr>
                        <m:ctrlPr>
                          <a:rPr lang="el-GR" i="1">
                            <a:latin typeface="Cambria Math" panose="02040503050406030204" pitchFamily="18" charset="0"/>
                          </a:rPr>
                        </m:ctrlPr>
                      </m:sSubPr>
                      <m:e>
                        <m:r>
                          <a:rPr lang="el-GR" i="1">
                            <a:latin typeface="Cambria Math"/>
                            <a:ea typeface="Cambria Math"/>
                          </a:rPr>
                          <m:t>𝜖</m:t>
                        </m:r>
                      </m:e>
                      <m:sub>
                        <m:r>
                          <a:rPr lang="es-ES_tradnl" b="0" i="1" smtClean="0">
                            <a:latin typeface="Cambria Math"/>
                          </a:rPr>
                          <m:t>𝑛</m:t>
                        </m:r>
                      </m:sub>
                    </m:sSub>
                    <m:r>
                      <a:rPr lang="es-ES_tradnl" i="1">
                        <a:latin typeface="Cambria Math"/>
                      </a:rPr>
                      <m:t> </m:t>
                    </m:r>
                  </m:oMath>
                </a14:m>
                <a:r>
                  <a:rPr lang="en-US" dirty="0" smtClean="0"/>
                  <a:t>are uncorrelated</a:t>
                </a:r>
                <a:r>
                  <a:rPr lang="en-US" dirty="0"/>
                  <a:t>.</a:t>
                </a:r>
                <a:r>
                  <a:rPr lang="en-US" dirty="0" smtClean="0"/>
                  <a:t> </a:t>
                </a:r>
                <a:endParaRPr lang="en-US" dirty="0"/>
              </a:p>
            </p:txBody>
          </p:sp>
        </mc:Choice>
        <mc:Fallback xmlns="">
          <p:sp>
            <p:nvSpPr>
              <p:cNvPr id="5" name="4 Rectángulo"/>
              <p:cNvSpPr>
                <a:spLocks noRot="1" noChangeAspect="1" noMove="1" noResize="1" noEditPoints="1" noAdjustHandles="1" noChangeArrowheads="1" noChangeShapeType="1" noTextEdit="1"/>
              </p:cNvSpPr>
              <p:nvPr/>
            </p:nvSpPr>
            <p:spPr>
              <a:xfrm>
                <a:off x="467544" y="1526475"/>
                <a:ext cx="7560840" cy="646331"/>
              </a:xfrm>
              <a:prstGeom prst="rect">
                <a:avLst/>
              </a:prstGeom>
              <a:blipFill rotWithShape="1">
                <a:blip r:embed="rId2"/>
                <a:stretch>
                  <a:fillRect l="-726" t="-4717" b="-14151"/>
                </a:stretch>
              </a:blipFill>
            </p:spPr>
            <p:txBody>
              <a:bodyPr/>
              <a:lstStyle/>
              <a:p>
                <a:r>
                  <a:rPr lang="en-US">
                    <a:noFill/>
                  </a:rPr>
                  <a:t> </a:t>
                </a:r>
              </a:p>
            </p:txBody>
          </p:sp>
        </mc:Fallback>
      </mc:AlternateContent>
      <p:sp>
        <p:nvSpPr>
          <p:cNvPr id="3" name="2 Rectángulo"/>
          <p:cNvSpPr/>
          <p:nvPr/>
        </p:nvSpPr>
        <p:spPr>
          <a:xfrm>
            <a:off x="500413" y="2924944"/>
            <a:ext cx="7920880" cy="2816156"/>
          </a:xfrm>
          <a:prstGeom prst="rect">
            <a:avLst/>
          </a:prstGeom>
          <a:ln>
            <a:solidFill>
              <a:schemeClr val="accent1"/>
            </a:solidFill>
            <a:prstDash val="dash"/>
          </a:ln>
        </p:spPr>
        <p:txBody>
          <a:bodyPr wrap="square">
            <a:spAutoFit/>
          </a:bodyPr>
          <a:lstStyle/>
          <a:p>
            <a:r>
              <a:rPr lang="en-US" dirty="0"/>
              <a:t>If in fact </a:t>
            </a:r>
            <a:r>
              <a:rPr lang="en-US" dirty="0" smtClean="0"/>
              <a:t>there is </a:t>
            </a:r>
            <a:r>
              <a:rPr lang="en-US" dirty="0"/>
              <a:t>correlation among the error terms, then </a:t>
            </a:r>
            <a:r>
              <a:rPr lang="en-US" dirty="0" smtClean="0"/>
              <a:t>the estimated </a:t>
            </a:r>
            <a:r>
              <a:rPr lang="en-US" dirty="0"/>
              <a:t>standard </a:t>
            </a:r>
            <a:r>
              <a:rPr lang="en-US" dirty="0" smtClean="0"/>
              <a:t>errors will </a:t>
            </a:r>
            <a:r>
              <a:rPr lang="en-US" dirty="0"/>
              <a:t>tend to underestimate the true standard errors. As a </a:t>
            </a:r>
            <a:r>
              <a:rPr lang="en-US" dirty="0" smtClean="0"/>
              <a:t>result:</a:t>
            </a:r>
          </a:p>
          <a:p>
            <a:endParaRPr lang="en-US" dirty="0" smtClean="0"/>
          </a:p>
          <a:p>
            <a:pPr marL="285750" indent="-285750">
              <a:spcAft>
                <a:spcPts val="600"/>
              </a:spcAft>
              <a:buFont typeface="Arial" panose="020B0604020202020204" pitchFamily="34" charset="0"/>
              <a:buChar char="•"/>
            </a:pPr>
            <a:r>
              <a:rPr lang="en-US" dirty="0" smtClean="0"/>
              <a:t>Confidence and </a:t>
            </a:r>
            <a:r>
              <a:rPr lang="en-US" dirty="0"/>
              <a:t>prediction intervals will be narrower than they should be. </a:t>
            </a:r>
            <a:endParaRPr lang="en-US" dirty="0" smtClean="0"/>
          </a:p>
          <a:p>
            <a:pPr marL="285750" indent="-285750">
              <a:spcAft>
                <a:spcPts val="600"/>
              </a:spcAft>
              <a:buFont typeface="Arial" panose="020B0604020202020204" pitchFamily="34" charset="0"/>
              <a:buChar char="•"/>
            </a:pPr>
            <a:r>
              <a:rPr lang="en-US" dirty="0" smtClean="0"/>
              <a:t>p-values </a:t>
            </a:r>
            <a:r>
              <a:rPr lang="en-US" dirty="0"/>
              <a:t>will be lower than they should be; </a:t>
            </a:r>
            <a:r>
              <a:rPr lang="en-US" dirty="0" smtClean="0"/>
              <a:t>this could </a:t>
            </a:r>
            <a:r>
              <a:rPr lang="en-US" dirty="0"/>
              <a:t>cause us to erroneously conclude that a parameter is </a:t>
            </a:r>
            <a:r>
              <a:rPr lang="en-US" dirty="0" smtClean="0"/>
              <a:t>statistically significant.</a:t>
            </a:r>
          </a:p>
          <a:p>
            <a:pPr marL="285750" indent="-285750">
              <a:spcAft>
                <a:spcPts val="600"/>
              </a:spcAft>
              <a:buFont typeface="Arial" panose="020B0604020202020204" pitchFamily="34" charset="0"/>
              <a:buChar char="•"/>
            </a:pPr>
            <a:endParaRPr lang="en-US" dirty="0" smtClean="0"/>
          </a:p>
          <a:p>
            <a:r>
              <a:rPr lang="en-US" b="1" i="1" dirty="0" smtClean="0">
                <a:solidFill>
                  <a:schemeClr val="accent2">
                    <a:lumMod val="50000"/>
                  </a:schemeClr>
                </a:solidFill>
              </a:rPr>
              <a:t>In </a:t>
            </a:r>
            <a:r>
              <a:rPr lang="en-US" b="1" i="1" dirty="0">
                <a:solidFill>
                  <a:schemeClr val="accent2">
                    <a:lumMod val="50000"/>
                  </a:schemeClr>
                </a:solidFill>
              </a:rPr>
              <a:t>short, if the error terms are correlated, we may have </a:t>
            </a:r>
            <a:r>
              <a:rPr lang="en-US" b="1" i="1" dirty="0" smtClean="0">
                <a:solidFill>
                  <a:schemeClr val="accent2">
                    <a:lumMod val="50000"/>
                  </a:schemeClr>
                </a:solidFill>
              </a:rPr>
              <a:t>an unwarranted </a:t>
            </a:r>
            <a:r>
              <a:rPr lang="en-US" b="1" i="1" dirty="0">
                <a:solidFill>
                  <a:schemeClr val="accent2">
                    <a:lumMod val="50000"/>
                  </a:schemeClr>
                </a:solidFill>
              </a:rPr>
              <a:t>sense of confidence in our model.</a:t>
            </a:r>
          </a:p>
        </p:txBody>
      </p:sp>
    </p:spTree>
    <p:extLst>
      <p:ext uri="{BB962C8B-B14F-4D97-AF65-F5344CB8AC3E}">
        <p14:creationId xmlns:p14="http://schemas.microsoft.com/office/powerpoint/2010/main" val="6933783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4" name="3 Rectángulo"/>
          <p:cNvSpPr/>
          <p:nvPr/>
        </p:nvSpPr>
        <p:spPr>
          <a:xfrm>
            <a:off x="323528" y="1054789"/>
            <a:ext cx="5950577" cy="369332"/>
          </a:xfrm>
          <a:prstGeom prst="rect">
            <a:avLst/>
          </a:prstGeom>
        </p:spPr>
        <p:txBody>
          <a:bodyPr wrap="square">
            <a:spAutoFit/>
          </a:bodyPr>
          <a:lstStyle/>
          <a:p>
            <a:pPr>
              <a:spcAft>
                <a:spcPts val="600"/>
              </a:spcAft>
            </a:pPr>
            <a:r>
              <a:rPr lang="en-US" dirty="0"/>
              <a:t>2</a:t>
            </a:r>
            <a:r>
              <a:rPr lang="en-US" dirty="0" smtClean="0"/>
              <a:t>. </a:t>
            </a:r>
            <a:r>
              <a:rPr lang="en-US" i="1" dirty="0" smtClean="0"/>
              <a:t>Correlation </a:t>
            </a:r>
            <a:r>
              <a:rPr lang="en-US" i="1" dirty="0"/>
              <a:t>of error </a:t>
            </a:r>
            <a:r>
              <a:rPr lang="en-US" i="1" dirty="0" smtClean="0"/>
              <a:t>terms.</a:t>
            </a:r>
            <a:endParaRPr lang="en-US" i="1" dirty="0"/>
          </a:p>
        </p:txBody>
      </p:sp>
      <mc:AlternateContent xmlns:mc="http://schemas.openxmlformats.org/markup-compatibility/2006" xmlns:a14="http://schemas.microsoft.com/office/drawing/2010/main">
        <mc:Choice Requires="a14">
          <p:sp>
            <p:nvSpPr>
              <p:cNvPr id="3" name="2 Rectángulo"/>
              <p:cNvSpPr/>
              <p:nvPr/>
            </p:nvSpPr>
            <p:spPr>
              <a:xfrm>
                <a:off x="500413" y="1832337"/>
                <a:ext cx="7920880" cy="3243260"/>
              </a:xfrm>
              <a:prstGeom prst="rect">
                <a:avLst/>
              </a:prstGeom>
              <a:ln>
                <a:solidFill>
                  <a:schemeClr val="accent1"/>
                </a:solidFill>
                <a:prstDash val="dash"/>
              </a:ln>
            </p:spPr>
            <p:txBody>
              <a:bodyPr wrap="square">
                <a:spAutoFit/>
              </a:bodyPr>
              <a:lstStyle/>
              <a:p>
                <a:pPr>
                  <a:spcAft>
                    <a:spcPts val="600"/>
                  </a:spcAft>
                </a:pPr>
                <a:r>
                  <a:rPr lang="en-US" b="1" dirty="0" smtClean="0"/>
                  <a:t>Some cases:</a:t>
                </a:r>
              </a:p>
              <a:p>
                <a:pPr marL="285750" indent="-285750">
                  <a:buFont typeface="Arial" panose="020B0604020202020204" pitchFamily="34" charset="0"/>
                  <a:buChar char="•"/>
                </a:pPr>
                <a:r>
                  <a:rPr lang="en-US" dirty="0"/>
                  <a:t>W</a:t>
                </a:r>
                <a:r>
                  <a:rPr lang="en-US" dirty="0" smtClean="0"/>
                  <a:t>e </a:t>
                </a:r>
                <a:r>
                  <a:rPr lang="en-US" dirty="0"/>
                  <a:t>accidentally doubled our data, </a:t>
                </a:r>
                <a:r>
                  <a:rPr lang="en-US" dirty="0" smtClean="0"/>
                  <a:t>leading to </a:t>
                </a:r>
                <a:r>
                  <a:rPr lang="en-US" dirty="0"/>
                  <a:t>observations and error terms identical in pairs. If we ignored this, </a:t>
                </a:r>
                <a:r>
                  <a:rPr lang="en-US" dirty="0" smtClean="0"/>
                  <a:t>our standard </a:t>
                </a:r>
                <a:r>
                  <a:rPr lang="en-US" dirty="0"/>
                  <a:t>error calculations would be as if we had a sample of size </a:t>
                </a:r>
                <a:r>
                  <a:rPr lang="en-US" dirty="0" err="1"/>
                  <a:t>2</a:t>
                </a:r>
                <a:r>
                  <a:rPr lang="en-US" i="1" dirty="0" err="1"/>
                  <a:t>n</a:t>
                </a:r>
                <a:r>
                  <a:rPr lang="en-US" dirty="0"/>
                  <a:t>, </a:t>
                </a:r>
                <a:r>
                  <a:rPr lang="en-US" dirty="0" smtClean="0"/>
                  <a:t>when in </a:t>
                </a:r>
                <a:r>
                  <a:rPr lang="en-US" dirty="0"/>
                  <a:t>fact we have only </a:t>
                </a:r>
                <a:r>
                  <a:rPr lang="en-US" i="1" dirty="0"/>
                  <a:t>n </a:t>
                </a:r>
                <a:r>
                  <a:rPr lang="en-US" dirty="0"/>
                  <a:t>samples. Our estimated parameters would be </a:t>
                </a:r>
                <a:r>
                  <a:rPr lang="en-US" dirty="0" smtClean="0"/>
                  <a:t>the same </a:t>
                </a:r>
                <a:r>
                  <a:rPr lang="en-US" dirty="0"/>
                  <a:t>for the </a:t>
                </a:r>
                <a:r>
                  <a:rPr lang="en-US" dirty="0" err="1"/>
                  <a:t>2</a:t>
                </a:r>
                <a:r>
                  <a:rPr lang="en-US" i="1" dirty="0" err="1"/>
                  <a:t>n</a:t>
                </a:r>
                <a:r>
                  <a:rPr lang="en-US" i="1" dirty="0"/>
                  <a:t> </a:t>
                </a:r>
                <a:r>
                  <a:rPr lang="en-US" dirty="0"/>
                  <a:t>samples as for the </a:t>
                </a:r>
                <a:r>
                  <a:rPr lang="en-US" i="1" dirty="0"/>
                  <a:t>n </a:t>
                </a:r>
                <a:r>
                  <a:rPr lang="en-US" dirty="0"/>
                  <a:t>samples, but the confidence </a:t>
                </a:r>
                <a:r>
                  <a:rPr lang="en-US" dirty="0" smtClean="0"/>
                  <a:t>intervals would </a:t>
                </a:r>
                <a:r>
                  <a:rPr lang="en-US" dirty="0"/>
                  <a:t>be narrower by a factor </a:t>
                </a:r>
                <a:r>
                  <a:rPr lang="en-US" dirty="0" smtClean="0"/>
                  <a:t>of </a:t>
                </a:r>
                <a14:m>
                  <m:oMath xmlns:m="http://schemas.openxmlformats.org/officeDocument/2006/math">
                    <m:rad>
                      <m:radPr>
                        <m:degHide m:val="on"/>
                        <m:ctrlPr>
                          <a:rPr lang="en-US" i="1" smtClean="0">
                            <a:latin typeface="Cambria Math" panose="02040503050406030204" pitchFamily="18" charset="0"/>
                          </a:rPr>
                        </m:ctrlPr>
                      </m:radPr>
                      <m:deg/>
                      <m:e>
                        <m:r>
                          <a:rPr lang="es-ES_tradnl" b="0" i="1" smtClean="0">
                            <a:latin typeface="Cambria Math"/>
                          </a:rPr>
                          <m:t>2</m:t>
                        </m:r>
                      </m:e>
                    </m:rad>
                  </m:oMath>
                </a14:m>
                <a:endParaRPr lang="es-ES_tradnl" dirty="0" smtClean="0"/>
              </a:p>
              <a:p>
                <a:pPr lvl="1"/>
                <a:r>
                  <a:rPr lang="en-US" dirty="0" smtClean="0"/>
                  <a:t>(Paired samples… </a:t>
                </a:r>
                <a:r>
                  <a:rPr lang="en-US" dirty="0" err="1" smtClean="0"/>
                  <a:t>Bonferroni</a:t>
                </a:r>
                <a:r>
                  <a:rPr lang="en-US" dirty="0" smtClean="0"/>
                  <a:t> correction)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solidFill>
                      <a:schemeClr val="accent6">
                        <a:lumMod val="50000"/>
                      </a:schemeClr>
                    </a:solidFill>
                  </a:rPr>
                  <a:t>Incorrect experimental design</a:t>
                </a:r>
                <a:r>
                  <a:rPr lang="en-US" dirty="0" smtClean="0"/>
                  <a:t>: i.e. in </a:t>
                </a:r>
                <a:r>
                  <a:rPr lang="en-US" dirty="0"/>
                  <a:t>the study are members of the </a:t>
                </a:r>
                <a:r>
                  <a:rPr lang="en-US" dirty="0" smtClean="0"/>
                  <a:t>same family…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Time series…</a:t>
                </a:r>
                <a:endParaRPr lang="en-US" dirty="0"/>
              </a:p>
            </p:txBody>
          </p:sp>
        </mc:Choice>
        <mc:Fallback xmlns="">
          <p:sp>
            <p:nvSpPr>
              <p:cNvPr id="3" name="2 Rectángulo"/>
              <p:cNvSpPr>
                <a:spLocks noRot="1" noChangeAspect="1" noMove="1" noResize="1" noEditPoints="1" noAdjustHandles="1" noChangeArrowheads="1" noChangeShapeType="1" noTextEdit="1"/>
              </p:cNvSpPr>
              <p:nvPr/>
            </p:nvSpPr>
            <p:spPr>
              <a:xfrm>
                <a:off x="500413" y="1832337"/>
                <a:ext cx="7920880" cy="3243260"/>
              </a:xfrm>
              <a:prstGeom prst="rect">
                <a:avLst/>
              </a:prstGeom>
              <a:blipFill rotWithShape="1">
                <a:blip r:embed="rId2"/>
                <a:stretch>
                  <a:fillRect l="-538" t="-749" r="-1230" b="-1873"/>
                </a:stretch>
              </a:blipFill>
              <a:ln>
                <a:solidFill>
                  <a:schemeClr val="accent1"/>
                </a:solidFill>
                <a:prstDash val="dash"/>
              </a:ln>
            </p:spPr>
            <p:txBody>
              <a:bodyPr/>
              <a:lstStyle/>
              <a:p>
                <a:r>
                  <a:rPr lang="en-US">
                    <a:noFill/>
                  </a:rPr>
                  <a:t> </a:t>
                </a:r>
              </a:p>
            </p:txBody>
          </p:sp>
        </mc:Fallback>
      </mc:AlternateContent>
    </p:spTree>
    <p:extLst>
      <p:ext uri="{BB962C8B-B14F-4D97-AF65-F5344CB8AC3E}">
        <p14:creationId xmlns:p14="http://schemas.microsoft.com/office/powerpoint/2010/main" val="155108081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9" name="8 Rectángulo"/>
          <p:cNvSpPr/>
          <p:nvPr/>
        </p:nvSpPr>
        <p:spPr>
          <a:xfrm>
            <a:off x="971600" y="1916832"/>
            <a:ext cx="7128792" cy="369332"/>
          </a:xfrm>
          <a:prstGeom prst="rect">
            <a:avLst/>
          </a:prstGeom>
        </p:spPr>
        <p:txBody>
          <a:bodyPr wrap="square">
            <a:spAutoFit/>
          </a:bodyPr>
          <a:lstStyle/>
          <a:p>
            <a:pPr marL="285750" indent="-285750">
              <a:spcAft>
                <a:spcPts val="1800"/>
              </a:spcAft>
              <a:buClr>
                <a:srgbClr val="0070C0"/>
              </a:buClr>
              <a:buSzPct val="80000"/>
              <a:buFont typeface="Wingdings" panose="05000000000000000000" pitchFamily="2" charset="2"/>
              <a:buChar char="q"/>
            </a:pPr>
            <a:r>
              <a:rPr lang="en-US" i="1" dirty="0" smtClean="0"/>
              <a:t>Potential </a:t>
            </a:r>
            <a:r>
              <a:rPr lang="en-US" i="1" dirty="0"/>
              <a:t>Problems</a:t>
            </a:r>
          </a:p>
        </p:txBody>
      </p:sp>
      <p:sp>
        <p:nvSpPr>
          <p:cNvPr id="4" name="3 Rectángulo"/>
          <p:cNvSpPr/>
          <p:nvPr/>
        </p:nvSpPr>
        <p:spPr>
          <a:xfrm>
            <a:off x="1809126" y="2420888"/>
            <a:ext cx="5950577" cy="2139047"/>
          </a:xfrm>
          <a:prstGeom prst="rect">
            <a:avLst/>
          </a:prstGeom>
        </p:spPr>
        <p:txBody>
          <a:bodyPr wrap="square">
            <a:spAutoFit/>
          </a:bodyPr>
          <a:lstStyle/>
          <a:p>
            <a:pPr>
              <a:spcAft>
                <a:spcPts val="600"/>
              </a:spcAft>
            </a:pPr>
            <a:r>
              <a:rPr lang="en-US" i="1" dirty="0">
                <a:solidFill>
                  <a:schemeClr val="bg1">
                    <a:lumMod val="85000"/>
                  </a:schemeClr>
                </a:solidFill>
              </a:rPr>
              <a:t>1. Non-linearity of the response-predictor relationships.</a:t>
            </a:r>
          </a:p>
          <a:p>
            <a:pPr>
              <a:spcAft>
                <a:spcPts val="600"/>
              </a:spcAft>
            </a:pPr>
            <a:r>
              <a:rPr lang="en-US" i="1" dirty="0">
                <a:solidFill>
                  <a:schemeClr val="bg1">
                    <a:lumMod val="85000"/>
                  </a:schemeClr>
                </a:solidFill>
              </a:rPr>
              <a:t>2. Correlation of error terms.</a:t>
            </a:r>
          </a:p>
          <a:p>
            <a:pPr>
              <a:spcAft>
                <a:spcPts val="600"/>
              </a:spcAft>
            </a:pPr>
            <a:r>
              <a:rPr lang="en-US" dirty="0"/>
              <a:t>3. </a:t>
            </a:r>
            <a:r>
              <a:rPr lang="en-US" i="1" dirty="0"/>
              <a:t>Non-constant variance of error terms</a:t>
            </a:r>
            <a:r>
              <a:rPr lang="en-US" i="1" dirty="0">
                <a:solidFill>
                  <a:schemeClr val="bg1">
                    <a:lumMod val="85000"/>
                  </a:schemeClr>
                </a:solidFill>
              </a:rPr>
              <a:t>.</a:t>
            </a:r>
          </a:p>
          <a:p>
            <a:pPr>
              <a:spcAft>
                <a:spcPts val="600"/>
              </a:spcAft>
            </a:pPr>
            <a:r>
              <a:rPr lang="en-US" dirty="0">
                <a:solidFill>
                  <a:schemeClr val="bg1">
                    <a:lumMod val="85000"/>
                  </a:schemeClr>
                </a:solidFill>
              </a:rPr>
              <a:t>4. </a:t>
            </a:r>
            <a:r>
              <a:rPr lang="en-US" i="1" dirty="0">
                <a:solidFill>
                  <a:schemeClr val="bg1">
                    <a:lumMod val="85000"/>
                  </a:schemeClr>
                </a:solidFill>
              </a:rPr>
              <a:t>Outliers.</a:t>
            </a:r>
          </a:p>
          <a:p>
            <a:pPr>
              <a:spcAft>
                <a:spcPts val="600"/>
              </a:spcAft>
            </a:pPr>
            <a:r>
              <a:rPr lang="en-US" dirty="0">
                <a:solidFill>
                  <a:schemeClr val="bg1">
                    <a:lumMod val="85000"/>
                  </a:schemeClr>
                </a:solidFill>
              </a:rPr>
              <a:t>5. </a:t>
            </a:r>
            <a:r>
              <a:rPr lang="en-US" i="1" dirty="0">
                <a:solidFill>
                  <a:schemeClr val="bg1">
                    <a:lumMod val="85000"/>
                  </a:schemeClr>
                </a:solidFill>
              </a:rPr>
              <a:t>High-leverage points.</a:t>
            </a:r>
          </a:p>
          <a:p>
            <a:pPr>
              <a:spcAft>
                <a:spcPts val="600"/>
              </a:spcAft>
            </a:pPr>
            <a:r>
              <a:rPr lang="en-US" dirty="0">
                <a:solidFill>
                  <a:schemeClr val="bg1">
                    <a:lumMod val="85000"/>
                  </a:schemeClr>
                </a:solidFill>
              </a:rPr>
              <a:t>6. </a:t>
            </a:r>
            <a:r>
              <a:rPr lang="en-US" i="1" dirty="0">
                <a:solidFill>
                  <a:schemeClr val="bg1">
                    <a:lumMod val="85000"/>
                  </a:schemeClr>
                </a:solidFill>
              </a:rPr>
              <a:t>Collinearity.</a:t>
            </a:r>
            <a:endParaRPr lang="en-US" dirty="0">
              <a:solidFill>
                <a:schemeClr val="bg1">
                  <a:lumMod val="85000"/>
                </a:schemeClr>
              </a:solidFill>
            </a:endParaRPr>
          </a:p>
        </p:txBody>
      </p:sp>
      <p:sp>
        <p:nvSpPr>
          <p:cNvPr id="5" name="4 Rectángulo"/>
          <p:cNvSpPr/>
          <p:nvPr/>
        </p:nvSpPr>
        <p:spPr>
          <a:xfrm>
            <a:off x="782206" y="5713072"/>
            <a:ext cx="7560840" cy="369332"/>
          </a:xfrm>
          <a:prstGeom prst="rect">
            <a:avLst/>
          </a:prstGeom>
        </p:spPr>
        <p:txBody>
          <a:bodyPr wrap="square">
            <a:spAutoFit/>
          </a:bodyPr>
          <a:lstStyle/>
          <a:p>
            <a:r>
              <a:rPr lang="en-US" dirty="0" smtClean="0"/>
              <a:t>“… identifying </a:t>
            </a:r>
            <a:r>
              <a:rPr lang="en-US" dirty="0"/>
              <a:t>and overcoming these problems is as much </a:t>
            </a:r>
            <a:r>
              <a:rPr lang="en-US" dirty="0" smtClean="0"/>
              <a:t>an art </a:t>
            </a:r>
            <a:r>
              <a:rPr lang="en-US" dirty="0"/>
              <a:t>as a science</a:t>
            </a:r>
            <a:r>
              <a:rPr lang="en-US" dirty="0" smtClean="0"/>
              <a:t>.”</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566" y="6359403"/>
            <a:ext cx="2448272" cy="32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40964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4" name="3 Rectángulo"/>
          <p:cNvSpPr/>
          <p:nvPr/>
        </p:nvSpPr>
        <p:spPr>
          <a:xfrm>
            <a:off x="323528" y="1054789"/>
            <a:ext cx="5950577" cy="369332"/>
          </a:xfrm>
          <a:prstGeom prst="rect">
            <a:avLst/>
          </a:prstGeom>
        </p:spPr>
        <p:txBody>
          <a:bodyPr wrap="square">
            <a:spAutoFit/>
          </a:bodyPr>
          <a:lstStyle/>
          <a:p>
            <a:pPr>
              <a:spcAft>
                <a:spcPts val="600"/>
              </a:spcAft>
            </a:pPr>
            <a:r>
              <a:rPr lang="en-US" dirty="0"/>
              <a:t>3</a:t>
            </a:r>
            <a:r>
              <a:rPr lang="en-US" dirty="0" smtClean="0"/>
              <a:t>. </a:t>
            </a:r>
            <a:r>
              <a:rPr lang="en-US" i="1" dirty="0" smtClean="0"/>
              <a:t>Non-constant </a:t>
            </a:r>
            <a:r>
              <a:rPr lang="en-US" i="1" dirty="0"/>
              <a:t>variance of error terms.</a:t>
            </a:r>
          </a:p>
        </p:txBody>
      </p:sp>
      <p:sp>
        <p:nvSpPr>
          <p:cNvPr id="5" name="4 Rectángulo"/>
          <p:cNvSpPr/>
          <p:nvPr/>
        </p:nvSpPr>
        <p:spPr>
          <a:xfrm>
            <a:off x="2752741" y="1509544"/>
            <a:ext cx="1114420" cy="369332"/>
          </a:xfrm>
          <a:prstGeom prst="rect">
            <a:avLst/>
          </a:prstGeom>
        </p:spPr>
        <p:txBody>
          <a:bodyPr wrap="square">
            <a:spAutoFit/>
          </a:bodyPr>
          <a:lstStyle/>
          <a:p>
            <a:r>
              <a:rPr lang="en-US" dirty="0"/>
              <a:t>n</a:t>
            </a:r>
            <a:r>
              <a:rPr lang="en-US" dirty="0" smtClean="0"/>
              <a:t>ot true!</a:t>
            </a:r>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170" y="1535976"/>
            <a:ext cx="151638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787042" y="2204864"/>
            <a:ext cx="7817406" cy="369332"/>
          </a:xfrm>
          <a:prstGeom prst="rect">
            <a:avLst/>
          </a:prstGeom>
        </p:spPr>
        <p:txBody>
          <a:bodyPr wrap="square">
            <a:spAutoFit/>
          </a:bodyPr>
          <a:lstStyle/>
          <a:p>
            <a:r>
              <a:rPr lang="en-US" dirty="0" smtClean="0"/>
              <a:t>Can be identified from </a:t>
            </a:r>
            <a:r>
              <a:rPr lang="en-US" dirty="0"/>
              <a:t>the presence of a funnel shape </a:t>
            </a:r>
            <a:r>
              <a:rPr lang="en-US" dirty="0" smtClean="0"/>
              <a:t>in residual plots. </a:t>
            </a:r>
            <a:endParaRPr lang="en-US" dirty="0"/>
          </a:p>
        </p:txBody>
      </p:sp>
      <p:sp>
        <p:nvSpPr>
          <p:cNvPr id="7" name="6 Rectángulo"/>
          <p:cNvSpPr/>
          <p:nvPr/>
        </p:nvSpPr>
        <p:spPr>
          <a:xfrm>
            <a:off x="3867161" y="1522760"/>
            <a:ext cx="5382344" cy="369332"/>
          </a:xfrm>
          <a:prstGeom prst="rect">
            <a:avLst/>
          </a:prstGeom>
        </p:spPr>
        <p:txBody>
          <a:bodyPr wrap="square">
            <a:spAutoFit/>
          </a:bodyPr>
          <a:lstStyle/>
          <a:p>
            <a:r>
              <a:rPr lang="en-US" dirty="0"/>
              <a:t>non-constant variances </a:t>
            </a:r>
            <a:r>
              <a:rPr lang="en-US" dirty="0" smtClean="0"/>
              <a:t>in errors</a:t>
            </a:r>
            <a:r>
              <a:rPr lang="en-US" dirty="0"/>
              <a:t> </a:t>
            </a:r>
            <a:r>
              <a:rPr lang="en-US" dirty="0" smtClean="0"/>
              <a:t>= </a:t>
            </a:r>
            <a:r>
              <a:rPr lang="en-US" b="1" i="1" dirty="0" smtClean="0">
                <a:solidFill>
                  <a:srgbClr val="00B050"/>
                </a:solidFill>
              </a:rPr>
              <a:t>heteroscedasticity</a:t>
            </a:r>
            <a:endParaRPr lang="en-US" b="1" i="1" dirty="0">
              <a:solidFill>
                <a:srgbClr val="00B05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852935"/>
            <a:ext cx="3530327" cy="3211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5292080" y="3066068"/>
            <a:ext cx="3603211" cy="923330"/>
          </a:xfrm>
          <a:prstGeom prst="rect">
            <a:avLst/>
          </a:prstGeom>
        </p:spPr>
        <p:txBody>
          <a:bodyPr wrap="square">
            <a:spAutoFit/>
          </a:bodyPr>
          <a:lstStyle/>
          <a:p>
            <a:r>
              <a:rPr lang="en-US" dirty="0" smtClean="0"/>
              <a:t>For example: variance of the errors increase with the value of the response</a:t>
            </a:r>
            <a:endParaRPr lang="en-US" dirty="0"/>
          </a:p>
        </p:txBody>
      </p:sp>
    </p:spTree>
    <p:extLst>
      <p:ext uri="{BB962C8B-B14F-4D97-AF65-F5344CB8AC3E}">
        <p14:creationId xmlns:p14="http://schemas.microsoft.com/office/powerpoint/2010/main" val="1315281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4" name="3 Rectángulo"/>
          <p:cNvSpPr/>
          <p:nvPr/>
        </p:nvSpPr>
        <p:spPr>
          <a:xfrm>
            <a:off x="323528" y="1054789"/>
            <a:ext cx="5950577" cy="369332"/>
          </a:xfrm>
          <a:prstGeom prst="rect">
            <a:avLst/>
          </a:prstGeom>
        </p:spPr>
        <p:txBody>
          <a:bodyPr wrap="square">
            <a:spAutoFit/>
          </a:bodyPr>
          <a:lstStyle/>
          <a:p>
            <a:pPr>
              <a:spcAft>
                <a:spcPts val="600"/>
              </a:spcAft>
            </a:pPr>
            <a:r>
              <a:rPr lang="en-US" dirty="0"/>
              <a:t>3</a:t>
            </a:r>
            <a:r>
              <a:rPr lang="en-US" dirty="0" smtClean="0"/>
              <a:t>. </a:t>
            </a:r>
            <a:r>
              <a:rPr lang="en-US" i="1" dirty="0" smtClean="0"/>
              <a:t>Non-constant </a:t>
            </a:r>
            <a:r>
              <a:rPr lang="en-US" i="1" dirty="0"/>
              <a:t>variance of error terms.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62" y="2852936"/>
            <a:ext cx="3213701" cy="2923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323528" y="1556792"/>
            <a:ext cx="7704856" cy="369332"/>
          </a:xfrm>
          <a:prstGeom prst="rect">
            <a:avLst/>
          </a:prstGeom>
        </p:spPr>
        <p:txBody>
          <a:bodyPr wrap="square">
            <a:spAutoFit/>
          </a:bodyPr>
          <a:lstStyle/>
          <a:p>
            <a:r>
              <a:rPr lang="en-US" dirty="0"/>
              <a:t>E</a:t>
            </a:r>
            <a:r>
              <a:rPr lang="en-US" dirty="0" smtClean="0"/>
              <a:t>xample: variance of the errors increase with the value of the response</a:t>
            </a:r>
            <a:endParaRPr lang="en-US" dirty="0"/>
          </a:p>
        </p:txBody>
      </p:sp>
      <p:sp>
        <p:nvSpPr>
          <p:cNvPr id="8" name="7 Rectángulo"/>
          <p:cNvSpPr/>
          <p:nvPr/>
        </p:nvSpPr>
        <p:spPr>
          <a:xfrm>
            <a:off x="4285903" y="1054789"/>
            <a:ext cx="1816588" cy="369332"/>
          </a:xfrm>
          <a:prstGeom prst="rect">
            <a:avLst/>
          </a:prstGeom>
        </p:spPr>
        <p:txBody>
          <a:bodyPr wrap="none">
            <a:spAutoFit/>
          </a:bodyPr>
          <a:lstStyle/>
          <a:p>
            <a:r>
              <a:rPr lang="en-US" b="1" i="1" dirty="0">
                <a:solidFill>
                  <a:srgbClr val="00B050"/>
                </a:solidFill>
              </a:rPr>
              <a:t>heteroscedasticity</a:t>
            </a:r>
          </a:p>
        </p:txBody>
      </p:sp>
      <mc:AlternateContent xmlns:mc="http://schemas.openxmlformats.org/markup-compatibility/2006" xmlns:a14="http://schemas.microsoft.com/office/drawing/2010/main">
        <mc:Choice Requires="a14">
          <p:sp>
            <p:nvSpPr>
              <p:cNvPr id="11" name="10 Rectángulo"/>
              <p:cNvSpPr/>
              <p:nvPr/>
            </p:nvSpPr>
            <p:spPr>
              <a:xfrm>
                <a:off x="935596" y="1988840"/>
                <a:ext cx="6480720" cy="672428"/>
              </a:xfrm>
              <a:prstGeom prst="rect">
                <a:avLst/>
              </a:prstGeom>
            </p:spPr>
            <p:txBody>
              <a:bodyPr wrap="square">
                <a:spAutoFit/>
              </a:bodyPr>
              <a:lstStyle/>
              <a:p>
                <a:r>
                  <a:rPr lang="en-US" dirty="0" smtClean="0"/>
                  <a:t>One </a:t>
                </a:r>
                <a:r>
                  <a:rPr lang="en-US" dirty="0"/>
                  <a:t>possible solution is to </a:t>
                </a:r>
                <a:r>
                  <a:rPr lang="en-US" dirty="0" smtClean="0"/>
                  <a:t>transform the </a:t>
                </a:r>
                <a:r>
                  <a:rPr lang="en-US" dirty="0"/>
                  <a:t>response </a:t>
                </a:r>
                <a:r>
                  <a:rPr lang="en-US" i="1" dirty="0">
                    <a:latin typeface="Times New Roman" panose="02020603050405020304" pitchFamily="18" charset="0"/>
                    <a:cs typeface="Times New Roman" panose="02020603050405020304" pitchFamily="18" charset="0"/>
                  </a:rPr>
                  <a:t>Y</a:t>
                </a:r>
                <a:r>
                  <a:rPr lang="en-US" dirty="0"/>
                  <a:t> using a concave function such as </a:t>
                </a:r>
                <a14:m>
                  <m:oMath xmlns:m="http://schemas.openxmlformats.org/officeDocument/2006/math">
                    <m:func>
                      <m:funcPr>
                        <m:ctrlPr>
                          <a:rPr lang="en-US" i="1" smtClean="0">
                            <a:latin typeface="Cambria Math" panose="02040503050406030204" pitchFamily="18" charset="0"/>
                          </a:rPr>
                        </m:ctrlPr>
                      </m:funcPr>
                      <m:fName>
                        <m:r>
                          <m:rPr>
                            <m:sty m:val="p"/>
                          </m:rPr>
                          <a:rPr lang="es-ES_tradnl" b="0" i="0" smtClean="0">
                            <a:latin typeface="Cambria Math"/>
                          </a:rPr>
                          <m:t>log</m:t>
                        </m:r>
                        <m:d>
                          <m:dPr>
                            <m:ctrlPr>
                              <a:rPr lang="es-ES_tradnl" b="0" i="1" smtClean="0">
                                <a:latin typeface="Cambria Math" panose="02040503050406030204" pitchFamily="18" charset="0"/>
                              </a:rPr>
                            </m:ctrlPr>
                          </m:dPr>
                          <m:e>
                            <m:r>
                              <a:rPr lang="es-ES_tradnl" b="0" i="1" smtClean="0">
                                <a:latin typeface="Cambria Math"/>
                              </a:rPr>
                              <m:t>𝑌</m:t>
                            </m:r>
                          </m:e>
                        </m:d>
                        <m:r>
                          <a:rPr lang="es-ES_tradnl" b="0" i="0" smtClean="0">
                            <a:latin typeface="Cambria Math"/>
                          </a:rPr>
                          <m:t> </m:t>
                        </m:r>
                      </m:fName>
                      <m:e>
                        <m:r>
                          <m:rPr>
                            <m:nor/>
                          </m:rPr>
                          <a:rPr lang="es-ES_tradnl" b="0" i="0" smtClean="0">
                            <a:latin typeface="Cambria Math"/>
                          </a:rPr>
                          <m:t>or</m:t>
                        </m:r>
                        <m:r>
                          <a:rPr lang="es-ES_tradnl" b="0" i="1" smtClean="0">
                            <a:latin typeface="Cambria Math"/>
                          </a:rPr>
                          <m:t> </m:t>
                        </m:r>
                        <m:rad>
                          <m:radPr>
                            <m:degHide m:val="on"/>
                            <m:ctrlPr>
                              <a:rPr lang="es-ES_tradnl" b="0" i="1" smtClean="0">
                                <a:latin typeface="Cambria Math" panose="02040503050406030204" pitchFamily="18" charset="0"/>
                              </a:rPr>
                            </m:ctrlPr>
                          </m:radPr>
                          <m:deg/>
                          <m:e>
                            <m:r>
                              <a:rPr lang="es-ES_tradnl" b="0" i="1" smtClean="0">
                                <a:latin typeface="Cambria Math"/>
                              </a:rPr>
                              <m:t>𝑌</m:t>
                            </m:r>
                          </m:e>
                        </m:rad>
                      </m:e>
                    </m:func>
                  </m:oMath>
                </a14:m>
                <a:r>
                  <a:rPr lang="en-US" dirty="0" smtClean="0"/>
                  <a:t> </a:t>
                </a:r>
                <a:endParaRPr lang="en-US" dirty="0"/>
              </a:p>
            </p:txBody>
          </p:sp>
        </mc:Choice>
        <mc:Fallback xmlns="">
          <p:sp>
            <p:nvSpPr>
              <p:cNvPr id="11" name="10 Rectángulo"/>
              <p:cNvSpPr>
                <a:spLocks noRot="1" noChangeAspect="1" noMove="1" noResize="1" noEditPoints="1" noAdjustHandles="1" noChangeArrowheads="1" noChangeShapeType="1" noTextEdit="1"/>
              </p:cNvSpPr>
              <p:nvPr/>
            </p:nvSpPr>
            <p:spPr>
              <a:xfrm>
                <a:off x="935596" y="1988840"/>
                <a:ext cx="6480720" cy="672428"/>
              </a:xfrm>
              <a:prstGeom prst="rect">
                <a:avLst/>
              </a:prstGeom>
              <a:blipFill rotWithShape="1">
                <a:blip r:embed="rId3"/>
                <a:stretch>
                  <a:fillRect l="-752" t="-5405" r="-1222" b="-13514"/>
                </a:stretch>
              </a:blipFill>
            </p:spPr>
            <p:txBody>
              <a:bodyPr/>
              <a:lstStyle/>
              <a:p>
                <a:r>
                  <a:rPr lang="en-US">
                    <a:noFill/>
                  </a:rPr>
                  <a:t> </a:t>
                </a:r>
              </a:p>
            </p:txBody>
          </p:sp>
        </mc:Fallback>
      </mc:AlternateContent>
      <p:sp>
        <p:nvSpPr>
          <p:cNvPr id="9" name="8 Rectángulo"/>
          <p:cNvSpPr/>
          <p:nvPr/>
        </p:nvSpPr>
        <p:spPr>
          <a:xfrm>
            <a:off x="3816491" y="5314748"/>
            <a:ext cx="4572000" cy="923330"/>
          </a:xfrm>
          <a:prstGeom prst="rect">
            <a:avLst/>
          </a:prstGeom>
        </p:spPr>
        <p:txBody>
          <a:bodyPr>
            <a:spAutoFit/>
          </a:bodyPr>
          <a:lstStyle/>
          <a:p>
            <a:r>
              <a:rPr lang="en-US" dirty="0"/>
              <a:t>Such a transformation results in a greater amount of shrinkage of the larger responses, leading to a reduction in heteroscedasticity</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7930" y="2420888"/>
            <a:ext cx="2892350" cy="2787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Flecha derecha"/>
          <p:cNvSpPr/>
          <p:nvPr/>
        </p:nvSpPr>
        <p:spPr>
          <a:xfrm>
            <a:off x="3923928" y="3645024"/>
            <a:ext cx="576064" cy="1695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73934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4" name="3 Rectángulo"/>
          <p:cNvSpPr/>
          <p:nvPr/>
        </p:nvSpPr>
        <p:spPr>
          <a:xfrm>
            <a:off x="323528" y="1054789"/>
            <a:ext cx="5950577" cy="369332"/>
          </a:xfrm>
          <a:prstGeom prst="rect">
            <a:avLst/>
          </a:prstGeom>
        </p:spPr>
        <p:txBody>
          <a:bodyPr wrap="square">
            <a:spAutoFit/>
          </a:bodyPr>
          <a:lstStyle/>
          <a:p>
            <a:pPr>
              <a:spcAft>
                <a:spcPts val="600"/>
              </a:spcAft>
            </a:pPr>
            <a:r>
              <a:rPr lang="en-US" dirty="0"/>
              <a:t>3</a:t>
            </a:r>
            <a:r>
              <a:rPr lang="en-US" dirty="0" smtClean="0"/>
              <a:t>. </a:t>
            </a:r>
            <a:r>
              <a:rPr lang="en-US" i="1" dirty="0" smtClean="0"/>
              <a:t>Non-constant </a:t>
            </a:r>
            <a:r>
              <a:rPr lang="en-US" i="1" dirty="0"/>
              <a:t>variance of error terms.</a:t>
            </a:r>
          </a:p>
        </p:txBody>
      </p:sp>
      <mc:AlternateContent xmlns:mc="http://schemas.openxmlformats.org/markup-compatibility/2006" xmlns:a14="http://schemas.microsoft.com/office/drawing/2010/main">
        <mc:Choice Requires="a14">
          <p:sp>
            <p:nvSpPr>
              <p:cNvPr id="6" name="5 Rectángulo"/>
              <p:cNvSpPr/>
              <p:nvPr/>
            </p:nvSpPr>
            <p:spPr>
              <a:xfrm>
                <a:off x="683568" y="1916832"/>
                <a:ext cx="6480720" cy="2990434"/>
              </a:xfrm>
              <a:prstGeom prst="rect">
                <a:avLst/>
              </a:prstGeom>
            </p:spPr>
            <p:txBody>
              <a:bodyPr wrap="square">
                <a:spAutoFit/>
              </a:bodyPr>
              <a:lstStyle/>
              <a:p>
                <a:r>
                  <a:rPr lang="en-US" dirty="0" smtClean="0"/>
                  <a:t>Sometimes we have a good idea of the variance of each response. For example</a:t>
                </a:r>
                <a:r>
                  <a:rPr lang="en-US" dirty="0"/>
                  <a:t>, the </a:t>
                </a:r>
                <a:r>
                  <a:rPr lang="en-US" i="1" dirty="0" err="1"/>
                  <a:t>i</a:t>
                </a:r>
                <a:r>
                  <a:rPr lang="en-US" dirty="0" err="1"/>
                  <a:t>th</a:t>
                </a:r>
                <a:r>
                  <a:rPr lang="en-US" dirty="0"/>
                  <a:t> response could be an average of </a:t>
                </a:r>
                <a:r>
                  <a:rPr lang="en-US" i="1" dirty="0" err="1"/>
                  <a:t>n</a:t>
                </a:r>
                <a:r>
                  <a:rPr lang="en-US" i="1" baseline="-25000" dirty="0" err="1"/>
                  <a:t>i</a:t>
                </a:r>
                <a:r>
                  <a:rPr lang="en-US" i="1" dirty="0"/>
                  <a:t> </a:t>
                </a:r>
                <a:r>
                  <a:rPr lang="en-US" dirty="0"/>
                  <a:t>raw observations. </a:t>
                </a:r>
                <a:endParaRPr lang="en-US" dirty="0" smtClean="0"/>
              </a:p>
              <a:p>
                <a:endParaRPr lang="en-US" dirty="0"/>
              </a:p>
              <a:p>
                <a:r>
                  <a:rPr lang="en-US" dirty="0" smtClean="0"/>
                  <a:t>If</a:t>
                </a:r>
                <a:r>
                  <a:rPr lang="en-US" dirty="0"/>
                  <a:t> </a:t>
                </a:r>
                <a:r>
                  <a:rPr lang="en-US" dirty="0" smtClean="0"/>
                  <a:t>each </a:t>
                </a:r>
                <a:r>
                  <a:rPr lang="en-US" dirty="0"/>
                  <a:t>of these raw observations is uncorrelated with variance </a:t>
                </a:r>
                <a:r>
                  <a:rPr lang="en-US" i="1" dirty="0" err="1"/>
                  <a:t>σ</a:t>
                </a:r>
                <a:r>
                  <a:rPr lang="en-US" baseline="30000" dirty="0" err="1"/>
                  <a:t>2</a:t>
                </a:r>
                <a:r>
                  <a:rPr lang="en-US" dirty="0"/>
                  <a:t>, then </a:t>
                </a:r>
                <a:r>
                  <a:rPr lang="en-US" dirty="0" smtClean="0"/>
                  <a:t>their average </a:t>
                </a:r>
                <a:r>
                  <a:rPr lang="en-US" dirty="0"/>
                  <a:t>has variance </a:t>
                </a:r>
                <a14:m>
                  <m:oMath xmlns:m="http://schemas.openxmlformats.org/officeDocument/2006/math">
                    <m:sSubSup>
                      <m:sSubSupPr>
                        <m:ctrlPr>
                          <a:rPr lang="en-US" i="1" smtClean="0">
                            <a:latin typeface="Cambria Math" panose="02040503050406030204" pitchFamily="18" charset="0"/>
                          </a:rPr>
                        </m:ctrlPr>
                      </m:sSubSupPr>
                      <m:e>
                        <m:r>
                          <m:rPr>
                            <m:sty m:val="p"/>
                          </m:rPr>
                          <a:rPr lang="el-GR" i="1" smtClean="0">
                            <a:latin typeface="Cambria Math"/>
                          </a:rPr>
                          <m:t>σ</m:t>
                        </m:r>
                      </m:e>
                      <m:sub>
                        <m:r>
                          <a:rPr lang="es-ES_tradnl" b="0" i="1" smtClean="0">
                            <a:latin typeface="Cambria Math"/>
                          </a:rPr>
                          <m:t>𝑖</m:t>
                        </m:r>
                      </m:sub>
                      <m:sup>
                        <m:r>
                          <a:rPr lang="es-ES_tradnl" b="0" i="1" smtClean="0">
                            <a:latin typeface="Cambria Math"/>
                          </a:rPr>
                          <m:t>2</m:t>
                        </m:r>
                      </m:sup>
                    </m:sSubSup>
                    <m:r>
                      <a:rPr lang="es-ES_tradnl" b="0" i="1" smtClean="0">
                        <a:latin typeface="Cambria Math"/>
                      </a:rPr>
                      <m:t>=</m:t>
                    </m:r>
                    <m:f>
                      <m:fPr>
                        <m:ctrlPr>
                          <a:rPr lang="es-ES_tradnl" b="0" i="1" smtClean="0">
                            <a:latin typeface="Cambria Math" panose="02040503050406030204" pitchFamily="18" charset="0"/>
                          </a:rPr>
                        </m:ctrlPr>
                      </m:fPr>
                      <m:num>
                        <m:r>
                          <m:rPr>
                            <m:sty m:val="p"/>
                          </m:rPr>
                          <a:rPr lang="el-GR" b="0" i="1" smtClean="0">
                            <a:latin typeface="Cambria Math"/>
                          </a:rPr>
                          <m:t>σ</m:t>
                        </m:r>
                        <m:r>
                          <a:rPr lang="es-ES_tradnl" b="0" i="1" baseline="30000" smtClean="0">
                            <a:latin typeface="Cambria Math"/>
                          </a:rPr>
                          <m:t>2</m:t>
                        </m:r>
                      </m:num>
                      <m:den>
                        <m:sSub>
                          <m:sSubPr>
                            <m:ctrlPr>
                              <a:rPr lang="es-ES_tradnl" b="0" i="1" smtClean="0">
                                <a:latin typeface="Cambria Math" panose="02040503050406030204" pitchFamily="18" charset="0"/>
                              </a:rPr>
                            </m:ctrlPr>
                          </m:sSubPr>
                          <m:e>
                            <m:r>
                              <a:rPr lang="es-ES_tradnl" b="0" i="1" smtClean="0">
                                <a:latin typeface="Cambria Math"/>
                              </a:rPr>
                              <m:t>𝑛</m:t>
                            </m:r>
                          </m:e>
                          <m:sub>
                            <m:r>
                              <a:rPr lang="es-ES_tradnl" b="0" i="1" smtClean="0">
                                <a:latin typeface="Cambria Math"/>
                              </a:rPr>
                              <m:t>𝑖</m:t>
                            </m:r>
                          </m:sub>
                        </m:sSub>
                      </m:den>
                    </m:f>
                  </m:oMath>
                </a14:m>
                <a:endParaRPr lang="es-ES_tradnl" b="0" dirty="0" smtClean="0"/>
              </a:p>
              <a:p>
                <a:endParaRPr lang="en-US" dirty="0" smtClean="0"/>
              </a:p>
              <a:p>
                <a:r>
                  <a:rPr lang="en-US" dirty="0" smtClean="0"/>
                  <a:t>In </a:t>
                </a:r>
                <a:r>
                  <a:rPr lang="en-US" dirty="0"/>
                  <a:t>this case a simple remedy is to fit </a:t>
                </a:r>
                <a:r>
                  <a:rPr lang="en-US" dirty="0" smtClean="0"/>
                  <a:t>our model </a:t>
                </a:r>
                <a:r>
                  <a:rPr lang="en-US" dirty="0"/>
                  <a:t>by </a:t>
                </a:r>
                <a:r>
                  <a:rPr lang="en-US" b="1" i="1" dirty="0">
                    <a:solidFill>
                      <a:srgbClr val="00B050"/>
                    </a:solidFill>
                  </a:rPr>
                  <a:t>weighted least squares,</a:t>
                </a:r>
                <a:r>
                  <a:rPr lang="en-US" dirty="0"/>
                  <a:t> with weights proportional to the </a:t>
                </a:r>
                <a:r>
                  <a:rPr lang="en-US" dirty="0" smtClean="0"/>
                  <a:t>inverse weighted</a:t>
                </a:r>
                <a:endParaRPr lang="en-US" dirty="0"/>
              </a:p>
              <a:p>
                <a:r>
                  <a:rPr lang="en-US" dirty="0"/>
                  <a:t>variances—i.e. </a:t>
                </a:r>
                <a:r>
                  <a:rPr lang="en-US" i="1" dirty="0" err="1"/>
                  <a:t>w</a:t>
                </a:r>
                <a:r>
                  <a:rPr lang="en-US" i="1" baseline="-25000" dirty="0" err="1"/>
                  <a:t>i</a:t>
                </a:r>
                <a:r>
                  <a:rPr lang="en-US" i="1" dirty="0"/>
                  <a:t> </a:t>
                </a:r>
                <a:r>
                  <a:rPr lang="en-US" dirty="0"/>
                  <a:t>= </a:t>
                </a:r>
                <a:r>
                  <a:rPr lang="en-US" i="1" dirty="0" err="1"/>
                  <a:t>n</a:t>
                </a:r>
                <a:r>
                  <a:rPr lang="en-US" i="1" baseline="-25000" dirty="0" err="1"/>
                  <a:t>i</a:t>
                </a:r>
                <a:r>
                  <a:rPr lang="en-US" i="1" dirty="0"/>
                  <a:t> </a:t>
                </a:r>
                <a:r>
                  <a:rPr lang="en-US" dirty="0"/>
                  <a:t>in this case. </a:t>
                </a:r>
              </a:p>
            </p:txBody>
          </p:sp>
        </mc:Choice>
        <mc:Fallback xmlns="">
          <p:sp>
            <p:nvSpPr>
              <p:cNvPr id="6" name="5 Rectángulo"/>
              <p:cNvSpPr>
                <a:spLocks noRot="1" noChangeAspect="1" noMove="1" noResize="1" noEditPoints="1" noAdjustHandles="1" noChangeArrowheads="1" noChangeShapeType="1" noTextEdit="1"/>
              </p:cNvSpPr>
              <p:nvPr/>
            </p:nvSpPr>
            <p:spPr>
              <a:xfrm>
                <a:off x="683568" y="1916832"/>
                <a:ext cx="6480720" cy="2990434"/>
              </a:xfrm>
              <a:prstGeom prst="rect">
                <a:avLst/>
              </a:prstGeom>
              <a:blipFill rotWithShape="1">
                <a:blip r:embed="rId2"/>
                <a:stretch>
                  <a:fillRect l="-753" t="-1018" b="-2240"/>
                </a:stretch>
              </a:blipFill>
            </p:spPr>
            <p:txBody>
              <a:bodyPr/>
              <a:lstStyle/>
              <a:p>
                <a:r>
                  <a:rPr lang="en-US">
                    <a:noFill/>
                  </a:rPr>
                  <a:t> </a:t>
                </a:r>
              </a:p>
            </p:txBody>
          </p:sp>
        </mc:Fallback>
      </mc:AlternateContent>
      <p:sp>
        <p:nvSpPr>
          <p:cNvPr id="9" name="8 Rectángulo"/>
          <p:cNvSpPr/>
          <p:nvPr/>
        </p:nvSpPr>
        <p:spPr>
          <a:xfrm>
            <a:off x="4139952" y="1054789"/>
            <a:ext cx="2257477" cy="369332"/>
          </a:xfrm>
          <a:prstGeom prst="rect">
            <a:avLst/>
          </a:prstGeom>
        </p:spPr>
        <p:txBody>
          <a:bodyPr wrap="none">
            <a:spAutoFit/>
          </a:bodyPr>
          <a:lstStyle/>
          <a:p>
            <a:r>
              <a:rPr lang="en-US" b="1" i="1" dirty="0" smtClean="0">
                <a:solidFill>
                  <a:srgbClr val="00B050"/>
                </a:solidFill>
              </a:rPr>
              <a:t>weighted least squares</a:t>
            </a:r>
            <a:endParaRPr lang="en-US" b="1" i="1" dirty="0">
              <a:solidFill>
                <a:srgbClr val="00B050"/>
              </a:solidFill>
            </a:endParaRPr>
          </a:p>
        </p:txBody>
      </p:sp>
    </p:spTree>
    <p:extLst>
      <p:ext uri="{BB962C8B-B14F-4D97-AF65-F5344CB8AC3E}">
        <p14:creationId xmlns:p14="http://schemas.microsoft.com/office/powerpoint/2010/main" val="21197344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9" name="8 Rectángulo"/>
          <p:cNvSpPr/>
          <p:nvPr/>
        </p:nvSpPr>
        <p:spPr>
          <a:xfrm>
            <a:off x="971600" y="1916832"/>
            <a:ext cx="7128792" cy="369332"/>
          </a:xfrm>
          <a:prstGeom prst="rect">
            <a:avLst/>
          </a:prstGeom>
        </p:spPr>
        <p:txBody>
          <a:bodyPr wrap="square">
            <a:spAutoFit/>
          </a:bodyPr>
          <a:lstStyle/>
          <a:p>
            <a:pPr marL="285750" indent="-285750">
              <a:spcAft>
                <a:spcPts val="1800"/>
              </a:spcAft>
              <a:buClr>
                <a:srgbClr val="0070C0"/>
              </a:buClr>
              <a:buSzPct val="80000"/>
              <a:buFont typeface="Wingdings" panose="05000000000000000000" pitchFamily="2" charset="2"/>
              <a:buChar char="q"/>
            </a:pPr>
            <a:r>
              <a:rPr lang="en-US" i="1" dirty="0" smtClean="0"/>
              <a:t>Potential </a:t>
            </a:r>
            <a:r>
              <a:rPr lang="en-US" i="1" dirty="0"/>
              <a:t>Problems</a:t>
            </a:r>
          </a:p>
        </p:txBody>
      </p:sp>
      <p:sp>
        <p:nvSpPr>
          <p:cNvPr id="4" name="3 Rectángulo"/>
          <p:cNvSpPr/>
          <p:nvPr/>
        </p:nvSpPr>
        <p:spPr>
          <a:xfrm>
            <a:off x="1809126" y="2420888"/>
            <a:ext cx="5950577" cy="2139047"/>
          </a:xfrm>
          <a:prstGeom prst="rect">
            <a:avLst/>
          </a:prstGeom>
        </p:spPr>
        <p:txBody>
          <a:bodyPr wrap="square">
            <a:spAutoFit/>
          </a:bodyPr>
          <a:lstStyle/>
          <a:p>
            <a:pPr>
              <a:spcAft>
                <a:spcPts val="600"/>
              </a:spcAft>
            </a:pPr>
            <a:r>
              <a:rPr lang="en-US" dirty="0">
                <a:solidFill>
                  <a:schemeClr val="bg1">
                    <a:lumMod val="85000"/>
                  </a:schemeClr>
                </a:solidFill>
              </a:rPr>
              <a:t>1. </a:t>
            </a:r>
            <a:r>
              <a:rPr lang="en-US" i="1" dirty="0">
                <a:solidFill>
                  <a:schemeClr val="bg1">
                    <a:lumMod val="85000"/>
                  </a:schemeClr>
                </a:solidFill>
              </a:rPr>
              <a:t>Non-linearity of the response-predictor relationships.</a:t>
            </a:r>
          </a:p>
          <a:p>
            <a:pPr>
              <a:spcAft>
                <a:spcPts val="600"/>
              </a:spcAft>
            </a:pPr>
            <a:r>
              <a:rPr lang="en-US" dirty="0">
                <a:solidFill>
                  <a:schemeClr val="bg1">
                    <a:lumMod val="85000"/>
                  </a:schemeClr>
                </a:solidFill>
              </a:rPr>
              <a:t>2. </a:t>
            </a:r>
            <a:r>
              <a:rPr lang="en-US" i="1" dirty="0">
                <a:solidFill>
                  <a:schemeClr val="bg1">
                    <a:lumMod val="85000"/>
                  </a:schemeClr>
                </a:solidFill>
              </a:rPr>
              <a:t>Correlation of error terms.</a:t>
            </a:r>
          </a:p>
          <a:p>
            <a:pPr>
              <a:spcAft>
                <a:spcPts val="600"/>
              </a:spcAft>
            </a:pPr>
            <a:r>
              <a:rPr lang="en-US" dirty="0">
                <a:solidFill>
                  <a:schemeClr val="bg1">
                    <a:lumMod val="85000"/>
                  </a:schemeClr>
                </a:solidFill>
              </a:rPr>
              <a:t>3. </a:t>
            </a:r>
            <a:r>
              <a:rPr lang="en-US" i="1" dirty="0">
                <a:solidFill>
                  <a:schemeClr val="bg1">
                    <a:lumMod val="85000"/>
                  </a:schemeClr>
                </a:solidFill>
              </a:rPr>
              <a:t>Non-constant variance of error terms.</a:t>
            </a:r>
          </a:p>
          <a:p>
            <a:pPr>
              <a:spcAft>
                <a:spcPts val="600"/>
              </a:spcAft>
            </a:pPr>
            <a:r>
              <a:rPr lang="en-US" i="1" dirty="0"/>
              <a:t>4. Outliers.</a:t>
            </a:r>
          </a:p>
          <a:p>
            <a:pPr>
              <a:spcAft>
                <a:spcPts val="600"/>
              </a:spcAft>
            </a:pPr>
            <a:r>
              <a:rPr lang="en-US" dirty="0">
                <a:solidFill>
                  <a:schemeClr val="bg1">
                    <a:lumMod val="85000"/>
                  </a:schemeClr>
                </a:solidFill>
              </a:rPr>
              <a:t>5. </a:t>
            </a:r>
            <a:r>
              <a:rPr lang="en-US" i="1" dirty="0">
                <a:solidFill>
                  <a:schemeClr val="bg1">
                    <a:lumMod val="85000"/>
                  </a:schemeClr>
                </a:solidFill>
              </a:rPr>
              <a:t>High-leverage points.</a:t>
            </a:r>
          </a:p>
          <a:p>
            <a:pPr>
              <a:spcAft>
                <a:spcPts val="600"/>
              </a:spcAft>
            </a:pPr>
            <a:r>
              <a:rPr lang="en-US" dirty="0">
                <a:solidFill>
                  <a:schemeClr val="bg1">
                    <a:lumMod val="85000"/>
                  </a:schemeClr>
                </a:solidFill>
              </a:rPr>
              <a:t>6. </a:t>
            </a:r>
            <a:r>
              <a:rPr lang="en-US" i="1" dirty="0">
                <a:solidFill>
                  <a:schemeClr val="bg1">
                    <a:lumMod val="85000"/>
                  </a:schemeClr>
                </a:solidFill>
              </a:rPr>
              <a:t>Collinearity.</a:t>
            </a:r>
            <a:endParaRPr lang="en-US" dirty="0">
              <a:solidFill>
                <a:schemeClr val="bg1">
                  <a:lumMod val="85000"/>
                </a:schemeClr>
              </a:solidFill>
            </a:endParaRPr>
          </a:p>
        </p:txBody>
      </p:sp>
      <p:sp>
        <p:nvSpPr>
          <p:cNvPr id="5" name="4 Rectángulo"/>
          <p:cNvSpPr/>
          <p:nvPr/>
        </p:nvSpPr>
        <p:spPr>
          <a:xfrm>
            <a:off x="782206" y="5713072"/>
            <a:ext cx="7560840" cy="369332"/>
          </a:xfrm>
          <a:prstGeom prst="rect">
            <a:avLst/>
          </a:prstGeom>
        </p:spPr>
        <p:txBody>
          <a:bodyPr wrap="square">
            <a:spAutoFit/>
          </a:bodyPr>
          <a:lstStyle/>
          <a:p>
            <a:r>
              <a:rPr lang="en-US" dirty="0" smtClean="0"/>
              <a:t>“… identifying </a:t>
            </a:r>
            <a:r>
              <a:rPr lang="en-US" dirty="0"/>
              <a:t>and overcoming these problems is as much </a:t>
            </a:r>
            <a:r>
              <a:rPr lang="en-US" dirty="0" smtClean="0"/>
              <a:t>an art </a:t>
            </a:r>
            <a:r>
              <a:rPr lang="en-US" dirty="0"/>
              <a:t>as a science</a:t>
            </a:r>
            <a:r>
              <a:rPr lang="en-US" dirty="0" smtClean="0"/>
              <a:t>.”</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566" y="6359403"/>
            <a:ext cx="2448272" cy="32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825598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4" name="3 Rectángulo"/>
          <p:cNvSpPr/>
          <p:nvPr/>
        </p:nvSpPr>
        <p:spPr>
          <a:xfrm>
            <a:off x="323528" y="1054789"/>
            <a:ext cx="5950577" cy="369332"/>
          </a:xfrm>
          <a:prstGeom prst="rect">
            <a:avLst/>
          </a:prstGeom>
        </p:spPr>
        <p:txBody>
          <a:bodyPr wrap="square">
            <a:spAutoFit/>
          </a:bodyPr>
          <a:lstStyle/>
          <a:p>
            <a:pPr>
              <a:spcAft>
                <a:spcPts val="600"/>
              </a:spcAft>
            </a:pPr>
            <a:r>
              <a:rPr lang="en-US" dirty="0"/>
              <a:t>4</a:t>
            </a:r>
            <a:r>
              <a:rPr lang="en-US" dirty="0" smtClean="0"/>
              <a:t>. </a:t>
            </a:r>
            <a:r>
              <a:rPr lang="en-US" i="1" dirty="0" smtClean="0"/>
              <a:t>Outliers</a:t>
            </a:r>
            <a:endParaRPr lang="en-US" i="1" dirty="0"/>
          </a:p>
        </p:txBody>
      </p:sp>
      <p:sp>
        <p:nvSpPr>
          <p:cNvPr id="6" name="5 Rectángulo"/>
          <p:cNvSpPr/>
          <p:nvPr/>
        </p:nvSpPr>
        <p:spPr>
          <a:xfrm>
            <a:off x="956135" y="1690803"/>
            <a:ext cx="6480720" cy="923330"/>
          </a:xfrm>
          <a:prstGeom prst="rect">
            <a:avLst/>
          </a:prstGeom>
        </p:spPr>
        <p:txBody>
          <a:bodyPr wrap="square">
            <a:spAutoFit/>
          </a:bodyPr>
          <a:lstStyle/>
          <a:p>
            <a:r>
              <a:rPr lang="en-US" dirty="0" smtClean="0"/>
              <a:t>An </a:t>
            </a:r>
            <a:r>
              <a:rPr lang="en-US" dirty="0"/>
              <a:t>outlier is a point for which </a:t>
            </a:r>
            <a:r>
              <a:rPr lang="en-US" i="1" dirty="0" err="1">
                <a:latin typeface="Times New Roman" panose="02020603050405020304" pitchFamily="18" charset="0"/>
                <a:cs typeface="Times New Roman" panose="02020603050405020304" pitchFamily="18" charset="0"/>
              </a:rPr>
              <a:t>y</a:t>
            </a:r>
            <a:r>
              <a:rPr lang="en-US" baseline="-25000" dirty="0" err="1">
                <a:latin typeface="Times New Roman" panose="02020603050405020304" pitchFamily="18" charset="0"/>
                <a:cs typeface="Times New Roman" panose="02020603050405020304" pitchFamily="18" charset="0"/>
              </a:rPr>
              <a:t>i</a:t>
            </a:r>
            <a:r>
              <a:rPr lang="en-US" dirty="0"/>
              <a:t> is far from the value predicted </a:t>
            </a:r>
            <a:r>
              <a:rPr lang="en-US" dirty="0" smtClean="0"/>
              <a:t>by the model</a:t>
            </a:r>
            <a:r>
              <a:rPr lang="en-US" dirty="0"/>
              <a:t>. Outliers can arise for a variety of reasons, such as incorrect </a:t>
            </a:r>
            <a:r>
              <a:rPr lang="en-US" dirty="0" smtClean="0"/>
              <a:t>recording of </a:t>
            </a:r>
            <a:r>
              <a:rPr lang="en-US" dirty="0"/>
              <a:t>an observation during data collection</a:t>
            </a:r>
            <a:r>
              <a:rPr lang="en-US" dirty="0" smtClean="0"/>
              <a:t>.</a:t>
            </a:r>
          </a:p>
        </p:txBody>
      </p:sp>
      <p:sp>
        <p:nvSpPr>
          <p:cNvPr id="3" name="2 Rectángulo"/>
          <p:cNvSpPr/>
          <p:nvPr/>
        </p:nvSpPr>
        <p:spPr>
          <a:xfrm>
            <a:off x="1005156" y="3292686"/>
            <a:ext cx="7128792" cy="1200329"/>
          </a:xfrm>
          <a:prstGeom prst="rect">
            <a:avLst/>
          </a:prstGeom>
          <a:ln>
            <a:solidFill>
              <a:schemeClr val="accent1"/>
            </a:solidFill>
            <a:prstDash val="dash"/>
          </a:ln>
        </p:spPr>
        <p:txBody>
          <a:bodyPr wrap="square">
            <a:spAutoFit/>
          </a:bodyPr>
          <a:lstStyle/>
          <a:p>
            <a:r>
              <a:rPr lang="en-US" dirty="0"/>
              <a:t>Residual plots can be used to identify </a:t>
            </a:r>
            <a:r>
              <a:rPr lang="en-US" dirty="0" smtClean="0"/>
              <a:t>outliers.</a:t>
            </a:r>
          </a:p>
          <a:p>
            <a:endParaRPr lang="en-US" dirty="0"/>
          </a:p>
          <a:p>
            <a:r>
              <a:rPr lang="en-US" dirty="0" smtClean="0"/>
              <a:t>To decide how large : </a:t>
            </a:r>
            <a:r>
              <a:rPr lang="en-US" b="1" i="1" dirty="0" err="1" smtClean="0">
                <a:solidFill>
                  <a:srgbClr val="00B050"/>
                </a:solidFill>
              </a:rPr>
              <a:t>studentized</a:t>
            </a:r>
            <a:r>
              <a:rPr lang="en-US" b="1" i="1" dirty="0" smtClean="0">
                <a:solidFill>
                  <a:srgbClr val="00B050"/>
                </a:solidFill>
              </a:rPr>
              <a:t> residuals</a:t>
            </a:r>
            <a:r>
              <a:rPr lang="en-US" b="1" dirty="0" smtClean="0">
                <a:solidFill>
                  <a:srgbClr val="00B050"/>
                </a:solidFill>
              </a:rPr>
              <a:t> </a:t>
            </a:r>
            <a:r>
              <a:rPr lang="en-US" dirty="0" smtClean="0"/>
              <a:t>(dividing each residual by its estimated standard error ; better that standardized residuals)</a:t>
            </a:r>
            <a:endParaRPr lang="en-US" dirty="0"/>
          </a:p>
        </p:txBody>
      </p:sp>
    </p:spTree>
    <p:extLst>
      <p:ext uri="{BB962C8B-B14F-4D97-AF65-F5344CB8AC3E}">
        <p14:creationId xmlns:p14="http://schemas.microsoft.com/office/powerpoint/2010/main" val="162774933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4" name="3 Rectángulo"/>
          <p:cNvSpPr/>
          <p:nvPr/>
        </p:nvSpPr>
        <p:spPr>
          <a:xfrm>
            <a:off x="323528" y="1054789"/>
            <a:ext cx="5950577" cy="369332"/>
          </a:xfrm>
          <a:prstGeom prst="rect">
            <a:avLst/>
          </a:prstGeom>
        </p:spPr>
        <p:txBody>
          <a:bodyPr wrap="square">
            <a:spAutoFit/>
          </a:bodyPr>
          <a:lstStyle/>
          <a:p>
            <a:pPr>
              <a:spcAft>
                <a:spcPts val="600"/>
              </a:spcAft>
            </a:pPr>
            <a:r>
              <a:rPr lang="en-US" dirty="0"/>
              <a:t>4</a:t>
            </a:r>
            <a:r>
              <a:rPr lang="en-US" dirty="0" smtClean="0"/>
              <a:t>. </a:t>
            </a:r>
            <a:r>
              <a:rPr lang="en-US" i="1" dirty="0" smtClean="0"/>
              <a:t>Outliers</a:t>
            </a:r>
            <a:endParaRPr lang="en-US" i="1" dirty="0"/>
          </a:p>
        </p:txBody>
      </p:sp>
      <p:sp>
        <p:nvSpPr>
          <p:cNvPr id="7" name="6 Rectángulo"/>
          <p:cNvSpPr/>
          <p:nvPr/>
        </p:nvSpPr>
        <p:spPr>
          <a:xfrm>
            <a:off x="467544" y="1556792"/>
            <a:ext cx="8136904" cy="1384995"/>
          </a:xfrm>
          <a:prstGeom prst="rect">
            <a:avLst/>
          </a:prstGeom>
          <a:ln>
            <a:solidFill>
              <a:schemeClr val="accent1"/>
            </a:solidFill>
            <a:prstDash val="dash"/>
          </a:ln>
        </p:spPr>
        <p:txBody>
          <a:bodyPr wrap="square">
            <a:spAutoFit/>
          </a:bodyPr>
          <a:lstStyle/>
          <a:p>
            <a:r>
              <a:rPr lang="en-US" sz="1200" dirty="0" smtClean="0">
                <a:latin typeface="Lucida Console" panose="020B0609040504020204" pitchFamily="49" charset="0"/>
              </a:rPr>
              <a:t>&gt; </a:t>
            </a:r>
            <a:r>
              <a:rPr lang="en-US" sz="1200" dirty="0">
                <a:latin typeface="Lucida Console" panose="020B0609040504020204" pitchFamily="49" charset="0"/>
              </a:rPr>
              <a:t># Plotting </a:t>
            </a:r>
            <a:r>
              <a:rPr lang="en-US" sz="1200" dirty="0" smtClean="0">
                <a:latin typeface="Lucida Console" panose="020B0609040504020204" pitchFamily="49" charset="0"/>
              </a:rPr>
              <a:t>residuals</a:t>
            </a:r>
            <a:endParaRPr lang="en-US" sz="1200" dirty="0">
              <a:latin typeface="Lucida Console" panose="020B0609040504020204" pitchFamily="49" charset="0"/>
            </a:endParaRPr>
          </a:p>
          <a:p>
            <a:r>
              <a:rPr lang="en-US" sz="1200" dirty="0" smtClean="0">
                <a:latin typeface="Lucida Console" panose="020B0609040504020204" pitchFamily="49" charset="0"/>
              </a:rPr>
              <a:t>&gt; plot(predict(</a:t>
            </a:r>
            <a:r>
              <a:rPr lang="en-US" sz="1200" dirty="0" err="1" smtClean="0">
                <a:latin typeface="Lucida Console" panose="020B0609040504020204" pitchFamily="49" charset="0"/>
              </a:rPr>
              <a:t>lm.fit</a:t>
            </a:r>
            <a:r>
              <a:rPr lang="en-US" sz="1200" dirty="0">
                <a:latin typeface="Lucida Console" panose="020B0609040504020204" pitchFamily="49" charset="0"/>
              </a:rPr>
              <a:t>),residuals(</a:t>
            </a:r>
            <a:r>
              <a:rPr lang="en-US" sz="1200" dirty="0" err="1">
                <a:latin typeface="Lucida Console" panose="020B0609040504020204" pitchFamily="49" charset="0"/>
              </a:rPr>
              <a:t>lm.fit</a:t>
            </a:r>
            <a:r>
              <a:rPr lang="en-US" sz="1200" dirty="0">
                <a:latin typeface="Lucida Console" panose="020B0609040504020204" pitchFamily="49" charset="0"/>
              </a:rPr>
              <a:t>),</a:t>
            </a:r>
            <a:r>
              <a:rPr lang="en-US" sz="1200" dirty="0" err="1">
                <a:latin typeface="Lucida Console" panose="020B0609040504020204" pitchFamily="49" charset="0"/>
              </a:rPr>
              <a:t>xlab</a:t>
            </a:r>
            <a:r>
              <a:rPr lang="en-US" sz="1200" dirty="0">
                <a:latin typeface="Lucida Console" panose="020B0609040504020204" pitchFamily="49" charset="0"/>
              </a:rPr>
              <a:t>='Fitted </a:t>
            </a:r>
            <a:r>
              <a:rPr lang="en-US" sz="1200" dirty="0" smtClean="0">
                <a:latin typeface="Lucida Console" panose="020B0609040504020204" pitchFamily="49" charset="0"/>
              </a:rPr>
              <a:t>                  			values</a:t>
            </a:r>
            <a:r>
              <a:rPr lang="en-US" sz="1200" dirty="0">
                <a:latin typeface="Lucida Console" panose="020B0609040504020204" pitchFamily="49" charset="0"/>
              </a:rPr>
              <a:t>',</a:t>
            </a:r>
            <a:r>
              <a:rPr lang="en-US" sz="1200" dirty="0" err="1">
                <a:latin typeface="Lucida Console" panose="020B0609040504020204" pitchFamily="49" charset="0"/>
              </a:rPr>
              <a:t>ylab</a:t>
            </a:r>
            <a:r>
              <a:rPr lang="en-US" sz="1200" dirty="0">
                <a:latin typeface="Lucida Console" panose="020B0609040504020204" pitchFamily="49" charset="0"/>
              </a:rPr>
              <a:t>='</a:t>
            </a:r>
            <a:r>
              <a:rPr lang="en-US" sz="1200" dirty="0" err="1">
                <a:latin typeface="Lucida Console" panose="020B0609040504020204" pitchFamily="49" charset="0"/>
              </a:rPr>
              <a:t>Residuals',main</a:t>
            </a:r>
            <a:r>
              <a:rPr lang="en-US" sz="1200" dirty="0">
                <a:latin typeface="Lucida Console" panose="020B0609040504020204" pitchFamily="49" charset="0"/>
              </a:rPr>
              <a:t>='Residual </a:t>
            </a:r>
            <a:r>
              <a:rPr lang="en-US" sz="1200" dirty="0" smtClean="0">
                <a:latin typeface="Lucida Console" panose="020B0609040504020204" pitchFamily="49" charset="0"/>
              </a:rPr>
              <a:t>Plot')</a:t>
            </a:r>
            <a:endParaRPr lang="en-US" sz="1200" dirty="0">
              <a:latin typeface="Lucida Console" panose="020B0609040504020204" pitchFamily="49" charset="0"/>
            </a:endParaRPr>
          </a:p>
          <a:p>
            <a:endParaRPr lang="en-US" sz="1200" dirty="0" smtClean="0">
              <a:latin typeface="Lucida Console" panose="020B0609040504020204" pitchFamily="49" charset="0"/>
            </a:endParaRPr>
          </a:p>
          <a:p>
            <a:r>
              <a:rPr lang="en-US" sz="1200" dirty="0" smtClean="0">
                <a:latin typeface="Lucida Console" panose="020B0609040504020204" pitchFamily="49" charset="0"/>
              </a:rPr>
              <a:t>&gt; </a:t>
            </a:r>
            <a:r>
              <a:rPr lang="en-US" sz="1200" dirty="0">
                <a:latin typeface="Lucida Console" panose="020B0609040504020204" pitchFamily="49" charset="0"/>
              </a:rPr>
              <a:t># Plotting </a:t>
            </a:r>
            <a:r>
              <a:rPr lang="en-US" sz="1200" dirty="0" err="1">
                <a:latin typeface="Lucida Console" panose="020B0609040504020204" pitchFamily="49" charset="0"/>
              </a:rPr>
              <a:t>studentized</a:t>
            </a:r>
            <a:r>
              <a:rPr lang="en-US" sz="1200" dirty="0">
                <a:latin typeface="Lucida Console" panose="020B0609040504020204" pitchFamily="49" charset="0"/>
              </a:rPr>
              <a:t> residuals</a:t>
            </a:r>
          </a:p>
          <a:p>
            <a:r>
              <a:rPr lang="en-US" sz="1200" dirty="0">
                <a:latin typeface="Lucida Console" panose="020B0609040504020204" pitchFamily="49" charset="0"/>
              </a:rPr>
              <a:t>&gt; plot(predict(</a:t>
            </a:r>
            <a:r>
              <a:rPr lang="en-US" sz="1200" dirty="0" err="1">
                <a:latin typeface="Lucida Console" panose="020B0609040504020204" pitchFamily="49" charset="0"/>
              </a:rPr>
              <a:t>lm.fit</a:t>
            </a:r>
            <a:r>
              <a:rPr lang="en-US" sz="1200" dirty="0">
                <a:latin typeface="Lucida Console" panose="020B0609040504020204" pitchFamily="49" charset="0"/>
              </a:rPr>
              <a:t>),</a:t>
            </a:r>
            <a:r>
              <a:rPr lang="en-US" sz="1200" dirty="0" err="1">
                <a:latin typeface="Lucida Console" panose="020B0609040504020204" pitchFamily="49" charset="0"/>
              </a:rPr>
              <a:t>rstudent</a:t>
            </a:r>
            <a:r>
              <a:rPr lang="en-US" sz="1200" dirty="0">
                <a:latin typeface="Lucida Console" panose="020B0609040504020204" pitchFamily="49" charset="0"/>
              </a:rPr>
              <a:t>(</a:t>
            </a:r>
            <a:r>
              <a:rPr lang="en-US" sz="1200" dirty="0" err="1">
                <a:latin typeface="Lucida Console" panose="020B0609040504020204" pitchFamily="49" charset="0"/>
              </a:rPr>
              <a:t>lm.fit</a:t>
            </a:r>
            <a:r>
              <a:rPr lang="en-US" sz="1200" dirty="0">
                <a:latin typeface="Lucida Console" panose="020B0609040504020204" pitchFamily="49" charset="0"/>
              </a:rPr>
              <a:t>),</a:t>
            </a:r>
            <a:r>
              <a:rPr lang="en-US" sz="1200" dirty="0" err="1">
                <a:latin typeface="Lucida Console" panose="020B0609040504020204" pitchFamily="49" charset="0"/>
              </a:rPr>
              <a:t>xlab</a:t>
            </a:r>
            <a:r>
              <a:rPr lang="en-US" sz="1200" dirty="0">
                <a:latin typeface="Lucida Console" panose="020B0609040504020204" pitchFamily="49" charset="0"/>
              </a:rPr>
              <a:t>='Fitted values',</a:t>
            </a:r>
            <a:r>
              <a:rPr lang="en-US" sz="1200" dirty="0" err="1">
                <a:latin typeface="Lucida Console" panose="020B0609040504020204" pitchFamily="49" charset="0"/>
              </a:rPr>
              <a:t>ylab</a:t>
            </a:r>
            <a:r>
              <a:rPr lang="en-US" sz="1200" dirty="0">
                <a:latin typeface="Lucida Console" panose="020B0609040504020204" pitchFamily="49" charset="0"/>
              </a:rPr>
              <a:t>='</a:t>
            </a:r>
            <a:r>
              <a:rPr lang="en-US" sz="1200" dirty="0" err="1">
                <a:latin typeface="Lucida Console" panose="020B0609040504020204" pitchFamily="49" charset="0"/>
              </a:rPr>
              <a:t>Studentized</a:t>
            </a:r>
            <a:r>
              <a:rPr lang="en-US" sz="1200" dirty="0">
                <a:latin typeface="Lucida Console" panose="020B0609040504020204" pitchFamily="49" charset="0"/>
              </a:rPr>
              <a:t> </a:t>
            </a:r>
            <a:r>
              <a:rPr lang="en-US" sz="1200" dirty="0" smtClean="0">
                <a:latin typeface="Lucida Console" panose="020B0609040504020204" pitchFamily="49" charset="0"/>
              </a:rPr>
              <a:t>		</a:t>
            </a:r>
            <a:r>
              <a:rPr lang="en-US" sz="1200" dirty="0" err="1" smtClean="0">
                <a:latin typeface="Lucida Console" panose="020B0609040504020204" pitchFamily="49" charset="0"/>
              </a:rPr>
              <a:t>Residuals</a:t>
            </a:r>
            <a:r>
              <a:rPr lang="en-US" sz="1200" dirty="0" err="1">
                <a:latin typeface="Lucida Console" panose="020B0609040504020204" pitchFamily="49" charset="0"/>
              </a:rPr>
              <a:t>',main</a:t>
            </a:r>
            <a:r>
              <a:rPr lang="en-US" sz="1200" dirty="0">
                <a:latin typeface="Lucida Console" panose="020B0609040504020204" pitchFamily="49" charset="0"/>
              </a:rPr>
              <a:t>='</a:t>
            </a:r>
            <a:r>
              <a:rPr lang="en-US" sz="1200" dirty="0" err="1">
                <a:latin typeface="Lucida Console" panose="020B0609040504020204" pitchFamily="49" charset="0"/>
              </a:rPr>
              <a:t>Studentized</a:t>
            </a:r>
            <a:r>
              <a:rPr lang="en-US" sz="1200" dirty="0">
                <a:latin typeface="Lucida Console" panose="020B0609040504020204" pitchFamily="49" charset="0"/>
              </a:rPr>
              <a:t> </a:t>
            </a:r>
            <a:r>
              <a:rPr lang="en-US" sz="1200" dirty="0" smtClean="0">
                <a:latin typeface="Lucida Console" panose="020B0609040504020204" pitchFamily="49" charset="0"/>
              </a:rPr>
              <a:t>Residuals')</a:t>
            </a:r>
            <a:endParaRPr lang="en-US" sz="1200" dirty="0">
              <a:latin typeface="Lucida Console" panose="020B0609040504020204" pitchFamily="49"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140968"/>
            <a:ext cx="7213864"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451021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4" name="3 Rectángulo"/>
          <p:cNvSpPr/>
          <p:nvPr/>
        </p:nvSpPr>
        <p:spPr>
          <a:xfrm>
            <a:off x="323528" y="1054789"/>
            <a:ext cx="5950577" cy="369332"/>
          </a:xfrm>
          <a:prstGeom prst="rect">
            <a:avLst/>
          </a:prstGeom>
        </p:spPr>
        <p:txBody>
          <a:bodyPr wrap="square">
            <a:spAutoFit/>
          </a:bodyPr>
          <a:lstStyle/>
          <a:p>
            <a:pPr>
              <a:spcAft>
                <a:spcPts val="600"/>
              </a:spcAft>
            </a:pPr>
            <a:r>
              <a:rPr lang="en-US" dirty="0"/>
              <a:t>4</a:t>
            </a:r>
            <a:r>
              <a:rPr lang="en-US" dirty="0" smtClean="0"/>
              <a:t>. </a:t>
            </a:r>
            <a:r>
              <a:rPr lang="en-US" i="1" dirty="0" smtClean="0"/>
              <a:t>Outliers</a:t>
            </a:r>
            <a:endParaRPr lang="en-US" i="1" dirty="0"/>
          </a:p>
        </p:txBody>
      </p:sp>
      <p:sp>
        <p:nvSpPr>
          <p:cNvPr id="6" name="5 Rectángulo"/>
          <p:cNvSpPr/>
          <p:nvPr/>
        </p:nvSpPr>
        <p:spPr>
          <a:xfrm>
            <a:off x="1115616" y="1916832"/>
            <a:ext cx="6480720" cy="1200329"/>
          </a:xfrm>
          <a:prstGeom prst="rect">
            <a:avLst/>
          </a:prstGeom>
        </p:spPr>
        <p:txBody>
          <a:bodyPr wrap="square">
            <a:spAutoFit/>
          </a:bodyPr>
          <a:lstStyle/>
          <a:p>
            <a:pPr marL="285750" indent="-285750">
              <a:buFont typeface="Arial" panose="020B0604020202020204" pitchFamily="34" charset="0"/>
              <a:buChar char="•"/>
            </a:pPr>
            <a:r>
              <a:rPr lang="en-US" dirty="0" smtClean="0"/>
              <a:t>Sometimes removing an outlier can have little effect in the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It can also affect the </a:t>
            </a:r>
            <a:r>
              <a:rPr lang="en-US" dirty="0"/>
              <a:t>Residual Standard Error </a:t>
            </a:r>
            <a:r>
              <a:rPr lang="en-US" dirty="0" err="1" smtClean="0"/>
              <a:t>RSE</a:t>
            </a:r>
            <a:r>
              <a:rPr lang="en-US" dirty="0"/>
              <a:t>,</a:t>
            </a:r>
            <a:r>
              <a:rPr lang="en-US" dirty="0" smtClean="0"/>
              <a:t> confidence intervals, </a:t>
            </a:r>
            <a:r>
              <a:rPr lang="en-US" dirty="0" err="1" smtClean="0"/>
              <a:t>R</a:t>
            </a:r>
            <a:r>
              <a:rPr lang="en-US" baseline="30000" dirty="0" err="1" smtClean="0"/>
              <a:t>2</a:t>
            </a:r>
            <a:endParaRPr lang="en-US" dirty="0" smtClean="0"/>
          </a:p>
        </p:txBody>
      </p:sp>
    </p:spTree>
    <p:extLst>
      <p:ext uri="{BB962C8B-B14F-4D97-AF65-F5344CB8AC3E}">
        <p14:creationId xmlns:p14="http://schemas.microsoft.com/office/powerpoint/2010/main" val="3069534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sp>
        <p:nvSpPr>
          <p:cNvPr id="7" name="2 Marcador de contenido"/>
          <p:cNvSpPr>
            <a:spLocks noGrp="1"/>
          </p:cNvSpPr>
          <p:nvPr>
            <p:ph idx="1"/>
          </p:nvPr>
        </p:nvSpPr>
        <p:spPr>
          <a:xfrm>
            <a:off x="395536" y="1052736"/>
            <a:ext cx="8229600" cy="5328592"/>
          </a:xfrm>
        </p:spPr>
        <p:txBody>
          <a:bodyPr>
            <a:normAutofit/>
          </a:bodyPr>
          <a:lstStyle/>
          <a:p>
            <a:r>
              <a:rPr lang="en-US" dirty="0" smtClean="0"/>
              <a:t>Simple </a:t>
            </a:r>
            <a:r>
              <a:rPr lang="en-US" dirty="0" err="1" smtClean="0"/>
              <a:t>LR</a:t>
            </a:r>
            <a:r>
              <a:rPr lang="en-US" dirty="0" smtClean="0"/>
              <a:t> </a:t>
            </a:r>
          </a:p>
          <a:p>
            <a:pPr marL="0" indent="0">
              <a:buNone/>
            </a:pPr>
            <a:r>
              <a:rPr lang="en-US" sz="1600" dirty="0" smtClean="0">
                <a:latin typeface="Lucida Console" panose="020B0609040504020204" pitchFamily="49" charset="0"/>
              </a:rPr>
              <a:t>&gt; </a:t>
            </a:r>
            <a:r>
              <a:rPr lang="en-US" sz="1600" dirty="0" err="1">
                <a:latin typeface="Lucida Console" panose="020B0609040504020204" pitchFamily="49" charset="0"/>
              </a:rPr>
              <a:t>confint</a:t>
            </a:r>
            <a:r>
              <a:rPr lang="en-US" sz="1600" dirty="0">
                <a:latin typeface="Lucida Console" panose="020B0609040504020204" pitchFamily="49" charset="0"/>
              </a:rPr>
              <a:t>(</a:t>
            </a:r>
            <a:r>
              <a:rPr lang="en-US" sz="1600" dirty="0" err="1">
                <a:latin typeface="Lucida Console" panose="020B0609040504020204" pitchFamily="49" charset="0"/>
              </a:rPr>
              <a:t>lm.fit</a:t>
            </a: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                 2.5 %     97.5 %</a:t>
            </a:r>
          </a:p>
          <a:p>
            <a:pPr marL="0" indent="0">
              <a:buNone/>
            </a:pPr>
            <a:r>
              <a:rPr lang="en-US" sz="1600" dirty="0">
                <a:latin typeface="Lucida Console" panose="020B0609040504020204" pitchFamily="49" charset="0"/>
              </a:rPr>
              <a:t>(Intercept) 6.12971927 7.93546783</a:t>
            </a:r>
          </a:p>
          <a:p>
            <a:pPr marL="0" indent="0">
              <a:buNone/>
            </a:pPr>
            <a:r>
              <a:rPr lang="en-US" sz="1600" dirty="0">
                <a:latin typeface="Lucida Console" panose="020B0609040504020204" pitchFamily="49" charset="0"/>
              </a:rPr>
              <a:t>TV          0.04223072 0.05284256</a:t>
            </a:r>
          </a:p>
          <a:p>
            <a:pPr marL="0" indent="0">
              <a:buNone/>
            </a:pPr>
            <a:r>
              <a:rPr lang="en-US" sz="1600" dirty="0">
                <a:latin typeface="Lucida Console" panose="020B0609040504020204" pitchFamily="49" charset="0"/>
              </a:rPr>
              <a:t>&gt; </a:t>
            </a:r>
            <a:endParaRPr lang="en-US" sz="1600" dirty="0" smtClean="0">
              <a:latin typeface="Lucida Console" panose="020B060904050402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498328"/>
            <a:ext cx="8505825" cy="21145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920410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9" name="8 Rectángulo"/>
          <p:cNvSpPr/>
          <p:nvPr/>
        </p:nvSpPr>
        <p:spPr>
          <a:xfrm>
            <a:off x="971600" y="1916832"/>
            <a:ext cx="7128792" cy="369332"/>
          </a:xfrm>
          <a:prstGeom prst="rect">
            <a:avLst/>
          </a:prstGeom>
        </p:spPr>
        <p:txBody>
          <a:bodyPr wrap="square">
            <a:spAutoFit/>
          </a:bodyPr>
          <a:lstStyle/>
          <a:p>
            <a:pPr marL="285750" indent="-285750">
              <a:spcAft>
                <a:spcPts val="1800"/>
              </a:spcAft>
              <a:buClr>
                <a:srgbClr val="0070C0"/>
              </a:buClr>
              <a:buSzPct val="80000"/>
              <a:buFont typeface="Wingdings" panose="05000000000000000000" pitchFamily="2" charset="2"/>
              <a:buChar char="q"/>
            </a:pPr>
            <a:r>
              <a:rPr lang="en-US" i="1" dirty="0" smtClean="0"/>
              <a:t>Potential </a:t>
            </a:r>
            <a:r>
              <a:rPr lang="en-US" i="1" dirty="0"/>
              <a:t>Problems</a:t>
            </a:r>
          </a:p>
        </p:txBody>
      </p:sp>
      <p:sp>
        <p:nvSpPr>
          <p:cNvPr id="4" name="3 Rectángulo"/>
          <p:cNvSpPr/>
          <p:nvPr/>
        </p:nvSpPr>
        <p:spPr>
          <a:xfrm>
            <a:off x="1809126" y="2420888"/>
            <a:ext cx="5950577" cy="2139047"/>
          </a:xfrm>
          <a:prstGeom prst="rect">
            <a:avLst/>
          </a:prstGeom>
        </p:spPr>
        <p:txBody>
          <a:bodyPr wrap="square">
            <a:spAutoFit/>
          </a:bodyPr>
          <a:lstStyle/>
          <a:p>
            <a:pPr>
              <a:spcAft>
                <a:spcPts val="600"/>
              </a:spcAft>
            </a:pPr>
            <a:r>
              <a:rPr lang="en-US" dirty="0">
                <a:solidFill>
                  <a:schemeClr val="bg1">
                    <a:lumMod val="85000"/>
                  </a:schemeClr>
                </a:solidFill>
              </a:rPr>
              <a:t>1. </a:t>
            </a:r>
            <a:r>
              <a:rPr lang="en-US" i="1" dirty="0">
                <a:solidFill>
                  <a:schemeClr val="bg1">
                    <a:lumMod val="85000"/>
                  </a:schemeClr>
                </a:solidFill>
              </a:rPr>
              <a:t>Non-linearity of the response-predictor relationships.</a:t>
            </a:r>
          </a:p>
          <a:p>
            <a:pPr>
              <a:spcAft>
                <a:spcPts val="600"/>
              </a:spcAft>
            </a:pPr>
            <a:r>
              <a:rPr lang="en-US" dirty="0">
                <a:solidFill>
                  <a:schemeClr val="bg1">
                    <a:lumMod val="85000"/>
                  </a:schemeClr>
                </a:solidFill>
              </a:rPr>
              <a:t>2. </a:t>
            </a:r>
            <a:r>
              <a:rPr lang="en-US" i="1" dirty="0">
                <a:solidFill>
                  <a:schemeClr val="bg1">
                    <a:lumMod val="85000"/>
                  </a:schemeClr>
                </a:solidFill>
              </a:rPr>
              <a:t>Correlation of error terms.</a:t>
            </a:r>
          </a:p>
          <a:p>
            <a:pPr>
              <a:spcAft>
                <a:spcPts val="600"/>
              </a:spcAft>
            </a:pPr>
            <a:r>
              <a:rPr lang="en-US" dirty="0">
                <a:solidFill>
                  <a:schemeClr val="bg1">
                    <a:lumMod val="85000"/>
                  </a:schemeClr>
                </a:solidFill>
              </a:rPr>
              <a:t>3. </a:t>
            </a:r>
            <a:r>
              <a:rPr lang="en-US" i="1" dirty="0">
                <a:solidFill>
                  <a:schemeClr val="bg1">
                    <a:lumMod val="85000"/>
                  </a:schemeClr>
                </a:solidFill>
              </a:rPr>
              <a:t>Non-constant variance of error terms.</a:t>
            </a:r>
          </a:p>
          <a:p>
            <a:pPr>
              <a:spcAft>
                <a:spcPts val="600"/>
              </a:spcAft>
            </a:pPr>
            <a:r>
              <a:rPr lang="en-US" i="1" dirty="0">
                <a:solidFill>
                  <a:schemeClr val="bg1">
                    <a:lumMod val="85000"/>
                  </a:schemeClr>
                </a:solidFill>
              </a:rPr>
              <a:t>4. Outliers.</a:t>
            </a:r>
          </a:p>
          <a:p>
            <a:pPr>
              <a:spcAft>
                <a:spcPts val="600"/>
              </a:spcAft>
            </a:pPr>
            <a:r>
              <a:rPr lang="en-US" i="1" dirty="0"/>
              <a:t>5. High-leverage points.</a:t>
            </a:r>
          </a:p>
          <a:p>
            <a:pPr>
              <a:spcAft>
                <a:spcPts val="600"/>
              </a:spcAft>
            </a:pPr>
            <a:r>
              <a:rPr lang="en-US" dirty="0">
                <a:solidFill>
                  <a:schemeClr val="bg1">
                    <a:lumMod val="85000"/>
                  </a:schemeClr>
                </a:solidFill>
              </a:rPr>
              <a:t>6. </a:t>
            </a:r>
            <a:r>
              <a:rPr lang="en-US" i="1" dirty="0">
                <a:solidFill>
                  <a:schemeClr val="bg1">
                    <a:lumMod val="85000"/>
                  </a:schemeClr>
                </a:solidFill>
              </a:rPr>
              <a:t>Collinearity.</a:t>
            </a:r>
            <a:endParaRPr lang="en-US" dirty="0">
              <a:solidFill>
                <a:schemeClr val="bg1">
                  <a:lumMod val="85000"/>
                </a:schemeClr>
              </a:solidFill>
            </a:endParaRPr>
          </a:p>
        </p:txBody>
      </p:sp>
      <p:sp>
        <p:nvSpPr>
          <p:cNvPr id="5" name="4 Rectángulo"/>
          <p:cNvSpPr/>
          <p:nvPr/>
        </p:nvSpPr>
        <p:spPr>
          <a:xfrm>
            <a:off x="782206" y="5713072"/>
            <a:ext cx="7560840" cy="369332"/>
          </a:xfrm>
          <a:prstGeom prst="rect">
            <a:avLst/>
          </a:prstGeom>
        </p:spPr>
        <p:txBody>
          <a:bodyPr wrap="square">
            <a:spAutoFit/>
          </a:bodyPr>
          <a:lstStyle/>
          <a:p>
            <a:r>
              <a:rPr lang="en-US" dirty="0" smtClean="0"/>
              <a:t>“… identifying </a:t>
            </a:r>
            <a:r>
              <a:rPr lang="en-US" dirty="0"/>
              <a:t>and overcoming these problems is as much </a:t>
            </a:r>
            <a:r>
              <a:rPr lang="en-US" dirty="0" smtClean="0"/>
              <a:t>an art </a:t>
            </a:r>
            <a:r>
              <a:rPr lang="en-US" dirty="0"/>
              <a:t>as a science</a:t>
            </a:r>
            <a:r>
              <a:rPr lang="en-US" dirty="0" smtClean="0"/>
              <a:t>.”</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566" y="6359403"/>
            <a:ext cx="2448272" cy="32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821524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4" name="3 Rectángulo"/>
          <p:cNvSpPr/>
          <p:nvPr/>
        </p:nvSpPr>
        <p:spPr>
          <a:xfrm>
            <a:off x="323528" y="1054789"/>
            <a:ext cx="5950577" cy="369332"/>
          </a:xfrm>
          <a:prstGeom prst="rect">
            <a:avLst/>
          </a:prstGeom>
        </p:spPr>
        <p:txBody>
          <a:bodyPr wrap="square">
            <a:spAutoFit/>
          </a:bodyPr>
          <a:lstStyle/>
          <a:p>
            <a:pPr>
              <a:spcAft>
                <a:spcPts val="600"/>
              </a:spcAft>
            </a:pPr>
            <a:r>
              <a:rPr lang="en-US" dirty="0"/>
              <a:t>5</a:t>
            </a:r>
            <a:r>
              <a:rPr lang="en-US" dirty="0" smtClean="0"/>
              <a:t>. </a:t>
            </a:r>
            <a:r>
              <a:rPr lang="en-US" i="1" dirty="0" smtClean="0"/>
              <a:t>High-leverage </a:t>
            </a:r>
            <a:r>
              <a:rPr lang="en-US" i="1" dirty="0"/>
              <a:t>points</a:t>
            </a:r>
          </a:p>
        </p:txBody>
      </p:sp>
      <p:sp>
        <p:nvSpPr>
          <p:cNvPr id="6" name="5 Rectángulo"/>
          <p:cNvSpPr/>
          <p:nvPr/>
        </p:nvSpPr>
        <p:spPr>
          <a:xfrm>
            <a:off x="971600" y="1988840"/>
            <a:ext cx="6480720" cy="2862322"/>
          </a:xfrm>
          <a:prstGeom prst="rect">
            <a:avLst/>
          </a:prstGeom>
        </p:spPr>
        <p:txBody>
          <a:bodyPr wrap="square">
            <a:spAutoFit/>
          </a:bodyPr>
          <a:lstStyle/>
          <a:p>
            <a:r>
              <a:rPr lang="en-US" dirty="0"/>
              <a:t>H</a:t>
            </a:r>
            <a:r>
              <a:rPr lang="en-US" dirty="0" smtClean="0"/>
              <a:t>igh </a:t>
            </a:r>
            <a:r>
              <a:rPr lang="en-US" dirty="0"/>
              <a:t>leverage observations tend to </a:t>
            </a:r>
            <a:r>
              <a:rPr lang="en-US" dirty="0" smtClean="0"/>
              <a:t>have a </a:t>
            </a:r>
            <a:r>
              <a:rPr lang="en-US" dirty="0"/>
              <a:t>sizable impact on the estimated regression line. It is cause for concern </a:t>
            </a:r>
            <a:r>
              <a:rPr lang="en-US" dirty="0" smtClean="0"/>
              <a:t>if the </a:t>
            </a:r>
            <a:r>
              <a:rPr lang="en-US" dirty="0"/>
              <a:t>least squares line is heavily affected by just a couple of </a:t>
            </a:r>
            <a:r>
              <a:rPr lang="en-US" dirty="0" smtClean="0"/>
              <a:t>observations, because </a:t>
            </a:r>
            <a:r>
              <a:rPr lang="en-US" dirty="0"/>
              <a:t>any problems with these points may invalidate the entire </a:t>
            </a:r>
            <a:r>
              <a:rPr lang="en-US" dirty="0" smtClean="0"/>
              <a:t>fit.</a:t>
            </a:r>
          </a:p>
          <a:p>
            <a:endParaRPr lang="en-US" dirty="0"/>
          </a:p>
          <a:p>
            <a:endParaRPr lang="en-US" dirty="0" smtClean="0"/>
          </a:p>
          <a:p>
            <a:endParaRPr lang="en-US" dirty="0"/>
          </a:p>
          <a:p>
            <a:r>
              <a:rPr lang="en-US" dirty="0" smtClean="0"/>
              <a:t>For this </a:t>
            </a:r>
            <a:r>
              <a:rPr lang="en-US" dirty="0"/>
              <a:t>reason, it is important to identify high leverage </a:t>
            </a:r>
            <a:r>
              <a:rPr lang="en-US" dirty="0" smtClean="0"/>
              <a:t>observations</a:t>
            </a:r>
          </a:p>
          <a:p>
            <a:endParaRPr lang="en-US" dirty="0"/>
          </a:p>
          <a:p>
            <a:endParaRPr lang="en-US" dirty="0"/>
          </a:p>
        </p:txBody>
      </p:sp>
    </p:spTree>
    <p:extLst>
      <p:ext uri="{BB962C8B-B14F-4D97-AF65-F5344CB8AC3E}">
        <p14:creationId xmlns:p14="http://schemas.microsoft.com/office/powerpoint/2010/main" val="285890354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4" name="3 Rectángulo"/>
          <p:cNvSpPr/>
          <p:nvPr/>
        </p:nvSpPr>
        <p:spPr>
          <a:xfrm>
            <a:off x="323528" y="1054789"/>
            <a:ext cx="5950577" cy="369332"/>
          </a:xfrm>
          <a:prstGeom prst="rect">
            <a:avLst/>
          </a:prstGeom>
        </p:spPr>
        <p:txBody>
          <a:bodyPr wrap="square">
            <a:spAutoFit/>
          </a:bodyPr>
          <a:lstStyle/>
          <a:p>
            <a:pPr>
              <a:spcAft>
                <a:spcPts val="600"/>
              </a:spcAft>
            </a:pPr>
            <a:r>
              <a:rPr lang="en-US" dirty="0"/>
              <a:t>5</a:t>
            </a:r>
            <a:r>
              <a:rPr lang="en-US" dirty="0" smtClean="0"/>
              <a:t>. </a:t>
            </a:r>
            <a:r>
              <a:rPr lang="en-US" i="1" dirty="0" smtClean="0"/>
              <a:t>High-leverage </a:t>
            </a:r>
            <a:r>
              <a:rPr lang="en-US" i="1" dirty="0"/>
              <a:t>points</a:t>
            </a:r>
          </a:p>
        </p:txBody>
      </p:sp>
      <p:sp>
        <p:nvSpPr>
          <p:cNvPr id="3" name="2 Rectángulo"/>
          <p:cNvSpPr/>
          <p:nvPr/>
        </p:nvSpPr>
        <p:spPr>
          <a:xfrm>
            <a:off x="863857" y="1642145"/>
            <a:ext cx="7561586" cy="3693319"/>
          </a:xfrm>
          <a:prstGeom prst="rect">
            <a:avLst/>
          </a:prstGeom>
        </p:spPr>
        <p:txBody>
          <a:bodyPr wrap="square">
            <a:spAutoFit/>
          </a:bodyPr>
          <a:lstStyle/>
          <a:p>
            <a:pPr lvl="0"/>
            <a:r>
              <a:rPr lang="en-US" dirty="0">
                <a:solidFill>
                  <a:prstClr val="black"/>
                </a:solidFill>
              </a:rPr>
              <a:t>The </a:t>
            </a:r>
            <a:r>
              <a:rPr lang="en-US" b="1" i="1" dirty="0">
                <a:solidFill>
                  <a:srgbClr val="00B050"/>
                </a:solidFill>
              </a:rPr>
              <a:t>leverage statistic</a:t>
            </a:r>
            <a:r>
              <a:rPr lang="en-US" dirty="0">
                <a:solidFill>
                  <a:prstClr val="black"/>
                </a:solidFill>
              </a:rPr>
              <a:t>. A large value of this statistic indicates an observation with high </a:t>
            </a:r>
            <a:r>
              <a:rPr lang="en-US" dirty="0" smtClean="0">
                <a:solidFill>
                  <a:prstClr val="black"/>
                </a:solidFill>
              </a:rPr>
              <a:t>leverage. For </a:t>
            </a:r>
            <a:r>
              <a:rPr lang="en-US" dirty="0">
                <a:solidFill>
                  <a:prstClr val="black"/>
                </a:solidFill>
              </a:rPr>
              <a:t>a simple linear </a:t>
            </a:r>
            <a:r>
              <a:rPr lang="en-US" dirty="0" smtClean="0">
                <a:solidFill>
                  <a:prstClr val="black"/>
                </a:solidFill>
              </a:rPr>
              <a:t>regression:</a:t>
            </a:r>
          </a:p>
          <a:p>
            <a:pPr lvl="0"/>
            <a:endParaRPr lang="en-US" dirty="0" smtClean="0">
              <a:solidFill>
                <a:prstClr val="black"/>
              </a:solidFill>
            </a:endParaRPr>
          </a:p>
          <a:p>
            <a:pPr lvl="0"/>
            <a:endParaRPr lang="en-US" dirty="0">
              <a:solidFill>
                <a:prstClr val="black"/>
              </a:solidFill>
            </a:endParaRPr>
          </a:p>
          <a:p>
            <a:pPr lvl="0"/>
            <a:endParaRPr lang="en-US" dirty="0" smtClean="0">
              <a:solidFill>
                <a:prstClr val="black"/>
              </a:solidFill>
            </a:endParaRPr>
          </a:p>
          <a:p>
            <a:pPr lvl="0"/>
            <a:endParaRPr lang="en-US" dirty="0">
              <a:solidFill>
                <a:prstClr val="black"/>
              </a:solidFill>
            </a:endParaRPr>
          </a:p>
          <a:p>
            <a:pPr lvl="0"/>
            <a:endParaRPr lang="en-US" dirty="0" smtClean="0">
              <a:solidFill>
                <a:prstClr val="black"/>
              </a:solidFill>
            </a:endParaRPr>
          </a:p>
          <a:p>
            <a:pPr lvl="0"/>
            <a:endParaRPr lang="en-US" dirty="0">
              <a:solidFill>
                <a:prstClr val="black"/>
              </a:solidFill>
            </a:endParaRPr>
          </a:p>
          <a:p>
            <a:pPr lvl="0"/>
            <a:r>
              <a:rPr lang="en-US" dirty="0" smtClean="0">
                <a:solidFill>
                  <a:prstClr val="black"/>
                </a:solidFill>
              </a:rPr>
              <a:t>There </a:t>
            </a:r>
            <a:r>
              <a:rPr lang="en-US" dirty="0">
                <a:solidFill>
                  <a:prstClr val="black"/>
                </a:solidFill>
              </a:rPr>
              <a:t>is a simple extension of </a:t>
            </a:r>
            <a:r>
              <a:rPr lang="en-US" i="1" dirty="0" smtClean="0">
                <a:solidFill>
                  <a:prstClr val="black"/>
                </a:solidFill>
                <a:latin typeface="Times New Roman" panose="02020603050405020304" pitchFamily="18" charset="0"/>
                <a:cs typeface="Times New Roman" panose="02020603050405020304" pitchFamily="18" charset="0"/>
              </a:rPr>
              <a:t>h</a:t>
            </a:r>
            <a:r>
              <a:rPr lang="en-US" i="1" baseline="-25000" dirty="0" smtClean="0">
                <a:solidFill>
                  <a:prstClr val="black"/>
                </a:solidFill>
                <a:latin typeface="Times New Roman" panose="02020603050405020304" pitchFamily="18" charset="0"/>
                <a:cs typeface="Times New Roman" panose="02020603050405020304" pitchFamily="18" charset="0"/>
              </a:rPr>
              <a:t>i</a:t>
            </a:r>
            <a:r>
              <a:rPr lang="en-US" dirty="0" smtClean="0">
                <a:solidFill>
                  <a:prstClr val="black"/>
                </a:solidFill>
              </a:rPr>
              <a:t> to </a:t>
            </a:r>
            <a:r>
              <a:rPr lang="en-US" dirty="0">
                <a:solidFill>
                  <a:prstClr val="black"/>
                </a:solidFill>
              </a:rPr>
              <a:t>the case of multiple predictors</a:t>
            </a:r>
            <a:endParaRPr lang="en-US" dirty="0" smtClean="0">
              <a:solidFill>
                <a:prstClr val="black"/>
              </a:solidFill>
            </a:endParaRPr>
          </a:p>
          <a:p>
            <a:pPr lvl="0"/>
            <a:endParaRPr lang="en-US" dirty="0">
              <a:solidFill>
                <a:prstClr val="black"/>
              </a:solidFill>
            </a:endParaRPr>
          </a:p>
          <a:p>
            <a:pPr lvl="0"/>
            <a:endParaRPr lang="en-US" dirty="0" smtClean="0">
              <a:solidFill>
                <a:prstClr val="black"/>
              </a:solidFill>
            </a:endParaRPr>
          </a:p>
          <a:p>
            <a:pPr lvl="0"/>
            <a:r>
              <a:rPr lang="en-US" dirty="0" smtClean="0">
                <a:solidFill>
                  <a:prstClr val="black"/>
                </a:solidFill>
              </a:rPr>
              <a:t>The </a:t>
            </a:r>
            <a:r>
              <a:rPr lang="en-US" dirty="0">
                <a:solidFill>
                  <a:prstClr val="black"/>
                </a:solidFill>
              </a:rPr>
              <a:t>leverage statistic </a:t>
            </a:r>
            <a:r>
              <a:rPr lang="en-US" i="1" dirty="0">
                <a:solidFill>
                  <a:prstClr val="black"/>
                </a:solidFill>
                <a:latin typeface="Times New Roman" panose="02020603050405020304" pitchFamily="18" charset="0"/>
                <a:cs typeface="Times New Roman" panose="02020603050405020304" pitchFamily="18" charset="0"/>
              </a:rPr>
              <a:t>h</a:t>
            </a:r>
            <a:r>
              <a:rPr lang="en-US" i="1" baseline="-25000" dirty="0">
                <a:solidFill>
                  <a:prstClr val="black"/>
                </a:solidFill>
                <a:latin typeface="Times New Roman" panose="02020603050405020304" pitchFamily="18" charset="0"/>
                <a:cs typeface="Times New Roman" panose="02020603050405020304" pitchFamily="18" charset="0"/>
              </a:rPr>
              <a:t>i</a:t>
            </a:r>
            <a:r>
              <a:rPr lang="en-US" dirty="0" smtClean="0">
                <a:solidFill>
                  <a:prstClr val="black"/>
                </a:solidFill>
              </a:rPr>
              <a:t> </a:t>
            </a:r>
            <a:r>
              <a:rPr lang="en-US" dirty="0">
                <a:solidFill>
                  <a:prstClr val="black"/>
                </a:solidFill>
              </a:rPr>
              <a:t>is </a:t>
            </a:r>
            <a:r>
              <a:rPr lang="en-US" dirty="0" smtClean="0">
                <a:solidFill>
                  <a:prstClr val="black"/>
                </a:solidFill>
              </a:rPr>
              <a:t>always between </a:t>
            </a:r>
            <a:r>
              <a:rPr lang="en-US" dirty="0">
                <a:solidFill>
                  <a:prstClr val="black"/>
                </a:solidFill>
              </a:rPr>
              <a:t>1/n and 1, and the average leverage for all the observations </a:t>
            </a:r>
            <a:r>
              <a:rPr lang="en-US" dirty="0" smtClean="0">
                <a:solidFill>
                  <a:prstClr val="black"/>
                </a:solidFill>
              </a:rPr>
              <a:t>is always </a:t>
            </a:r>
            <a:r>
              <a:rPr lang="en-US" dirty="0">
                <a:solidFill>
                  <a:prstClr val="black"/>
                </a:solidFill>
              </a:rPr>
              <a:t>equal to (</a:t>
            </a:r>
            <a:r>
              <a:rPr lang="en-US" dirty="0" err="1">
                <a:solidFill>
                  <a:prstClr val="black"/>
                </a:solidFill>
              </a:rPr>
              <a:t>p+1</a:t>
            </a:r>
            <a:r>
              <a:rPr lang="en-US" dirty="0">
                <a:solidFill>
                  <a:prstClr val="black"/>
                </a:solidFill>
              </a:rPr>
              <a:t>)/n. </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304121"/>
            <a:ext cx="3147045" cy="928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5724128" y="2132856"/>
            <a:ext cx="2448272" cy="1077218"/>
          </a:xfrm>
          <a:prstGeom prst="rect">
            <a:avLst/>
          </a:prstGeom>
          <a:ln>
            <a:solidFill>
              <a:schemeClr val="accent1"/>
            </a:solidFill>
            <a:prstDash val="dash"/>
          </a:ln>
        </p:spPr>
        <p:txBody>
          <a:bodyPr wrap="square">
            <a:spAutoFit/>
          </a:bodyPr>
          <a:lstStyle/>
          <a:p>
            <a:r>
              <a:rPr lang="en-US" sz="1600" dirty="0"/>
              <a:t>Leverage is the proportion</a:t>
            </a:r>
          </a:p>
          <a:p>
            <a:r>
              <a:rPr lang="en-US" sz="1600" dirty="0"/>
              <a:t>of the total sum of squares</a:t>
            </a:r>
          </a:p>
          <a:p>
            <a:r>
              <a:rPr lang="en-US" sz="1600" dirty="0"/>
              <a:t>of the explanatory variable</a:t>
            </a:r>
          </a:p>
          <a:p>
            <a:r>
              <a:rPr lang="en-US" sz="1600" dirty="0"/>
              <a:t>contributed by the </a:t>
            </a:r>
            <a:r>
              <a:rPr lang="en-US" sz="1600" dirty="0" err="1"/>
              <a:t>ith</a:t>
            </a:r>
            <a:r>
              <a:rPr lang="en-US" sz="1600" dirty="0"/>
              <a:t> </a:t>
            </a:r>
            <a:r>
              <a:rPr lang="en-US" sz="1600" dirty="0" smtClean="0"/>
              <a:t>case</a:t>
            </a:r>
            <a:endParaRPr lang="en-US" dirty="0"/>
          </a:p>
        </p:txBody>
      </p:sp>
    </p:spTree>
    <p:extLst>
      <p:ext uri="{BB962C8B-B14F-4D97-AF65-F5344CB8AC3E}">
        <p14:creationId xmlns:p14="http://schemas.microsoft.com/office/powerpoint/2010/main" val="38755468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4" name="3 Rectángulo"/>
          <p:cNvSpPr/>
          <p:nvPr/>
        </p:nvSpPr>
        <p:spPr>
          <a:xfrm>
            <a:off x="323528" y="1054789"/>
            <a:ext cx="5950577" cy="369332"/>
          </a:xfrm>
          <a:prstGeom prst="rect">
            <a:avLst/>
          </a:prstGeom>
        </p:spPr>
        <p:txBody>
          <a:bodyPr wrap="square">
            <a:spAutoFit/>
          </a:bodyPr>
          <a:lstStyle/>
          <a:p>
            <a:pPr>
              <a:spcAft>
                <a:spcPts val="600"/>
              </a:spcAft>
            </a:pPr>
            <a:r>
              <a:rPr lang="en-US" dirty="0"/>
              <a:t>5</a:t>
            </a:r>
            <a:r>
              <a:rPr lang="en-US" dirty="0" smtClean="0"/>
              <a:t>. </a:t>
            </a:r>
            <a:r>
              <a:rPr lang="en-US" i="1" dirty="0" smtClean="0"/>
              <a:t>High-leverage </a:t>
            </a:r>
            <a:r>
              <a:rPr lang="en-US" i="1" dirty="0"/>
              <a:t>points</a:t>
            </a:r>
          </a:p>
        </p:txBody>
      </p:sp>
      <p:sp>
        <p:nvSpPr>
          <p:cNvPr id="3" name="2 Rectángulo"/>
          <p:cNvSpPr/>
          <p:nvPr/>
        </p:nvSpPr>
        <p:spPr>
          <a:xfrm>
            <a:off x="863857" y="1438802"/>
            <a:ext cx="7561586" cy="646331"/>
          </a:xfrm>
          <a:prstGeom prst="rect">
            <a:avLst/>
          </a:prstGeom>
        </p:spPr>
        <p:txBody>
          <a:bodyPr wrap="square">
            <a:spAutoFit/>
          </a:bodyPr>
          <a:lstStyle/>
          <a:p>
            <a:pPr lvl="0"/>
            <a:r>
              <a:rPr lang="en-US" dirty="0" smtClean="0">
                <a:solidFill>
                  <a:prstClr val="black"/>
                </a:solidFill>
              </a:rPr>
              <a:t>So </a:t>
            </a:r>
            <a:r>
              <a:rPr lang="en-US" dirty="0">
                <a:solidFill>
                  <a:prstClr val="black"/>
                </a:solidFill>
              </a:rPr>
              <a:t>if a given observation has a leverage </a:t>
            </a:r>
            <a:r>
              <a:rPr lang="en-US" dirty="0" smtClean="0">
                <a:solidFill>
                  <a:prstClr val="black"/>
                </a:solidFill>
              </a:rPr>
              <a:t>statistic that </a:t>
            </a:r>
            <a:r>
              <a:rPr lang="en-US" dirty="0">
                <a:solidFill>
                  <a:prstClr val="black"/>
                </a:solidFill>
              </a:rPr>
              <a:t>greatly exceeds (</a:t>
            </a:r>
            <a:r>
              <a:rPr lang="en-US" dirty="0" err="1">
                <a:solidFill>
                  <a:prstClr val="black"/>
                </a:solidFill>
              </a:rPr>
              <a:t>p+1</a:t>
            </a:r>
            <a:r>
              <a:rPr lang="en-US" dirty="0">
                <a:solidFill>
                  <a:prstClr val="black"/>
                </a:solidFill>
              </a:rPr>
              <a:t>)/n, then we may suspect that the </a:t>
            </a:r>
            <a:r>
              <a:rPr lang="en-US" dirty="0" smtClean="0">
                <a:solidFill>
                  <a:prstClr val="black"/>
                </a:solidFill>
              </a:rPr>
              <a:t>corresponding point </a:t>
            </a:r>
            <a:r>
              <a:rPr lang="en-US" dirty="0">
                <a:solidFill>
                  <a:prstClr val="black"/>
                </a:solidFill>
              </a:rPr>
              <a:t>has high </a:t>
            </a:r>
            <a:r>
              <a:rPr lang="en-US" dirty="0" smtClean="0">
                <a:solidFill>
                  <a:prstClr val="black"/>
                </a:solidFill>
              </a:rPr>
              <a:t>leverage.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8213503" cy="4049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607367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4" name="3 Rectángulo"/>
          <p:cNvSpPr/>
          <p:nvPr/>
        </p:nvSpPr>
        <p:spPr>
          <a:xfrm>
            <a:off x="323528" y="1054789"/>
            <a:ext cx="5950577" cy="369332"/>
          </a:xfrm>
          <a:prstGeom prst="rect">
            <a:avLst/>
          </a:prstGeom>
        </p:spPr>
        <p:txBody>
          <a:bodyPr wrap="square">
            <a:spAutoFit/>
          </a:bodyPr>
          <a:lstStyle/>
          <a:p>
            <a:pPr>
              <a:spcAft>
                <a:spcPts val="600"/>
              </a:spcAft>
            </a:pPr>
            <a:r>
              <a:rPr lang="en-US" dirty="0"/>
              <a:t>5</a:t>
            </a:r>
            <a:r>
              <a:rPr lang="en-US" dirty="0" smtClean="0"/>
              <a:t>. </a:t>
            </a:r>
            <a:r>
              <a:rPr lang="en-US" i="1" dirty="0" smtClean="0"/>
              <a:t>High-leverage </a:t>
            </a:r>
            <a:r>
              <a:rPr lang="en-US" i="1" dirty="0"/>
              <a:t>points</a:t>
            </a:r>
          </a:p>
        </p:txBody>
      </p:sp>
      <p:sp>
        <p:nvSpPr>
          <p:cNvPr id="8" name="7 Rectángulo"/>
          <p:cNvSpPr/>
          <p:nvPr/>
        </p:nvSpPr>
        <p:spPr>
          <a:xfrm>
            <a:off x="755576" y="1484784"/>
            <a:ext cx="7920880" cy="2031325"/>
          </a:xfrm>
          <a:prstGeom prst="rect">
            <a:avLst/>
          </a:prstGeom>
        </p:spPr>
        <p:txBody>
          <a:bodyPr wrap="square">
            <a:spAutoFit/>
          </a:bodyPr>
          <a:lstStyle/>
          <a:p>
            <a:r>
              <a:rPr lang="en-US" dirty="0"/>
              <a:t>An influential point is one if removed from the data would significantly change the fit. An influential point may either be an outlier or have large leverage, or both, but it will tend to have at least one of those properties</a:t>
            </a:r>
            <a:r>
              <a:rPr lang="en-US" dirty="0" smtClean="0"/>
              <a:t>.</a:t>
            </a:r>
          </a:p>
          <a:p>
            <a:endParaRPr lang="en-US" dirty="0"/>
          </a:p>
          <a:p>
            <a:r>
              <a:rPr lang="en-US" dirty="0" smtClean="0"/>
              <a:t>Cook’s </a:t>
            </a:r>
            <a:r>
              <a:rPr lang="en-US" dirty="0"/>
              <a:t>distance is a commonly used influence measure that combines these two properties. </a:t>
            </a:r>
            <a:r>
              <a:rPr lang="en-US" dirty="0" smtClean="0"/>
              <a:t>Typically</a:t>
            </a:r>
            <a:r>
              <a:rPr lang="en-US" dirty="0"/>
              <a:t>, points with Cook’s distance</a:t>
            </a:r>
            <a:r>
              <a:rPr lang="en-US" dirty="0" smtClean="0"/>
              <a:t> </a:t>
            </a:r>
            <a:r>
              <a:rPr lang="en-US" dirty="0"/>
              <a:t>greater than 1 are classified as being influential</a:t>
            </a:r>
          </a:p>
        </p:txBody>
      </p:sp>
    </p:spTree>
    <p:extLst>
      <p:ext uri="{BB962C8B-B14F-4D97-AF65-F5344CB8AC3E}">
        <p14:creationId xmlns:p14="http://schemas.microsoft.com/office/powerpoint/2010/main" val="143000239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sp>
        <p:nvSpPr>
          <p:cNvPr id="7" name="2 Marcador de contenido"/>
          <p:cNvSpPr>
            <a:spLocks noGrp="1"/>
          </p:cNvSpPr>
          <p:nvPr>
            <p:ph idx="1"/>
          </p:nvPr>
        </p:nvSpPr>
        <p:spPr>
          <a:xfrm>
            <a:off x="467544" y="980728"/>
            <a:ext cx="8229600" cy="1440159"/>
          </a:xfrm>
        </p:spPr>
        <p:txBody>
          <a:bodyPr>
            <a:normAutofit/>
          </a:bodyPr>
          <a:lstStyle/>
          <a:p>
            <a:r>
              <a:rPr lang="en-US" dirty="0" smtClean="0"/>
              <a:t>Residuals</a:t>
            </a:r>
            <a:endParaRPr lang="en-US" dirty="0" smtClean="0">
              <a:solidFill>
                <a:srgbClr val="FF0000"/>
              </a:solidFill>
            </a:endParaRPr>
          </a:p>
          <a:p>
            <a:pPr marL="0" indent="0">
              <a:buNone/>
            </a:pPr>
            <a:r>
              <a:rPr lang="en-US" sz="1600" dirty="0" smtClean="0">
                <a:latin typeface="Lucida Console" panose="020B0609040504020204" pitchFamily="49" charset="0"/>
              </a:rPr>
              <a:t>&gt; </a:t>
            </a:r>
            <a:r>
              <a:rPr lang="en-US" sz="1600" dirty="0">
                <a:latin typeface="Lucida Console" panose="020B0609040504020204" pitchFamily="49" charset="0"/>
              </a:rPr>
              <a:t># par(</a:t>
            </a:r>
            <a:r>
              <a:rPr lang="en-US" sz="1600" dirty="0" err="1">
                <a:latin typeface="Lucida Console" panose="020B0609040504020204" pitchFamily="49" charset="0"/>
              </a:rPr>
              <a:t>mfrow</a:t>
            </a:r>
            <a:r>
              <a:rPr lang="en-US" sz="1600" dirty="0">
                <a:latin typeface="Lucida Console" panose="020B0609040504020204" pitchFamily="49" charset="0"/>
              </a:rPr>
              <a:t>=c(2,2)) divides plot region in 2 x 2</a:t>
            </a:r>
          </a:p>
          <a:p>
            <a:pPr marL="0" indent="0">
              <a:buNone/>
            </a:pPr>
            <a:r>
              <a:rPr lang="en-US" sz="1600" dirty="0">
                <a:latin typeface="Lucida Console" panose="020B0609040504020204" pitchFamily="49" charset="0"/>
              </a:rPr>
              <a:t>&gt; par(</a:t>
            </a:r>
            <a:r>
              <a:rPr lang="en-US" sz="1600" dirty="0" err="1">
                <a:latin typeface="Lucida Console" panose="020B0609040504020204" pitchFamily="49" charset="0"/>
              </a:rPr>
              <a:t>mfrow</a:t>
            </a:r>
            <a:r>
              <a:rPr lang="en-US" sz="1600" dirty="0">
                <a:latin typeface="Lucida Console" panose="020B0609040504020204" pitchFamily="49" charset="0"/>
              </a:rPr>
              <a:t>=c(2,2)) </a:t>
            </a:r>
          </a:p>
          <a:p>
            <a:pPr marL="0" indent="0">
              <a:buNone/>
            </a:pPr>
            <a:r>
              <a:rPr lang="en-US" sz="1600" dirty="0">
                <a:latin typeface="Lucida Console" panose="020B0609040504020204" pitchFamily="49" charset="0"/>
              </a:rPr>
              <a:t>&gt; plot(</a:t>
            </a:r>
            <a:r>
              <a:rPr lang="en-US" sz="1600" dirty="0" err="1">
                <a:latin typeface="Lucida Console" panose="020B0609040504020204" pitchFamily="49" charset="0"/>
              </a:rPr>
              <a:t>lm.fit</a:t>
            </a:r>
            <a:r>
              <a:rPr lang="en-US" sz="1600" dirty="0">
                <a:latin typeface="Lucida Console" panose="020B0609040504020204" pitchFamily="49" charset="0"/>
              </a:rPr>
              <a:t>) </a:t>
            </a:r>
            <a:endParaRPr lang="en-US" sz="1600" dirty="0" smtClean="0">
              <a:latin typeface="Lucida Console" panose="020B0609040504020204" pitchFamily="49" charset="0"/>
            </a:endParaRPr>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310" y="2451655"/>
            <a:ext cx="6851549" cy="4401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971662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Linear Regression in </a:t>
            </a:r>
            <a:r>
              <a:rPr lang="en-US" sz="2700" b="1" dirty="0" smtClean="0"/>
              <a:t>R</a:t>
            </a:r>
            <a:endParaRPr lang="en-US" sz="2000" dirty="0"/>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221636"/>
            <a:ext cx="6851549" cy="4401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1259632" y="5628742"/>
            <a:ext cx="6480720" cy="923330"/>
          </a:xfrm>
          <a:prstGeom prst="rect">
            <a:avLst/>
          </a:prstGeom>
        </p:spPr>
        <p:txBody>
          <a:bodyPr wrap="square">
            <a:spAutoFit/>
          </a:bodyPr>
          <a:lstStyle/>
          <a:p>
            <a:r>
              <a:rPr lang="en-US" b="1" i="1" dirty="0">
                <a:solidFill>
                  <a:srgbClr val="00B050"/>
                </a:solidFill>
              </a:rPr>
              <a:t>Quantile-quantile</a:t>
            </a:r>
            <a:r>
              <a:rPr lang="en-US" dirty="0">
                <a:solidFill>
                  <a:srgbClr val="00B050"/>
                </a:solidFill>
              </a:rPr>
              <a:t> </a:t>
            </a:r>
            <a:r>
              <a:rPr lang="en-US" dirty="0"/>
              <a:t>plots can be useful for comparing </a:t>
            </a:r>
            <a:r>
              <a:rPr lang="en-US" dirty="0" smtClean="0"/>
              <a:t>two samples </a:t>
            </a:r>
            <a:r>
              <a:rPr lang="en-US" dirty="0"/>
              <a:t>to determine if they arise from the same </a:t>
            </a:r>
            <a:r>
              <a:rPr lang="en-US" dirty="0" smtClean="0"/>
              <a:t>distribution, in that case Normal distribution</a:t>
            </a:r>
            <a:endParaRPr lang="en-US" dirty="0"/>
          </a:p>
        </p:txBody>
      </p:sp>
    </p:spTree>
    <p:extLst>
      <p:ext uri="{BB962C8B-B14F-4D97-AF65-F5344CB8AC3E}">
        <p14:creationId xmlns:p14="http://schemas.microsoft.com/office/powerpoint/2010/main" val="325962379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3" name="2 CuadroTexto"/>
          <p:cNvSpPr txBox="1"/>
          <p:nvPr/>
        </p:nvSpPr>
        <p:spPr>
          <a:xfrm>
            <a:off x="1111661" y="6359403"/>
            <a:ext cx="1137812" cy="369332"/>
          </a:xfrm>
          <a:prstGeom prst="rect">
            <a:avLst/>
          </a:prstGeom>
          <a:noFill/>
        </p:spPr>
        <p:txBody>
          <a:bodyPr wrap="none" rtlCol="0">
            <a:spAutoFit/>
          </a:bodyPr>
          <a:lstStyle/>
          <a:p>
            <a:r>
              <a:rPr lang="en-US" dirty="0" smtClean="0"/>
              <a:t>Text Book:</a:t>
            </a:r>
            <a:endParaRPr lang="en-US" dirty="0"/>
          </a:p>
        </p:txBody>
      </p:sp>
      <p:sp>
        <p:nvSpPr>
          <p:cNvPr id="9" name="8 Rectángulo"/>
          <p:cNvSpPr/>
          <p:nvPr/>
        </p:nvSpPr>
        <p:spPr>
          <a:xfrm>
            <a:off x="971600" y="1916832"/>
            <a:ext cx="7128792" cy="369332"/>
          </a:xfrm>
          <a:prstGeom prst="rect">
            <a:avLst/>
          </a:prstGeom>
        </p:spPr>
        <p:txBody>
          <a:bodyPr wrap="square">
            <a:spAutoFit/>
          </a:bodyPr>
          <a:lstStyle/>
          <a:p>
            <a:pPr marL="285750" indent="-285750">
              <a:spcAft>
                <a:spcPts val="1800"/>
              </a:spcAft>
              <a:buClr>
                <a:srgbClr val="0070C0"/>
              </a:buClr>
              <a:buSzPct val="80000"/>
              <a:buFont typeface="Wingdings" panose="05000000000000000000" pitchFamily="2" charset="2"/>
              <a:buChar char="q"/>
            </a:pPr>
            <a:r>
              <a:rPr lang="en-US" i="1" dirty="0" smtClean="0"/>
              <a:t>Potential </a:t>
            </a:r>
            <a:r>
              <a:rPr lang="en-US" i="1" dirty="0"/>
              <a:t>Problems</a:t>
            </a:r>
          </a:p>
        </p:txBody>
      </p:sp>
      <p:sp>
        <p:nvSpPr>
          <p:cNvPr id="4" name="3 Rectángulo"/>
          <p:cNvSpPr/>
          <p:nvPr/>
        </p:nvSpPr>
        <p:spPr>
          <a:xfrm>
            <a:off x="1809126" y="2420888"/>
            <a:ext cx="5950577" cy="2139047"/>
          </a:xfrm>
          <a:prstGeom prst="rect">
            <a:avLst/>
          </a:prstGeom>
        </p:spPr>
        <p:txBody>
          <a:bodyPr wrap="square">
            <a:spAutoFit/>
          </a:bodyPr>
          <a:lstStyle/>
          <a:p>
            <a:pPr>
              <a:spcAft>
                <a:spcPts val="600"/>
              </a:spcAft>
            </a:pPr>
            <a:r>
              <a:rPr lang="en-US" dirty="0">
                <a:solidFill>
                  <a:schemeClr val="bg1">
                    <a:lumMod val="85000"/>
                  </a:schemeClr>
                </a:solidFill>
              </a:rPr>
              <a:t>1. </a:t>
            </a:r>
            <a:r>
              <a:rPr lang="en-US" i="1" dirty="0">
                <a:solidFill>
                  <a:schemeClr val="bg1">
                    <a:lumMod val="85000"/>
                  </a:schemeClr>
                </a:solidFill>
              </a:rPr>
              <a:t>Non-linearity of the response-predictor relationships.</a:t>
            </a:r>
          </a:p>
          <a:p>
            <a:pPr>
              <a:spcAft>
                <a:spcPts val="600"/>
              </a:spcAft>
            </a:pPr>
            <a:r>
              <a:rPr lang="en-US" dirty="0">
                <a:solidFill>
                  <a:schemeClr val="bg1">
                    <a:lumMod val="85000"/>
                  </a:schemeClr>
                </a:solidFill>
              </a:rPr>
              <a:t>2. </a:t>
            </a:r>
            <a:r>
              <a:rPr lang="en-US" i="1" dirty="0">
                <a:solidFill>
                  <a:schemeClr val="bg1">
                    <a:lumMod val="85000"/>
                  </a:schemeClr>
                </a:solidFill>
              </a:rPr>
              <a:t>Correlation of error terms.</a:t>
            </a:r>
          </a:p>
          <a:p>
            <a:pPr>
              <a:spcAft>
                <a:spcPts val="600"/>
              </a:spcAft>
            </a:pPr>
            <a:r>
              <a:rPr lang="en-US" dirty="0">
                <a:solidFill>
                  <a:schemeClr val="bg1">
                    <a:lumMod val="85000"/>
                  </a:schemeClr>
                </a:solidFill>
              </a:rPr>
              <a:t>3. </a:t>
            </a:r>
            <a:r>
              <a:rPr lang="en-US" i="1" dirty="0">
                <a:solidFill>
                  <a:schemeClr val="bg1">
                    <a:lumMod val="85000"/>
                  </a:schemeClr>
                </a:solidFill>
              </a:rPr>
              <a:t>Non-constant variance of error terms.</a:t>
            </a:r>
          </a:p>
          <a:p>
            <a:pPr>
              <a:spcAft>
                <a:spcPts val="600"/>
              </a:spcAft>
            </a:pPr>
            <a:r>
              <a:rPr lang="en-US" i="1" dirty="0">
                <a:solidFill>
                  <a:schemeClr val="bg1">
                    <a:lumMod val="85000"/>
                  </a:schemeClr>
                </a:solidFill>
              </a:rPr>
              <a:t>4. Outliers.</a:t>
            </a:r>
          </a:p>
          <a:p>
            <a:pPr>
              <a:spcAft>
                <a:spcPts val="600"/>
              </a:spcAft>
            </a:pPr>
            <a:r>
              <a:rPr lang="en-US" i="1" dirty="0" smtClean="0">
                <a:solidFill>
                  <a:schemeClr val="bg1">
                    <a:lumMod val="85000"/>
                  </a:schemeClr>
                </a:solidFill>
              </a:rPr>
              <a:t>5. High-leverage points.</a:t>
            </a:r>
          </a:p>
          <a:p>
            <a:pPr>
              <a:spcAft>
                <a:spcPts val="600"/>
              </a:spcAft>
            </a:pPr>
            <a:r>
              <a:rPr lang="en-US" i="1" dirty="0" smtClean="0"/>
              <a:t>6</a:t>
            </a:r>
            <a:r>
              <a:rPr lang="en-US" i="1" dirty="0"/>
              <a:t>. Collinearity.</a:t>
            </a:r>
          </a:p>
        </p:txBody>
      </p:sp>
      <p:sp>
        <p:nvSpPr>
          <p:cNvPr id="5" name="4 Rectángulo"/>
          <p:cNvSpPr/>
          <p:nvPr/>
        </p:nvSpPr>
        <p:spPr>
          <a:xfrm>
            <a:off x="782206" y="5713072"/>
            <a:ext cx="7560840" cy="369332"/>
          </a:xfrm>
          <a:prstGeom prst="rect">
            <a:avLst/>
          </a:prstGeom>
        </p:spPr>
        <p:txBody>
          <a:bodyPr wrap="square">
            <a:spAutoFit/>
          </a:bodyPr>
          <a:lstStyle/>
          <a:p>
            <a:r>
              <a:rPr lang="en-US" dirty="0" smtClean="0"/>
              <a:t>“… identifying </a:t>
            </a:r>
            <a:r>
              <a:rPr lang="en-US" dirty="0"/>
              <a:t>and overcoming these problems is as much </a:t>
            </a:r>
            <a:r>
              <a:rPr lang="en-US" dirty="0" smtClean="0"/>
              <a:t>an art </a:t>
            </a:r>
            <a:r>
              <a:rPr lang="en-US" dirty="0"/>
              <a:t>as a science</a:t>
            </a:r>
            <a:r>
              <a:rPr lang="en-US" dirty="0" smtClean="0"/>
              <a:t>.”</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566" y="6359403"/>
            <a:ext cx="2448272" cy="32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504274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4" name="3 Rectángulo"/>
          <p:cNvSpPr/>
          <p:nvPr/>
        </p:nvSpPr>
        <p:spPr>
          <a:xfrm>
            <a:off x="323528" y="1054789"/>
            <a:ext cx="5950577" cy="369332"/>
          </a:xfrm>
          <a:prstGeom prst="rect">
            <a:avLst/>
          </a:prstGeom>
        </p:spPr>
        <p:txBody>
          <a:bodyPr wrap="square">
            <a:spAutoFit/>
          </a:bodyPr>
          <a:lstStyle/>
          <a:p>
            <a:pPr>
              <a:spcAft>
                <a:spcPts val="600"/>
              </a:spcAft>
            </a:pPr>
            <a:r>
              <a:rPr lang="en-US" dirty="0"/>
              <a:t>6</a:t>
            </a:r>
            <a:r>
              <a:rPr lang="en-US" dirty="0" smtClean="0"/>
              <a:t>. </a:t>
            </a:r>
            <a:r>
              <a:rPr lang="en-US" i="1" dirty="0" smtClean="0"/>
              <a:t>Collinearity</a:t>
            </a:r>
            <a:endParaRPr lang="en-US" i="1" dirty="0"/>
          </a:p>
        </p:txBody>
      </p:sp>
      <p:sp>
        <p:nvSpPr>
          <p:cNvPr id="8" name="7 Rectángulo"/>
          <p:cNvSpPr/>
          <p:nvPr/>
        </p:nvSpPr>
        <p:spPr>
          <a:xfrm>
            <a:off x="755576" y="1484784"/>
            <a:ext cx="7920880" cy="646331"/>
          </a:xfrm>
          <a:prstGeom prst="rect">
            <a:avLst/>
          </a:prstGeom>
        </p:spPr>
        <p:txBody>
          <a:bodyPr wrap="square">
            <a:spAutoFit/>
          </a:bodyPr>
          <a:lstStyle/>
          <a:p>
            <a:r>
              <a:rPr lang="en-US" b="1" i="1" dirty="0" smtClean="0">
                <a:solidFill>
                  <a:srgbClr val="00B050"/>
                </a:solidFill>
              </a:rPr>
              <a:t>Collinearity</a:t>
            </a:r>
            <a:r>
              <a:rPr lang="en-US" dirty="0" smtClean="0">
                <a:solidFill>
                  <a:srgbClr val="00B050"/>
                </a:solidFill>
              </a:rPr>
              <a:t> </a:t>
            </a:r>
            <a:r>
              <a:rPr lang="en-US" dirty="0"/>
              <a:t>refers to the situation in which two or more predictor </a:t>
            </a:r>
            <a:r>
              <a:rPr lang="en-US" dirty="0" smtClean="0"/>
              <a:t>variables are </a:t>
            </a:r>
            <a:r>
              <a:rPr lang="en-US" dirty="0"/>
              <a:t>closely related to one another</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601" y="2420888"/>
            <a:ext cx="7090830" cy="3894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616262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Multiple Linear Regression</a:t>
            </a:r>
            <a:r>
              <a:rPr lang="en-US" sz="2700" b="1" dirty="0" smtClean="0"/>
              <a:t/>
            </a:r>
            <a:br>
              <a:rPr lang="en-US" sz="2700" b="1" dirty="0" smtClean="0"/>
            </a:br>
            <a:r>
              <a:rPr lang="en-US" sz="2000" i="1" dirty="0" smtClean="0"/>
              <a:t>Other Considerations in the Regression Model</a:t>
            </a:r>
            <a:endParaRPr lang="en-US" sz="2000" dirty="0"/>
          </a:p>
        </p:txBody>
      </p:sp>
      <p:sp>
        <p:nvSpPr>
          <p:cNvPr id="4" name="3 Rectángulo"/>
          <p:cNvSpPr/>
          <p:nvPr/>
        </p:nvSpPr>
        <p:spPr>
          <a:xfrm>
            <a:off x="323528" y="1054789"/>
            <a:ext cx="5950577" cy="369332"/>
          </a:xfrm>
          <a:prstGeom prst="rect">
            <a:avLst/>
          </a:prstGeom>
        </p:spPr>
        <p:txBody>
          <a:bodyPr wrap="square">
            <a:spAutoFit/>
          </a:bodyPr>
          <a:lstStyle/>
          <a:p>
            <a:pPr>
              <a:spcAft>
                <a:spcPts val="600"/>
              </a:spcAft>
            </a:pPr>
            <a:r>
              <a:rPr lang="en-US" dirty="0"/>
              <a:t>6</a:t>
            </a:r>
            <a:r>
              <a:rPr lang="en-US" dirty="0" smtClean="0"/>
              <a:t>. </a:t>
            </a:r>
            <a:r>
              <a:rPr lang="en-US" i="1" dirty="0" smtClean="0"/>
              <a:t>Collinearity</a:t>
            </a:r>
            <a:endParaRPr lang="en-US" i="1" dirty="0"/>
          </a:p>
        </p:txBody>
      </p:sp>
      <p:sp>
        <p:nvSpPr>
          <p:cNvPr id="8" name="7 Rectángulo"/>
          <p:cNvSpPr/>
          <p:nvPr/>
        </p:nvSpPr>
        <p:spPr>
          <a:xfrm>
            <a:off x="755576" y="1484784"/>
            <a:ext cx="7920880" cy="646331"/>
          </a:xfrm>
          <a:prstGeom prst="rect">
            <a:avLst/>
          </a:prstGeom>
        </p:spPr>
        <p:txBody>
          <a:bodyPr wrap="square">
            <a:spAutoFit/>
          </a:bodyPr>
          <a:lstStyle/>
          <a:p>
            <a:r>
              <a:rPr lang="en-US" dirty="0" smtClean="0"/>
              <a:t>The </a:t>
            </a:r>
            <a:r>
              <a:rPr lang="en-US" dirty="0"/>
              <a:t>presence of collinearity can </a:t>
            </a:r>
            <a:r>
              <a:rPr lang="en-US" dirty="0" smtClean="0"/>
              <a:t>make </a:t>
            </a:r>
            <a:r>
              <a:rPr lang="en-US" dirty="0"/>
              <a:t>difficult to separate out the </a:t>
            </a:r>
            <a:r>
              <a:rPr lang="en-US" dirty="0" smtClean="0"/>
              <a:t>individual effects </a:t>
            </a:r>
            <a:r>
              <a:rPr lang="en-US" dirty="0"/>
              <a:t>of collinear variables on the response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379" y="2204864"/>
            <a:ext cx="6169398"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7108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Calibri Light"/>
        <a:ea typeface=""/>
        <a:cs typeface=""/>
      </a:majorFont>
      <a:minorFont>
        <a:latin typeface="Calibri Light"/>
        <a:ea typeface=""/>
        <a:cs typeface=""/>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4057</TotalTime>
  <Words>6927</Words>
  <Application>Microsoft Office PowerPoint</Application>
  <PresentationFormat>Presentación en pantalla (4:3)</PresentationFormat>
  <Paragraphs>901</Paragraphs>
  <Slides>109</Slides>
  <Notes>1</Notes>
  <HiddenSlides>0</HiddenSlides>
  <MMClips>0</MMClips>
  <ScaleCrop>false</ScaleCrop>
  <HeadingPairs>
    <vt:vector size="6" baseType="variant">
      <vt:variant>
        <vt:lpstr>Fuentes usadas</vt:lpstr>
      </vt:variant>
      <vt:variant>
        <vt:i4>19</vt:i4>
      </vt:variant>
      <vt:variant>
        <vt:lpstr>Tema</vt:lpstr>
      </vt:variant>
      <vt:variant>
        <vt:i4>1</vt:i4>
      </vt:variant>
      <vt:variant>
        <vt:lpstr>Títulos de diapositiva</vt:lpstr>
      </vt:variant>
      <vt:variant>
        <vt:i4>109</vt:i4>
      </vt:variant>
    </vt:vector>
  </HeadingPairs>
  <TitlesOfParts>
    <vt:vector size="129" baseType="lpstr">
      <vt:lpstr>Arial</vt:lpstr>
      <vt:lpstr>Calibri</vt:lpstr>
      <vt:lpstr>Calibri Light</vt:lpstr>
      <vt:lpstr>Cambria Math</vt:lpstr>
      <vt:lpstr>CMMI10</vt:lpstr>
      <vt:lpstr>CMMI7</vt:lpstr>
      <vt:lpstr>CMMI8</vt:lpstr>
      <vt:lpstr>CMR10</vt:lpstr>
      <vt:lpstr>CMR12</vt:lpstr>
      <vt:lpstr>CMR7</vt:lpstr>
      <vt:lpstr>CMR8</vt:lpstr>
      <vt:lpstr>CMTI10</vt:lpstr>
      <vt:lpstr>CMTT10</vt:lpstr>
      <vt:lpstr>CMTT9</vt:lpstr>
      <vt:lpstr>Courier New</vt:lpstr>
      <vt:lpstr>Lucida Console</vt:lpstr>
      <vt:lpstr>Times New Roman</vt:lpstr>
      <vt:lpstr>Wingdings</vt:lpstr>
      <vt:lpstr>WP Greek Century</vt:lpstr>
      <vt:lpstr>Tema de Office</vt:lpstr>
      <vt:lpstr>Machine Learning Lab</vt:lpstr>
      <vt:lpstr>Linear Regression in R</vt:lpstr>
      <vt:lpstr>Linear Regression in R</vt:lpstr>
      <vt:lpstr>Linear Regression in R</vt:lpstr>
      <vt:lpstr>Linear Regression in R</vt:lpstr>
      <vt:lpstr>Linear Regression in R</vt:lpstr>
      <vt:lpstr>Linear Regression in R</vt:lpstr>
      <vt:lpstr>Linear Regression in R</vt:lpstr>
      <vt:lpstr>Linear Regression in R</vt:lpstr>
      <vt:lpstr>Linear Regression in R</vt:lpstr>
      <vt:lpstr>Linear Regression in R</vt:lpstr>
      <vt:lpstr>Linear Regression in R</vt:lpstr>
      <vt:lpstr>Linear Regression in R</vt:lpstr>
      <vt:lpstr>Linear Regression in R</vt:lpstr>
      <vt:lpstr>Linear Regression in R</vt:lpstr>
      <vt:lpstr>Linear Regression in R</vt:lpstr>
      <vt:lpstr>Linear Regression in R</vt:lpstr>
      <vt:lpstr>Linear Regression in R</vt:lpstr>
      <vt:lpstr>Linear Regression in R</vt:lpstr>
      <vt:lpstr>Multiple Linear Regression Some Important Questions</vt:lpstr>
      <vt:lpstr>Multiple Linear Regression Some Important Questions</vt:lpstr>
      <vt:lpstr>Multiple Linear Regression Some Important Questions</vt:lpstr>
      <vt:lpstr>Multiple Linear Regression Some Important Questions</vt:lpstr>
      <vt:lpstr>Multiple Linear Regression Some Important Questions</vt:lpstr>
      <vt:lpstr>Multiple Linear Regression Some Important Questions</vt:lpstr>
      <vt:lpstr>Multiple Linear Regression Some Important Questions</vt:lpstr>
      <vt:lpstr>Multiple Linear Regression Some Important Questions</vt:lpstr>
      <vt:lpstr>Multiple Linear Regression Some Important Questions</vt:lpstr>
      <vt:lpstr>Multiple Linear Regression Some Important Questions</vt:lpstr>
      <vt:lpstr>Multiple Linear Regression Some Important Questions</vt:lpstr>
      <vt:lpstr>Multiple Linear Regression Some Important Questions</vt:lpstr>
      <vt:lpstr>Multiple Linear Regression Some Important Questions</vt:lpstr>
      <vt:lpstr>Multiple Linear Regression Some Important Questions</vt:lpstr>
      <vt:lpstr>Multiple Linear Regression Some Important Questions</vt:lpstr>
      <vt:lpstr>Multiple Linear Regression Some Important Questions</vt:lpstr>
      <vt:lpstr>Linear Regression in R</vt:lpstr>
      <vt:lpstr>Multiple Linear Regression Some Important Questions</vt:lpstr>
      <vt:lpstr>Multiple Linear Regression Some Important Questions</vt:lpstr>
      <vt:lpstr>Multiple Linear Regression Some Important Questions</vt:lpstr>
      <vt:lpstr>Multiple Linear Regression Some Important Questions</vt:lpstr>
      <vt:lpstr>Multiple Linear Regression Some Important Questions</vt:lpstr>
      <vt:lpstr>Multiple Linear Regression Some Important Questions</vt:lpstr>
      <vt:lpstr>Multiple Linear Regression Other Considerations in the Regression Model</vt:lpstr>
      <vt:lpstr>Multiple Linear Regression Qualitative Predictors</vt:lpstr>
      <vt:lpstr>Multiple Linear Regression Qualitative Predictors</vt:lpstr>
      <vt:lpstr>Multiple Linear Regression Qualitative Predictors</vt:lpstr>
      <vt:lpstr>Multiple Linear Regression Qualitative Predictors</vt:lpstr>
      <vt:lpstr>Multiple Linear Regression Qualitative Predictors</vt:lpstr>
      <vt:lpstr>Multiple Linear Regression Qualitative Predictors</vt:lpstr>
      <vt:lpstr>Multiple Linear Regression Qualitative Predictors</vt:lpstr>
      <vt:lpstr>Multiple Linear Regression Qualitative Predictors</vt:lpstr>
      <vt:lpstr>Multiple Linear Regression Qualitative Predictors</vt:lpstr>
      <vt:lpstr>Multiple Linear Regression Qualitative Predictors</vt:lpstr>
      <vt:lpstr>Multiple Linear Regression Other Considerations in the Regression Model</vt:lpstr>
      <vt:lpstr>Multiple Linear Regression Extensions of the Linear Model</vt:lpstr>
      <vt:lpstr>Multiple Linear Regression Extensions of the Linear Model</vt:lpstr>
      <vt:lpstr>Multiple Linear Regression Extensions of the Linear Model</vt:lpstr>
      <vt:lpstr>Multiple Linear Regression Extensions of the Linear Model</vt:lpstr>
      <vt:lpstr>Multiple Linear Regression Extensions of the Linear Model</vt:lpstr>
      <vt:lpstr>Multiple Linear Regression Extensions of the Linear Model</vt:lpstr>
      <vt:lpstr>Multiple Linear Regression Extensions of the Linear Model</vt:lpstr>
      <vt:lpstr>Multiple Linear Regression Extensions of the Linear Model</vt:lpstr>
      <vt:lpstr>Multiple Linear Regression Extensions of the Linear Model</vt:lpstr>
      <vt:lpstr>Multiple Linear Regression Extensions of the Linear Model</vt:lpstr>
      <vt:lpstr>Multiple Linear Regression Extensions of the Linear Model</vt:lpstr>
      <vt:lpstr>Why ANOVA and Linear Regression are the Same Analysis</vt:lpstr>
      <vt:lpstr>General Linear Models (NOT Generalized!! We will see them later!)</vt:lpstr>
      <vt:lpstr>Regression and ANOVA</vt:lpstr>
      <vt:lpstr>Analysis of Covariance (mixture of ANOVA and regression)</vt:lpstr>
      <vt:lpstr>Analysis of Covariance</vt:lpstr>
      <vt:lpstr>So, what does all that mean?</vt:lpstr>
      <vt:lpstr>Hypotheses for ANCOVA</vt:lpstr>
      <vt:lpstr>Assumptions for ANCOVA</vt:lpstr>
      <vt:lpstr>Multiple Linear Regression Extensions of the Linear Model</vt:lpstr>
      <vt:lpstr>Multiple Linear Regression Extensions of the Linear Model</vt:lpstr>
      <vt:lpstr>Multiple Linear Regression Other Considerations in the Regression Model</vt:lpstr>
      <vt:lpstr>Multiple Linear Regression Other Considerations in the Regression Model</vt:lpstr>
      <vt:lpstr>Multiple Linear Regression Other Considerations in the Regression Model</vt:lpstr>
      <vt:lpstr>Multiple Linear Regression Other Considerations in the Regression Model</vt:lpstr>
      <vt:lpstr>Multiple Linear Regression Other Considerations in the Regression Model</vt:lpstr>
      <vt:lpstr>Multiple Linear Regression Other Considerations in the Regression Model</vt:lpstr>
      <vt:lpstr>Multiple Linear Regression Other Considerations in the Regression Model</vt:lpstr>
      <vt:lpstr>Multiple Linear Regression Other Considerations in the Regression Model</vt:lpstr>
      <vt:lpstr>Multiple Linear Regression Other Considerations in the Regression Model</vt:lpstr>
      <vt:lpstr>Multiple Linear Regression Other Considerations in the Regression Model</vt:lpstr>
      <vt:lpstr>Multiple Linear Regression Other Considerations in the Regression Model</vt:lpstr>
      <vt:lpstr>Multiple Linear Regression Other Considerations in the Regression Model</vt:lpstr>
      <vt:lpstr>Multiple Linear Regression Other Considerations in the Regression Model</vt:lpstr>
      <vt:lpstr>Multiple Linear Regression Other Considerations in the Regression Model</vt:lpstr>
      <vt:lpstr>Multiple Linear Regression Other Considerations in the Regression Model</vt:lpstr>
      <vt:lpstr>Multiple Linear Regression Other Considerations in the Regression Model</vt:lpstr>
      <vt:lpstr>Multiple Linear Regression Other Considerations in the Regression Model</vt:lpstr>
      <vt:lpstr>Multiple Linear Regression Other Considerations in the Regression Model</vt:lpstr>
      <vt:lpstr>Multiple Linear Regression Other Considerations in the Regression Model</vt:lpstr>
      <vt:lpstr>Linear Regression in R</vt:lpstr>
      <vt:lpstr>Linear Regression in R</vt:lpstr>
      <vt:lpstr>Multiple Linear Regression Other Considerations in the Regression Model</vt:lpstr>
      <vt:lpstr>Multiple Linear Regression Other Considerations in the Regression Model</vt:lpstr>
      <vt:lpstr>Multiple Linear Regression Other Considerations in the Regression Model</vt:lpstr>
      <vt:lpstr>Multiple Linear Regression Other Considerations in the Regression Model</vt:lpstr>
      <vt:lpstr>Multiple Linear Regression Other Considerations in the Regression Model</vt:lpstr>
      <vt:lpstr>Multiple Linear Regression Other Considerations in the Regression Model</vt:lpstr>
      <vt:lpstr>Multiple Linear Regression Other Considerations in the Regression Model</vt:lpstr>
      <vt:lpstr>Linear Regression in R</vt:lpstr>
      <vt:lpstr>Linear Regression in R</vt:lpstr>
      <vt:lpstr>Linear Regression in R</vt:lpstr>
      <vt:lpstr>Multiple Linear Regression</vt:lpstr>
      <vt:lpstr>Linear Regression in R</vt:lpstr>
      <vt:lpstr>Linear Regression in 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dc:creator>
  <cp:lastModifiedBy>usuario</cp:lastModifiedBy>
  <cp:revision>231</cp:revision>
  <dcterms:created xsi:type="dcterms:W3CDTF">2015-11-05T18:51:35Z</dcterms:created>
  <dcterms:modified xsi:type="dcterms:W3CDTF">2017-09-21T15:24:46Z</dcterms:modified>
</cp:coreProperties>
</file>