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56" r:id="rId2"/>
    <p:sldId id="298" r:id="rId3"/>
    <p:sldId id="302" r:id="rId4"/>
    <p:sldId id="301" r:id="rId5"/>
    <p:sldId id="357" r:id="rId6"/>
    <p:sldId id="257" r:id="rId7"/>
    <p:sldId id="283" r:id="rId8"/>
    <p:sldId id="299" r:id="rId9"/>
    <p:sldId id="303" r:id="rId10"/>
    <p:sldId id="304" r:id="rId11"/>
    <p:sldId id="305" r:id="rId12"/>
    <p:sldId id="312" r:id="rId13"/>
    <p:sldId id="323" r:id="rId14"/>
    <p:sldId id="313" r:id="rId15"/>
    <p:sldId id="314" r:id="rId16"/>
    <p:sldId id="324" r:id="rId17"/>
    <p:sldId id="315" r:id="rId18"/>
    <p:sldId id="316" r:id="rId19"/>
    <p:sldId id="317" r:id="rId20"/>
    <p:sldId id="325" r:id="rId21"/>
    <p:sldId id="318" r:id="rId22"/>
    <p:sldId id="320" r:id="rId23"/>
    <p:sldId id="355" r:id="rId24"/>
    <p:sldId id="358" r:id="rId25"/>
    <p:sldId id="359" r:id="rId26"/>
    <p:sldId id="321" r:id="rId27"/>
    <p:sldId id="326" r:id="rId28"/>
    <p:sldId id="322" r:id="rId29"/>
    <p:sldId id="327" r:id="rId30"/>
    <p:sldId id="328" r:id="rId31"/>
    <p:sldId id="329" r:id="rId32"/>
    <p:sldId id="360" r:id="rId33"/>
    <p:sldId id="330" r:id="rId34"/>
    <p:sldId id="331" r:id="rId35"/>
    <p:sldId id="332" r:id="rId36"/>
    <p:sldId id="361" r:id="rId37"/>
    <p:sldId id="362" r:id="rId38"/>
    <p:sldId id="363" r:id="rId39"/>
    <p:sldId id="364" r:id="rId40"/>
    <p:sldId id="333" r:id="rId41"/>
    <p:sldId id="365" r:id="rId42"/>
    <p:sldId id="366" r:id="rId43"/>
    <p:sldId id="334" r:id="rId44"/>
    <p:sldId id="335" r:id="rId45"/>
    <p:sldId id="336" r:id="rId46"/>
    <p:sldId id="337" r:id="rId47"/>
    <p:sldId id="338" r:id="rId4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71" autoAdjust="0"/>
    <p:restoredTop sz="94629" autoAdjust="0"/>
  </p:normalViewPr>
  <p:slideViewPr>
    <p:cSldViewPr>
      <p:cViewPr varScale="1">
        <p:scale>
          <a:sx n="70" d="100"/>
          <a:sy n="70" d="100"/>
        </p:scale>
        <p:origin x="11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3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2E9F02-560A-41EA-B216-7E4154C73177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E2B95-A532-4DDB-B353-5BFABCB3FE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573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11-09T16:02:19.5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19348 7268 0,'25'0'62,"0"0"-30,-25 25-17,24-1 16,-24 1-31,50 0 16,24 25-16,-24 24 16,49-24-16,-74-1 15,49 26-15,-24-26 16,0-24-16,-1 25 16,1-1-16,0 1 15,-26-25-15,51 49 16,-1 1-16,1-26 15,-26 50 1,26-74-16,-26 50 16,-24-51-16,0 1 15,-25 0 17,25-25-17,-25 25-15,24 24 16,26-24-16,-25 25 15,0-25-15,-1 24 16,1-24-16,0 0 16,0 0-16,-25-1 15,25-24 1,-25 25-16,0 0 31,49 0-15,-49 24-16,50 1 15,0 49-15,-1-24 16,-24-1-16,0-24 16,24 49-16,-24-49 15,0-1 1,0 1-16,0-1 16,-1 1-16,1-25 15,-25 24-15,25 1 16,0 0-16,0-26 15,-25 26-15,24 0 16,1-1-16,-25-24 16,25 25-16,0-26 15,-25 26-15,0 0 16,25-1-16,-1 1 16,1-25-16,-25 24 15,25 1-15,-25-25 16,25 24-16,-25-24 15,0 0-15,25 0 16,-25 24 0,24-24-16,-24 0 15,0 25-15,0-1 16,25 1 0,-25-25-1,25-25-15,-25 49 16,0-24-1,0 0 1,25 0 0,-25 24-16,0-24 15,0 0-15,0 0 16,0 24-16,25 1 16,-25-25-16,0 24 15,0 1-15,0-25 0,0 0 0,0 24 16,0 1-16,0-25 15,0-1-15,0 26 16,24 0-16,-24-26 16,0 26-16,0-25 15,0 49 1,0-49-16,0 0 16,0 0-16,0 49 15,0-49 1,0 0-16,0-1 15,0 1-15,0 0 16,0 0-16,0 0 16,0 49-16,0-49 15,0 24-15,0 26 16,-24-25-16,24-1 16,-25 26-16,25-1 15,-25-49-15,25 24 16,0 1-16,-25 0 15,0-1-15,25 1 16,0-1-16,-24 1 16,-1 0-16,25-26 15,-25 51-15,0-26 16,0 26-16,1-26 16,24-24-16,0 25 15,-25 0-15,-25-1 31,50 1-31,-49-1 0,24 26 16,-25-26-16,25 1 16,-24 0-16,24 24 15,-25-49-15,26 24 16,-26 1-16,50 0 16,-25-50-16,25 24 15,0 1-15,-25 0 16,1-25 15,24 25-31,-25-25 16,25 25-16,-25-25 15,25 24-15,-25 1 16,-25 0-16,1 25 16,24-26-16,-25 1 15,-24 0 1,0 25-16,-1-26 15,26 1-15,-26 25 16,50-50-16,1 25 16,-1 0-16,0-25 187</inkml:trace>
  <inkml:trace contextRef="#ctx0" brushRef="#br0" timeOffset="1477.1027">20142 14039 0,'0'25'47,"0"0"-32,-25 0 1,25 0 15,0-1-31,-25 1 16,25 25-1,0-25-15,-25-1 16,1 26-16,24-25 16,-25 0-16,25 24 15,-25 1-15,0-25 16,0 0-16,25 24 15,-24-49-15,-1 50 16,25-25 0,-25-25 31,25 24 140,25-24-156,0 0-15,-1 0 15,1 0-15,25 0-1,-25 0-15,-1 0 16,51 0-16,-50 0 16,24 0-16,1 0 15,-1 0-15,1 0 16,-25 0-16,0 0 16,-1 0-16,1 0 15,0 0-15</inkml:trace>
  <inkml:trace contextRef="#ctx0" brushRef="#br0" timeOffset="3651.186">18777 11361 0,'25'0'125,"0"0"-125,25 0 15,-25 24-15,24 1 32,26-25-32,-26 25 0,26 25 15,-51-50-15,1 24 16,0-24 46,-25 25-62,0 0 16,25-25-16,-25 25 16,0 24-16,49-24 15,1 25-15,-25 24 16,0-49-16,-1 0 16,-24 0-16,25-1 15,0-24-15,-25 25 16,25 25-1,0-25-15,-1 24 16,26 26-16,-25-51 16,-25 1-1,25 25-15,-1-25 16,1-25 0,-25 49-16,25-24 15,-25 0-15,25 25 16,-25 24-16,25-74 15,-1 25-15,-24 24 16,25-24-16,-25 0 16,0 0-1,0 0 1,0-1 15,0 1-15,0 0-1,0 25 1,0-1-16,0 1 16,0-25-1,0-1-15,0 26 0,0 0 16,-25-26 0,25 1-16,0 0 15,-49 25 1,49-1-16,0-24 0,-25 25 31,25-25-31,-25-1 0,25 1 16,-25 0 15,25 0-15,-24 0-1,-1-1-15,0 1 16,0 0-16,-24 25 15,24-50-15,-25 24 16,50 1-16,-49 0 16,24 0-16,-50 49 0,1-49 15,49 25-15,0-26 16,-24 1 0,24 0-16,-25 0 15,26 0 1,-1-25-1,25 24 110,-25-24 0</inkml:trace>
  <inkml:trace contextRef="#ctx0" brushRef="#br0" timeOffset="5549.4771">18852 13667 0,'0'25'79,"0"0"-64,0 0 1,0 0-1,0-1 1,0 1 0,0 0-16,0 0 15,0 0-15,-25-1 16,25 26 0,-50 0-1,50-26-15,0 1 16,-24 25-1,-1-50-15,25 25 110,0-1-95,-25 1 1,25 0 265,25-25-218,0 0-32,-1 0-31,1 0 31,0 0 16,0 0-31,0 0-1,0 0 1,-1 0 0,1 0-1,0 0 1,0 0 0,-25-25 343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9F21D-16A6-4D82-9FEE-4E31B3E549D5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64BB18-D339-4B87-A542-D63C0568742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33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4BB18-D339-4B87-A542-D63C056874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696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4BB18-D339-4B87-A542-D63C0568742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5578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4BB18-D339-4B87-A542-D63C0568742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448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4BB18-D339-4B87-A542-D63C0568742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23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4BB18-D339-4B87-A542-D63C0568742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86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4BB18-D339-4B87-A542-D63C0568742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344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4BB18-D339-4B87-A542-D63C0568742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536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4BB18-D339-4B87-A542-D63C0568742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70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4BB18-D339-4B87-A542-D63C0568742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55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4BB18-D339-4B87-A542-D63C0568742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352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4BB18-D339-4B87-A542-D63C0568742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694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4BB18-D339-4B87-A542-D63C0568742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00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4BB18-D339-4B87-A542-D63C0568742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192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4BB18-D339-4B87-A542-D63C0568742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42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4BB18-D339-4B87-A542-D63C0568742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034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4BB18-D339-4B87-A542-D63C0568742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54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 redondeado"/>
          <p:cNvSpPr/>
          <p:nvPr userDrawn="1"/>
        </p:nvSpPr>
        <p:spPr>
          <a:xfrm>
            <a:off x="457752" y="2475386"/>
            <a:ext cx="8290712" cy="1041661"/>
          </a:xfrm>
          <a:prstGeom prst="roundRect">
            <a:avLst/>
          </a:prstGeom>
          <a:solidFill>
            <a:srgbClr val="3630B2"/>
          </a:solidFill>
          <a:ln>
            <a:noFill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latin typeface="Calibri Light" panose="020F0302020204030204" pitchFamily="34" charset="0"/>
            </a:endParaRPr>
          </a:p>
        </p:txBody>
      </p:sp>
      <p:sp>
        <p:nvSpPr>
          <p:cNvPr id="9" name="8 CuadroTexto"/>
          <p:cNvSpPr txBox="1"/>
          <p:nvPr userDrawn="1"/>
        </p:nvSpPr>
        <p:spPr>
          <a:xfrm>
            <a:off x="1020471" y="3717032"/>
            <a:ext cx="70870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 Light" panose="020F0302020204030204" pitchFamily="34" charset="0"/>
              </a:rPr>
              <a:t>Master of Science in Signal Theory and Communications</a:t>
            </a:r>
          </a:p>
          <a:p>
            <a:pPr algn="ctr"/>
            <a:r>
              <a:rPr lang="en-US" sz="2000" dirty="0" smtClean="0">
                <a:latin typeface="Calibri Light" panose="020F0302020204030204" pitchFamily="34" charset="0"/>
              </a:rPr>
              <a:t>TRACK: Signal Processing and</a:t>
            </a:r>
            <a:r>
              <a:rPr lang="en-US" sz="2000" baseline="0" dirty="0" smtClean="0">
                <a:latin typeface="Calibri Light" panose="020F0302020204030204" pitchFamily="34" charset="0"/>
              </a:rPr>
              <a:t> </a:t>
            </a:r>
            <a:r>
              <a:rPr lang="en-US" sz="2000" dirty="0" smtClean="0">
                <a:latin typeface="Calibri Light" panose="020F0302020204030204" pitchFamily="34" charset="0"/>
              </a:rPr>
              <a:t>Machine Learning for Big Data</a:t>
            </a:r>
            <a:endParaRPr lang="en-US" sz="2000" dirty="0">
              <a:latin typeface="Calibri Light" panose="020F0302020204030204" pitchFamily="34" charset="0"/>
            </a:endParaRPr>
          </a:p>
        </p:txBody>
      </p:sp>
      <p:sp>
        <p:nvSpPr>
          <p:cNvPr id="11" name="1 Marcador de título"/>
          <p:cNvSpPr>
            <a:spLocks noGrp="1"/>
          </p:cNvSpPr>
          <p:nvPr>
            <p:ph type="title"/>
          </p:nvPr>
        </p:nvSpPr>
        <p:spPr>
          <a:xfrm>
            <a:off x="474620" y="238243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52" y="836712"/>
            <a:ext cx="8064896" cy="1269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CuadroTexto"/>
          <p:cNvSpPr txBox="1"/>
          <p:nvPr userDrawn="1"/>
        </p:nvSpPr>
        <p:spPr>
          <a:xfrm>
            <a:off x="1460281" y="5589240"/>
            <a:ext cx="63159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2000" noProof="0" dirty="0" smtClean="0">
                <a:latin typeface="Calibri Light" panose="020F0302020204030204" pitchFamily="34" charset="0"/>
              </a:rPr>
              <a:t>Departamento</a:t>
            </a:r>
            <a:r>
              <a:rPr lang="es-ES_tradnl" sz="2000" baseline="0" noProof="0" dirty="0" smtClean="0">
                <a:latin typeface="Calibri Light" panose="020F0302020204030204" pitchFamily="34" charset="0"/>
              </a:rPr>
              <a:t> de Señales, Sistemas y Radiocomunicaciones</a:t>
            </a:r>
          </a:p>
          <a:p>
            <a:pPr algn="ctr"/>
            <a:r>
              <a:rPr lang="es-ES_tradnl" sz="2000" baseline="0" noProof="0" dirty="0" err="1" smtClean="0">
                <a:latin typeface="Calibri Light" panose="020F0302020204030204" pitchFamily="34" charset="0"/>
              </a:rPr>
              <a:t>E.T.S</a:t>
            </a:r>
            <a:r>
              <a:rPr lang="es-ES_tradnl" sz="2000" baseline="0" noProof="0" dirty="0" smtClean="0">
                <a:latin typeface="Calibri Light" panose="020F0302020204030204" pitchFamily="34" charset="0"/>
              </a:rPr>
              <a:t>. Ingenieros de Telecomunicación</a:t>
            </a:r>
          </a:p>
          <a:p>
            <a:pPr algn="ctr"/>
            <a:r>
              <a:rPr lang="es-ES_tradnl" sz="2000" baseline="0" noProof="0" dirty="0" smtClean="0">
                <a:latin typeface="Calibri Light" panose="020F0302020204030204" pitchFamily="34" charset="0"/>
              </a:rPr>
              <a:t>Universidad Politécnica de Madrid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27633-AFB9-4F33-B41F-8AD159A004D3}" type="datetime1">
              <a:rPr lang="es-ES" smtClean="0"/>
              <a:t>15/11/2017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ED96D-0377-4EC9-9BF1-2C3C416E1A1F}" type="datetime1">
              <a:rPr lang="es-ES" smtClean="0"/>
              <a:t>15/11/2017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rgbClr val="3630B2"/>
          </a:solidFill>
          <a:ln w="25400" cap="flat" cmpd="sng" algn="ctr">
            <a:noFill/>
            <a:prstDash val="solid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176213" indent="0" algn="l">
              <a:defRPr kumimoji="0" lang="es-ES" sz="2800" b="0" i="0" u="none" strike="noStrike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defRPr>
            </a:lvl1pPr>
          </a:lstStyle>
          <a:p>
            <a:pPr marL="88900" lvl="0" algn="l"/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566257" y="6448251"/>
            <a:ext cx="2133600" cy="365125"/>
          </a:xfrm>
        </p:spPr>
        <p:txBody>
          <a:bodyPr/>
          <a:lstStyle/>
          <a:p>
            <a:fld id="{348ECE8D-65F6-4B01-BAA8-9F200C3C1CA9}" type="datetime1">
              <a:rPr lang="es-ES" smtClean="0"/>
              <a:t>15/11/2017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31851"/>
            <a:ext cx="2895600" cy="365125"/>
          </a:xfrm>
        </p:spPr>
        <p:txBody>
          <a:bodyPr/>
          <a:lstStyle/>
          <a:p>
            <a:endParaRPr lang="es-ES" dirty="0"/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9" y="6477594"/>
            <a:ext cx="906476" cy="375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CuadroTexto"/>
          <p:cNvSpPr txBox="1"/>
          <p:nvPr userDrawn="1"/>
        </p:nvSpPr>
        <p:spPr>
          <a:xfrm>
            <a:off x="8316416" y="6566440"/>
            <a:ext cx="827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364D299-E018-4E3E-A3DC-C44145307719}" type="slidenum">
              <a:rPr lang="en-US" sz="1200" smtClean="0">
                <a:solidFill>
                  <a:schemeClr val="bg1">
                    <a:lumMod val="50000"/>
                  </a:schemeClr>
                </a:solidFill>
              </a:rPr>
              <a:t>‹Nº›</a:t>
            </a:fld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/ 11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64452-56B2-4765-A1B3-8D57FA7ABF8A}" type="datetime1">
              <a:rPr lang="es-ES" smtClean="0"/>
              <a:t>15/11/2017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B460-F920-4154-877A-0B4195851878}" type="datetime1">
              <a:rPr lang="es-ES" smtClean="0"/>
              <a:t>15/11/2017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72F18-9E5C-4AB7-A095-C3C7BADBB447}" type="datetime1">
              <a:rPr lang="es-ES" smtClean="0"/>
              <a:t>15/11/2017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rgbClr val="3630B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lvl1pPr>
              <a:defRPr kumimoji="0" lang="es-ES" sz="2800" b="0" i="0" u="none" strike="noStrike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defRPr>
            </a:lvl1pPr>
          </a:lstStyle>
          <a:p>
            <a:pPr marL="88900" marR="0" lvl="0" indent="0" algn="l"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  <a:tabLst/>
            </a:pPr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0EDA0-563C-467B-A901-2E2AD3F7C09E}" type="datetime1">
              <a:rPr lang="es-ES" smtClean="0"/>
              <a:t>15/11/2017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D5EA1-2156-4D2B-8F6F-606C634C3F68}" type="datetime1">
              <a:rPr lang="es-ES" smtClean="0"/>
              <a:t>15/11/2017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CAB71-D589-4C7E-BB38-EAAB0D0DDA68}" type="datetime1">
              <a:rPr lang="es-ES" smtClean="0"/>
              <a:t>15/11/2017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52DF-7918-4EBF-AD1C-8C382A29E8CA}" type="datetime1">
              <a:rPr lang="es-ES" smtClean="0"/>
              <a:t>15/11/2017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2229D-6D44-4CBD-9C22-FBB842BB87C1}" type="datetime1">
              <a:rPr lang="es-ES" smtClean="0"/>
              <a:t>15/11/2017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customXml" Target="../ink/ink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topepo.github.io/caret/feature-selection-overview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mapr.com/blog/churn-prediction-pyspark-using-mllib-and-ml-package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bigml.com/user/francisco/gallery/dataset/5163ad540c0b5e5b22000383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Predictive &amp; Descriptive Learning</a:t>
            </a:r>
            <a:br>
              <a:rPr lang="en-US" dirty="0" smtClean="0"/>
            </a:br>
            <a:r>
              <a:rPr lang="en-US" dirty="0" smtClean="0"/>
              <a:t>Machine Learning Lab</a:t>
            </a:r>
            <a:endParaRPr lang="en-US" dirty="0"/>
          </a:p>
        </p:txBody>
      </p:sp>
      <p:sp>
        <p:nvSpPr>
          <p:cNvPr id="3" name="CuadroTexto 2"/>
          <p:cNvSpPr txBox="1"/>
          <p:nvPr/>
        </p:nvSpPr>
        <p:spPr>
          <a:xfrm>
            <a:off x="2123728" y="4581128"/>
            <a:ext cx="423968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 smtClean="0"/>
              <a:t>Final Project</a:t>
            </a:r>
            <a:endParaRPr lang="en-US" sz="2400" b="1" dirty="0" smtClean="0"/>
          </a:p>
          <a:p>
            <a:pPr algn="ctr"/>
            <a:r>
              <a:rPr lang="es-ES" sz="2400" dirty="0" smtClean="0"/>
              <a:t>Eduardo López &amp; Luis Hernández</a:t>
            </a:r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37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Exploratory Analysis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980728"/>
            <a:ext cx="8229600" cy="187220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400" dirty="0" err="1"/>
              <a:t>file_train</a:t>
            </a:r>
            <a:r>
              <a:rPr lang="es-ES" sz="2400" dirty="0"/>
              <a:t> =</a:t>
            </a:r>
            <a:r>
              <a:rPr lang="es-ES" sz="2400" dirty="0" smtClean="0"/>
              <a:t>'churn-bigml-80.csv</a:t>
            </a:r>
            <a:r>
              <a:rPr lang="es-ES" sz="2400" dirty="0"/>
              <a:t>'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400" dirty="0" err="1"/>
              <a:t>CV_data</a:t>
            </a:r>
            <a:r>
              <a:rPr lang="es-ES" sz="2400" dirty="0"/>
              <a:t> &lt;- read.csv(</a:t>
            </a:r>
            <a:r>
              <a:rPr lang="es-ES" sz="2400" dirty="0" err="1"/>
              <a:t>file_train</a:t>
            </a:r>
            <a:r>
              <a:rPr lang="es-ES" sz="2400" dirty="0"/>
              <a:t>, </a:t>
            </a:r>
            <a:r>
              <a:rPr lang="es-ES" sz="2400" dirty="0" err="1"/>
              <a:t>header</a:t>
            </a:r>
            <a:r>
              <a:rPr lang="es-ES" sz="2400" dirty="0"/>
              <a:t>=TRUE, </a:t>
            </a:r>
            <a:r>
              <a:rPr lang="es-ES" sz="2400" dirty="0" err="1"/>
              <a:t>sep</a:t>
            </a:r>
            <a:r>
              <a:rPr lang="es-ES" sz="2400" dirty="0" smtClean="0"/>
              <a:t>=",")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400" dirty="0" err="1"/>
              <a:t>f</a:t>
            </a:r>
            <a:r>
              <a:rPr lang="es-ES" sz="2400" dirty="0" err="1" smtClean="0"/>
              <a:t>ix</a:t>
            </a:r>
            <a:r>
              <a:rPr lang="es-ES" sz="2400" dirty="0" smtClean="0"/>
              <a:t>(</a:t>
            </a:r>
            <a:r>
              <a:rPr lang="es-ES" sz="2400" dirty="0" err="1" smtClean="0"/>
              <a:t>CV_data</a:t>
            </a:r>
            <a:r>
              <a:rPr lang="es-ES" sz="2400" dirty="0" smtClean="0"/>
              <a:t>)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492896"/>
            <a:ext cx="7308304" cy="29404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3573016"/>
            <a:ext cx="7044724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10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260648"/>
            <a:ext cx="8229600" cy="5184576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2400" b="1" dirty="0" smtClean="0"/>
              <a:t># </a:t>
            </a:r>
            <a:r>
              <a:rPr lang="en-US" sz="2400" b="1" dirty="0"/>
              <a:t>Number </a:t>
            </a:r>
            <a:r>
              <a:rPr lang="en-US" sz="2400" b="1" dirty="0" smtClean="0"/>
              <a:t>states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 smtClean="0"/>
              <a:t>List_States</a:t>
            </a:r>
            <a:r>
              <a:rPr lang="en-US" sz="2400" dirty="0" smtClean="0"/>
              <a:t>=unique(</a:t>
            </a:r>
            <a:r>
              <a:rPr lang="en-US" sz="2400" dirty="0" err="1" smtClean="0"/>
              <a:t>CV_data$State</a:t>
            </a:r>
            <a:r>
              <a:rPr lang="en-US" sz="2400" dirty="0" smtClean="0"/>
              <a:t>)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List_States2=levels(</a:t>
            </a:r>
            <a:r>
              <a:rPr lang="en-US" sz="2400" dirty="0" err="1"/>
              <a:t>CV_data$State</a:t>
            </a:r>
            <a:r>
              <a:rPr lang="en-US" sz="2400" dirty="0" smtClean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2400" dirty="0" err="1"/>
              <a:t>length</a:t>
            </a:r>
            <a:r>
              <a:rPr lang="es-ES" sz="2400" dirty="0"/>
              <a:t>(</a:t>
            </a:r>
            <a:r>
              <a:rPr lang="es-ES" sz="2400" dirty="0" err="1"/>
              <a:t>List_States</a:t>
            </a:r>
            <a:r>
              <a:rPr lang="es-ES" sz="2400" dirty="0" smtClean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2400" dirty="0"/>
              <a:t> </a:t>
            </a:r>
            <a:r>
              <a:rPr lang="es-ES" sz="2400" b="1" dirty="0" smtClean="0">
                <a:solidFill>
                  <a:srgbClr val="FF0000"/>
                </a:solidFill>
              </a:rPr>
              <a:t>51</a:t>
            </a:r>
            <a:endParaRPr lang="es-ES" sz="2400" b="1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/>
              <a:t>and number users per state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2400" dirty="0" err="1" smtClean="0"/>
              <a:t>barplot</a:t>
            </a:r>
            <a:r>
              <a:rPr lang="en-US" sz="2400" dirty="0" smtClean="0"/>
              <a:t>(summary(</a:t>
            </a:r>
            <a:r>
              <a:rPr lang="en-US" sz="2400" dirty="0" err="1" smtClean="0"/>
              <a:t>CV_data$State</a:t>
            </a:r>
            <a:r>
              <a:rPr lang="en-US" sz="2400" dirty="0"/>
              <a:t>))</a:t>
            </a:r>
            <a:endParaRPr lang="es-ES" sz="2400" dirty="0" smtClean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3528" y="3000857"/>
            <a:ext cx="8485714" cy="3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26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260648"/>
            <a:ext cx="8229600" cy="5184576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2400" b="1" dirty="0" smtClean="0"/>
              <a:t># </a:t>
            </a:r>
            <a:r>
              <a:rPr lang="en-US" sz="2400" b="1" dirty="0"/>
              <a:t>Number </a:t>
            </a:r>
            <a:r>
              <a:rPr lang="en-US" sz="2400" b="1" dirty="0" smtClean="0"/>
              <a:t>states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 smtClean="0"/>
              <a:t>List_States</a:t>
            </a:r>
            <a:r>
              <a:rPr lang="en-US" sz="2400" dirty="0" smtClean="0"/>
              <a:t>=unique(</a:t>
            </a:r>
            <a:r>
              <a:rPr lang="en-US" sz="2400" dirty="0" err="1" smtClean="0"/>
              <a:t>CV_data$State</a:t>
            </a:r>
            <a:r>
              <a:rPr lang="en-US" sz="2400" dirty="0" smtClean="0"/>
              <a:t>)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List_States2=levels(</a:t>
            </a:r>
            <a:r>
              <a:rPr lang="en-US" sz="2400" dirty="0" err="1"/>
              <a:t>CV_data$State</a:t>
            </a:r>
            <a:r>
              <a:rPr lang="en-US" sz="2400" dirty="0" smtClean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2400" dirty="0" err="1"/>
              <a:t>length</a:t>
            </a:r>
            <a:r>
              <a:rPr lang="es-ES" sz="2400" dirty="0"/>
              <a:t>(</a:t>
            </a:r>
            <a:r>
              <a:rPr lang="es-ES" sz="2400" dirty="0" err="1"/>
              <a:t>List_States</a:t>
            </a:r>
            <a:r>
              <a:rPr lang="es-ES" sz="2400" dirty="0" smtClean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2400" dirty="0"/>
              <a:t> </a:t>
            </a:r>
            <a:r>
              <a:rPr lang="es-ES" sz="2400" b="1" dirty="0" smtClean="0">
                <a:solidFill>
                  <a:srgbClr val="FF0000"/>
                </a:solidFill>
              </a:rPr>
              <a:t>51</a:t>
            </a:r>
            <a:endParaRPr lang="es-ES" sz="2400" b="1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/>
              <a:t>and number users per state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2400" dirty="0" err="1" smtClean="0"/>
              <a:t>barplot</a:t>
            </a:r>
            <a:r>
              <a:rPr lang="en-US" sz="2400" dirty="0" smtClean="0"/>
              <a:t>(summary(</a:t>
            </a:r>
            <a:r>
              <a:rPr lang="en-US" sz="2400" dirty="0" err="1" smtClean="0"/>
              <a:t>CV_data$State</a:t>
            </a:r>
            <a:r>
              <a:rPr lang="en-US" sz="2400" dirty="0"/>
              <a:t>))</a:t>
            </a:r>
            <a:endParaRPr lang="es-ES" sz="2400" dirty="0" smtClean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3528" y="3000857"/>
            <a:ext cx="8485714" cy="3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18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260648"/>
            <a:ext cx="8229600" cy="5040560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2400" b="1" dirty="0" smtClean="0"/>
              <a:t># Analyze </a:t>
            </a:r>
            <a:r>
              <a:rPr lang="en-US" sz="2400" b="1" dirty="0"/>
              <a:t>number of churns per State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TT=</a:t>
            </a:r>
            <a:r>
              <a:rPr lang="en-US" sz="2400" dirty="0" err="1" smtClean="0"/>
              <a:t>tapply</a:t>
            </a:r>
            <a:r>
              <a:rPr lang="en-US" sz="2400" dirty="0" smtClean="0"/>
              <a:t>(</a:t>
            </a:r>
            <a:r>
              <a:rPr lang="en-US" sz="2400" dirty="0" err="1" smtClean="0"/>
              <a:t>CV_data$State</a:t>
            </a:r>
            <a:r>
              <a:rPr lang="en-US" sz="2400" dirty="0"/>
              <a:t>, </a:t>
            </a:r>
            <a:r>
              <a:rPr lang="en-US" sz="2400" dirty="0" err="1"/>
              <a:t>CV_data$Churn</a:t>
            </a:r>
            <a:r>
              <a:rPr lang="en-US" sz="2400" dirty="0"/>
              <a:t>, summary)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/>
              <a:t># Look for a better way for plotting</a:t>
            </a:r>
            <a:r>
              <a:rPr lang="en-US" sz="2400" b="1" dirty="0" smtClean="0"/>
              <a:t>...</a:t>
            </a:r>
          </a:p>
          <a:p>
            <a:pPr marL="0" indent="0">
              <a:spcBef>
                <a:spcPts val="0"/>
              </a:spcBef>
              <a:buNone/>
            </a:pPr>
            <a:endParaRPr lang="es-E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windows</a:t>
            </a:r>
            <a:r>
              <a:rPr lang="en-US" sz="2400" dirty="0" smtClean="0"/>
              <a:t>()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par(</a:t>
            </a:r>
            <a:r>
              <a:rPr lang="en-US" sz="2400" dirty="0" err="1"/>
              <a:t>mfrow</a:t>
            </a:r>
            <a:r>
              <a:rPr lang="en-US" sz="2400" dirty="0"/>
              <a:t>=c(3,1))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/>
              <a:t>barplot</a:t>
            </a:r>
            <a:r>
              <a:rPr lang="en-US" sz="2400" dirty="0"/>
              <a:t>(</a:t>
            </a:r>
            <a:r>
              <a:rPr lang="en-US" sz="2400" dirty="0" err="1"/>
              <a:t>TT$True,col</a:t>
            </a:r>
            <a:r>
              <a:rPr lang="en-US" sz="2400" dirty="0"/>
              <a:t>=c("red"))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/>
              <a:t>barplot</a:t>
            </a:r>
            <a:r>
              <a:rPr lang="en-US" sz="2400" dirty="0"/>
              <a:t>(</a:t>
            </a:r>
            <a:r>
              <a:rPr lang="en-US" sz="2400" dirty="0" err="1"/>
              <a:t>TT$False,col</a:t>
            </a:r>
            <a:r>
              <a:rPr lang="en-US" sz="2400" dirty="0"/>
              <a:t>=c("</a:t>
            </a:r>
            <a:r>
              <a:rPr lang="en-US" sz="2400" dirty="0" err="1"/>
              <a:t>darkblue</a:t>
            </a:r>
            <a:r>
              <a:rPr lang="en-US" sz="2400" dirty="0"/>
              <a:t>"))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/>
              <a:t>barplot</a:t>
            </a:r>
            <a:r>
              <a:rPr lang="en-US" sz="2400" dirty="0"/>
              <a:t>(</a:t>
            </a:r>
            <a:r>
              <a:rPr lang="en-US" sz="2400" dirty="0" err="1"/>
              <a:t>TT$True</a:t>
            </a:r>
            <a:r>
              <a:rPr lang="en-US" sz="2400" dirty="0"/>
              <a:t>/(</a:t>
            </a:r>
            <a:r>
              <a:rPr lang="en-US" sz="2400" dirty="0" err="1"/>
              <a:t>TT$True+TT$False</a:t>
            </a:r>
            <a:r>
              <a:rPr lang="en-US" sz="2400" dirty="0"/>
              <a:t>),col=c("green"))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/>
              <a:t>dev.off</a:t>
            </a:r>
            <a:r>
              <a:rPr lang="en-US" sz="2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2377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476672"/>
            <a:ext cx="8836544" cy="4248472"/>
          </a:xfrm>
          <a:prstGeom prst="rect">
            <a:avLst/>
          </a:prstGeom>
        </p:spPr>
      </p:pic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899592" y="5445224"/>
            <a:ext cx="7488832" cy="58988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Some states higher churn rates than others…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41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260648"/>
            <a:ext cx="8229600" cy="1152128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2400" b="1" dirty="0" smtClean="0"/>
              <a:t># </a:t>
            </a:r>
            <a:r>
              <a:rPr lang="en-US" sz="2400" b="1" dirty="0" err="1" smtClean="0"/>
              <a:t>Scater</a:t>
            </a:r>
            <a:r>
              <a:rPr lang="en-US" sz="2400" b="1" dirty="0" smtClean="0"/>
              <a:t> plots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pairs(</a:t>
            </a:r>
            <a:r>
              <a:rPr lang="en-US" sz="2400" dirty="0" err="1"/>
              <a:t>CV_data</a:t>
            </a:r>
            <a:r>
              <a:rPr lang="en-US" sz="2400" dirty="0"/>
              <a:t>)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204864"/>
            <a:ext cx="8468217" cy="4069143"/>
          </a:xfrm>
          <a:prstGeom prst="rect">
            <a:avLst/>
          </a:prstGeom>
        </p:spPr>
      </p:pic>
      <p:sp>
        <p:nvSpPr>
          <p:cNvPr id="4" name="Marcador de contenido 3"/>
          <p:cNvSpPr txBox="1">
            <a:spLocks/>
          </p:cNvSpPr>
          <p:nvPr/>
        </p:nvSpPr>
        <p:spPr>
          <a:xfrm>
            <a:off x="1187624" y="1412776"/>
            <a:ext cx="7488832" cy="589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High “linearity” </a:t>
            </a:r>
            <a:r>
              <a:rPr lang="en-US" dirty="0" smtClean="0"/>
              <a:t>between some features…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2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/>
          <p:cNvSpPr txBox="1">
            <a:spLocks/>
          </p:cNvSpPr>
          <p:nvPr/>
        </p:nvSpPr>
        <p:spPr>
          <a:xfrm>
            <a:off x="323528" y="0"/>
            <a:ext cx="7488832" cy="439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High “linearity” </a:t>
            </a:r>
            <a:r>
              <a:rPr lang="en-US" dirty="0" smtClean="0"/>
              <a:t>between some features…</a:t>
            </a:r>
            <a:endParaRPr lang="es-ES" dirty="0" smtClean="0"/>
          </a:p>
          <a:p>
            <a:pPr marL="0" indent="0">
              <a:buNone/>
            </a:pPr>
            <a:r>
              <a:rPr lang="es-ES" sz="2400" dirty="0" smtClean="0"/>
              <a:t>As </a:t>
            </a:r>
            <a:r>
              <a:rPr lang="es-ES" sz="2400" dirty="0" err="1" smtClean="0"/>
              <a:t>expected</a:t>
            </a:r>
            <a:r>
              <a:rPr lang="es-ES" sz="2400" dirty="0" smtClean="0"/>
              <a:t> </a:t>
            </a:r>
            <a:r>
              <a:rPr lang="es-ES" sz="2400" dirty="0" err="1" smtClean="0"/>
              <a:t>between</a:t>
            </a:r>
            <a:r>
              <a:rPr lang="es-ES" sz="2400" dirty="0" smtClean="0"/>
              <a:t> m</a:t>
            </a:r>
            <a:r>
              <a:rPr lang="en-US" sz="2400" dirty="0" err="1" smtClean="0"/>
              <a:t>inutes</a:t>
            </a:r>
            <a:r>
              <a:rPr lang="en-US" sz="2400" dirty="0" smtClean="0"/>
              <a:t> </a:t>
            </a:r>
            <a:r>
              <a:rPr lang="en-US" sz="2400" dirty="0"/>
              <a:t>and charge</a:t>
            </a:r>
          </a:p>
          <a:p>
            <a:pPr marL="0" indent="0">
              <a:buNone/>
            </a:pPr>
            <a:r>
              <a:rPr lang="en-US" sz="2400" dirty="0"/>
              <a:t># </a:t>
            </a:r>
            <a:r>
              <a:rPr lang="en-US" sz="2400" dirty="0" smtClean="0"/>
              <a:t>so we will remove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#'</a:t>
            </a:r>
            <a:r>
              <a:rPr lang="en-US" sz="2400" dirty="0" err="1"/>
              <a:t>Total.day.charge</a:t>
            </a:r>
            <a:r>
              <a:rPr lang="en-US" sz="2400" dirty="0"/>
              <a:t>',</a:t>
            </a:r>
          </a:p>
          <a:p>
            <a:pPr marL="0" indent="0">
              <a:buNone/>
            </a:pPr>
            <a:r>
              <a:rPr lang="en-US" sz="2400" dirty="0"/>
              <a:t>#'</a:t>
            </a:r>
            <a:r>
              <a:rPr lang="en-US" sz="2400" dirty="0" err="1"/>
              <a:t>Total.eve.charge</a:t>
            </a:r>
            <a:r>
              <a:rPr lang="en-US" sz="2400" dirty="0"/>
              <a:t>',</a:t>
            </a:r>
          </a:p>
          <a:p>
            <a:pPr marL="0" indent="0">
              <a:buNone/>
            </a:pPr>
            <a:r>
              <a:rPr lang="en-US" sz="2400" dirty="0"/>
              <a:t>#'</a:t>
            </a:r>
            <a:r>
              <a:rPr lang="en-US" sz="2400" dirty="0" err="1"/>
              <a:t>Total.night.charge</a:t>
            </a:r>
            <a:r>
              <a:rPr lang="en-US" sz="2400" dirty="0"/>
              <a:t>',</a:t>
            </a:r>
          </a:p>
          <a:p>
            <a:pPr marL="0" indent="0">
              <a:buNone/>
            </a:pPr>
            <a:r>
              <a:rPr lang="en-US" sz="2400" dirty="0"/>
              <a:t>#'</a:t>
            </a:r>
            <a:r>
              <a:rPr lang="en-US" sz="2400" dirty="0" err="1"/>
              <a:t>Total.intl.charge</a:t>
            </a:r>
            <a:r>
              <a:rPr lang="en-US" sz="2400" dirty="0"/>
              <a:t>'</a:t>
            </a:r>
          </a:p>
        </p:txBody>
      </p:sp>
      <p:sp>
        <p:nvSpPr>
          <p:cNvPr id="6" name="Rectángulo 5"/>
          <p:cNvSpPr/>
          <p:nvPr/>
        </p:nvSpPr>
        <p:spPr>
          <a:xfrm>
            <a:off x="611560" y="3717032"/>
            <a:ext cx="5904656" cy="28623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/>
              <a:t># </a:t>
            </a:r>
            <a:r>
              <a:rPr lang="en-US" sz="2000" dirty="0" smtClean="0"/>
              <a:t>So we will remove from data</a:t>
            </a:r>
          </a:p>
          <a:p>
            <a:r>
              <a:rPr lang="en-US" sz="2000" dirty="0" smtClean="0"/>
              <a:t># …using “set” from </a:t>
            </a:r>
            <a:r>
              <a:rPr lang="en-US" sz="2000" dirty="0" err="1" smtClean="0"/>
              <a:t>data.table</a:t>
            </a:r>
            <a:r>
              <a:rPr lang="en-US" sz="2000" dirty="0" smtClean="0"/>
              <a:t> library</a:t>
            </a:r>
            <a:endParaRPr lang="en-US" sz="2000" dirty="0"/>
          </a:p>
          <a:p>
            <a:r>
              <a:rPr lang="en-US" sz="2000" dirty="0"/>
              <a:t>library(</a:t>
            </a:r>
            <a:r>
              <a:rPr lang="en-US" sz="2000" dirty="0" err="1"/>
              <a:t>data.table</a:t>
            </a:r>
            <a:r>
              <a:rPr lang="en-US" sz="2000" dirty="0"/>
              <a:t>)</a:t>
            </a:r>
          </a:p>
          <a:p>
            <a:r>
              <a:rPr lang="en-US" sz="2000" dirty="0"/>
              <a:t>set(</a:t>
            </a:r>
            <a:r>
              <a:rPr lang="en-US" sz="2000" dirty="0" err="1"/>
              <a:t>CV_data</a:t>
            </a:r>
            <a:r>
              <a:rPr lang="en-US" sz="2000" dirty="0"/>
              <a:t>, j = c('State',</a:t>
            </a:r>
          </a:p>
          <a:p>
            <a:r>
              <a:rPr lang="en-US" sz="2000" dirty="0"/>
              <a:t>                   '</a:t>
            </a:r>
            <a:r>
              <a:rPr lang="en-US" sz="2000" dirty="0" err="1"/>
              <a:t>Area.code</a:t>
            </a:r>
            <a:r>
              <a:rPr lang="en-US" sz="2000" dirty="0"/>
              <a:t>',</a:t>
            </a:r>
          </a:p>
          <a:p>
            <a:r>
              <a:rPr lang="en-US" sz="2000" dirty="0"/>
              <a:t>                   '</a:t>
            </a:r>
            <a:r>
              <a:rPr lang="en-US" sz="2000" dirty="0" err="1"/>
              <a:t>Total.day.charge</a:t>
            </a:r>
            <a:r>
              <a:rPr lang="en-US" sz="2000" dirty="0"/>
              <a:t>',</a:t>
            </a:r>
          </a:p>
          <a:p>
            <a:r>
              <a:rPr lang="en-US" sz="2000" dirty="0"/>
              <a:t>                   '</a:t>
            </a:r>
            <a:r>
              <a:rPr lang="en-US" sz="2000" dirty="0" err="1"/>
              <a:t>Total.eve.charge</a:t>
            </a:r>
            <a:r>
              <a:rPr lang="en-US" sz="2000" dirty="0"/>
              <a:t>',</a:t>
            </a:r>
          </a:p>
          <a:p>
            <a:r>
              <a:rPr lang="en-US" sz="2000" dirty="0"/>
              <a:t>                   '</a:t>
            </a:r>
            <a:r>
              <a:rPr lang="en-US" sz="2000" dirty="0" err="1"/>
              <a:t>Total.night.charge</a:t>
            </a:r>
            <a:r>
              <a:rPr lang="en-US" sz="2000" dirty="0"/>
              <a:t>',</a:t>
            </a:r>
          </a:p>
          <a:p>
            <a:r>
              <a:rPr lang="en-US" sz="2000" dirty="0"/>
              <a:t>                   '</a:t>
            </a:r>
            <a:r>
              <a:rPr lang="en-US" sz="2000" dirty="0" err="1"/>
              <a:t>Total.intl.charge</a:t>
            </a:r>
            <a:r>
              <a:rPr lang="en-US" sz="2000" dirty="0"/>
              <a:t>') , value = NULL</a:t>
            </a:r>
            <a:r>
              <a:rPr lang="en-US" dirty="0"/>
              <a:t>)</a:t>
            </a:r>
          </a:p>
        </p:txBody>
      </p:sp>
      <p:sp>
        <p:nvSpPr>
          <p:cNvPr id="7" name="Rectángulo 6"/>
          <p:cNvSpPr/>
          <p:nvPr/>
        </p:nvSpPr>
        <p:spPr>
          <a:xfrm>
            <a:off x="4211960" y="4437112"/>
            <a:ext cx="4409425" cy="92333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State and Area Code </a:t>
            </a:r>
            <a:r>
              <a:rPr lang="en-US" b="1" dirty="0">
                <a:solidFill>
                  <a:srgbClr val="FF0000"/>
                </a:solidFill>
              </a:rPr>
              <a:t>“linearity” </a:t>
            </a:r>
            <a:r>
              <a:rPr lang="en-US" dirty="0" smtClean="0"/>
              <a:t>also dropped-out as they</a:t>
            </a:r>
          </a:p>
          <a:p>
            <a:r>
              <a:rPr lang="en-US" dirty="0"/>
              <a:t>a</a:t>
            </a:r>
            <a:r>
              <a:rPr lang="en-US" dirty="0" smtClean="0"/>
              <a:t>re categorical… BUT they should be used!!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34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260648"/>
            <a:ext cx="8229600" cy="1800200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2400" b="1" dirty="0" smtClean="0"/>
              <a:t>We can analyze correlations…. BUT as we are working in a Classification problem better analyze discriminative power of features </a:t>
            </a:r>
            <a:r>
              <a:rPr lang="en-US" sz="2400" dirty="0" smtClean="0"/>
              <a:t>…</a:t>
            </a:r>
            <a:endParaRPr lang="es-ES" sz="24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628800"/>
            <a:ext cx="4640560" cy="4405770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5580112" y="2348880"/>
            <a:ext cx="3312368" cy="1477328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library(</a:t>
            </a:r>
            <a:r>
              <a:rPr lang="en-US" dirty="0" err="1" smtClean="0"/>
              <a:t>corrplot</a:t>
            </a:r>
            <a:r>
              <a:rPr lang="en-US" dirty="0"/>
              <a:t>)</a:t>
            </a:r>
          </a:p>
          <a:p>
            <a:r>
              <a:rPr lang="en-US" dirty="0" smtClean="0"/>
              <a:t># </a:t>
            </a:r>
            <a:r>
              <a:rPr lang="en-US" dirty="0"/>
              <a:t>after removing factors</a:t>
            </a:r>
          </a:p>
          <a:p>
            <a:r>
              <a:rPr lang="en-US" dirty="0"/>
              <a:t>M &lt;- </a:t>
            </a:r>
            <a:r>
              <a:rPr lang="en-US" dirty="0" err="1"/>
              <a:t>cor</a:t>
            </a:r>
            <a:r>
              <a:rPr lang="en-US" dirty="0"/>
              <a:t>(</a:t>
            </a:r>
            <a:r>
              <a:rPr lang="en-US" dirty="0" err="1"/>
              <a:t>CV_data</a:t>
            </a:r>
            <a:r>
              <a:rPr lang="en-US" dirty="0"/>
              <a:t>[c(-2,-3,-14)])</a:t>
            </a:r>
          </a:p>
          <a:p>
            <a:endParaRPr lang="en-US" dirty="0"/>
          </a:p>
          <a:p>
            <a:r>
              <a:rPr lang="en-US" dirty="0" err="1" smtClean="0"/>
              <a:t>corrplot</a:t>
            </a:r>
            <a:r>
              <a:rPr lang="en-US" dirty="0" smtClean="0"/>
              <a:t>(M</a:t>
            </a:r>
            <a:r>
              <a:rPr lang="en-US" dirty="0"/>
              <a:t>, method="circle")</a:t>
            </a:r>
          </a:p>
        </p:txBody>
      </p:sp>
      <p:sp>
        <p:nvSpPr>
          <p:cNvPr id="5" name="Rectángulo 4"/>
          <p:cNvSpPr/>
          <p:nvPr/>
        </p:nvSpPr>
        <p:spPr>
          <a:xfrm>
            <a:off x="5868144" y="4509120"/>
            <a:ext cx="28676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Very Small correlation </a:t>
            </a:r>
            <a:r>
              <a:rPr lang="en-US" dirty="0" err="1" smtClean="0"/>
              <a:t>coeffs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9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260648"/>
            <a:ext cx="8229600" cy="180020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/>
              <a:t>Discrimination can be studied using: boxplot, class-histograms, …</a:t>
            </a:r>
            <a:endParaRPr lang="en-US" sz="2400" b="1" dirty="0"/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1196895"/>
            <a:ext cx="6400800" cy="5667375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980728"/>
            <a:ext cx="4464496" cy="395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33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188640"/>
            <a:ext cx="8229600" cy="1944216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2400" b="1" dirty="0" smtClean="0"/>
              <a:t>Studying discriminant power using statistical tests</a:t>
            </a:r>
            <a:r>
              <a:rPr lang="es-ES" sz="2400" b="1" dirty="0" smtClean="0"/>
              <a:t>…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2400" dirty="0" err="1" smtClean="0"/>
              <a:t>kruskal.test</a:t>
            </a:r>
            <a:r>
              <a:rPr lang="en-US" sz="2400" dirty="0" smtClean="0"/>
              <a:t>(</a:t>
            </a:r>
            <a:r>
              <a:rPr lang="en-US" sz="2400" dirty="0" err="1" smtClean="0"/>
              <a:t>Total.night.minutes</a:t>
            </a:r>
            <a:r>
              <a:rPr lang="en-US" sz="2400" dirty="0" smtClean="0"/>
              <a:t> </a:t>
            </a:r>
            <a:r>
              <a:rPr lang="en-US" sz="2400" dirty="0"/>
              <a:t>~ Churn, data = </a:t>
            </a:r>
            <a:r>
              <a:rPr lang="en-US" sz="2400" dirty="0" err="1"/>
              <a:t>CV_data</a:t>
            </a:r>
            <a:r>
              <a:rPr lang="en-US" sz="2400" dirty="0" smtClean="0"/>
              <a:t>)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2400" dirty="0" err="1"/>
              <a:t>Kruskal</a:t>
            </a:r>
            <a:r>
              <a:rPr lang="en-US" sz="2400" dirty="0"/>
              <a:t>-Wallis chi-squared = 2.8035, </a:t>
            </a:r>
            <a:r>
              <a:rPr lang="en-US" sz="2400" dirty="0" err="1"/>
              <a:t>df</a:t>
            </a:r>
            <a:r>
              <a:rPr lang="en-US" sz="2400" dirty="0"/>
              <a:t> = 1, p-value </a:t>
            </a:r>
            <a:r>
              <a:rPr lang="en-US" sz="2400" dirty="0" smtClean="0"/>
              <a:t>= 0.09406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23528" y="2132856"/>
            <a:ext cx="828092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 err="1" smtClean="0"/>
              <a:t>Apply</a:t>
            </a:r>
            <a:r>
              <a:rPr lang="es-ES" sz="2000" b="1" dirty="0" smtClean="0"/>
              <a:t> </a:t>
            </a:r>
            <a:r>
              <a:rPr lang="es-ES" sz="2000" b="1" dirty="0" err="1" smtClean="0"/>
              <a:t>for</a:t>
            </a:r>
            <a:r>
              <a:rPr lang="es-ES" sz="2000" b="1" dirty="0" smtClean="0"/>
              <a:t> </a:t>
            </a:r>
            <a:r>
              <a:rPr lang="es-ES" sz="2000" b="1" dirty="0" err="1" smtClean="0"/>
              <a:t>all</a:t>
            </a:r>
            <a:r>
              <a:rPr lang="es-ES" sz="2000" b="1" dirty="0" smtClean="0"/>
              <a:t> </a:t>
            </a:r>
            <a:r>
              <a:rPr lang="es-ES" sz="2000" b="1" dirty="0" err="1" smtClean="0"/>
              <a:t>features</a:t>
            </a:r>
            <a:r>
              <a:rPr lang="es-ES" sz="2000" b="1" dirty="0" smtClean="0"/>
              <a:t> and </a:t>
            </a:r>
            <a:r>
              <a:rPr lang="es-ES" sz="2000" b="1" dirty="0" err="1" smtClean="0"/>
              <a:t>find</a:t>
            </a:r>
            <a:r>
              <a:rPr lang="es-ES" sz="2000" b="1" dirty="0" smtClean="0"/>
              <a:t> </a:t>
            </a:r>
            <a:r>
              <a:rPr lang="es-ES" sz="2000" b="1" dirty="0" err="1" smtClean="0"/>
              <a:t>the</a:t>
            </a:r>
            <a:r>
              <a:rPr lang="es-ES" sz="2000" b="1" dirty="0" smtClean="0"/>
              <a:t> more </a:t>
            </a:r>
            <a:r>
              <a:rPr lang="es-ES" sz="2000" b="1" dirty="0" err="1" smtClean="0"/>
              <a:t>discriminant</a:t>
            </a:r>
            <a:r>
              <a:rPr lang="es-ES" sz="2000" b="1" dirty="0" smtClean="0"/>
              <a:t> </a:t>
            </a:r>
            <a:r>
              <a:rPr lang="es-ES" sz="2000" b="1" dirty="0" err="1" smtClean="0"/>
              <a:t>ones</a:t>
            </a:r>
            <a:r>
              <a:rPr lang="es-ES" sz="2000" b="1" dirty="0" smtClean="0"/>
              <a:t>: 14th </a:t>
            </a:r>
            <a:r>
              <a:rPr lang="es-ES" sz="2000" b="1" dirty="0" err="1" smtClean="0"/>
              <a:t>is</a:t>
            </a:r>
            <a:r>
              <a:rPr lang="es-ES" sz="2000" b="1" dirty="0" smtClean="0"/>
              <a:t> </a:t>
            </a:r>
            <a:r>
              <a:rPr lang="es-ES" sz="2000" b="1" dirty="0" err="1" smtClean="0"/>
              <a:t>Churn</a:t>
            </a:r>
            <a:endParaRPr lang="es-ES" sz="2000" b="1" dirty="0" smtClean="0"/>
          </a:p>
          <a:p>
            <a:endParaRPr lang="en-US" dirty="0"/>
          </a:p>
          <a:p>
            <a:r>
              <a:rPr lang="en-US" dirty="0" err="1" smtClean="0"/>
              <a:t>P_values</a:t>
            </a:r>
            <a:r>
              <a:rPr lang="en-US" dirty="0" smtClean="0"/>
              <a:t>=apply(</a:t>
            </a:r>
            <a:r>
              <a:rPr lang="en-US" dirty="0" err="1" smtClean="0"/>
              <a:t>CV_data</a:t>
            </a:r>
            <a:r>
              <a:rPr lang="en-US" dirty="0"/>
              <a:t>[,-14], 2, function(x) </a:t>
            </a:r>
            <a:r>
              <a:rPr lang="en-US" dirty="0" err="1"/>
              <a:t>kruskal.test</a:t>
            </a:r>
            <a:r>
              <a:rPr lang="en-US" dirty="0"/>
              <a:t>(</a:t>
            </a:r>
            <a:r>
              <a:rPr lang="en-US" dirty="0" err="1"/>
              <a:t>x,CV_data</a:t>
            </a:r>
            <a:r>
              <a:rPr lang="en-US" dirty="0"/>
              <a:t>[,14])$</a:t>
            </a:r>
            <a:r>
              <a:rPr lang="en-US" dirty="0" err="1"/>
              <a:t>p.value</a:t>
            </a:r>
            <a:r>
              <a:rPr lang="en-US" dirty="0"/>
              <a:t>)</a:t>
            </a:r>
          </a:p>
          <a:p>
            <a:r>
              <a:rPr lang="en-US" dirty="0" err="1" smtClean="0"/>
              <a:t>barplot</a:t>
            </a:r>
            <a:r>
              <a:rPr lang="en-US" dirty="0" smtClean="0"/>
              <a:t>(</a:t>
            </a:r>
            <a:r>
              <a:rPr lang="en-US" dirty="0" err="1" smtClean="0"/>
              <a:t>P_values</a:t>
            </a:r>
            <a:r>
              <a:rPr lang="en-US" dirty="0" smtClean="0"/>
              <a:t>[</a:t>
            </a:r>
            <a:r>
              <a:rPr lang="en-US" dirty="0" err="1" smtClean="0"/>
              <a:t>P_values</a:t>
            </a:r>
            <a:r>
              <a:rPr lang="en-US" dirty="0"/>
              <a:t>&lt;=.00001</a:t>
            </a:r>
            <a:r>
              <a:rPr lang="en-US" dirty="0" smtClean="0"/>
              <a:t>])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444943"/>
            <a:ext cx="6768752" cy="341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44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b="1" dirty="0" smtClean="0"/>
              <a:t>PRDL &amp; </a:t>
            </a:r>
            <a:r>
              <a:rPr lang="en-US" sz="3100" b="1" dirty="0" err="1" smtClean="0"/>
              <a:t>MLlab</a:t>
            </a:r>
            <a:r>
              <a:rPr lang="en-US" sz="3100" b="1" dirty="0" smtClean="0"/>
              <a:t> Final Project</a:t>
            </a:r>
            <a:endParaRPr lang="en-US" sz="27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2484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sz="3600" b="1" dirty="0" smtClean="0">
                <a:solidFill>
                  <a:srgbClr val="00B0F0"/>
                </a:solidFill>
              </a:rPr>
              <a:t>TABLE of CONTENTS:</a:t>
            </a:r>
            <a:endParaRPr lang="en-US" sz="3600" b="1" dirty="0">
              <a:solidFill>
                <a:srgbClr val="00B0F0"/>
              </a:solidFill>
            </a:endParaRPr>
          </a:p>
          <a:p>
            <a:pPr>
              <a:spcAft>
                <a:spcPts val="1200"/>
              </a:spcAft>
            </a:pPr>
            <a:r>
              <a:rPr lang="en-US" b="1" dirty="0" smtClean="0"/>
              <a:t>Introduction:</a:t>
            </a:r>
          </a:p>
          <a:p>
            <a:pPr lvl="1">
              <a:spcAft>
                <a:spcPts val="1200"/>
              </a:spcAft>
            </a:pPr>
            <a:r>
              <a:rPr lang="en-US" sz="2000" b="1" dirty="0" smtClean="0"/>
              <a:t>Churn Prediction: </a:t>
            </a:r>
            <a:r>
              <a:rPr lang="en-US" sz="2000" dirty="0" smtClean="0"/>
              <a:t>what is it? Why is it important?...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000" b="1" dirty="0" smtClean="0"/>
              <a:t>State-of-the</a:t>
            </a:r>
            <a:r>
              <a:rPr lang="es-ES" sz="2000" b="1" dirty="0"/>
              <a:t> Art: </a:t>
            </a:r>
            <a:r>
              <a:rPr lang="es-ES" sz="2000" b="1" dirty="0" smtClean="0"/>
              <a:t> </a:t>
            </a:r>
            <a:r>
              <a:rPr lang="en-US" sz="2000" dirty="0" smtClean="0"/>
              <a:t>you must include [REFS]</a:t>
            </a:r>
          </a:p>
          <a:p>
            <a:pPr marL="45720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 smtClean="0"/>
              <a:t>Web sites, papers, </a:t>
            </a:r>
            <a:r>
              <a:rPr lang="en-US" sz="2000" dirty="0" err="1" smtClean="0"/>
              <a:t>etc</a:t>
            </a:r>
            <a:r>
              <a:rPr lang="en-US" sz="2000" dirty="0" smtClean="0"/>
              <a:t>,…</a:t>
            </a:r>
          </a:p>
          <a:p>
            <a:pPr marL="45720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/>
              <a:t>https</a:t>
            </a:r>
            <a:r>
              <a:rPr lang="es-ES" sz="2000" dirty="0"/>
              <a:t>://archive.org/stream/IJETR032280/IJETR032129_djvu.txt</a:t>
            </a:r>
            <a:endParaRPr lang="es-ES" sz="2000" dirty="0" smtClean="0"/>
          </a:p>
          <a:p>
            <a:pPr lvl="1">
              <a:spcAft>
                <a:spcPts val="1200"/>
              </a:spcAft>
            </a:pPr>
            <a:r>
              <a:rPr lang="en-US" sz="2000" b="1" dirty="0" smtClean="0"/>
              <a:t>Project Structure</a:t>
            </a:r>
            <a:r>
              <a:rPr lang="es-ES" sz="2000" b="1" dirty="0" smtClean="0"/>
              <a:t>: (</a:t>
            </a:r>
            <a:r>
              <a:rPr lang="en-US" sz="2000" b="1" dirty="0" smtClean="0"/>
              <a:t>description of this document</a:t>
            </a:r>
            <a:r>
              <a:rPr lang="es-ES" sz="2000" b="1" dirty="0" smtClean="0"/>
              <a:t>)</a:t>
            </a:r>
            <a:endParaRPr lang="en-US" sz="2000" b="1" dirty="0" smtClean="0"/>
          </a:p>
          <a:p>
            <a:pPr>
              <a:spcAft>
                <a:spcPts val="1200"/>
              </a:spcAft>
            </a:pPr>
            <a:r>
              <a:rPr lang="en-US" b="1" dirty="0" smtClean="0"/>
              <a:t>Dataset : Orange </a:t>
            </a:r>
            <a:r>
              <a:rPr lang="en-US" b="1" dirty="0"/>
              <a:t>Telecoms Churn </a:t>
            </a:r>
            <a:r>
              <a:rPr lang="en-US" b="1" dirty="0" smtClean="0"/>
              <a:t>Dataset</a:t>
            </a:r>
          </a:p>
          <a:p>
            <a:pPr>
              <a:spcAft>
                <a:spcPts val="1200"/>
              </a:spcAft>
            </a:pPr>
            <a:r>
              <a:rPr lang="es-ES" b="1" dirty="0" smtClean="0"/>
              <a:t>…</a:t>
            </a:r>
            <a:endParaRPr lang="en-US" b="1" dirty="0" smtClean="0"/>
          </a:p>
          <a:p>
            <a:pPr marL="57150" indent="0">
              <a:spcBef>
                <a:spcPts val="1800"/>
              </a:spcBef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4717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260648"/>
            <a:ext cx="8892480" cy="1800200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2400" dirty="0" smtClean="0"/>
              <a:t># scatter plot </a:t>
            </a:r>
            <a:r>
              <a:rPr lang="en-US" sz="2400" dirty="0"/>
              <a:t>between two features </a:t>
            </a:r>
            <a:r>
              <a:rPr lang="en-US" sz="2400" dirty="0" smtClean="0"/>
              <a:t>in different </a:t>
            </a:r>
            <a:r>
              <a:rPr lang="en-US" sz="2400" dirty="0"/>
              <a:t>colors per class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attach(</a:t>
            </a:r>
            <a:r>
              <a:rPr lang="en-US" sz="2400" dirty="0" err="1" smtClean="0"/>
              <a:t>CV_data</a:t>
            </a:r>
            <a:r>
              <a:rPr lang="en-US" sz="24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plot(</a:t>
            </a:r>
            <a:r>
              <a:rPr lang="en-US" sz="2400" dirty="0" err="1"/>
              <a:t>Total.day.minutes</a:t>
            </a:r>
            <a:r>
              <a:rPr lang="en-US" sz="2400" dirty="0"/>
              <a:t>, </a:t>
            </a:r>
            <a:r>
              <a:rPr lang="en-US" sz="2400" dirty="0" err="1" smtClean="0"/>
              <a:t>Customer.service.calls</a:t>
            </a:r>
            <a:r>
              <a:rPr lang="en-US" sz="2400" dirty="0" smtClean="0"/>
              <a:t>, col=c</a:t>
            </a:r>
            <a:r>
              <a:rPr lang="en-US" sz="2400" dirty="0"/>
              <a:t>("</a:t>
            </a:r>
            <a:r>
              <a:rPr lang="en-US" sz="2400" dirty="0" err="1"/>
              <a:t>blue","red</a:t>
            </a:r>
            <a:r>
              <a:rPr lang="en-US" sz="2400" dirty="0"/>
              <a:t>")[Churn])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636912"/>
            <a:ext cx="5428835" cy="273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82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260648"/>
            <a:ext cx="8892480" cy="1800200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2400" dirty="0" err="1" smtClean="0"/>
              <a:t>qplot</a:t>
            </a:r>
            <a:r>
              <a:rPr lang="en-US" sz="2400" dirty="0" smtClean="0"/>
              <a:t>(</a:t>
            </a:r>
            <a:r>
              <a:rPr lang="en-US" sz="2400" dirty="0" err="1" smtClean="0"/>
              <a:t>Total.day.calls</a:t>
            </a:r>
            <a:r>
              <a:rPr lang="en-US" sz="2400" dirty="0"/>
              <a:t>, </a:t>
            </a:r>
            <a:r>
              <a:rPr lang="en-US" sz="2400" dirty="0" err="1"/>
              <a:t>Customer.service.calls</a:t>
            </a:r>
            <a:r>
              <a:rPr lang="en-US" sz="2400" dirty="0" smtClean="0"/>
              <a:t>, </a:t>
            </a:r>
            <a:r>
              <a:rPr lang="en-US" sz="2400" dirty="0" err="1"/>
              <a:t>colour</a:t>
            </a:r>
            <a:r>
              <a:rPr lang="en-US" sz="2400" dirty="0"/>
              <a:t> = Churn, shape = Churn, </a:t>
            </a:r>
            <a:r>
              <a:rPr lang="en-US" sz="2400" dirty="0" smtClean="0"/>
              <a:t>data </a:t>
            </a:r>
            <a:r>
              <a:rPr lang="en-US" sz="2400" dirty="0"/>
              <a:t>= </a:t>
            </a:r>
            <a:r>
              <a:rPr lang="en-US" sz="2400" dirty="0" err="1"/>
              <a:t>CV_data</a:t>
            </a:r>
            <a:r>
              <a:rPr lang="en-US" sz="2400" dirty="0"/>
              <a:t>)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43" y="1556792"/>
            <a:ext cx="8676190" cy="4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2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260648"/>
            <a:ext cx="8229600" cy="4968552"/>
          </a:xfrm>
        </p:spPr>
        <p:txBody>
          <a:bodyPr>
            <a:normAutofit lnSpcReduction="10000"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2400" b="1" dirty="0" smtClean="0"/>
              <a:t># Other ways to inspect discrimination power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#</a:t>
            </a:r>
            <a:r>
              <a:rPr lang="en-US" sz="2400" dirty="0" err="1"/>
              <a:t>dplyr</a:t>
            </a:r>
            <a:r>
              <a:rPr lang="en-US" sz="2400" dirty="0"/>
              <a:t>: A Grammar of Data Manipulation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#A fast, consistent tool for working with data frame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# like objects, both in memory and out of memory.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library(</a:t>
            </a:r>
            <a:r>
              <a:rPr lang="en-US" sz="2400" dirty="0" err="1"/>
              <a:t>dplyr</a:t>
            </a:r>
            <a:r>
              <a:rPr lang="en-US" sz="24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/>
              <a:t>group_by</a:t>
            </a:r>
            <a:r>
              <a:rPr lang="en-US" sz="2400" dirty="0"/>
              <a:t>(</a:t>
            </a:r>
            <a:r>
              <a:rPr lang="en-US" sz="2400" dirty="0" err="1"/>
              <a:t>CV_data</a:t>
            </a:r>
            <a:r>
              <a:rPr lang="en-US" sz="2400" dirty="0"/>
              <a:t>, Churn)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</a:t>
            </a:r>
            <a:r>
              <a:rPr lang="en-US" sz="2400" dirty="0" err="1"/>
              <a:t>summarise</a:t>
            </a:r>
            <a:r>
              <a:rPr lang="en-US" sz="24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  count = n(),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  mean = mean(</a:t>
            </a:r>
            <a:r>
              <a:rPr lang="en-US" sz="2400" dirty="0" err="1"/>
              <a:t>Customer.service.calls</a:t>
            </a:r>
            <a:r>
              <a:rPr lang="en-US" sz="2400" dirty="0"/>
              <a:t>, na.rm = TRUE),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  </a:t>
            </a:r>
            <a:r>
              <a:rPr lang="en-US" sz="2400" dirty="0" err="1"/>
              <a:t>sd</a:t>
            </a:r>
            <a:r>
              <a:rPr lang="en-US" sz="2400" dirty="0"/>
              <a:t> = </a:t>
            </a:r>
            <a:r>
              <a:rPr lang="en-US" sz="2400" dirty="0" err="1"/>
              <a:t>sd</a:t>
            </a:r>
            <a:r>
              <a:rPr lang="en-US" sz="2400" dirty="0"/>
              <a:t>(</a:t>
            </a:r>
            <a:r>
              <a:rPr lang="en-US" sz="2400" dirty="0" err="1"/>
              <a:t>Customer.service.calls</a:t>
            </a:r>
            <a:r>
              <a:rPr lang="en-US" sz="2400" dirty="0"/>
              <a:t>, na.rm = TRUE),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  median = median(</a:t>
            </a:r>
            <a:r>
              <a:rPr lang="en-US" sz="2400" dirty="0" err="1"/>
              <a:t>Customer.service.calls</a:t>
            </a:r>
            <a:r>
              <a:rPr lang="en-US" sz="2400" dirty="0"/>
              <a:t>, na.rm = TRUE),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  IQR = IQR(</a:t>
            </a:r>
            <a:r>
              <a:rPr lang="en-US" sz="2400" dirty="0" err="1"/>
              <a:t>Customer.service.calls</a:t>
            </a:r>
            <a:r>
              <a:rPr lang="en-US" sz="2400" dirty="0"/>
              <a:t>, na.rm = TRUE)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)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</p:txBody>
      </p:sp>
      <p:sp>
        <p:nvSpPr>
          <p:cNvPr id="4" name="Rectángulo 3"/>
          <p:cNvSpPr/>
          <p:nvPr/>
        </p:nvSpPr>
        <p:spPr>
          <a:xfrm>
            <a:off x="2123728" y="5229200"/>
            <a:ext cx="5472608" cy="120032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b="1" dirty="0"/>
              <a:t> Churn count     mean       </a:t>
            </a:r>
            <a:r>
              <a:rPr lang="en-US" b="1" dirty="0" err="1"/>
              <a:t>sd</a:t>
            </a:r>
            <a:r>
              <a:rPr lang="en-US" b="1" dirty="0"/>
              <a:t> median   IQR</a:t>
            </a:r>
          </a:p>
          <a:p>
            <a:r>
              <a:rPr lang="en-US" b="1" dirty="0"/>
              <a:t>  &lt;</a:t>
            </a:r>
            <a:r>
              <a:rPr lang="en-US" b="1" dirty="0" err="1"/>
              <a:t>fctr</a:t>
            </a:r>
            <a:r>
              <a:rPr lang="en-US" b="1" dirty="0"/>
              <a:t>&gt; &lt;</a:t>
            </a:r>
            <a:r>
              <a:rPr lang="en-US" b="1" dirty="0" err="1"/>
              <a:t>int</a:t>
            </a:r>
            <a:r>
              <a:rPr lang="en-US" b="1" dirty="0"/>
              <a:t>&gt;    &lt;</a:t>
            </a:r>
            <a:r>
              <a:rPr lang="en-US" b="1" dirty="0" err="1"/>
              <a:t>dbl</a:t>
            </a:r>
            <a:r>
              <a:rPr lang="en-US" b="1" dirty="0"/>
              <a:t>&gt;    &lt;</a:t>
            </a:r>
            <a:r>
              <a:rPr lang="en-US" b="1" dirty="0" err="1"/>
              <a:t>dbl</a:t>
            </a:r>
            <a:r>
              <a:rPr lang="en-US" b="1" dirty="0"/>
              <a:t>&gt;  &lt;</a:t>
            </a:r>
            <a:r>
              <a:rPr lang="en-US" b="1" dirty="0" err="1"/>
              <a:t>dbl</a:t>
            </a:r>
            <a:r>
              <a:rPr lang="en-US" b="1" dirty="0"/>
              <a:t>&gt; &lt;</a:t>
            </a:r>
            <a:r>
              <a:rPr lang="en-US" b="1" dirty="0" err="1"/>
              <a:t>dbl</a:t>
            </a:r>
            <a:r>
              <a:rPr lang="en-US" b="1" dirty="0"/>
              <a:t>&gt;</a:t>
            </a:r>
          </a:p>
          <a:p>
            <a:r>
              <a:rPr lang="en-US" b="1" dirty="0"/>
              <a:t>1  False  2278 1.453029 1.152125      1     1</a:t>
            </a:r>
          </a:p>
          <a:p>
            <a:r>
              <a:rPr lang="en-US" b="1" dirty="0"/>
              <a:t>2   True   388 2.206186 1.882536      2     3</a:t>
            </a:r>
          </a:p>
        </p:txBody>
      </p:sp>
    </p:spTree>
    <p:extLst>
      <p:ext uri="{BB962C8B-B14F-4D97-AF65-F5344CB8AC3E}">
        <p14:creationId xmlns:p14="http://schemas.microsoft.com/office/powerpoint/2010/main" val="412612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100" b="1" dirty="0" smtClean="0"/>
              <a:t>CONCLUSIONS TO EXPLORATORY ANALYSIS</a:t>
            </a:r>
            <a:endParaRPr lang="en-US" sz="2700" dirty="0"/>
          </a:p>
        </p:txBody>
      </p:sp>
      <p:sp>
        <p:nvSpPr>
          <p:cNvPr id="6" name="2 Marcador de contenido"/>
          <p:cNvSpPr>
            <a:spLocks noGrp="1"/>
          </p:cNvSpPr>
          <p:nvPr>
            <p:ph idx="1"/>
          </p:nvPr>
        </p:nvSpPr>
        <p:spPr>
          <a:xfrm>
            <a:off x="251520" y="1340768"/>
            <a:ext cx="8229600" cy="4320480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2400" b="1" dirty="0" smtClean="0"/>
              <a:t>…your conclusions here: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2400" b="1" dirty="0" smtClean="0"/>
              <a:t>Ready</a:t>
            </a:r>
            <a:r>
              <a:rPr lang="es-ES" sz="2400" b="1" dirty="0" smtClean="0"/>
              <a:t> </a:t>
            </a:r>
            <a:r>
              <a:rPr lang="en-US" sz="2400" b="1" dirty="0" smtClean="0"/>
              <a:t>for</a:t>
            </a:r>
            <a:r>
              <a:rPr lang="es-ES" sz="2400" b="1" dirty="0" smtClean="0"/>
              <a:t> </a:t>
            </a:r>
            <a:r>
              <a:rPr lang="en-US" sz="2400" b="1" dirty="0" smtClean="0"/>
              <a:t>some</a:t>
            </a:r>
            <a:r>
              <a:rPr lang="es-ES" sz="2400" b="1" dirty="0" smtClean="0"/>
              <a:t> “</a:t>
            </a:r>
            <a:r>
              <a:rPr lang="en-US" sz="2400" b="1" dirty="0" smtClean="0"/>
              <a:t>possible</a:t>
            </a:r>
            <a:r>
              <a:rPr lang="es-ES" sz="2400" b="1" dirty="0" smtClean="0"/>
              <a:t>” </a:t>
            </a:r>
            <a:r>
              <a:rPr lang="en-US" sz="2400" b="1" dirty="0" smtClean="0"/>
              <a:t>effect of the relevant features…</a:t>
            </a:r>
            <a:endParaRPr lang="es-ES" sz="2400" b="1" dirty="0" smtClean="0"/>
          </a:p>
          <a:p>
            <a:pPr>
              <a:spcAft>
                <a:spcPts val="1200"/>
              </a:spcAft>
            </a:pPr>
            <a:r>
              <a:rPr lang="en-US" sz="2400" dirty="0" smtClean="0"/>
              <a:t>Customer calls</a:t>
            </a:r>
            <a:r>
              <a:rPr lang="es-ES" sz="2400" dirty="0" smtClean="0"/>
              <a:t>: </a:t>
            </a:r>
            <a:r>
              <a:rPr lang="en-US" sz="2400" dirty="0" smtClean="0"/>
              <a:t>malfunctioning</a:t>
            </a:r>
            <a:endParaRPr lang="es-ES" sz="2400" dirty="0"/>
          </a:p>
          <a:p>
            <a:pPr>
              <a:spcAft>
                <a:spcPts val="1200"/>
              </a:spcAft>
            </a:pPr>
            <a:r>
              <a:rPr lang="es-ES" sz="2400" dirty="0" smtClean="0"/>
              <a:t>International </a:t>
            </a:r>
            <a:r>
              <a:rPr lang="en-US" sz="2400" dirty="0" smtClean="0"/>
              <a:t>calls</a:t>
            </a:r>
            <a:r>
              <a:rPr lang="es-ES" sz="2400" dirty="0" smtClean="0"/>
              <a:t>: </a:t>
            </a:r>
            <a:r>
              <a:rPr lang="en-US" sz="2400" dirty="0" smtClean="0"/>
              <a:t>promotions</a:t>
            </a:r>
            <a:r>
              <a:rPr lang="es-ES" sz="2400" dirty="0" smtClean="0"/>
              <a:t>?</a:t>
            </a:r>
            <a:endParaRPr lang="es-ES" sz="2400" dirty="0"/>
          </a:p>
          <a:p>
            <a:pPr marL="0" indent="0">
              <a:spcAft>
                <a:spcPts val="1200"/>
              </a:spcAft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… these could be supported by some pre-existing analysis, reports, references</a:t>
            </a:r>
            <a:r>
              <a:rPr lang="es-ES" sz="2400" dirty="0" smtClean="0">
                <a:solidFill>
                  <a:srgbClr val="FF0000"/>
                </a:solidFill>
              </a:rPr>
              <a:t>, etc..  (</a:t>
            </a:r>
            <a:r>
              <a:rPr lang="en-US" sz="2400" dirty="0" smtClean="0">
                <a:solidFill>
                  <a:srgbClr val="FF0000"/>
                </a:solidFill>
              </a:rPr>
              <a:t>search them</a:t>
            </a:r>
            <a:r>
              <a:rPr lang="es-ES" sz="2400" dirty="0" smtClean="0">
                <a:solidFill>
                  <a:srgbClr val="FF0000"/>
                </a:solidFill>
              </a:rPr>
              <a:t>…)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s-ES" sz="2400" dirty="0" smtClean="0"/>
          </a:p>
        </p:txBody>
      </p:sp>
      <p:sp>
        <p:nvSpPr>
          <p:cNvPr id="7" name="CuadroTexto 6"/>
          <p:cNvSpPr txBox="1"/>
          <p:nvPr/>
        </p:nvSpPr>
        <p:spPr>
          <a:xfrm>
            <a:off x="971600" y="5157192"/>
            <a:ext cx="6840760" cy="646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DON’T </a:t>
            </a:r>
            <a:r>
              <a:rPr lang="en-US" b="1" dirty="0">
                <a:solidFill>
                  <a:srgbClr val="FF0000"/>
                </a:solidFill>
              </a:rPr>
              <a:t>FORGET </a:t>
            </a:r>
            <a:r>
              <a:rPr lang="en-US" dirty="0"/>
              <a:t>considering also </a:t>
            </a:r>
            <a:r>
              <a:rPr lang="en-US" b="1" dirty="0"/>
              <a:t>FEATURE ENGINEERING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02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b="1" dirty="0" smtClean="0"/>
              <a:t>PRDL &amp; </a:t>
            </a:r>
            <a:r>
              <a:rPr lang="en-US" sz="3100" b="1" dirty="0" err="1" smtClean="0"/>
              <a:t>MLlab</a:t>
            </a:r>
            <a:r>
              <a:rPr lang="en-US" sz="3100" b="1" dirty="0" smtClean="0"/>
              <a:t> Final Project</a:t>
            </a:r>
            <a:endParaRPr lang="en-US" sz="27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 smtClean="0">
                <a:solidFill>
                  <a:srgbClr val="00B0F0"/>
                </a:solidFill>
              </a:rPr>
              <a:t>CONTENTS (III):</a:t>
            </a:r>
            <a:endParaRPr lang="en-US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sz="1600" dirty="0" smtClean="0"/>
          </a:p>
          <a:p>
            <a:pPr>
              <a:spcAft>
                <a:spcPts val="1200"/>
              </a:spcAft>
            </a:pPr>
            <a:r>
              <a:rPr lang="en-US" sz="2600" b="1" dirty="0" smtClean="0"/>
              <a:t>Churn</a:t>
            </a:r>
            <a:r>
              <a:rPr lang="es-ES" sz="2600" b="1" dirty="0" smtClean="0"/>
              <a:t> </a:t>
            </a:r>
            <a:r>
              <a:rPr lang="en-US" sz="2600" b="1" dirty="0" smtClean="0"/>
              <a:t>Prediction</a:t>
            </a:r>
          </a:p>
          <a:p>
            <a:pPr lvl="1"/>
            <a:r>
              <a:rPr lang="en-US" sz="2200" dirty="0" smtClean="0"/>
              <a:t>Fitting Interpretable Models for Exploratory Data Analysis</a:t>
            </a:r>
          </a:p>
          <a:p>
            <a:pPr lvl="2"/>
            <a:r>
              <a:rPr lang="en-US" dirty="0" smtClean="0"/>
              <a:t>Logistic</a:t>
            </a:r>
            <a:r>
              <a:rPr lang="es-ES" dirty="0" smtClean="0"/>
              <a:t> </a:t>
            </a:r>
            <a:r>
              <a:rPr lang="en-US" dirty="0" smtClean="0"/>
              <a:t>Regression</a:t>
            </a:r>
            <a:r>
              <a:rPr lang="es-ES" dirty="0" smtClean="0"/>
              <a:t> case</a:t>
            </a:r>
            <a:endParaRPr lang="en-US" dirty="0" smtClean="0"/>
          </a:p>
          <a:p>
            <a:pPr lvl="2"/>
            <a:endParaRPr lang="en-US" sz="1700" dirty="0" smtClean="0"/>
          </a:p>
          <a:p>
            <a:pPr lvl="1"/>
            <a:r>
              <a:rPr lang="en-US" dirty="0" smtClean="0"/>
              <a:t>Machine Learning algorithms</a:t>
            </a:r>
            <a:r>
              <a:rPr lang="es-ES" dirty="0" smtClean="0"/>
              <a:t>:</a:t>
            </a:r>
          </a:p>
          <a:p>
            <a:pPr lvl="2"/>
            <a:r>
              <a:rPr lang="es-ES" sz="2400" dirty="0" smtClean="0"/>
              <a:t>Simple </a:t>
            </a:r>
            <a:r>
              <a:rPr lang="en-US" sz="2400" dirty="0" smtClean="0"/>
              <a:t>Logistic Regression</a:t>
            </a:r>
          </a:p>
          <a:p>
            <a:pPr lvl="3"/>
            <a:r>
              <a:rPr lang="en-US" sz="2000" dirty="0" smtClean="0"/>
              <a:t>Model assessment</a:t>
            </a:r>
          </a:p>
          <a:p>
            <a:pPr lvl="2"/>
            <a:r>
              <a:rPr lang="en-US" dirty="0" smtClean="0"/>
              <a:t>Linear </a:t>
            </a:r>
            <a:r>
              <a:rPr lang="en-US" dirty="0"/>
              <a:t>Models:</a:t>
            </a:r>
          </a:p>
          <a:p>
            <a:pPr lvl="3"/>
            <a:r>
              <a:rPr lang="en-US" sz="2000" dirty="0"/>
              <a:t>Logistic</a:t>
            </a:r>
            <a:r>
              <a:rPr lang="es-ES" sz="2000" dirty="0"/>
              <a:t> </a:t>
            </a:r>
            <a:r>
              <a:rPr lang="en-US" sz="2000" dirty="0"/>
              <a:t>Regression, LDA, QDA,…</a:t>
            </a:r>
          </a:p>
          <a:p>
            <a:pPr lvl="2"/>
            <a:endParaRPr lang="es-ES" sz="2000" dirty="0" smtClean="0"/>
          </a:p>
          <a:p>
            <a:pPr lvl="2"/>
            <a:endParaRPr lang="en-US" sz="1700" dirty="0" smtClean="0"/>
          </a:p>
          <a:p>
            <a:pPr marL="57150" indent="0">
              <a:spcBef>
                <a:spcPts val="1800"/>
              </a:spcBef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9238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100" b="1" dirty="0" err="1" smtClean="0"/>
              <a:t>Next</a:t>
            </a:r>
            <a:r>
              <a:rPr lang="es-ES" sz="3100" b="1" dirty="0" smtClean="0"/>
              <a:t> </a:t>
            </a:r>
            <a:r>
              <a:rPr lang="es-ES" sz="3100" b="1" dirty="0" err="1" smtClean="0"/>
              <a:t>Step</a:t>
            </a:r>
            <a:r>
              <a:rPr lang="es-ES" sz="3100" b="1" smtClean="0"/>
              <a:t>: Model</a:t>
            </a:r>
            <a:r>
              <a:rPr lang="es-ES" sz="3100" b="1" dirty="0" smtClean="0"/>
              <a:t> </a:t>
            </a:r>
            <a:r>
              <a:rPr lang="es-ES" sz="3100" b="1" dirty="0" err="1" smtClean="0"/>
              <a:t>Selection</a:t>
            </a:r>
            <a:endParaRPr lang="en-US" sz="27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8800"/>
            <a:ext cx="9144000" cy="387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52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260648"/>
            <a:ext cx="8229600" cy="1800200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2400" b="1" dirty="0" smtClean="0"/>
              <a:t># Fitting a Logistic Regression Model (</a:t>
            </a:r>
            <a:r>
              <a:rPr lang="en-US" sz="2400" b="1" dirty="0" err="1" smtClean="0"/>
              <a:t>glm</a:t>
            </a:r>
            <a:r>
              <a:rPr lang="en-US" sz="2400" b="1" dirty="0" smtClean="0"/>
              <a:t> binomial) on the training data using ALL features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 smtClean="0"/>
              <a:t>glm.fit</a:t>
            </a:r>
            <a:r>
              <a:rPr lang="en-US" sz="2400" dirty="0" smtClean="0"/>
              <a:t>=</a:t>
            </a:r>
            <a:r>
              <a:rPr lang="en-US" sz="2400" dirty="0" err="1" smtClean="0"/>
              <a:t>glm</a:t>
            </a:r>
            <a:r>
              <a:rPr lang="en-US" sz="2400" dirty="0" smtClean="0"/>
              <a:t>(Churn </a:t>
            </a:r>
            <a:r>
              <a:rPr lang="en-US" sz="2400" dirty="0"/>
              <a:t>~ . ,data=</a:t>
            </a:r>
            <a:r>
              <a:rPr lang="en-US" sz="2400" dirty="0" err="1"/>
              <a:t>CV_data,family</a:t>
            </a:r>
            <a:r>
              <a:rPr lang="en-US" sz="2400" dirty="0"/>
              <a:t>=binomial)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484784"/>
            <a:ext cx="5221591" cy="286323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95736" y="4365104"/>
            <a:ext cx="5272909" cy="2660206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2339752" y="2276872"/>
            <a:ext cx="381642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/>
          <p:cNvSpPr/>
          <p:nvPr/>
        </p:nvSpPr>
        <p:spPr>
          <a:xfrm>
            <a:off x="2267744" y="3861048"/>
            <a:ext cx="3888432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Entrada de lápiz 8"/>
              <p14:cNvContentPartPr/>
              <p14:nvPr/>
            </p14:nvContentPartPr>
            <p14:xfrm>
              <a:off x="6733080" y="2616480"/>
              <a:ext cx="1080720" cy="2670120"/>
            </p14:xfrm>
          </p:contentPart>
        </mc:Choice>
        <mc:Fallback xmlns="">
          <p:pic>
            <p:nvPicPr>
              <p:cNvPr id="9" name="Entrada de lápiz 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23720" y="2607120"/>
                <a:ext cx="1099440" cy="268884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CuadroTexto 9"/>
          <p:cNvSpPr txBox="1"/>
          <p:nvPr/>
        </p:nvSpPr>
        <p:spPr>
          <a:xfrm>
            <a:off x="6228184" y="1556792"/>
            <a:ext cx="2731164" cy="258532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INTERPRETABLE MODELS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Analyze: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Relevant predictors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Sign (+ , -)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45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100" b="1" dirty="0" err="1" smtClean="0"/>
              <a:t>Next</a:t>
            </a:r>
            <a:r>
              <a:rPr lang="es-ES" sz="3100" b="1" dirty="0" smtClean="0"/>
              <a:t> </a:t>
            </a:r>
            <a:r>
              <a:rPr lang="es-ES" sz="3100" b="1" dirty="0" err="1" smtClean="0"/>
              <a:t>Step</a:t>
            </a:r>
            <a:r>
              <a:rPr lang="es-ES" sz="3100" b="1" smtClean="0"/>
              <a:t>: Model</a:t>
            </a:r>
            <a:r>
              <a:rPr lang="es-ES" sz="3100" b="1" dirty="0" smtClean="0"/>
              <a:t> </a:t>
            </a:r>
            <a:r>
              <a:rPr lang="es-ES" sz="3100" b="1" dirty="0" err="1" smtClean="0"/>
              <a:t>Selection</a:t>
            </a:r>
            <a:endParaRPr lang="en-US" sz="27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268760"/>
            <a:ext cx="4644008" cy="1968129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2181552"/>
            <a:ext cx="3600400" cy="46482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Forma libre 4"/>
          <p:cNvSpPr/>
          <p:nvPr/>
        </p:nvSpPr>
        <p:spPr>
          <a:xfrm>
            <a:off x="3201669" y="1566604"/>
            <a:ext cx="1097376" cy="1831689"/>
          </a:xfrm>
          <a:custGeom>
            <a:avLst/>
            <a:gdLst>
              <a:gd name="connsiteX0" fmla="*/ 1097376 w 1097376"/>
              <a:gd name="connsiteY0" fmla="*/ 385026 h 1831689"/>
              <a:gd name="connsiteX1" fmla="*/ 633352 w 1097376"/>
              <a:gd name="connsiteY1" fmla="*/ 30184 h 1831689"/>
              <a:gd name="connsiteX2" fmla="*/ 46498 w 1097376"/>
              <a:gd name="connsiteY2" fmla="*/ 43832 h 1831689"/>
              <a:gd name="connsiteX3" fmla="*/ 19203 w 1097376"/>
              <a:gd name="connsiteY3" fmla="*/ 125718 h 1831689"/>
              <a:gd name="connsiteX4" fmla="*/ 19203 w 1097376"/>
              <a:gd name="connsiteY4" fmla="*/ 576095 h 1831689"/>
              <a:gd name="connsiteX5" fmla="*/ 87441 w 1097376"/>
              <a:gd name="connsiteY5" fmla="*/ 698924 h 1831689"/>
              <a:gd name="connsiteX6" fmla="*/ 114737 w 1097376"/>
              <a:gd name="connsiteY6" fmla="*/ 780811 h 1831689"/>
              <a:gd name="connsiteX7" fmla="*/ 101089 w 1097376"/>
              <a:gd name="connsiteY7" fmla="*/ 971880 h 1831689"/>
              <a:gd name="connsiteX8" fmla="*/ 87441 w 1097376"/>
              <a:gd name="connsiteY8" fmla="*/ 1026471 h 1831689"/>
              <a:gd name="connsiteX9" fmla="*/ 101089 w 1097376"/>
              <a:gd name="connsiteY9" fmla="*/ 1517790 h 1831689"/>
              <a:gd name="connsiteX10" fmla="*/ 155680 w 1097376"/>
              <a:gd name="connsiteY10" fmla="*/ 1599677 h 1831689"/>
              <a:gd name="connsiteX11" fmla="*/ 169328 w 1097376"/>
              <a:gd name="connsiteY11" fmla="*/ 1640620 h 1831689"/>
              <a:gd name="connsiteX12" fmla="*/ 210271 w 1097376"/>
              <a:gd name="connsiteY12" fmla="*/ 1654268 h 1831689"/>
              <a:gd name="connsiteX13" fmla="*/ 333101 w 1097376"/>
              <a:gd name="connsiteY13" fmla="*/ 1736154 h 1831689"/>
              <a:gd name="connsiteX14" fmla="*/ 387692 w 1097376"/>
              <a:gd name="connsiteY14" fmla="*/ 1777097 h 1831689"/>
              <a:gd name="connsiteX15" fmla="*/ 428635 w 1097376"/>
              <a:gd name="connsiteY15" fmla="*/ 1804393 h 1831689"/>
              <a:gd name="connsiteX16" fmla="*/ 510522 w 1097376"/>
              <a:gd name="connsiteY16" fmla="*/ 1831689 h 1831689"/>
              <a:gd name="connsiteX17" fmla="*/ 633352 w 1097376"/>
              <a:gd name="connsiteY17" fmla="*/ 1804393 h 1831689"/>
              <a:gd name="connsiteX18" fmla="*/ 687943 w 1097376"/>
              <a:gd name="connsiteY18" fmla="*/ 1763450 h 1831689"/>
              <a:gd name="connsiteX19" fmla="*/ 810773 w 1097376"/>
              <a:gd name="connsiteY19" fmla="*/ 1695211 h 1831689"/>
              <a:gd name="connsiteX20" fmla="*/ 824421 w 1097376"/>
              <a:gd name="connsiteY20" fmla="*/ 1654268 h 1831689"/>
              <a:gd name="connsiteX21" fmla="*/ 879012 w 1097376"/>
              <a:gd name="connsiteY21" fmla="*/ 1572381 h 1831689"/>
              <a:gd name="connsiteX22" fmla="*/ 906307 w 1097376"/>
              <a:gd name="connsiteY22" fmla="*/ 1490495 h 1831689"/>
              <a:gd name="connsiteX23" fmla="*/ 919955 w 1097376"/>
              <a:gd name="connsiteY23" fmla="*/ 1449551 h 1831689"/>
              <a:gd name="connsiteX24" fmla="*/ 933603 w 1097376"/>
              <a:gd name="connsiteY24" fmla="*/ 1326721 h 1831689"/>
              <a:gd name="connsiteX25" fmla="*/ 960898 w 1097376"/>
              <a:gd name="connsiteY25" fmla="*/ 1231187 h 1831689"/>
              <a:gd name="connsiteX26" fmla="*/ 974546 w 1097376"/>
              <a:gd name="connsiteY26" fmla="*/ 1176596 h 1831689"/>
              <a:gd name="connsiteX27" fmla="*/ 1015489 w 1097376"/>
              <a:gd name="connsiteY27" fmla="*/ 1135653 h 1831689"/>
              <a:gd name="connsiteX28" fmla="*/ 1029137 w 1097376"/>
              <a:gd name="connsiteY28" fmla="*/ 1094709 h 1831689"/>
              <a:gd name="connsiteX29" fmla="*/ 1056432 w 1097376"/>
              <a:gd name="connsiteY29" fmla="*/ 958232 h 183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097376" h="1831689">
                <a:moveTo>
                  <a:pt x="1097376" y="385026"/>
                </a:moveTo>
                <a:cubicBezTo>
                  <a:pt x="942701" y="266745"/>
                  <a:pt x="818552" y="90314"/>
                  <a:pt x="633352" y="30184"/>
                </a:cubicBezTo>
                <a:cubicBezTo>
                  <a:pt x="447245" y="-30240"/>
                  <a:pt x="239844" y="13756"/>
                  <a:pt x="46498" y="43832"/>
                </a:cubicBezTo>
                <a:cubicBezTo>
                  <a:pt x="18068" y="48254"/>
                  <a:pt x="19203" y="125718"/>
                  <a:pt x="19203" y="125718"/>
                </a:cubicBezTo>
                <a:cubicBezTo>
                  <a:pt x="-9021" y="323287"/>
                  <a:pt x="-3642" y="244834"/>
                  <a:pt x="19203" y="576095"/>
                </a:cubicBezTo>
                <a:cubicBezTo>
                  <a:pt x="22782" y="627995"/>
                  <a:pt x="71484" y="651052"/>
                  <a:pt x="87441" y="698924"/>
                </a:cubicBezTo>
                <a:lnTo>
                  <a:pt x="114737" y="780811"/>
                </a:lnTo>
                <a:cubicBezTo>
                  <a:pt x="110188" y="844501"/>
                  <a:pt x="108140" y="908419"/>
                  <a:pt x="101089" y="971880"/>
                </a:cubicBezTo>
                <a:cubicBezTo>
                  <a:pt x="99018" y="990522"/>
                  <a:pt x="87441" y="1007714"/>
                  <a:pt x="87441" y="1026471"/>
                </a:cubicBezTo>
                <a:cubicBezTo>
                  <a:pt x="87441" y="1190307"/>
                  <a:pt x="81721" y="1355103"/>
                  <a:pt x="101089" y="1517790"/>
                </a:cubicBezTo>
                <a:cubicBezTo>
                  <a:pt x="104967" y="1550365"/>
                  <a:pt x="145306" y="1568555"/>
                  <a:pt x="155680" y="1599677"/>
                </a:cubicBezTo>
                <a:cubicBezTo>
                  <a:pt x="160229" y="1613325"/>
                  <a:pt x="159156" y="1630448"/>
                  <a:pt x="169328" y="1640620"/>
                </a:cubicBezTo>
                <a:cubicBezTo>
                  <a:pt x="179500" y="1650792"/>
                  <a:pt x="196623" y="1649719"/>
                  <a:pt x="210271" y="1654268"/>
                </a:cubicBezTo>
                <a:cubicBezTo>
                  <a:pt x="346275" y="1756270"/>
                  <a:pt x="175162" y="1630863"/>
                  <a:pt x="333101" y="1736154"/>
                </a:cubicBezTo>
                <a:cubicBezTo>
                  <a:pt x="352027" y="1748771"/>
                  <a:pt x="369183" y="1763876"/>
                  <a:pt x="387692" y="1777097"/>
                </a:cubicBezTo>
                <a:cubicBezTo>
                  <a:pt x="401039" y="1786631"/>
                  <a:pt x="413646" y="1797731"/>
                  <a:pt x="428635" y="1804393"/>
                </a:cubicBezTo>
                <a:cubicBezTo>
                  <a:pt x="454927" y="1816079"/>
                  <a:pt x="510522" y="1831689"/>
                  <a:pt x="510522" y="1831689"/>
                </a:cubicBezTo>
                <a:cubicBezTo>
                  <a:pt x="530570" y="1828348"/>
                  <a:pt x="605682" y="1820204"/>
                  <a:pt x="633352" y="1804393"/>
                </a:cubicBezTo>
                <a:cubicBezTo>
                  <a:pt x="653101" y="1793108"/>
                  <a:pt x="668059" y="1774497"/>
                  <a:pt x="687943" y="1763450"/>
                </a:cubicBezTo>
                <a:cubicBezTo>
                  <a:pt x="848788" y="1674092"/>
                  <a:pt x="670210" y="1800632"/>
                  <a:pt x="810773" y="1695211"/>
                </a:cubicBezTo>
                <a:cubicBezTo>
                  <a:pt x="815322" y="1681563"/>
                  <a:pt x="817435" y="1666844"/>
                  <a:pt x="824421" y="1654268"/>
                </a:cubicBezTo>
                <a:cubicBezTo>
                  <a:pt x="840353" y="1625591"/>
                  <a:pt x="879012" y="1572381"/>
                  <a:pt x="879012" y="1572381"/>
                </a:cubicBezTo>
                <a:lnTo>
                  <a:pt x="906307" y="1490495"/>
                </a:lnTo>
                <a:lnTo>
                  <a:pt x="919955" y="1449551"/>
                </a:lnTo>
                <a:cubicBezTo>
                  <a:pt x="924504" y="1408608"/>
                  <a:pt x="927339" y="1367437"/>
                  <a:pt x="933603" y="1326721"/>
                </a:cubicBezTo>
                <a:cubicBezTo>
                  <a:pt x="940715" y="1280492"/>
                  <a:pt x="949006" y="1272807"/>
                  <a:pt x="960898" y="1231187"/>
                </a:cubicBezTo>
                <a:cubicBezTo>
                  <a:pt x="966051" y="1213152"/>
                  <a:pt x="965240" y="1192882"/>
                  <a:pt x="974546" y="1176596"/>
                </a:cubicBezTo>
                <a:cubicBezTo>
                  <a:pt x="984122" y="1159838"/>
                  <a:pt x="1001841" y="1149301"/>
                  <a:pt x="1015489" y="1135653"/>
                </a:cubicBezTo>
                <a:cubicBezTo>
                  <a:pt x="1020038" y="1122005"/>
                  <a:pt x="1025902" y="1108727"/>
                  <a:pt x="1029137" y="1094709"/>
                </a:cubicBezTo>
                <a:cubicBezTo>
                  <a:pt x="1039569" y="1049504"/>
                  <a:pt x="1056432" y="958232"/>
                  <a:pt x="1056432" y="958232"/>
                </a:cubicBezTo>
              </a:path>
            </a:pathLst>
          </a:custGeom>
          <a:solidFill>
            <a:srgbClr val="FFFF0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54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260648"/>
            <a:ext cx="8229600" cy="2736304"/>
          </a:xfrm>
        </p:spPr>
        <p:txBody>
          <a:bodyPr>
            <a:normAutofit fontScale="85000" lnSpcReduction="20000"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b="1" dirty="0" smtClean="0">
                <a:solidFill>
                  <a:srgbClr val="FF0000"/>
                </a:solidFill>
              </a:rPr>
              <a:t># TRAIN ERROR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2400" b="1" dirty="0" smtClean="0"/>
              <a:t>Confusion Matrix &amp; Classification ERROR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# Basic Confusion matrix </a:t>
            </a:r>
            <a:r>
              <a:rPr lang="en-US" sz="2400" dirty="0" err="1"/>
              <a:t>en</a:t>
            </a:r>
            <a:r>
              <a:rPr lang="en-US" sz="2400" dirty="0"/>
              <a:t> MCE with Threshold 0.5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/>
              <a:t>glm.pred</a:t>
            </a:r>
            <a:r>
              <a:rPr lang="en-US" sz="2400" dirty="0"/>
              <a:t>=rep ("False" ,2666)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/>
              <a:t>glm.pred</a:t>
            </a:r>
            <a:r>
              <a:rPr lang="en-US" sz="2400" dirty="0"/>
              <a:t>[</a:t>
            </a:r>
            <a:r>
              <a:rPr lang="en-US" sz="2400" dirty="0" err="1"/>
              <a:t>glm.probs</a:t>
            </a:r>
            <a:r>
              <a:rPr lang="en-US" sz="2400" dirty="0"/>
              <a:t> &gt;.5]="True"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table(</a:t>
            </a:r>
            <a:r>
              <a:rPr lang="en-US" sz="2400" dirty="0" err="1"/>
              <a:t>glm.pred</a:t>
            </a:r>
            <a:r>
              <a:rPr lang="en-US" sz="2400" dirty="0"/>
              <a:t> ,Churn)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mean(</a:t>
            </a:r>
            <a:r>
              <a:rPr lang="en-US" sz="2400" dirty="0" err="1"/>
              <a:t>glm.pred</a:t>
            </a:r>
            <a:r>
              <a:rPr lang="en-US" sz="2400" dirty="0"/>
              <a:t>==Churn)</a:t>
            </a:r>
          </a:p>
        </p:txBody>
      </p:sp>
      <p:sp>
        <p:nvSpPr>
          <p:cNvPr id="2" name="Rectángulo 1"/>
          <p:cNvSpPr/>
          <p:nvPr/>
        </p:nvSpPr>
        <p:spPr>
          <a:xfrm>
            <a:off x="3995936" y="2996952"/>
            <a:ext cx="3816424" cy="156966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2400" b="1" dirty="0"/>
              <a:t> </a:t>
            </a:r>
            <a:r>
              <a:rPr lang="en-US" sz="2400" b="1" dirty="0" smtClean="0"/>
              <a:t>                Churn</a:t>
            </a:r>
            <a:endParaRPr lang="en-US" sz="2400" b="1" dirty="0"/>
          </a:p>
          <a:p>
            <a:r>
              <a:rPr lang="en-US" sz="2400" b="1" dirty="0" err="1"/>
              <a:t>glm.pred</a:t>
            </a:r>
            <a:r>
              <a:rPr lang="en-US" sz="2400" b="1" dirty="0"/>
              <a:t> False True</a:t>
            </a:r>
          </a:p>
          <a:p>
            <a:r>
              <a:rPr lang="en-US" sz="2400" b="1" dirty="0"/>
              <a:t>   False  </a:t>
            </a:r>
            <a:r>
              <a:rPr lang="en-US" sz="2400" b="1" dirty="0" smtClean="0"/>
              <a:t>  2214  </a:t>
            </a:r>
            <a:r>
              <a:rPr lang="en-US" sz="2400" b="1" dirty="0"/>
              <a:t>302</a:t>
            </a:r>
          </a:p>
          <a:p>
            <a:r>
              <a:rPr lang="en-US" sz="2400" b="1" dirty="0"/>
              <a:t>   True     64   </a:t>
            </a:r>
            <a:r>
              <a:rPr lang="en-US" sz="2400" b="1" dirty="0" smtClean="0"/>
              <a:t>    86</a:t>
            </a:r>
            <a:endParaRPr lang="en-US" sz="2400" b="1" dirty="0"/>
          </a:p>
        </p:txBody>
      </p:sp>
      <p:sp>
        <p:nvSpPr>
          <p:cNvPr id="4" name="Rectángulo 3"/>
          <p:cNvSpPr/>
          <p:nvPr/>
        </p:nvSpPr>
        <p:spPr>
          <a:xfrm>
            <a:off x="827584" y="3140968"/>
            <a:ext cx="2371162" cy="46166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sz="2400" b="1" dirty="0" smtClean="0"/>
              <a:t>MCE = 0.8627157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3601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995936" y="620688"/>
            <a:ext cx="3816424" cy="156966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2400" b="1" dirty="0"/>
              <a:t> </a:t>
            </a:r>
            <a:r>
              <a:rPr lang="en-US" sz="2400" b="1" dirty="0" smtClean="0"/>
              <a:t>                Churn</a:t>
            </a:r>
            <a:endParaRPr lang="en-US" sz="2400" b="1" dirty="0"/>
          </a:p>
          <a:p>
            <a:r>
              <a:rPr lang="en-US" sz="2400" b="1" dirty="0" err="1"/>
              <a:t>glm.pred</a:t>
            </a:r>
            <a:r>
              <a:rPr lang="en-US" sz="2400" b="1" dirty="0"/>
              <a:t> False True</a:t>
            </a:r>
          </a:p>
          <a:p>
            <a:r>
              <a:rPr lang="en-US" sz="2400" b="1" dirty="0"/>
              <a:t>   False  </a:t>
            </a:r>
            <a:r>
              <a:rPr lang="en-US" sz="2400" b="1" dirty="0" smtClean="0"/>
              <a:t>  2214  </a:t>
            </a:r>
            <a:r>
              <a:rPr lang="en-US" sz="2400" b="1" dirty="0"/>
              <a:t>302</a:t>
            </a:r>
          </a:p>
          <a:p>
            <a:r>
              <a:rPr lang="en-US" sz="2400" b="1" dirty="0"/>
              <a:t>   True     64   </a:t>
            </a:r>
            <a:r>
              <a:rPr lang="en-US" sz="2400" b="1" dirty="0" smtClean="0"/>
              <a:t>    86</a:t>
            </a:r>
            <a:endParaRPr lang="en-US" sz="2400" b="1" dirty="0"/>
          </a:p>
        </p:txBody>
      </p:sp>
      <p:sp>
        <p:nvSpPr>
          <p:cNvPr id="4" name="Rectángulo 3"/>
          <p:cNvSpPr/>
          <p:nvPr/>
        </p:nvSpPr>
        <p:spPr>
          <a:xfrm>
            <a:off x="827584" y="764704"/>
            <a:ext cx="2371162" cy="46166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sz="2400" b="1" dirty="0" smtClean="0"/>
              <a:t>MCE = 0.8627157</a:t>
            </a:r>
            <a:endParaRPr lang="en-US" sz="2400" b="1" dirty="0"/>
          </a:p>
        </p:txBody>
      </p:sp>
      <p:sp>
        <p:nvSpPr>
          <p:cNvPr id="5" name="Rectángulo 4"/>
          <p:cNvSpPr/>
          <p:nvPr/>
        </p:nvSpPr>
        <p:spPr>
          <a:xfrm>
            <a:off x="3851920" y="4163596"/>
            <a:ext cx="4248472" cy="15696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/>
              <a:t> </a:t>
            </a:r>
            <a:r>
              <a:rPr lang="en-US" sz="3200" b="1" dirty="0"/>
              <a:t>Churn</a:t>
            </a:r>
          </a:p>
          <a:p>
            <a:r>
              <a:rPr lang="en-US" sz="3200" b="1" dirty="0" err="1"/>
              <a:t>glm.pred</a:t>
            </a:r>
            <a:r>
              <a:rPr lang="en-US" sz="3200" b="1" dirty="0"/>
              <a:t> False True</a:t>
            </a:r>
          </a:p>
          <a:p>
            <a:r>
              <a:rPr lang="en-US" sz="3200" b="1" dirty="0"/>
              <a:t>   False  2278  388</a:t>
            </a:r>
          </a:p>
        </p:txBody>
      </p:sp>
      <p:sp>
        <p:nvSpPr>
          <p:cNvPr id="6" name="Rectángulo 5"/>
          <p:cNvSpPr/>
          <p:nvPr/>
        </p:nvSpPr>
        <p:spPr>
          <a:xfrm>
            <a:off x="827584" y="3587532"/>
            <a:ext cx="3347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Predicting always FALSE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115616" y="4523636"/>
            <a:ext cx="2342308" cy="46166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sz="2400" b="1" dirty="0" smtClean="0"/>
              <a:t>MCE = 0.8544636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5565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b="1" dirty="0" smtClean="0"/>
              <a:t>PRDL &amp; </a:t>
            </a:r>
            <a:r>
              <a:rPr lang="en-US" sz="3100" b="1" dirty="0" err="1" smtClean="0"/>
              <a:t>MLlab</a:t>
            </a:r>
            <a:r>
              <a:rPr lang="en-US" sz="3100" b="1" dirty="0" smtClean="0"/>
              <a:t> Final Project</a:t>
            </a:r>
            <a:endParaRPr lang="en-US" sz="27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600" b="1" dirty="0" smtClean="0">
                <a:solidFill>
                  <a:srgbClr val="00B0F0"/>
                </a:solidFill>
              </a:rPr>
              <a:t>CONTENTS (I):</a:t>
            </a:r>
            <a:endParaRPr lang="en-US" sz="3600" b="1" dirty="0">
              <a:solidFill>
                <a:srgbClr val="00B0F0"/>
              </a:solidFill>
            </a:endParaRPr>
          </a:p>
          <a:p>
            <a:pPr>
              <a:spcAft>
                <a:spcPts val="1200"/>
              </a:spcAft>
            </a:pPr>
            <a:r>
              <a:rPr lang="en-US" sz="3200" b="1" dirty="0" smtClean="0"/>
              <a:t>Methodological</a:t>
            </a:r>
            <a:r>
              <a:rPr lang="es-ES" sz="3200" b="1" dirty="0" smtClean="0"/>
              <a:t> </a:t>
            </a:r>
            <a:r>
              <a:rPr lang="en-US" sz="3200" b="1" dirty="0" smtClean="0"/>
              <a:t>Approach</a:t>
            </a:r>
          </a:p>
          <a:p>
            <a:pPr marL="57150" indent="0">
              <a:spcBef>
                <a:spcPts val="1800"/>
              </a:spcBef>
              <a:buNone/>
            </a:pPr>
            <a:endParaRPr lang="en-US" sz="2400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6" y="2636912"/>
            <a:ext cx="9144000" cy="387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60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323528" y="260648"/>
            <a:ext cx="8229600" cy="165618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# TEST ERROR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/>
              <a:t> </a:t>
            </a:r>
            <a:r>
              <a:rPr lang="en-US" sz="2400" b="1" dirty="0"/>
              <a:t>first prepare test data in a similar </a:t>
            </a:r>
            <a:r>
              <a:rPr lang="en-US" sz="2400" b="1" dirty="0" smtClean="0"/>
              <a:t>way as </a:t>
            </a:r>
            <a:r>
              <a:rPr lang="en-US" sz="2400" b="1" dirty="0"/>
              <a:t>training data </a:t>
            </a:r>
            <a:endParaRPr lang="en-US" sz="2400" b="1" dirty="0" smtClean="0"/>
          </a:p>
          <a:p>
            <a:pPr marL="0" indent="0">
              <a:spcBef>
                <a:spcPts val="0"/>
              </a:spcBef>
              <a:buNone/>
            </a:pPr>
            <a:endParaRPr lang="en-US" sz="24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 smtClean="0"/>
              <a:t>glm.probs</a:t>
            </a:r>
            <a:r>
              <a:rPr lang="en-US" sz="2400" dirty="0" smtClean="0"/>
              <a:t> </a:t>
            </a:r>
            <a:r>
              <a:rPr lang="en-US" sz="2400" dirty="0"/>
              <a:t>=predict (</a:t>
            </a:r>
            <a:r>
              <a:rPr lang="en-US" sz="2400" dirty="0" err="1"/>
              <a:t>glm.fit</a:t>
            </a:r>
            <a:r>
              <a:rPr lang="en-US" sz="2400" dirty="0"/>
              <a:t> ,</a:t>
            </a:r>
            <a:r>
              <a:rPr lang="en-US" sz="2400" dirty="0" err="1"/>
              <a:t>final_test_data</a:t>
            </a:r>
            <a:r>
              <a:rPr lang="en-US" sz="2400" dirty="0"/>
              <a:t> , type="</a:t>
            </a:r>
            <a:r>
              <a:rPr lang="en-US" sz="2400" b="1" dirty="0">
                <a:solidFill>
                  <a:srgbClr val="FF0000"/>
                </a:solidFill>
              </a:rPr>
              <a:t>response</a:t>
            </a:r>
            <a:r>
              <a:rPr lang="en-US" sz="2400" dirty="0"/>
              <a:t>")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</p:txBody>
      </p:sp>
      <p:sp>
        <p:nvSpPr>
          <p:cNvPr id="3" name="Rectángulo 2"/>
          <p:cNvSpPr/>
          <p:nvPr/>
        </p:nvSpPr>
        <p:spPr>
          <a:xfrm>
            <a:off x="5580112" y="2060848"/>
            <a:ext cx="2808312" cy="156966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da-DK" sz="2400" b="1" dirty="0" smtClean="0"/>
              <a:t>                Churn</a:t>
            </a:r>
          </a:p>
          <a:p>
            <a:r>
              <a:rPr lang="da-DK" sz="2400" b="1" dirty="0" smtClean="0"/>
              <a:t>glm.pred </a:t>
            </a:r>
            <a:r>
              <a:rPr lang="da-DK" sz="2400" b="1" dirty="0"/>
              <a:t>False True</a:t>
            </a:r>
          </a:p>
          <a:p>
            <a:r>
              <a:rPr lang="da-DK" sz="2400" b="1" dirty="0"/>
              <a:t>   False   552   77</a:t>
            </a:r>
          </a:p>
          <a:p>
            <a:r>
              <a:rPr lang="da-DK" sz="2400" b="1" dirty="0"/>
              <a:t>   True     20   18</a:t>
            </a:r>
            <a:endParaRPr lang="en-US" sz="2400" b="1" dirty="0"/>
          </a:p>
        </p:txBody>
      </p:sp>
      <p:sp>
        <p:nvSpPr>
          <p:cNvPr id="9" name="Rectángulo 8"/>
          <p:cNvSpPr/>
          <p:nvPr/>
        </p:nvSpPr>
        <p:spPr>
          <a:xfrm>
            <a:off x="1907704" y="2204864"/>
            <a:ext cx="2342308" cy="46166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sz="2400" b="1" dirty="0" smtClean="0"/>
              <a:t>MCE </a:t>
            </a:r>
            <a:r>
              <a:rPr lang="en-US" sz="2400" b="1" dirty="0"/>
              <a:t>= 0.8545727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3851920" y="4451628"/>
            <a:ext cx="4248472" cy="15696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/>
              <a:t> </a:t>
            </a:r>
            <a:r>
              <a:rPr lang="en-US" sz="3200" b="1" dirty="0"/>
              <a:t>Churn</a:t>
            </a:r>
          </a:p>
          <a:p>
            <a:r>
              <a:rPr lang="en-US" sz="3200" b="1" dirty="0" err="1"/>
              <a:t>glm.pred</a:t>
            </a:r>
            <a:r>
              <a:rPr lang="en-US" sz="3200" b="1" dirty="0"/>
              <a:t> False True</a:t>
            </a:r>
          </a:p>
          <a:p>
            <a:r>
              <a:rPr lang="en-US" sz="3200" b="1" dirty="0"/>
              <a:t>   False  </a:t>
            </a:r>
            <a:r>
              <a:rPr lang="en-US" sz="3200" b="1" dirty="0" smtClean="0"/>
              <a:t>    572   </a:t>
            </a:r>
            <a:r>
              <a:rPr lang="en-US" sz="3200" b="1" dirty="0"/>
              <a:t>95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827584" y="3875564"/>
            <a:ext cx="3347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Predicting always FALSE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971600" y="4797152"/>
            <a:ext cx="2342308" cy="46166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sz="2400" b="1" dirty="0" smtClean="0"/>
              <a:t>MCE </a:t>
            </a:r>
            <a:r>
              <a:rPr lang="en-US" sz="2400" b="1" dirty="0"/>
              <a:t>= 0.8575712</a:t>
            </a:r>
          </a:p>
        </p:txBody>
      </p:sp>
    </p:spTree>
    <p:extLst>
      <p:ext uri="{BB962C8B-B14F-4D97-AF65-F5344CB8AC3E}">
        <p14:creationId xmlns:p14="http://schemas.microsoft.com/office/powerpoint/2010/main" val="339410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323528" y="260648"/>
            <a:ext cx="8229600" cy="57606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/>
              <a:t># TEST ERROR using ROC, DET and other assessment metrics</a:t>
            </a:r>
          </a:p>
        </p:txBody>
      </p:sp>
    </p:spTree>
    <p:extLst>
      <p:ext uri="{BB962C8B-B14F-4D97-AF65-F5344CB8AC3E}">
        <p14:creationId xmlns:p14="http://schemas.microsoft.com/office/powerpoint/2010/main" val="113607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323528" y="260648"/>
            <a:ext cx="8229600" cy="57606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/>
              <a:t># TEST ERROR using ROC, DET and other assessment metrics</a:t>
            </a:r>
          </a:p>
        </p:txBody>
      </p:sp>
    </p:spTree>
    <p:extLst>
      <p:ext uri="{BB962C8B-B14F-4D97-AF65-F5344CB8AC3E}">
        <p14:creationId xmlns:p14="http://schemas.microsoft.com/office/powerpoint/2010/main" val="135901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323528" y="260648"/>
            <a:ext cx="8229600" cy="57606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/>
              <a:t># DET “like” !</a:t>
            </a:r>
          </a:p>
        </p:txBody>
      </p:sp>
      <p:sp>
        <p:nvSpPr>
          <p:cNvPr id="3" name="Rectángulo 2"/>
          <p:cNvSpPr/>
          <p:nvPr/>
        </p:nvSpPr>
        <p:spPr>
          <a:xfrm>
            <a:off x="3851920" y="4293096"/>
            <a:ext cx="10855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EER= </a:t>
            </a:r>
            <a:endParaRPr lang="en-US" sz="3200" b="1" dirty="0"/>
          </a:p>
        </p:txBody>
      </p:sp>
      <p:cxnSp>
        <p:nvCxnSpPr>
          <p:cNvPr id="5" name="Conector recto 4"/>
          <p:cNvCxnSpPr/>
          <p:nvPr/>
        </p:nvCxnSpPr>
        <p:spPr>
          <a:xfrm flipV="1">
            <a:off x="2051720" y="1556792"/>
            <a:ext cx="4968552" cy="4392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15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323528" y="260648"/>
            <a:ext cx="8229600" cy="93610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/>
              <a:t># TEST ERROR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/>
              <a:t> false positive rate &amp; miss (false negative) as function of Threshold</a:t>
            </a:r>
          </a:p>
        </p:txBody>
      </p:sp>
    </p:spTree>
    <p:extLst>
      <p:ext uri="{BB962C8B-B14F-4D97-AF65-F5344CB8AC3E}">
        <p14:creationId xmlns:p14="http://schemas.microsoft.com/office/powerpoint/2010/main" val="301889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323528" y="260648"/>
            <a:ext cx="8229600" cy="273630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/>
              <a:t># TEST ERROR: study other metrics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/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6" y="1988840"/>
            <a:ext cx="2647745" cy="140165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960" y="764704"/>
            <a:ext cx="2543967" cy="108012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5696" y="5157192"/>
            <a:ext cx="2459086" cy="147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38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b="1" dirty="0" smtClean="0"/>
              <a:t>Optimum working point ?</a:t>
            </a:r>
            <a:endParaRPr lang="en-US" sz="27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43608" y="836712"/>
            <a:ext cx="2376264" cy="237626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7544" y="3212976"/>
            <a:ext cx="3034411" cy="212360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27984" y="332656"/>
            <a:ext cx="2232248" cy="2232248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5148064" y="980728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>
                <a:solidFill>
                  <a:srgbClr val="FF0000"/>
                </a:solidFill>
              </a:rPr>
              <a:t>X?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475656" y="1340768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>
                <a:solidFill>
                  <a:srgbClr val="FF0000"/>
                </a:solidFill>
              </a:rPr>
              <a:t>X?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1835696" y="4005064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>
                <a:solidFill>
                  <a:srgbClr val="FF0000"/>
                </a:solidFill>
              </a:rPr>
              <a:t>X?</a:t>
            </a:r>
            <a:endParaRPr lang="en-US" sz="2800" b="1" dirty="0">
              <a:solidFill>
                <a:srgbClr val="FF0000"/>
              </a:solidFill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1920" y="2708920"/>
            <a:ext cx="4772025" cy="2276475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5445224"/>
            <a:ext cx="3552825" cy="428625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68344" y="6093296"/>
            <a:ext cx="134302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42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b="1" dirty="0" smtClean="0"/>
              <a:t>PRDL &amp; </a:t>
            </a:r>
            <a:r>
              <a:rPr lang="en-US" sz="3100" b="1" dirty="0" err="1" smtClean="0"/>
              <a:t>MLlab</a:t>
            </a:r>
            <a:r>
              <a:rPr lang="en-US" sz="3100" b="1" dirty="0" smtClean="0"/>
              <a:t> Final Project</a:t>
            </a:r>
            <a:endParaRPr lang="en-US" sz="27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 smtClean="0">
                <a:solidFill>
                  <a:srgbClr val="00B0F0"/>
                </a:solidFill>
              </a:rPr>
              <a:t>CONTENTS (III):</a:t>
            </a:r>
            <a:endParaRPr lang="en-US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sz="1600" dirty="0" smtClean="0"/>
          </a:p>
          <a:p>
            <a:pPr>
              <a:spcAft>
                <a:spcPts val="1200"/>
              </a:spcAft>
            </a:pPr>
            <a:r>
              <a:rPr lang="en-US" sz="2600" b="1" dirty="0" smtClean="0"/>
              <a:t>Churn</a:t>
            </a:r>
            <a:r>
              <a:rPr lang="es-ES" sz="2600" b="1" dirty="0" smtClean="0"/>
              <a:t> </a:t>
            </a:r>
            <a:r>
              <a:rPr lang="en-US" sz="2600" b="1" dirty="0" smtClean="0"/>
              <a:t>Prediction</a:t>
            </a:r>
          </a:p>
          <a:p>
            <a:pPr lvl="1"/>
            <a:r>
              <a:rPr lang="en-US" sz="2200" dirty="0" smtClean="0"/>
              <a:t>Fitting Interpretable Models for Exploratory Data Analysis</a:t>
            </a:r>
          </a:p>
          <a:p>
            <a:pPr lvl="2"/>
            <a:r>
              <a:rPr lang="en-US" dirty="0" smtClean="0"/>
              <a:t>Logistic</a:t>
            </a:r>
            <a:r>
              <a:rPr lang="es-ES" dirty="0" smtClean="0"/>
              <a:t> </a:t>
            </a:r>
            <a:r>
              <a:rPr lang="en-US" dirty="0" smtClean="0"/>
              <a:t>Regression</a:t>
            </a:r>
            <a:r>
              <a:rPr lang="es-ES" dirty="0" smtClean="0"/>
              <a:t> case</a:t>
            </a:r>
            <a:endParaRPr lang="en-US" dirty="0" smtClean="0"/>
          </a:p>
          <a:p>
            <a:pPr lvl="2"/>
            <a:endParaRPr lang="en-US" sz="1700" dirty="0" smtClean="0"/>
          </a:p>
          <a:p>
            <a:pPr lvl="1"/>
            <a:r>
              <a:rPr lang="en-US" dirty="0" smtClean="0"/>
              <a:t>Machine Learning algorithms</a:t>
            </a:r>
            <a:r>
              <a:rPr lang="es-ES" dirty="0" smtClean="0"/>
              <a:t>:</a:t>
            </a:r>
          </a:p>
          <a:p>
            <a:pPr lvl="2"/>
            <a:r>
              <a:rPr lang="es-ES" sz="2400" dirty="0" smtClean="0"/>
              <a:t>Simple </a:t>
            </a:r>
            <a:r>
              <a:rPr lang="en-US" sz="2400" dirty="0" smtClean="0"/>
              <a:t>Logistic Regression</a:t>
            </a:r>
          </a:p>
          <a:p>
            <a:pPr lvl="3"/>
            <a:r>
              <a:rPr lang="en-US" sz="2000" dirty="0" smtClean="0"/>
              <a:t>Model assessment</a:t>
            </a:r>
          </a:p>
          <a:p>
            <a:pPr lvl="2"/>
            <a:r>
              <a:rPr lang="en-US" sz="2800" b="1" dirty="0" smtClean="0"/>
              <a:t>Comparing Linear </a:t>
            </a:r>
            <a:r>
              <a:rPr lang="en-US" sz="2800" b="1" dirty="0"/>
              <a:t>Models:</a:t>
            </a:r>
          </a:p>
          <a:p>
            <a:pPr lvl="3"/>
            <a:r>
              <a:rPr lang="en-US" sz="2800" b="1" dirty="0"/>
              <a:t>Logistic</a:t>
            </a:r>
            <a:r>
              <a:rPr lang="es-ES" sz="2800" b="1" dirty="0"/>
              <a:t> </a:t>
            </a:r>
            <a:r>
              <a:rPr lang="en-US" sz="2800" b="1" dirty="0"/>
              <a:t>Regression, LDA, QDA,…</a:t>
            </a:r>
          </a:p>
          <a:p>
            <a:pPr lvl="2"/>
            <a:endParaRPr lang="es-ES" sz="2000" dirty="0" smtClean="0"/>
          </a:p>
          <a:p>
            <a:pPr lvl="2"/>
            <a:endParaRPr lang="en-US" sz="1700" dirty="0" smtClean="0"/>
          </a:p>
          <a:p>
            <a:pPr marL="57150" indent="0">
              <a:spcBef>
                <a:spcPts val="1800"/>
              </a:spcBef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1301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323528" y="260648"/>
            <a:ext cx="8229600" cy="273630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/>
              <a:t># TEST ERROR: compare LR, LDA , QDA,… </a:t>
            </a:r>
            <a:r>
              <a:rPr lang="en-US" sz="2400" b="1" dirty="0" err="1" smtClean="0"/>
              <a:t>kNN</a:t>
            </a:r>
            <a:r>
              <a:rPr lang="en-US" sz="2400" b="1" dirty="0" smtClean="0"/>
              <a:t>…</a:t>
            </a:r>
          </a:p>
          <a:p>
            <a:pPr marL="0" indent="0">
              <a:spcBef>
                <a:spcPts val="0"/>
              </a:spcBef>
              <a:buNone/>
            </a:pPr>
            <a:endParaRPr lang="es-ES" sz="24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/>
              <a:t># TRY LDA  </a:t>
            </a:r>
            <a:r>
              <a:rPr lang="en-US" sz="2400" b="1" dirty="0" err="1" smtClean="0">
                <a:solidFill>
                  <a:srgbClr val="FF0000"/>
                </a:solidFill>
              </a:rPr>
              <a:t>LDA</a:t>
            </a:r>
            <a:r>
              <a:rPr lang="en-US" sz="2400" b="1" dirty="0" smtClean="0"/>
              <a:t> </a:t>
            </a:r>
            <a:r>
              <a:rPr lang="en-US" sz="2400" b="1" dirty="0"/>
              <a:t>is part of MASS library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/>
              <a:t>library (MASS)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err="1"/>
              <a:t>lda.fit</a:t>
            </a:r>
            <a:r>
              <a:rPr lang="en-US" sz="2400" b="1" dirty="0"/>
              <a:t>=</a:t>
            </a:r>
            <a:r>
              <a:rPr lang="en-US" sz="2400" b="1" dirty="0" err="1"/>
              <a:t>lda</a:t>
            </a:r>
            <a:r>
              <a:rPr lang="en-US" sz="2400" b="1" dirty="0"/>
              <a:t>(Churn ∼ . ,data=</a:t>
            </a:r>
            <a:r>
              <a:rPr lang="en-US" sz="2400" b="1" dirty="0" err="1"/>
              <a:t>CV_data</a:t>
            </a:r>
            <a:r>
              <a:rPr lang="en-US" sz="2400" b="1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err="1"/>
              <a:t>lda.fit</a:t>
            </a:r>
            <a:endParaRPr lang="en-US" sz="2400" b="1" dirty="0" smtClean="0"/>
          </a:p>
        </p:txBody>
      </p:sp>
      <p:sp>
        <p:nvSpPr>
          <p:cNvPr id="4" name="Rectángulo 3"/>
          <p:cNvSpPr/>
          <p:nvPr/>
        </p:nvSpPr>
        <p:spPr>
          <a:xfrm>
            <a:off x="179512" y="4005064"/>
            <a:ext cx="4216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lda.predict</a:t>
            </a:r>
            <a:r>
              <a:rPr lang="en-US" dirty="0"/>
              <a:t>=predict (</a:t>
            </a:r>
            <a:r>
              <a:rPr lang="en-US" dirty="0" err="1"/>
              <a:t>lda.fit</a:t>
            </a:r>
            <a:r>
              <a:rPr lang="en-US" dirty="0"/>
              <a:t> , </a:t>
            </a:r>
            <a:r>
              <a:rPr lang="en-US" dirty="0" err="1"/>
              <a:t>final_test_data</a:t>
            </a:r>
            <a:r>
              <a:rPr lang="en-US" dirty="0"/>
              <a:t>)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07504" y="4725144"/>
            <a:ext cx="496855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lda.pred</a:t>
            </a:r>
            <a:r>
              <a:rPr lang="en-US" dirty="0"/>
              <a:t>=rep("False" ,667)</a:t>
            </a:r>
          </a:p>
          <a:p>
            <a:r>
              <a:rPr lang="en-US" sz="2000" b="1" dirty="0" err="1"/>
              <a:t>lda.pred</a:t>
            </a:r>
            <a:r>
              <a:rPr lang="en-US" sz="2000" b="1" dirty="0"/>
              <a:t>[</a:t>
            </a:r>
            <a:r>
              <a:rPr lang="en-US" sz="2000" b="1" dirty="0" err="1"/>
              <a:t>lda.predict$posterior</a:t>
            </a:r>
            <a:r>
              <a:rPr lang="en-US" sz="2000" b="1" dirty="0"/>
              <a:t>[,2] &gt;.5]="True"</a:t>
            </a:r>
          </a:p>
          <a:p>
            <a:endParaRPr lang="en-US" dirty="0"/>
          </a:p>
          <a:p>
            <a:r>
              <a:rPr lang="en-US" dirty="0"/>
              <a:t>table(</a:t>
            </a:r>
            <a:r>
              <a:rPr lang="en-US" dirty="0" err="1"/>
              <a:t>lda.pred</a:t>
            </a:r>
            <a:r>
              <a:rPr lang="en-US" dirty="0"/>
              <a:t> ,</a:t>
            </a:r>
            <a:r>
              <a:rPr lang="en-US" dirty="0" err="1"/>
              <a:t>final_test_data$Churn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2915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323528" y="260648"/>
            <a:ext cx="8229600" cy="273630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/>
              <a:t># TEST ERROR: compare LR, LDA , QDA,… </a:t>
            </a:r>
            <a:r>
              <a:rPr lang="en-US" sz="2400" b="1" dirty="0" err="1" smtClean="0"/>
              <a:t>kNN</a:t>
            </a:r>
            <a:r>
              <a:rPr lang="en-US" sz="2400" b="1" dirty="0" smtClean="0"/>
              <a:t>…</a:t>
            </a:r>
          </a:p>
          <a:p>
            <a:pPr marL="0" indent="0">
              <a:spcBef>
                <a:spcPts val="0"/>
              </a:spcBef>
              <a:buNone/>
            </a:pPr>
            <a:endParaRPr lang="es-ES" sz="2400" b="1" dirty="0"/>
          </a:p>
        </p:txBody>
      </p:sp>
      <p:sp>
        <p:nvSpPr>
          <p:cNvPr id="6" name="Rectángulo 5"/>
          <p:cNvSpPr/>
          <p:nvPr/>
        </p:nvSpPr>
        <p:spPr>
          <a:xfrm>
            <a:off x="395536" y="908720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# </a:t>
            </a:r>
            <a:r>
              <a:rPr lang="en-US" sz="2400" b="1" dirty="0"/>
              <a:t>Quadratic Discriminant Analysis</a:t>
            </a:r>
          </a:p>
          <a:p>
            <a:endParaRPr lang="en-US" sz="2400" b="1" dirty="0"/>
          </a:p>
          <a:p>
            <a:r>
              <a:rPr lang="en-US" sz="2400" b="1" dirty="0" err="1"/>
              <a:t>qda.fit</a:t>
            </a:r>
            <a:r>
              <a:rPr lang="en-US" sz="2400" b="1" dirty="0"/>
              <a:t>=</a:t>
            </a:r>
            <a:r>
              <a:rPr lang="en-US" sz="2400" b="1" dirty="0" err="1"/>
              <a:t>qda</a:t>
            </a:r>
            <a:r>
              <a:rPr lang="en-US" sz="2400" b="1" dirty="0"/>
              <a:t>(Churn ∼ . ,data=</a:t>
            </a:r>
            <a:r>
              <a:rPr lang="en-US" sz="2400" b="1" dirty="0" err="1"/>
              <a:t>CV_data</a:t>
            </a:r>
            <a:r>
              <a:rPr lang="en-US" sz="2400" b="1" dirty="0"/>
              <a:t>)</a:t>
            </a:r>
          </a:p>
          <a:p>
            <a:endParaRPr lang="en-US" sz="2400" b="1" dirty="0"/>
          </a:p>
          <a:p>
            <a:r>
              <a:rPr lang="en-US" sz="2400" b="1" dirty="0" err="1"/>
              <a:t>qda.predict</a:t>
            </a:r>
            <a:r>
              <a:rPr lang="en-US" sz="2400" b="1" dirty="0"/>
              <a:t>=predict (</a:t>
            </a:r>
            <a:r>
              <a:rPr lang="en-US" sz="2400" b="1" dirty="0" err="1"/>
              <a:t>qda.fit</a:t>
            </a:r>
            <a:r>
              <a:rPr lang="en-US" sz="2400" b="1" dirty="0"/>
              <a:t> , </a:t>
            </a:r>
            <a:r>
              <a:rPr lang="en-US" sz="2400" b="1" dirty="0" err="1"/>
              <a:t>final_test_data</a:t>
            </a:r>
            <a:r>
              <a:rPr lang="en-US" sz="24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2526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b="1" dirty="0" smtClean="0"/>
              <a:t>PRDL &amp; </a:t>
            </a:r>
            <a:r>
              <a:rPr lang="en-US" sz="3100" b="1" dirty="0" err="1" smtClean="0"/>
              <a:t>MLlab</a:t>
            </a:r>
            <a:r>
              <a:rPr lang="en-US" sz="3100" b="1" dirty="0" smtClean="0"/>
              <a:t> Final Project</a:t>
            </a:r>
            <a:endParaRPr lang="en-US" sz="27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600" b="1" dirty="0" smtClean="0">
                <a:solidFill>
                  <a:srgbClr val="00B0F0"/>
                </a:solidFill>
              </a:rPr>
              <a:t>CONTENTS (II):</a:t>
            </a:r>
            <a:endParaRPr lang="en-US" sz="3600" b="1" dirty="0">
              <a:solidFill>
                <a:srgbClr val="00B0F0"/>
              </a:solidFill>
            </a:endParaRPr>
          </a:p>
          <a:p>
            <a:pPr>
              <a:spcAft>
                <a:spcPts val="1200"/>
              </a:spcAft>
            </a:pPr>
            <a:r>
              <a:rPr lang="en-US" sz="3200" b="1" dirty="0" smtClean="0"/>
              <a:t>Exploratory</a:t>
            </a:r>
            <a:r>
              <a:rPr lang="es-ES" sz="3200" b="1" dirty="0" smtClean="0"/>
              <a:t> Data </a:t>
            </a:r>
            <a:r>
              <a:rPr lang="en-US" sz="3200" b="1" dirty="0" smtClean="0"/>
              <a:t>Analysis</a:t>
            </a:r>
          </a:p>
          <a:p>
            <a:pPr lvl="1">
              <a:spcAft>
                <a:spcPts val="1200"/>
              </a:spcAft>
            </a:pPr>
            <a:r>
              <a:rPr lang="en-US" sz="2800" dirty="0" smtClean="0"/>
              <a:t>Feature</a:t>
            </a:r>
            <a:r>
              <a:rPr lang="es-ES" sz="2800" dirty="0" smtClean="0"/>
              <a:t> </a:t>
            </a:r>
            <a:r>
              <a:rPr lang="en-US" sz="2800" dirty="0" smtClean="0"/>
              <a:t>analysis</a:t>
            </a:r>
          </a:p>
          <a:p>
            <a:pPr lvl="1">
              <a:spcAft>
                <a:spcPts val="1200"/>
              </a:spcAft>
            </a:pPr>
            <a:r>
              <a:rPr lang="en-US" sz="2800" dirty="0" smtClean="0"/>
              <a:t>Descriptive</a:t>
            </a:r>
            <a:r>
              <a:rPr lang="es-ES" sz="2800" dirty="0" smtClean="0"/>
              <a:t> </a:t>
            </a:r>
            <a:r>
              <a:rPr lang="en-US" sz="2800" dirty="0" smtClean="0"/>
              <a:t>Learning</a:t>
            </a:r>
            <a:r>
              <a:rPr lang="es-ES" sz="2800" dirty="0" smtClean="0"/>
              <a:t>:</a:t>
            </a:r>
          </a:p>
          <a:p>
            <a:pPr lvl="2">
              <a:spcAft>
                <a:spcPts val="1200"/>
              </a:spcAft>
            </a:pPr>
            <a:r>
              <a:rPr lang="en-US" dirty="0" smtClean="0"/>
              <a:t>PCA</a:t>
            </a:r>
          </a:p>
          <a:p>
            <a:pPr lvl="2">
              <a:spcAft>
                <a:spcPts val="1200"/>
              </a:spcAft>
            </a:pPr>
            <a:r>
              <a:rPr lang="en-US" dirty="0" smtClean="0"/>
              <a:t>Clustering (User’s</a:t>
            </a:r>
            <a:r>
              <a:rPr lang="es-ES" dirty="0" smtClean="0"/>
              <a:t> </a:t>
            </a:r>
            <a:r>
              <a:rPr lang="en-US" dirty="0" smtClean="0"/>
              <a:t>segmentation)</a:t>
            </a:r>
          </a:p>
          <a:p>
            <a:pPr marL="57150" indent="0">
              <a:spcBef>
                <a:spcPts val="1800"/>
              </a:spcBef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1888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323528" y="260648"/>
            <a:ext cx="8229600" cy="273630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/>
              <a:t># TEST ERROR: compare LR, LDA , QDA,… </a:t>
            </a:r>
            <a:r>
              <a:rPr lang="en-US" sz="2400" b="1" dirty="0" err="1" smtClean="0"/>
              <a:t>kNN</a:t>
            </a:r>
            <a:r>
              <a:rPr lang="en-US" sz="2400" b="1" dirty="0" smtClean="0"/>
              <a:t>…</a:t>
            </a:r>
          </a:p>
          <a:p>
            <a:pPr marL="0" indent="0">
              <a:spcBef>
                <a:spcPts val="0"/>
              </a:spcBef>
              <a:buNone/>
            </a:pPr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335312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b="1" dirty="0" smtClean="0"/>
              <a:t>Let’s try using Cross-Validation</a:t>
            </a:r>
            <a:endParaRPr lang="en-US" sz="2700" dirty="0"/>
          </a:p>
        </p:txBody>
      </p:sp>
      <p:sp>
        <p:nvSpPr>
          <p:cNvPr id="3" name="Rectángulo 2"/>
          <p:cNvSpPr/>
          <p:nvPr/>
        </p:nvSpPr>
        <p:spPr>
          <a:xfrm>
            <a:off x="683568" y="1052736"/>
            <a:ext cx="78488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The</a:t>
            </a:r>
            <a:r>
              <a:rPr lang="en-US" dirty="0" smtClean="0"/>
              <a:t> </a:t>
            </a:r>
            <a:r>
              <a:rPr lang="en-US" sz="2800" b="1" dirty="0" smtClean="0">
                <a:solidFill>
                  <a:srgbClr val="00B050"/>
                </a:solidFill>
              </a:rPr>
              <a:t>boot</a:t>
            </a:r>
            <a:r>
              <a:rPr lang="en-US" sz="2800" b="1" dirty="0" smtClean="0"/>
              <a:t> </a:t>
            </a:r>
            <a:r>
              <a:rPr lang="en-US" sz="2800" b="1" dirty="0"/>
              <a:t>library </a:t>
            </a:r>
            <a:r>
              <a:rPr lang="en-US" sz="2800" dirty="0" smtClean="0"/>
              <a:t>includes </a:t>
            </a:r>
            <a:r>
              <a:rPr lang="en-US" sz="2800" b="1" dirty="0" err="1" smtClean="0">
                <a:solidFill>
                  <a:srgbClr val="00B050"/>
                </a:solidFill>
              </a:rPr>
              <a:t>cv.glm</a:t>
            </a:r>
            <a:r>
              <a:rPr lang="en-US" sz="2800" b="1" dirty="0">
                <a:solidFill>
                  <a:srgbClr val="00B050"/>
                </a:solidFill>
              </a:rPr>
              <a:t>() </a:t>
            </a:r>
            <a:r>
              <a:rPr lang="en-US" sz="2800" dirty="0" smtClean="0"/>
              <a:t>for cross-validation</a:t>
            </a:r>
            <a:endParaRPr lang="en-US" sz="2800" dirty="0"/>
          </a:p>
        </p:txBody>
      </p:sp>
      <p:sp>
        <p:nvSpPr>
          <p:cNvPr id="4" name="Rectángulo 3"/>
          <p:cNvSpPr/>
          <p:nvPr/>
        </p:nvSpPr>
        <p:spPr>
          <a:xfrm>
            <a:off x="395536" y="1628800"/>
            <a:ext cx="835292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# </a:t>
            </a:r>
            <a:r>
              <a:rPr lang="en-US" sz="2000" b="1" dirty="0"/>
              <a:t>...you should concatenate </a:t>
            </a:r>
            <a:r>
              <a:rPr lang="en-US" sz="2000" b="1" dirty="0" err="1"/>
              <a:t>CV_data</a:t>
            </a:r>
            <a:r>
              <a:rPr lang="en-US" sz="2000" b="1" dirty="0"/>
              <a:t> and </a:t>
            </a:r>
            <a:r>
              <a:rPr lang="en-US" sz="2000" b="1" dirty="0" err="1"/>
              <a:t>final_test_data</a:t>
            </a:r>
            <a:endParaRPr lang="en-US" sz="2000" b="1" dirty="0"/>
          </a:p>
          <a:p>
            <a:endParaRPr lang="en-US" dirty="0"/>
          </a:p>
          <a:p>
            <a:r>
              <a:rPr lang="en-US" dirty="0"/>
              <a:t># For Logistic Regression</a:t>
            </a:r>
          </a:p>
          <a:p>
            <a:r>
              <a:rPr lang="en-US" dirty="0"/>
              <a:t># https://stats.stackexchange.com/questions/77094/cost-function-in-cv-glm-for-a-fitted-logistic-model-when-cutoff-value-of-the-mo</a:t>
            </a:r>
          </a:p>
          <a:p>
            <a:endParaRPr lang="en-US" dirty="0"/>
          </a:p>
          <a:p>
            <a:r>
              <a:rPr lang="en-US" dirty="0"/>
              <a:t>library(boot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err="1"/>
              <a:t>mycost</a:t>
            </a:r>
            <a:r>
              <a:rPr lang="en-US" dirty="0"/>
              <a:t> &lt;- function(r, pi = 0) mean(abs(r-pi) &gt; 0.5)</a:t>
            </a:r>
          </a:p>
          <a:p>
            <a:r>
              <a:rPr lang="en-US" dirty="0" err="1"/>
              <a:t>glm.fit</a:t>
            </a:r>
            <a:r>
              <a:rPr lang="en-US" dirty="0"/>
              <a:t>=</a:t>
            </a:r>
            <a:r>
              <a:rPr lang="en-US" dirty="0" err="1"/>
              <a:t>glm</a:t>
            </a:r>
            <a:r>
              <a:rPr lang="en-US" dirty="0"/>
              <a:t>(Churn ~ . ,data=</a:t>
            </a:r>
            <a:r>
              <a:rPr lang="en-US" dirty="0" err="1"/>
              <a:t>CV_data,family</a:t>
            </a:r>
            <a:r>
              <a:rPr lang="en-US" dirty="0"/>
              <a:t>=binomial)</a:t>
            </a:r>
          </a:p>
          <a:p>
            <a:endParaRPr lang="en-US" dirty="0"/>
          </a:p>
          <a:p>
            <a:r>
              <a:rPr lang="en-US" dirty="0"/>
              <a:t># Leave-one-out</a:t>
            </a:r>
          </a:p>
          <a:p>
            <a:r>
              <a:rPr lang="en-US" dirty="0" err="1"/>
              <a:t>cv.err</a:t>
            </a:r>
            <a:r>
              <a:rPr lang="en-US" dirty="0"/>
              <a:t> =</a:t>
            </a:r>
            <a:r>
              <a:rPr lang="en-US" dirty="0" err="1"/>
              <a:t>cv.glm</a:t>
            </a:r>
            <a:r>
              <a:rPr lang="en-US" dirty="0"/>
              <a:t>(</a:t>
            </a:r>
            <a:r>
              <a:rPr lang="en-US" dirty="0" err="1"/>
              <a:t>CV_data</a:t>
            </a:r>
            <a:r>
              <a:rPr lang="en-US" dirty="0"/>
              <a:t> , cost=</a:t>
            </a:r>
            <a:r>
              <a:rPr lang="en-US" dirty="0" err="1"/>
              <a:t>mycost</a:t>
            </a:r>
            <a:r>
              <a:rPr lang="en-US" dirty="0"/>
              <a:t> , </a:t>
            </a:r>
            <a:r>
              <a:rPr lang="en-US" dirty="0" err="1"/>
              <a:t>glm.fit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cat('LOOV Estimated Classification ERROR' ,</a:t>
            </a:r>
            <a:r>
              <a:rPr lang="en-US" dirty="0" err="1"/>
              <a:t>cv.err$delta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# K-fold cross-validation k=10</a:t>
            </a:r>
          </a:p>
          <a:p>
            <a:r>
              <a:rPr lang="en-US" dirty="0" err="1"/>
              <a:t>cv.err</a:t>
            </a:r>
            <a:r>
              <a:rPr lang="en-US" dirty="0"/>
              <a:t> =</a:t>
            </a:r>
            <a:r>
              <a:rPr lang="en-US" dirty="0" err="1"/>
              <a:t>cv.glm</a:t>
            </a:r>
            <a:r>
              <a:rPr lang="en-US" dirty="0"/>
              <a:t>(</a:t>
            </a:r>
            <a:r>
              <a:rPr lang="en-US" dirty="0" err="1"/>
              <a:t>CV_data</a:t>
            </a:r>
            <a:r>
              <a:rPr lang="en-US" dirty="0"/>
              <a:t> , cost=</a:t>
            </a:r>
            <a:r>
              <a:rPr lang="en-US" dirty="0" err="1"/>
              <a:t>mycost</a:t>
            </a:r>
            <a:r>
              <a:rPr lang="en-US" dirty="0"/>
              <a:t> , </a:t>
            </a:r>
            <a:r>
              <a:rPr lang="en-US" dirty="0" err="1"/>
              <a:t>glm.fit</a:t>
            </a:r>
            <a:r>
              <a:rPr lang="en-US" dirty="0"/>
              <a:t>, K=10)</a:t>
            </a:r>
          </a:p>
          <a:p>
            <a:r>
              <a:rPr lang="en-US" dirty="0"/>
              <a:t>cat('k-fold CV Estimated Classification ERROR' ,</a:t>
            </a:r>
            <a:r>
              <a:rPr lang="en-US" dirty="0" err="1"/>
              <a:t>cv.err$delta</a:t>
            </a:r>
            <a:r>
              <a:rPr lang="en-US" dirty="0"/>
              <a:t>)</a:t>
            </a:r>
          </a:p>
        </p:txBody>
      </p:sp>
      <p:sp>
        <p:nvSpPr>
          <p:cNvPr id="5" name="Rectángulo 4"/>
          <p:cNvSpPr/>
          <p:nvPr/>
        </p:nvSpPr>
        <p:spPr>
          <a:xfrm>
            <a:off x="5875258" y="3068960"/>
            <a:ext cx="3089230" cy="34163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LOOV Estimated Classification ERROR </a:t>
            </a:r>
            <a:r>
              <a:rPr lang="en-US" sz="2400" b="1" dirty="0"/>
              <a:t>0.1391598 </a:t>
            </a:r>
            <a:r>
              <a:rPr lang="en-US" sz="2400" b="1" dirty="0" smtClean="0"/>
              <a:t>0.1391301</a:t>
            </a:r>
          </a:p>
          <a:p>
            <a:endParaRPr lang="es-ES" sz="2400" b="1" dirty="0" smtClean="0"/>
          </a:p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k-fold K=10 CV Estimated Classification ERROR </a:t>
            </a:r>
            <a:r>
              <a:rPr lang="en-US" sz="2400" b="1" dirty="0"/>
              <a:t>0.1406602 0.1407349</a:t>
            </a:r>
            <a:endParaRPr lang="es-ES" sz="2400" b="1" dirty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8696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b="1" dirty="0" smtClean="0"/>
              <a:t>Cross-Validation for Ridge Regression and Lasso</a:t>
            </a:r>
            <a:endParaRPr lang="en-US" sz="2700" dirty="0"/>
          </a:p>
        </p:txBody>
      </p:sp>
      <p:sp>
        <p:nvSpPr>
          <p:cNvPr id="3" name="Rectángulo 2"/>
          <p:cNvSpPr/>
          <p:nvPr/>
        </p:nvSpPr>
        <p:spPr>
          <a:xfrm>
            <a:off x="251520" y="1052736"/>
            <a:ext cx="864096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library(</a:t>
            </a:r>
            <a:r>
              <a:rPr lang="en-US" sz="2800" b="1" dirty="0" err="1" smtClean="0">
                <a:solidFill>
                  <a:srgbClr val="00B050"/>
                </a:solidFill>
              </a:rPr>
              <a:t>glmnet</a:t>
            </a:r>
            <a:r>
              <a:rPr lang="en-US" sz="2800" dirty="0"/>
              <a:t>)</a:t>
            </a:r>
          </a:p>
          <a:p>
            <a:r>
              <a:rPr lang="en-US" sz="2800" dirty="0" smtClean="0"/>
              <a:t>Implements </a:t>
            </a:r>
          </a:p>
          <a:p>
            <a:endParaRPr lang="es-ES" sz="2800" dirty="0"/>
          </a:p>
          <a:p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Elastic Net</a:t>
            </a:r>
            <a:r>
              <a:rPr lang="en-US" sz="2800" dirty="0"/>
              <a:t>: Combination of Ridge and LASSO</a:t>
            </a:r>
          </a:p>
          <a:p>
            <a:r>
              <a:rPr lang="en-US" sz="2800" dirty="0"/>
              <a:t>    </a:t>
            </a:r>
            <a:endParaRPr lang="en-US" sz="2800" dirty="0" smtClean="0"/>
          </a:p>
          <a:p>
            <a:endParaRPr lang="en-US" sz="2800" dirty="0"/>
          </a:p>
          <a:p>
            <a:endParaRPr lang="es-ES" sz="2800" dirty="0" smtClean="0"/>
          </a:p>
          <a:p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ángulo 9"/>
              <p:cNvSpPr/>
              <p:nvPr/>
            </p:nvSpPr>
            <p:spPr>
              <a:xfrm>
                <a:off x="467544" y="3573016"/>
                <a:ext cx="7920880" cy="13038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</a:rPr>
                            <m:t>𝑎𝑟𝑔𝑚𝑖𝑛</m:t>
                          </m:r>
                        </m:e>
                        <m:sub>
                          <m:r>
                            <a:rPr kumimoji="0" lang="en-US" sz="2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kumimoji="0" lang="en-US" sz="2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0" lang="en-US" sz="2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kumimoji="0" lang="en-US" sz="2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sz="2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0" lang="en-US" sz="28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0" lang="en-US" sz="2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0" lang="en-US" sz="28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2800" b="1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𝜷</m:t>
                                  </m:r>
                                </m:e>
                                <m:sup>
                                  <m:r>
                                    <a:rPr kumimoji="0" lang="en-US" sz="28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kumimoji="0" lang="en-US" sz="28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1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0" lang="en-US" sz="2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0" lang="en-US" sz="2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kumimoji="0" lang="en-US" sz="28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kumimoji="0" lang="en-US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kumimoji="0" lang="en-US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kumimoji="0" lang="is-IS" sz="2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sz="2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  <m:r>
                            <a:rPr kumimoji="0" lang="en-US" sz="2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kumimoji="0" lang="en-US" sz="2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𝐾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0" lang="hr-HR" sz="2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28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kumimoji="0" lang="en-US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kumimoji="0" lang="en-US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kumimoji="0" lang="en-US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kumimoji="0" lang="is-IS" sz="2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sz="2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  <m:r>
                            <a:rPr kumimoji="0" lang="en-US" sz="2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kumimoji="0" lang="en-US" sz="2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𝐾</m:t>
                          </m:r>
                        </m:sup>
                        <m:e>
                          <m:sSubSup>
                            <m:sSubSupPr>
                              <m:ctrlPr>
                                <a:rPr kumimoji="0" lang="en-US" sz="2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0" lang="en-US" sz="2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kumimoji="0" lang="en-US" sz="2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kumimoji="0" lang="en-US" sz="2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0" name="Rectángulo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573016"/>
                <a:ext cx="7920880" cy="130388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870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323528" y="260648"/>
            <a:ext cx="8229600" cy="273630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/>
              <a:t># a</a:t>
            </a:r>
            <a:r>
              <a:rPr lang="en-US" sz="2400" b="1" dirty="0" smtClean="0"/>
              <a:t>lpha </a:t>
            </a:r>
            <a:r>
              <a:rPr lang="en-US" sz="2400" b="1" dirty="0"/>
              <a:t>= 0 for ridge regression / 1 for lasso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/>
              <a:t>glmmod</a:t>
            </a:r>
            <a:r>
              <a:rPr lang="en-US" sz="2400" dirty="0"/>
              <a:t> &lt;- </a:t>
            </a:r>
            <a:r>
              <a:rPr lang="en-US" sz="2400" dirty="0" err="1"/>
              <a:t>glmnet</a:t>
            </a:r>
            <a:r>
              <a:rPr lang="en-US" sz="2400" dirty="0"/>
              <a:t>(</a:t>
            </a:r>
            <a:r>
              <a:rPr lang="en-US" sz="2400" dirty="0" err="1"/>
              <a:t>as.matrix</a:t>
            </a:r>
            <a:r>
              <a:rPr lang="en-US" sz="2400" dirty="0"/>
              <a:t>(</a:t>
            </a:r>
            <a:r>
              <a:rPr lang="en-US" sz="2400" dirty="0" err="1"/>
              <a:t>CV_data</a:t>
            </a:r>
            <a:r>
              <a:rPr lang="en-US" sz="2400" dirty="0"/>
              <a:t>[c(-14)]),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               Churn, alpha=1, family="binomial")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plot(</a:t>
            </a:r>
            <a:r>
              <a:rPr lang="en-US" sz="2400" dirty="0" err="1"/>
              <a:t>glmmod</a:t>
            </a:r>
            <a:r>
              <a:rPr lang="en-US" sz="2400" dirty="0"/>
              <a:t>, </a:t>
            </a:r>
            <a:r>
              <a:rPr lang="en-US" sz="2400" dirty="0" err="1"/>
              <a:t>xvar</a:t>
            </a:r>
            <a:r>
              <a:rPr lang="en-US" sz="2400" dirty="0"/>
              <a:t>="lambda")</a:t>
            </a:r>
            <a:endParaRPr lang="en-US" sz="2400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3528" y="1988840"/>
            <a:ext cx="4464496" cy="4464496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5940152" y="1772816"/>
            <a:ext cx="18773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plot(</a:t>
            </a:r>
            <a:r>
              <a:rPr lang="en-US" sz="2400" dirty="0" err="1"/>
              <a:t>glmmod</a:t>
            </a:r>
            <a:r>
              <a:rPr lang="en-US" sz="2400" dirty="0"/>
              <a:t>)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48064" y="2276872"/>
            <a:ext cx="3757984" cy="375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19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323528" y="260648"/>
            <a:ext cx="8229600" cy="410445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 smtClean="0"/>
              <a:t># Search for a grid of lambdas</a:t>
            </a:r>
            <a:endParaRPr lang="en-US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lambdas &lt;- 10^seq(1, -3, by = -.1)</a:t>
            </a:r>
            <a:endParaRPr lang="en-US" sz="2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/>
              <a:t>  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s-ES" b="1" dirty="0" smtClean="0"/>
              <a:t># …</a:t>
            </a:r>
            <a:r>
              <a:rPr lang="es-ES" b="1" dirty="0" err="1" smtClean="0"/>
              <a:t>using</a:t>
            </a:r>
            <a:r>
              <a:rPr lang="es-ES" b="1" dirty="0" smtClean="0"/>
              <a:t> Cross-</a:t>
            </a:r>
            <a:r>
              <a:rPr lang="es-ES" b="1" dirty="0" err="1" smtClean="0"/>
              <a:t>validation</a:t>
            </a:r>
            <a:r>
              <a:rPr lang="es-ES" b="1" dirty="0" smtClean="0"/>
              <a:t> and </a:t>
            </a:r>
            <a:r>
              <a:rPr lang="es-ES" b="1" dirty="0" err="1" smtClean="0"/>
              <a:t>different</a:t>
            </a:r>
            <a:r>
              <a:rPr lang="es-ES" b="1" dirty="0" smtClean="0"/>
              <a:t> </a:t>
            </a:r>
            <a:r>
              <a:rPr lang="es-ES" b="1" dirty="0" err="1" smtClean="0"/>
              <a:t>eval</a:t>
            </a:r>
            <a:r>
              <a:rPr lang="es-ES" b="1" dirty="0" smtClean="0"/>
              <a:t> </a:t>
            </a:r>
            <a:r>
              <a:rPr lang="es-ES" b="1" dirty="0" err="1" smtClean="0"/>
              <a:t>measures</a:t>
            </a:r>
            <a:r>
              <a:rPr lang="es-ES" b="1" dirty="0" smtClean="0"/>
              <a:t>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/>
              <a:t>cv.glmmod</a:t>
            </a:r>
            <a:r>
              <a:rPr lang="en-US" sz="2400" dirty="0"/>
              <a:t> &lt;- </a:t>
            </a:r>
            <a:r>
              <a:rPr lang="en-US" sz="2400" dirty="0" err="1"/>
              <a:t>cv.glmnet</a:t>
            </a:r>
            <a:r>
              <a:rPr lang="en-US" sz="2400" dirty="0"/>
              <a:t>(</a:t>
            </a:r>
            <a:r>
              <a:rPr lang="en-US" sz="2400" dirty="0" err="1"/>
              <a:t>as.matrix</a:t>
            </a:r>
            <a:r>
              <a:rPr lang="en-US" sz="2400" dirty="0"/>
              <a:t>(</a:t>
            </a:r>
            <a:r>
              <a:rPr lang="en-US" sz="2400" dirty="0" err="1"/>
              <a:t>CV_data</a:t>
            </a:r>
            <a:r>
              <a:rPr lang="en-US" sz="2400" dirty="0"/>
              <a:t>[c(-14)]),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                            </a:t>
            </a:r>
            <a:r>
              <a:rPr lang="en-US" sz="2400" dirty="0" err="1"/>
              <a:t>as.factor</a:t>
            </a:r>
            <a:r>
              <a:rPr lang="en-US" sz="2400" dirty="0"/>
              <a:t>(Churn),</a:t>
            </a:r>
            <a:r>
              <a:rPr lang="en-US" sz="2400" b="1" dirty="0" err="1"/>
              <a:t>nfolds</a:t>
            </a:r>
            <a:r>
              <a:rPr lang="en-US" sz="2400" b="1" dirty="0"/>
              <a:t>=10</a:t>
            </a:r>
            <a:r>
              <a:rPr lang="en-US" sz="2400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                     lambda = lambdas,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                     alpha=1, family="binomial",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                     </a:t>
            </a:r>
            <a:r>
              <a:rPr lang="en-US" sz="2400" b="1" dirty="0" err="1"/>
              <a:t>type.measure</a:t>
            </a:r>
            <a:r>
              <a:rPr lang="en-US" sz="2400" b="1" dirty="0"/>
              <a:t>="</a:t>
            </a:r>
            <a:r>
              <a:rPr lang="en-US" sz="2400" b="1" dirty="0" err="1"/>
              <a:t>auc</a:t>
            </a:r>
            <a:r>
              <a:rPr lang="en-US" sz="2400" b="1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231353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332656"/>
            <a:ext cx="6219825" cy="6219825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251520" y="188640"/>
            <a:ext cx="21339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plot(</a:t>
            </a:r>
            <a:r>
              <a:rPr lang="en-US" sz="2400" b="1" dirty="0" err="1"/>
              <a:t>cv.glmmod</a:t>
            </a:r>
            <a:r>
              <a:rPr lang="en-US" sz="2000" b="1" dirty="0"/>
              <a:t>)</a:t>
            </a:r>
          </a:p>
        </p:txBody>
      </p:sp>
      <p:sp>
        <p:nvSpPr>
          <p:cNvPr id="5" name="Rectángulo 4"/>
          <p:cNvSpPr/>
          <p:nvPr/>
        </p:nvSpPr>
        <p:spPr>
          <a:xfrm>
            <a:off x="6228184" y="1412776"/>
            <a:ext cx="387017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(Intercept)            -5.5311330812</a:t>
            </a:r>
          </a:p>
          <a:p>
            <a:r>
              <a:rPr lang="en-US" dirty="0" err="1"/>
              <a:t>Account.length</a:t>
            </a:r>
            <a:r>
              <a:rPr lang="en-US" dirty="0"/>
              <a:t>          .           </a:t>
            </a:r>
          </a:p>
          <a:p>
            <a:r>
              <a:rPr lang="en-US" dirty="0" err="1"/>
              <a:t>International.plan</a:t>
            </a:r>
            <a:r>
              <a:rPr lang="en-US" dirty="0"/>
              <a:t>      1.7949016711</a:t>
            </a:r>
          </a:p>
          <a:p>
            <a:r>
              <a:rPr lang="en-US" dirty="0" err="1"/>
              <a:t>Voice.mail.plan</a:t>
            </a:r>
            <a:r>
              <a:rPr lang="en-US" dirty="0"/>
              <a:t>        -0.5653239554</a:t>
            </a:r>
          </a:p>
          <a:p>
            <a:r>
              <a:rPr lang="en-US" dirty="0" err="1"/>
              <a:t>Number.vmail.messages</a:t>
            </a:r>
            <a:r>
              <a:rPr lang="en-US" dirty="0"/>
              <a:t>   .           </a:t>
            </a:r>
          </a:p>
          <a:p>
            <a:r>
              <a:rPr lang="en-US" dirty="0" err="1"/>
              <a:t>Total.day.minutes</a:t>
            </a:r>
            <a:r>
              <a:rPr lang="en-US" dirty="0"/>
              <a:t>       0.0098953273</a:t>
            </a:r>
          </a:p>
          <a:p>
            <a:r>
              <a:rPr lang="en-US" dirty="0" err="1"/>
              <a:t>Total.day.calls</a:t>
            </a:r>
            <a:r>
              <a:rPr lang="en-US" dirty="0"/>
              <a:t>         .           </a:t>
            </a:r>
          </a:p>
          <a:p>
            <a:r>
              <a:rPr lang="en-US" dirty="0" err="1"/>
              <a:t>Total.eve.minutes</a:t>
            </a:r>
            <a:r>
              <a:rPr lang="en-US" dirty="0"/>
              <a:t>       0.0029308939</a:t>
            </a:r>
          </a:p>
          <a:p>
            <a:r>
              <a:rPr lang="en-US" dirty="0" err="1"/>
              <a:t>Total.eve.calls</a:t>
            </a:r>
            <a:r>
              <a:rPr lang="en-US" dirty="0"/>
              <a:t>         .           </a:t>
            </a:r>
          </a:p>
          <a:p>
            <a:r>
              <a:rPr lang="en-US" dirty="0" err="1"/>
              <a:t>Total.night.minutes</a:t>
            </a:r>
            <a:r>
              <a:rPr lang="en-US" dirty="0"/>
              <a:t>     0.0004810834</a:t>
            </a:r>
          </a:p>
          <a:p>
            <a:r>
              <a:rPr lang="en-US" dirty="0" err="1"/>
              <a:t>Total.night.calls</a:t>
            </a:r>
            <a:r>
              <a:rPr lang="en-US" dirty="0"/>
              <a:t>       .           </a:t>
            </a:r>
          </a:p>
          <a:p>
            <a:r>
              <a:rPr lang="en-US" dirty="0" err="1"/>
              <a:t>Total.intl.minutes</a:t>
            </a:r>
            <a:r>
              <a:rPr lang="en-US" dirty="0"/>
              <a:t>      0.0572328126</a:t>
            </a:r>
          </a:p>
          <a:p>
            <a:r>
              <a:rPr lang="en-US" dirty="0" err="1"/>
              <a:t>Total.intl.calls</a:t>
            </a:r>
            <a:r>
              <a:rPr lang="en-US" dirty="0"/>
              <a:t>       -0.0605628439</a:t>
            </a:r>
          </a:p>
          <a:p>
            <a:r>
              <a:rPr lang="en-US" dirty="0" err="1"/>
              <a:t>Customer.service.calls</a:t>
            </a:r>
            <a:r>
              <a:rPr lang="en-US" dirty="0"/>
              <a:t>  0.4067470146</a:t>
            </a:r>
          </a:p>
        </p:txBody>
      </p:sp>
      <p:sp>
        <p:nvSpPr>
          <p:cNvPr id="7" name="Rectángulo 6"/>
          <p:cNvSpPr/>
          <p:nvPr/>
        </p:nvSpPr>
        <p:spPr>
          <a:xfrm>
            <a:off x="6686554" y="735087"/>
            <a:ext cx="1399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/>
              <a:t>8 </a:t>
            </a:r>
            <a:r>
              <a:rPr lang="es-ES" sz="2400" b="1" dirty="0" err="1" smtClean="0"/>
              <a:t>features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38828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323528" y="260648"/>
            <a:ext cx="8229600" cy="273630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/>
              <a:t># PERFORMANCE using TEST ERROR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/>
              <a:t> No significant difference…</a:t>
            </a:r>
            <a:endParaRPr lang="en-US" sz="24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63688" y="1169368"/>
            <a:ext cx="5688632" cy="56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43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323528" y="260648"/>
            <a:ext cx="8229600" cy="273630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/>
              <a:t># Feature Selection using Cross-Validation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/>
              <a:t> </a:t>
            </a:r>
            <a:r>
              <a:rPr lang="en-US" sz="2400" b="1" dirty="0">
                <a:hlinkClick r:id="rId3"/>
              </a:rPr>
              <a:t>https://</a:t>
            </a:r>
            <a:r>
              <a:rPr lang="en-US" sz="2400" b="1" dirty="0" smtClean="0">
                <a:hlinkClick r:id="rId3"/>
              </a:rPr>
              <a:t>topepo.github.io/caret/feature-selection-overview.html</a:t>
            </a:r>
            <a:endParaRPr lang="en-US" sz="2400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s-ES" sz="2400" dirty="0" err="1" smtClean="0"/>
              <a:t>Filter</a:t>
            </a:r>
            <a:r>
              <a:rPr lang="es-ES" sz="2400" dirty="0" smtClean="0"/>
              <a:t> / </a:t>
            </a:r>
            <a:r>
              <a:rPr lang="en-US" sz="2400" dirty="0" smtClean="0"/>
              <a:t>Wrapper methods</a:t>
            </a:r>
          </a:p>
          <a:p>
            <a:pPr marL="0" indent="0">
              <a:spcBef>
                <a:spcPts val="0"/>
              </a:spcBef>
              <a:buNone/>
            </a:pPr>
            <a:endParaRPr lang="es-ES" sz="2400" dirty="0"/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071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b="1" dirty="0" smtClean="0"/>
              <a:t>PRDL &amp; </a:t>
            </a:r>
            <a:r>
              <a:rPr lang="en-US" sz="3100" b="1" dirty="0" err="1" smtClean="0"/>
              <a:t>MLlab</a:t>
            </a:r>
            <a:r>
              <a:rPr lang="en-US" sz="3100" b="1" dirty="0" smtClean="0"/>
              <a:t> Final Project</a:t>
            </a:r>
            <a:endParaRPr lang="en-US" sz="27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 smtClean="0">
                <a:solidFill>
                  <a:srgbClr val="00B0F0"/>
                </a:solidFill>
              </a:rPr>
              <a:t>CONTENTS (III):</a:t>
            </a:r>
            <a:endParaRPr lang="en-US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sz="1600" dirty="0" smtClean="0"/>
          </a:p>
          <a:p>
            <a:pPr>
              <a:spcAft>
                <a:spcPts val="1200"/>
              </a:spcAft>
            </a:pPr>
            <a:r>
              <a:rPr lang="en-US" sz="2600" b="1" dirty="0" smtClean="0"/>
              <a:t>Churn</a:t>
            </a:r>
            <a:r>
              <a:rPr lang="es-ES" sz="2600" b="1" dirty="0" smtClean="0"/>
              <a:t> </a:t>
            </a:r>
            <a:r>
              <a:rPr lang="en-US" sz="2600" b="1" dirty="0" smtClean="0"/>
              <a:t>Prediction</a:t>
            </a:r>
          </a:p>
          <a:p>
            <a:pPr lvl="1"/>
            <a:r>
              <a:rPr lang="en-US" sz="2200" dirty="0" smtClean="0"/>
              <a:t>Fitting Interpretable Models for Exploratory Data Analysis</a:t>
            </a:r>
          </a:p>
          <a:p>
            <a:pPr lvl="2"/>
            <a:r>
              <a:rPr lang="en-US" dirty="0" smtClean="0"/>
              <a:t>Logistic</a:t>
            </a:r>
            <a:r>
              <a:rPr lang="es-ES" dirty="0" smtClean="0"/>
              <a:t> </a:t>
            </a:r>
            <a:r>
              <a:rPr lang="en-US" dirty="0" smtClean="0"/>
              <a:t>Regression</a:t>
            </a:r>
            <a:r>
              <a:rPr lang="es-ES" dirty="0" smtClean="0"/>
              <a:t> case</a:t>
            </a:r>
            <a:endParaRPr lang="en-US" dirty="0" smtClean="0"/>
          </a:p>
          <a:p>
            <a:pPr lvl="2"/>
            <a:endParaRPr lang="en-US" sz="1700" dirty="0" smtClean="0"/>
          </a:p>
          <a:p>
            <a:pPr lvl="1"/>
            <a:r>
              <a:rPr lang="en-US" dirty="0" smtClean="0"/>
              <a:t>Machine Learning algorithms</a:t>
            </a:r>
            <a:r>
              <a:rPr lang="es-ES" dirty="0" smtClean="0"/>
              <a:t>:</a:t>
            </a:r>
          </a:p>
          <a:p>
            <a:pPr lvl="2"/>
            <a:r>
              <a:rPr lang="es-ES" sz="2400" dirty="0" smtClean="0"/>
              <a:t>Simple </a:t>
            </a:r>
            <a:r>
              <a:rPr lang="en-US" sz="2400" dirty="0" smtClean="0"/>
              <a:t>Logistic Regression</a:t>
            </a:r>
          </a:p>
          <a:p>
            <a:pPr lvl="3"/>
            <a:r>
              <a:rPr lang="en-US" sz="2000" dirty="0" smtClean="0"/>
              <a:t>Model assessment</a:t>
            </a:r>
          </a:p>
          <a:p>
            <a:pPr lvl="2"/>
            <a:r>
              <a:rPr lang="en-US" dirty="0" smtClean="0"/>
              <a:t>Linear </a:t>
            </a:r>
            <a:r>
              <a:rPr lang="en-US" dirty="0"/>
              <a:t>Models:</a:t>
            </a:r>
          </a:p>
          <a:p>
            <a:pPr lvl="3"/>
            <a:r>
              <a:rPr lang="en-US" sz="2000" dirty="0"/>
              <a:t>Logistic</a:t>
            </a:r>
            <a:r>
              <a:rPr lang="es-ES" sz="2000" dirty="0"/>
              <a:t> </a:t>
            </a:r>
            <a:r>
              <a:rPr lang="en-US" sz="2000" dirty="0"/>
              <a:t>Regression, LDA, QDA,…</a:t>
            </a:r>
          </a:p>
          <a:p>
            <a:pPr lvl="2"/>
            <a:endParaRPr lang="es-ES" sz="2000" dirty="0" smtClean="0"/>
          </a:p>
          <a:p>
            <a:pPr lvl="2"/>
            <a:endParaRPr lang="en-US" sz="1700" dirty="0" smtClean="0"/>
          </a:p>
          <a:p>
            <a:pPr marL="57150" indent="0">
              <a:spcBef>
                <a:spcPts val="1800"/>
              </a:spcBef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9401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b="1" dirty="0" smtClean="0"/>
              <a:t>PRDL &amp; </a:t>
            </a:r>
            <a:r>
              <a:rPr lang="en-US" sz="3100" b="1" dirty="0" err="1" smtClean="0"/>
              <a:t>MLlab</a:t>
            </a:r>
            <a:r>
              <a:rPr lang="en-US" sz="3100" b="1" dirty="0" smtClean="0"/>
              <a:t> Final Project</a:t>
            </a:r>
            <a:endParaRPr lang="en-US" sz="27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1845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b="1" dirty="0" smtClean="0">
                <a:solidFill>
                  <a:srgbClr val="00B0F0"/>
                </a:solidFill>
              </a:rPr>
              <a:t>CONTENTS (IV):</a:t>
            </a:r>
            <a:endParaRPr lang="en-US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sz="1600" dirty="0" smtClean="0"/>
          </a:p>
          <a:p>
            <a:pPr>
              <a:spcAft>
                <a:spcPts val="1200"/>
              </a:spcAft>
            </a:pPr>
            <a:r>
              <a:rPr lang="es-ES" sz="2600" b="1" dirty="0" smtClean="0"/>
              <a:t>Non-linear Machine</a:t>
            </a:r>
            <a:r>
              <a:rPr lang="en-US" sz="2200" dirty="0" smtClean="0"/>
              <a:t> </a:t>
            </a:r>
            <a:r>
              <a:rPr lang="en-US" sz="2600" b="1" dirty="0"/>
              <a:t>Learning algorithms</a:t>
            </a:r>
            <a:r>
              <a:rPr lang="es-ES" sz="2200" dirty="0" smtClean="0"/>
              <a:t>:</a:t>
            </a:r>
          </a:p>
          <a:p>
            <a:pPr lvl="2"/>
            <a:r>
              <a:rPr lang="es-ES" sz="1700" dirty="0" err="1" smtClean="0"/>
              <a:t>Tress</a:t>
            </a:r>
            <a:r>
              <a:rPr lang="es-ES" sz="1700" dirty="0" smtClean="0"/>
              <a:t>, RF, </a:t>
            </a:r>
            <a:r>
              <a:rPr lang="es-ES" sz="1700" dirty="0" err="1" smtClean="0"/>
              <a:t>Bagging</a:t>
            </a:r>
            <a:r>
              <a:rPr lang="es-ES" sz="1700" dirty="0" smtClean="0"/>
              <a:t>, </a:t>
            </a:r>
            <a:r>
              <a:rPr lang="es-ES" sz="1700" dirty="0" err="1" smtClean="0"/>
              <a:t>Boosting</a:t>
            </a:r>
            <a:endParaRPr lang="en-US" sz="1700" dirty="0"/>
          </a:p>
          <a:p>
            <a:pPr lvl="2"/>
            <a:r>
              <a:rPr lang="es-ES" sz="1700" dirty="0" smtClean="0"/>
              <a:t>SVM</a:t>
            </a:r>
          </a:p>
          <a:p>
            <a:pPr lvl="2"/>
            <a:r>
              <a:rPr lang="es-ES" sz="1700" dirty="0" smtClean="0"/>
              <a:t>Deep </a:t>
            </a:r>
            <a:r>
              <a:rPr lang="es-ES" sz="1700" dirty="0" err="1" smtClean="0"/>
              <a:t>Learning</a:t>
            </a:r>
            <a:endParaRPr lang="es-ES" sz="1700" dirty="0" smtClean="0"/>
          </a:p>
          <a:p>
            <a:pPr lvl="2"/>
            <a:endParaRPr lang="en-US" sz="1700" dirty="0" smtClean="0"/>
          </a:p>
          <a:p>
            <a:r>
              <a:rPr lang="en-US" sz="2600" b="1" dirty="0" smtClean="0"/>
              <a:t>Computational languages and environments:</a:t>
            </a:r>
          </a:p>
          <a:p>
            <a:pPr lvl="1"/>
            <a:r>
              <a:rPr lang="es-ES" sz="2200" b="1" dirty="0" smtClean="0"/>
              <a:t>R</a:t>
            </a:r>
          </a:p>
          <a:p>
            <a:pPr lvl="1"/>
            <a:r>
              <a:rPr lang="es-ES" sz="2200" b="1" dirty="0" smtClean="0"/>
              <a:t>Python</a:t>
            </a:r>
          </a:p>
          <a:p>
            <a:pPr lvl="1"/>
            <a:r>
              <a:rPr lang="es-ES" sz="2200" b="1" dirty="0" err="1" smtClean="0"/>
              <a:t>Spark</a:t>
            </a:r>
            <a:r>
              <a:rPr lang="es-ES" sz="2200" b="1" dirty="0" smtClean="0"/>
              <a:t>: </a:t>
            </a:r>
            <a:r>
              <a:rPr lang="es-ES" sz="2200" b="1" dirty="0" err="1" smtClean="0"/>
              <a:t>PySpark</a:t>
            </a:r>
            <a:r>
              <a:rPr lang="es-ES" sz="2200" b="1" dirty="0" smtClean="0"/>
              <a:t>, </a:t>
            </a:r>
            <a:r>
              <a:rPr lang="es-ES" sz="2200" b="1" dirty="0" err="1" smtClean="0"/>
              <a:t>SparkR</a:t>
            </a:r>
            <a:r>
              <a:rPr lang="es-ES" sz="2200" b="1" dirty="0" smtClean="0"/>
              <a:t>,…</a:t>
            </a:r>
          </a:p>
          <a:p>
            <a:pPr marL="457200" lvl="1" indent="0">
              <a:buNone/>
            </a:pPr>
            <a:endParaRPr lang="en-US" sz="2200" b="1" dirty="0" smtClean="0"/>
          </a:p>
          <a:p>
            <a:r>
              <a:rPr lang="en-US" sz="2600" b="1" dirty="0" smtClean="0"/>
              <a:t>Results</a:t>
            </a:r>
          </a:p>
          <a:p>
            <a:r>
              <a:rPr lang="en-US" sz="2600" b="1" dirty="0" smtClean="0"/>
              <a:t>Discussion</a:t>
            </a:r>
          </a:p>
          <a:p>
            <a:pPr marL="457200" lvl="1" indent="0">
              <a:buNone/>
            </a:pPr>
            <a:endParaRPr lang="en-US" sz="2200" dirty="0" smtClean="0"/>
          </a:p>
          <a:p>
            <a:r>
              <a:rPr lang="en-US" sz="3000" b="1" dirty="0" smtClean="0"/>
              <a:t>Conclusions</a:t>
            </a:r>
          </a:p>
          <a:p>
            <a:pPr marL="57150" indent="0">
              <a:spcBef>
                <a:spcPts val="1800"/>
              </a:spcBef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1864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Orange Telecom </a:t>
            </a:r>
            <a:r>
              <a:rPr lang="en-US" b="1" dirty="0"/>
              <a:t>Churn Dataset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5400600"/>
          </a:xfrm>
        </p:spPr>
        <p:txBody>
          <a:bodyPr>
            <a:normAutofit fontScale="92500" lnSpcReduction="20000"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3000" b="1" dirty="0" smtClean="0"/>
              <a:t>Orange Telecom </a:t>
            </a:r>
            <a:r>
              <a:rPr lang="en-US" sz="3000" b="1" dirty="0"/>
              <a:t>Churn Dataset</a:t>
            </a:r>
            <a:endParaRPr lang="en-US" sz="3000" b="1" dirty="0" smtClean="0"/>
          </a:p>
          <a:p>
            <a:pPr lvl="1">
              <a:buClr>
                <a:schemeClr val="accent5">
                  <a:lumMod val="50000"/>
                </a:schemeClr>
              </a:buClr>
              <a:buFont typeface="Calibri Light" panose="020F0302020204030204" pitchFamily="34" charset="0"/>
              <a:buChar char="●"/>
            </a:pPr>
            <a:r>
              <a:rPr lang="en-US" dirty="0"/>
              <a:t>C</a:t>
            </a:r>
            <a:r>
              <a:rPr lang="en-US" dirty="0" smtClean="0"/>
              <a:t>onsists </a:t>
            </a:r>
            <a:r>
              <a:rPr lang="en-US" dirty="0"/>
              <a:t>of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cleaned</a:t>
            </a:r>
            <a:r>
              <a:rPr lang="en-US" dirty="0"/>
              <a:t> customer activity data (features), along with a </a:t>
            </a:r>
            <a:r>
              <a:rPr lang="en-US" b="1" dirty="0"/>
              <a:t>churn label specifying whether the customer canceled their subscription or not</a:t>
            </a:r>
            <a:r>
              <a:rPr lang="en-US" dirty="0"/>
              <a:t>. </a:t>
            </a:r>
            <a:endParaRPr lang="en-US" dirty="0" smtClean="0"/>
          </a:p>
          <a:p>
            <a:pPr lvl="1">
              <a:buClr>
                <a:schemeClr val="accent5">
                  <a:lumMod val="50000"/>
                </a:schemeClr>
              </a:buClr>
              <a:buFont typeface="Calibri Light" panose="020F0302020204030204" pitchFamily="34" charset="0"/>
              <a:buChar char="●"/>
            </a:pPr>
            <a:endParaRPr lang="en-US" sz="2000" dirty="0"/>
          </a:p>
          <a:p>
            <a:pPr lvl="1">
              <a:buClr>
                <a:schemeClr val="accent5">
                  <a:lumMod val="50000"/>
                </a:schemeClr>
              </a:buClr>
              <a:buFont typeface="Calibri Light" panose="020F0302020204030204" pitchFamily="34" charset="0"/>
              <a:buChar char="●"/>
            </a:pPr>
            <a:r>
              <a:rPr lang="en-US" sz="2600" dirty="0" smtClean="0"/>
              <a:t>The </a:t>
            </a:r>
            <a:r>
              <a:rPr lang="en-US" sz="2600" dirty="0"/>
              <a:t>data can be fetched from </a:t>
            </a:r>
            <a:r>
              <a:rPr lang="en-US" sz="2600" dirty="0" err="1"/>
              <a:t>BigML's</a:t>
            </a:r>
            <a:r>
              <a:rPr lang="en-US" sz="2600" dirty="0"/>
              <a:t> S3 bucket, churn-80 and churn-20. The two sets are from the same batch, but have been split by an 80/20 ratio. </a:t>
            </a:r>
          </a:p>
          <a:p>
            <a:pPr lvl="2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 smtClean="0"/>
              <a:t>churn-80 will be used </a:t>
            </a:r>
            <a:r>
              <a:rPr lang="en-US" sz="1800" dirty="0"/>
              <a:t>for training and cross-validation purposes, </a:t>
            </a:r>
            <a:endParaRPr lang="en-US" sz="1800" dirty="0" smtClean="0"/>
          </a:p>
          <a:p>
            <a:pPr lvl="2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 smtClean="0"/>
              <a:t>churn-20</a:t>
            </a:r>
            <a:r>
              <a:rPr lang="en-US" sz="1800" dirty="0"/>
              <a:t> </a:t>
            </a:r>
            <a:r>
              <a:rPr lang="en-US" sz="1800" dirty="0" smtClean="0"/>
              <a:t>will be used </a:t>
            </a:r>
            <a:r>
              <a:rPr lang="en-US" sz="1800" dirty="0"/>
              <a:t>for final testing and model performance evaluation. </a:t>
            </a:r>
            <a:endParaRPr lang="en-US" sz="1800" dirty="0" smtClean="0"/>
          </a:p>
          <a:p>
            <a:pPr marL="457200" lvl="1" indent="0">
              <a:buClr>
                <a:schemeClr val="accent5">
                  <a:lumMod val="50000"/>
                </a:schemeClr>
              </a:buClr>
              <a:buNone/>
            </a:pPr>
            <a:endParaRPr lang="es-ES" sz="2000" dirty="0" smtClean="0"/>
          </a:p>
          <a:p>
            <a:pPr lvl="1">
              <a:buClr>
                <a:srgbClr val="4BACC6">
                  <a:lumMod val="50000"/>
                </a:srgbClr>
              </a:buClr>
              <a:buFont typeface="Calibri Light" panose="020F0302020204030204" pitchFamily="34" charset="0"/>
              <a:buChar char="●"/>
            </a:pPr>
            <a:r>
              <a:rPr lang="es-ES" dirty="0" smtClean="0">
                <a:solidFill>
                  <a:prstClr val="black"/>
                </a:solidFill>
              </a:rPr>
              <a:t>Similar </a:t>
            </a:r>
            <a:r>
              <a:rPr lang="es-ES" dirty="0" err="1" smtClean="0">
                <a:solidFill>
                  <a:prstClr val="black"/>
                </a:solidFill>
              </a:rPr>
              <a:t>large-dataset</a:t>
            </a:r>
            <a:r>
              <a:rPr lang="es-ES" dirty="0" smtClean="0">
                <a:solidFill>
                  <a:prstClr val="black"/>
                </a:solidFill>
              </a:rPr>
              <a:t> </a:t>
            </a:r>
            <a:r>
              <a:rPr lang="es-ES" dirty="0">
                <a:solidFill>
                  <a:prstClr val="black"/>
                </a:solidFill>
              </a:rPr>
              <a:t>in :http://www.vincentlemaire-labs.fr/kddcup2009/</a:t>
            </a:r>
            <a:endParaRPr lang="es-ES" dirty="0" smtClean="0">
              <a:solidFill>
                <a:prstClr val="black"/>
              </a:solidFill>
            </a:endParaRPr>
          </a:p>
          <a:p>
            <a:pPr marL="457200" lvl="1" indent="0">
              <a:buClr>
                <a:srgbClr val="4BACC6">
                  <a:lumMod val="50000"/>
                </a:srgbClr>
              </a:buClr>
              <a:buNone/>
            </a:pPr>
            <a:r>
              <a:rPr lang="es-ES" dirty="0" smtClean="0">
                <a:solidFill>
                  <a:prstClr val="black"/>
                </a:solidFill>
              </a:rPr>
              <a:t> </a:t>
            </a:r>
            <a:endParaRPr lang="es-ES" sz="2000" dirty="0" smtClean="0"/>
          </a:p>
          <a:p>
            <a:pPr marL="457200" lvl="1" indent="0">
              <a:buClr>
                <a:schemeClr val="accent5">
                  <a:lumMod val="50000"/>
                </a:schemeClr>
              </a:buClr>
              <a:buNone/>
            </a:pPr>
            <a:endParaRPr lang="es-ES" sz="2000" dirty="0"/>
          </a:p>
          <a:p>
            <a:pPr marL="457200" lvl="1" indent="0">
              <a:buNone/>
            </a:pPr>
            <a:r>
              <a:rPr lang="es-ES" sz="2000" dirty="0">
                <a:hlinkClick r:id="rId2"/>
              </a:rPr>
              <a:t>https://mapr.com/blog/churn-prediction-pyspark-using-mllib-and-ml-packages</a:t>
            </a:r>
            <a:r>
              <a:rPr lang="es-ES" sz="2000" dirty="0" smtClean="0">
                <a:hlinkClick r:id="rId2"/>
              </a:rPr>
              <a:t>/</a:t>
            </a:r>
            <a:r>
              <a:rPr lang="es-ES" sz="2000" dirty="0" smtClean="0"/>
              <a:t> 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74487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Orange Telecoms Churn Dataset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5184576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s-ES" b="1" dirty="0" err="1" smtClean="0"/>
              <a:t>Churn</a:t>
            </a:r>
            <a:r>
              <a:rPr lang="es-ES" b="1" dirty="0" smtClean="0"/>
              <a:t> in Telecom </a:t>
            </a:r>
            <a:r>
              <a:rPr lang="es-ES" b="1" dirty="0" err="1" smtClean="0"/>
              <a:t>dataset</a:t>
            </a:r>
            <a:endParaRPr lang="en-US" sz="2400" b="1" dirty="0"/>
          </a:p>
          <a:p>
            <a:pPr marL="0" indent="0">
              <a:spcAft>
                <a:spcPts val="1200"/>
              </a:spcAft>
              <a:buNone/>
            </a:pPr>
            <a:r>
              <a:rPr lang="en-US" sz="2400" b="1" dirty="0" smtClean="0">
                <a:hlinkClick r:id="rId2"/>
              </a:rPr>
              <a:t>https</a:t>
            </a:r>
            <a:r>
              <a:rPr lang="en-US" sz="2400" b="1" dirty="0">
                <a:hlinkClick r:id="rId2"/>
              </a:rPr>
              <a:t>://</a:t>
            </a:r>
            <a:r>
              <a:rPr lang="en-US" sz="2400" b="1" dirty="0" smtClean="0">
                <a:hlinkClick r:id="rId2"/>
              </a:rPr>
              <a:t>bigml.com/user/francisco/gallery/dataset/5163ad540c0b5e5b22000383</a:t>
            </a:r>
            <a:endParaRPr lang="en-US" sz="2400" b="1" dirty="0"/>
          </a:p>
          <a:p>
            <a:pPr marL="0" indent="0">
              <a:spcAft>
                <a:spcPts val="1200"/>
              </a:spcAft>
              <a:buNone/>
            </a:pPr>
            <a:endParaRPr lang="es-ES" sz="2400" b="1" dirty="0" smtClean="0"/>
          </a:p>
          <a:p>
            <a:pPr marL="0" indent="0">
              <a:spcAft>
                <a:spcPts val="1200"/>
              </a:spcAft>
              <a:buNone/>
            </a:pPr>
            <a:endParaRPr lang="es-ES" sz="2400" b="1" dirty="0" smtClean="0"/>
          </a:p>
          <a:p>
            <a:pPr marL="0" indent="0">
              <a:spcAft>
                <a:spcPts val="1200"/>
              </a:spcAft>
              <a:buNone/>
            </a:pPr>
            <a:r>
              <a:rPr lang="es-ES" sz="2400" dirty="0" err="1" smtClean="0"/>
              <a:t>By</a:t>
            </a:r>
            <a:r>
              <a:rPr lang="es-ES" sz="2400" dirty="0" smtClean="0"/>
              <a:t> </a:t>
            </a:r>
            <a:r>
              <a:rPr lang="es-ES" sz="2400" dirty="0" err="1" smtClean="0"/>
              <a:t>the</a:t>
            </a:r>
            <a:r>
              <a:rPr lang="es-ES" sz="2400" dirty="0" smtClean="0"/>
              <a:t> </a:t>
            </a:r>
            <a:r>
              <a:rPr lang="es-ES" sz="2400" dirty="0" err="1" smtClean="0"/>
              <a:t>way</a:t>
            </a:r>
            <a:r>
              <a:rPr lang="es-ES" sz="2400" dirty="0" smtClean="0"/>
              <a:t>…. </a:t>
            </a:r>
            <a:r>
              <a:rPr lang="es-ES" b="1" dirty="0" smtClean="0">
                <a:solidFill>
                  <a:schemeClr val="accent6">
                    <a:lumMod val="50000"/>
                  </a:schemeClr>
                </a:solidFill>
              </a:rPr>
              <a:t>Machine </a:t>
            </a:r>
            <a:r>
              <a:rPr lang="es-ES" b="1" dirty="0" err="1" smtClean="0">
                <a:solidFill>
                  <a:schemeClr val="accent6">
                    <a:lumMod val="50000"/>
                  </a:schemeClr>
                </a:solidFill>
              </a:rPr>
              <a:t>Learning</a:t>
            </a:r>
            <a:r>
              <a:rPr lang="es-ES" b="1" dirty="0" smtClean="0">
                <a:solidFill>
                  <a:schemeClr val="accent6">
                    <a:lumMod val="50000"/>
                  </a:schemeClr>
                </a:solidFill>
              </a:rPr>
              <a:t> as a  </a:t>
            </a:r>
            <a:r>
              <a:rPr lang="es-ES" b="1" dirty="0" err="1" smtClean="0">
                <a:solidFill>
                  <a:schemeClr val="accent6">
                    <a:lumMod val="50000"/>
                  </a:schemeClr>
                </a:solidFill>
              </a:rPr>
              <a:t>Service</a:t>
            </a:r>
            <a:endParaRPr lang="es-E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s-ES" sz="2400" dirty="0" smtClean="0"/>
              <a:t> </a:t>
            </a:r>
            <a:r>
              <a:rPr lang="es-ES" sz="2400" dirty="0" err="1" smtClean="0"/>
              <a:t>We</a:t>
            </a:r>
            <a:r>
              <a:rPr lang="es-ES" sz="2400" dirty="0" smtClean="0"/>
              <a:t> can </a:t>
            </a:r>
            <a:r>
              <a:rPr lang="es-ES" sz="2400" dirty="0" err="1" smtClean="0"/>
              <a:t>comment</a:t>
            </a:r>
            <a:r>
              <a:rPr lang="es-ES" sz="2400" dirty="0" smtClean="0"/>
              <a:t> </a:t>
            </a:r>
            <a:r>
              <a:rPr lang="es-ES" sz="2400" dirty="0" err="1" smtClean="0"/>
              <a:t>BigML-like</a:t>
            </a:r>
            <a:r>
              <a:rPr lang="es-ES" sz="2400" dirty="0" smtClean="0"/>
              <a:t> </a:t>
            </a:r>
            <a:r>
              <a:rPr lang="es-ES" sz="2400" dirty="0" err="1" smtClean="0"/>
              <a:t>initiatives</a:t>
            </a:r>
            <a:r>
              <a:rPr lang="es-ES" sz="2400" dirty="0" smtClean="0"/>
              <a:t>:</a:t>
            </a:r>
            <a:endParaRPr lang="es-ES" sz="2400" dirty="0"/>
          </a:p>
          <a:p>
            <a:pPr marL="0" indent="0">
              <a:spcAft>
                <a:spcPts val="1200"/>
              </a:spcAft>
              <a:buNone/>
            </a:pPr>
            <a:r>
              <a:rPr lang="en-US" sz="2400" dirty="0"/>
              <a:t>https://predicsis.ai/blog/2015/9/29/machine-learning-wars-amazon-ml-vs-google-api-vs-bigml-vs-predicsis-api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72028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b="1" dirty="0" smtClean="0"/>
              <a:t>In AWS</a:t>
            </a:r>
            <a:endParaRPr lang="en-US" sz="3200" b="1" dirty="0"/>
          </a:p>
        </p:txBody>
      </p:sp>
      <p:sp>
        <p:nvSpPr>
          <p:cNvPr id="4" name="Rectángulo 3"/>
          <p:cNvSpPr/>
          <p:nvPr/>
        </p:nvSpPr>
        <p:spPr>
          <a:xfrm>
            <a:off x="1475656" y="188640"/>
            <a:ext cx="7416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https://aws.amazon.com/es/blogs/ai/predicting-customer-churn-with-amazon-machine-learning/</a:t>
            </a:r>
          </a:p>
        </p:txBody>
      </p:sp>
      <p:sp>
        <p:nvSpPr>
          <p:cNvPr id="5" name="Rectángulo 4"/>
          <p:cNvSpPr/>
          <p:nvPr/>
        </p:nvSpPr>
        <p:spPr>
          <a:xfrm>
            <a:off x="467544" y="1196752"/>
            <a:ext cx="799288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State</a:t>
            </a:r>
            <a:r>
              <a:rPr lang="en-US" dirty="0"/>
              <a:t>: the US state in which the customer resides, indicated by a two-letter abbreviation; for example, OH or NJ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Account Length</a:t>
            </a:r>
            <a:r>
              <a:rPr lang="en-US" dirty="0"/>
              <a:t>: the number of days that this account has been active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Area Code</a:t>
            </a:r>
            <a:r>
              <a:rPr lang="en-US" dirty="0"/>
              <a:t>: the three-digit area code of the corresponding customer’s phone number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Phone</a:t>
            </a:r>
            <a:r>
              <a:rPr lang="en-US" dirty="0">
                <a:solidFill>
                  <a:srgbClr val="FF0000"/>
                </a:solidFill>
              </a:rPr>
              <a:t>: the remaining seven-digit phone number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Int’l Plan</a:t>
            </a:r>
            <a:r>
              <a:rPr lang="en-US" dirty="0"/>
              <a:t>: whether the customer has an international calling plan: yes/no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VMail</a:t>
            </a:r>
            <a:r>
              <a:rPr lang="en-US" b="1" dirty="0"/>
              <a:t> Plan</a:t>
            </a:r>
            <a:r>
              <a:rPr lang="en-US" dirty="0"/>
              <a:t>: whether the customer has a voice mail feature: yes/no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VMail</a:t>
            </a:r>
            <a:r>
              <a:rPr lang="en-US" b="1" dirty="0"/>
              <a:t> Message</a:t>
            </a:r>
            <a:r>
              <a:rPr lang="en-US" dirty="0"/>
              <a:t>: presumably the average number of voice mail messages per month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Day Mins</a:t>
            </a:r>
            <a:r>
              <a:rPr lang="en-US" dirty="0"/>
              <a:t>: the total number of calling minutes used during the day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Day Calls</a:t>
            </a:r>
            <a:r>
              <a:rPr lang="en-US" dirty="0"/>
              <a:t>: the total number of calls placed during the day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Day Charge</a:t>
            </a:r>
            <a:r>
              <a:rPr lang="en-US" dirty="0"/>
              <a:t>: the billed cost of daytime calls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Eve Mins</a:t>
            </a:r>
            <a:r>
              <a:rPr lang="en-US" dirty="0"/>
              <a:t>, </a:t>
            </a:r>
            <a:r>
              <a:rPr lang="en-US" b="1" dirty="0"/>
              <a:t>Eve Calls</a:t>
            </a:r>
            <a:r>
              <a:rPr lang="en-US" dirty="0"/>
              <a:t>, </a:t>
            </a:r>
            <a:r>
              <a:rPr lang="en-US" b="1" dirty="0"/>
              <a:t>Eve Charge</a:t>
            </a:r>
            <a:r>
              <a:rPr lang="en-US" dirty="0"/>
              <a:t>: the billed cost for calls placed during the evening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Night Mins</a:t>
            </a:r>
            <a:r>
              <a:rPr lang="en-US" dirty="0"/>
              <a:t>, </a:t>
            </a:r>
            <a:r>
              <a:rPr lang="en-US" b="1" dirty="0"/>
              <a:t>Night Calls</a:t>
            </a:r>
            <a:r>
              <a:rPr lang="en-US" dirty="0"/>
              <a:t>, </a:t>
            </a:r>
            <a:r>
              <a:rPr lang="en-US" b="1" dirty="0"/>
              <a:t>Night Charge</a:t>
            </a:r>
            <a:r>
              <a:rPr lang="en-US" dirty="0"/>
              <a:t>: the billed cost for calls placed during nighttime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Intl Mins</a:t>
            </a:r>
            <a:r>
              <a:rPr lang="en-US" dirty="0"/>
              <a:t>, </a:t>
            </a:r>
            <a:r>
              <a:rPr lang="en-US" b="1" dirty="0"/>
              <a:t>Intl Calls</a:t>
            </a:r>
            <a:r>
              <a:rPr lang="en-US" dirty="0"/>
              <a:t>, </a:t>
            </a:r>
            <a:r>
              <a:rPr lang="en-US" b="1" dirty="0"/>
              <a:t>Intl Charge</a:t>
            </a:r>
            <a:r>
              <a:rPr lang="en-US" dirty="0"/>
              <a:t>: the billed cost for international calls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CustServ</a:t>
            </a:r>
            <a:r>
              <a:rPr lang="en-US" b="1" dirty="0"/>
              <a:t> Calls: </a:t>
            </a:r>
            <a:r>
              <a:rPr lang="en-US" dirty="0"/>
              <a:t>the number of calls placed to Customer Service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Churn?</a:t>
            </a:r>
            <a:r>
              <a:rPr lang="en-US" dirty="0"/>
              <a:t>: whether the customer left the service: true/false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2483768" y="6165304"/>
            <a:ext cx="2695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</a:rPr>
              <a:t>In RED </a:t>
            </a:r>
            <a:r>
              <a:rPr lang="es-ES" dirty="0" smtClean="0"/>
              <a:t>: </a:t>
            </a:r>
            <a:r>
              <a:rPr lang="es-ES" sz="2000" b="1" dirty="0" err="1" smtClean="0"/>
              <a:t>not</a:t>
            </a:r>
            <a:r>
              <a:rPr lang="es-ES" sz="2000" b="1" dirty="0" smtClean="0"/>
              <a:t> in </a:t>
            </a:r>
            <a:r>
              <a:rPr lang="es-ES" sz="2000" b="1" dirty="0" err="1" smtClean="0"/>
              <a:t>these</a:t>
            </a:r>
            <a:r>
              <a:rPr lang="es-ES" sz="2000" b="1" dirty="0" smtClean="0"/>
              <a:t> </a:t>
            </a:r>
            <a:r>
              <a:rPr lang="es-ES" sz="2000" b="1" dirty="0" err="1" smtClean="0"/>
              <a:t>csv</a:t>
            </a:r>
            <a:r>
              <a:rPr lang="es-ES" sz="2000" b="1" dirty="0" smtClean="0"/>
              <a:t>…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1228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ado 1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2257</TotalTime>
  <Words>1812</Words>
  <Application>Microsoft Office PowerPoint</Application>
  <PresentationFormat>Presentación en pantalla (4:3)</PresentationFormat>
  <Paragraphs>379</Paragraphs>
  <Slides>47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47</vt:i4>
      </vt:variant>
    </vt:vector>
  </HeadingPairs>
  <TitlesOfParts>
    <vt:vector size="53" baseType="lpstr">
      <vt:lpstr>Arial</vt:lpstr>
      <vt:lpstr>Calibri</vt:lpstr>
      <vt:lpstr>Calibri Light</vt:lpstr>
      <vt:lpstr>Cambria Math</vt:lpstr>
      <vt:lpstr>Wingdings</vt:lpstr>
      <vt:lpstr>Tema de Office</vt:lpstr>
      <vt:lpstr>Predictive &amp; Descriptive Learning Machine Learning Lab</vt:lpstr>
      <vt:lpstr>PRDL &amp; MLlab Final Project</vt:lpstr>
      <vt:lpstr>PRDL &amp; MLlab Final Project</vt:lpstr>
      <vt:lpstr>PRDL &amp; MLlab Final Project</vt:lpstr>
      <vt:lpstr>PRDL &amp; MLlab Final Project</vt:lpstr>
      <vt:lpstr>PRDL &amp; MLlab Final Project</vt:lpstr>
      <vt:lpstr>Orange Telecom Churn Dataset</vt:lpstr>
      <vt:lpstr>Orange Telecoms Churn Dataset</vt:lpstr>
      <vt:lpstr>In AWS</vt:lpstr>
      <vt:lpstr>Exploratory Analysis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CONCLUSIONS TO EXPLORATORY ANALYSIS</vt:lpstr>
      <vt:lpstr>PRDL &amp; MLlab Final Project</vt:lpstr>
      <vt:lpstr>Next Step: Model Selection</vt:lpstr>
      <vt:lpstr>Presentación de PowerPoint</vt:lpstr>
      <vt:lpstr>Next Step: Model Selection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Optimum working point ?</vt:lpstr>
      <vt:lpstr>PRDL &amp; MLlab Final Project</vt:lpstr>
      <vt:lpstr>Presentación de PowerPoint</vt:lpstr>
      <vt:lpstr>Presentación de PowerPoint</vt:lpstr>
      <vt:lpstr>Presentación de PowerPoint</vt:lpstr>
      <vt:lpstr>Let’s try using Cross-Validation</vt:lpstr>
      <vt:lpstr>Cross-Validation for Ridge Regression and Lasso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</dc:creator>
  <cp:lastModifiedBy>usuario</cp:lastModifiedBy>
  <cp:revision>131</cp:revision>
  <dcterms:created xsi:type="dcterms:W3CDTF">2015-11-05T18:51:35Z</dcterms:created>
  <dcterms:modified xsi:type="dcterms:W3CDTF">2017-11-15T15:49:08Z</dcterms:modified>
</cp:coreProperties>
</file>