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83" r:id="rId4"/>
    <p:sldId id="284" r:id="rId5"/>
    <p:sldId id="286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96" r:id="rId17"/>
    <p:sldId id="295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94629" autoAdjust="0"/>
  </p:normalViewPr>
  <p:slideViewPr>
    <p:cSldViewPr>
      <p:cViewPr varScale="1">
        <p:scale>
          <a:sx n="70" d="100"/>
          <a:sy n="70" d="100"/>
        </p:scale>
        <p:origin x="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15/10/2017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15/10/2017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15/10/2017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16416" y="6566440"/>
            <a:ext cx="8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15/10/2017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15/10/2017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15/10/2017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15/10/2017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15/10/2017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15/10/2017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15/10/2017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15/10/2017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&amp; Descriptive Learning</a:t>
            </a:r>
            <a:br>
              <a:rPr lang="en-US" dirty="0" smtClean="0"/>
            </a:br>
            <a:r>
              <a:rPr lang="en-US" dirty="0" smtClean="0"/>
              <a:t>Machine </a:t>
            </a:r>
            <a:r>
              <a:rPr lang="en-US" dirty="0" smtClean="0"/>
              <a:t>Learning Lab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699792" y="4653136"/>
            <a:ext cx="2854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Half-Term Assignment</a:t>
            </a:r>
          </a:p>
          <a:p>
            <a:pPr algn="ctr"/>
            <a:r>
              <a:rPr lang="es-ES" sz="2400" dirty="0" smtClean="0"/>
              <a:t>Luis Hernández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Data Analysis (II):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Thinking that my target should be </a:t>
            </a:r>
            <a:r>
              <a:rPr lang="en-US" sz="2400" b="1" dirty="0" smtClean="0">
                <a:solidFill>
                  <a:srgbClr val="FF0000"/>
                </a:solidFill>
              </a:rPr>
              <a:t>PREDICTING IAH </a:t>
            </a:r>
            <a:r>
              <a:rPr lang="en-US" sz="2400" b="1" dirty="0" smtClean="0"/>
              <a:t>from the other variables…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MS Reference Sans Serif" panose="020B0604030504040204" pitchFamily="34" charset="0"/>
              </a:rPr>
              <a:t>From pairs() I can see:</a:t>
            </a:r>
          </a:p>
          <a:p>
            <a:pPr marL="0" indent="0">
              <a:spcBef>
                <a:spcPts val="0"/>
              </a:spcBef>
              <a:buNone/>
            </a:pPr>
            <a:endParaRPr lang="es-ES" sz="1600" dirty="0">
              <a:latin typeface="MS Reference Sans Serif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MS Reference Sans Serif" panose="020B0604030504040204" pitchFamily="34" charset="0"/>
              </a:rPr>
              <a:t>Seems linear correlation between IAH and Weight, and Cervical</a:t>
            </a:r>
          </a:p>
          <a:p>
            <a:pPr>
              <a:spcBef>
                <a:spcPts val="0"/>
              </a:spcBef>
            </a:pPr>
            <a:endParaRPr lang="es-ES" sz="1600" dirty="0">
              <a:latin typeface="MS Reference Sans Serif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s-ES" sz="1600" dirty="0" smtClean="0">
                <a:latin typeface="MS Reference Sans Serif" panose="020B0604030504040204" pitchFamily="34" charset="0"/>
              </a:rPr>
              <a:t>BUT </a:t>
            </a:r>
            <a:r>
              <a:rPr lang="en-US" sz="1600" dirty="0" smtClean="0">
                <a:latin typeface="MS Reference Sans Serif" panose="020B0604030504040204" pitchFamily="34" charset="0"/>
              </a:rPr>
              <a:t>Weight and Cervical seems to be correlated </a:t>
            </a:r>
          </a:p>
          <a:p>
            <a:pPr>
              <a:spcBef>
                <a:spcPts val="0"/>
              </a:spcBef>
            </a:pPr>
            <a:endParaRPr lang="es-ES" sz="1600" dirty="0">
              <a:latin typeface="MS Reference Sans Serif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s-ES" sz="1600" dirty="0" smtClean="0">
                <a:latin typeface="MS Reference Sans Serif" panose="020B0604030504040204" pitchFamily="34" charset="0"/>
              </a:rPr>
              <a:t>…….</a:t>
            </a:r>
            <a:endParaRPr lang="en-US" sz="1600" dirty="0" smtClean="0">
              <a:latin typeface="MS Reference Sans Serif" panose="020B0604030504040204" pitchFamily="34" charset="0"/>
            </a:endParaRPr>
          </a:p>
          <a:p>
            <a:pPr marL="457200" lvl="1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506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396044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Data Analysis (III):</a:t>
            </a:r>
          </a:p>
          <a:p>
            <a:pPr marL="457200" lvl="1" indent="0">
              <a:buNone/>
            </a:pPr>
            <a:r>
              <a:rPr lang="en-US" sz="2000" dirty="0" smtClean="0"/>
              <a:t>I’ve obtained the correlation matrix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library(</a:t>
            </a:r>
            <a:r>
              <a:rPr lang="en-US" sz="2000" dirty="0" err="1" smtClean="0"/>
              <a:t>corrplot</a:t>
            </a:r>
            <a:r>
              <a:rPr lang="en-US" sz="2000" dirty="0" smtClean="0"/>
              <a:t>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# back to </a:t>
            </a:r>
            <a:r>
              <a:rPr lang="en-US" sz="2000" dirty="0" err="1"/>
              <a:t>as.numeric</a:t>
            </a:r>
            <a:r>
              <a:rPr lang="en-US" sz="2000" dirty="0"/>
              <a:t> for including it</a:t>
            </a:r>
            <a:r>
              <a:rPr lang="en-US" sz="2000" dirty="0" smtClean="0"/>
              <a:t>..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OSA$Gender</a:t>
            </a:r>
            <a:r>
              <a:rPr lang="en-US" sz="2000" dirty="0"/>
              <a:t> = </a:t>
            </a:r>
            <a:r>
              <a:rPr lang="en-US" sz="2000" dirty="0" err="1"/>
              <a:t>as.numeric</a:t>
            </a:r>
            <a:r>
              <a:rPr lang="en-US" sz="2000" dirty="0"/>
              <a:t>(</a:t>
            </a:r>
            <a:r>
              <a:rPr lang="en-US" sz="2000" dirty="0" err="1"/>
              <a:t>OSA$Gender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M &lt;- </a:t>
            </a:r>
            <a:r>
              <a:rPr lang="en-US" sz="2000" dirty="0" err="1"/>
              <a:t>cor</a:t>
            </a:r>
            <a:r>
              <a:rPr lang="en-US" sz="2000" dirty="0"/>
              <a:t>(OSA)</a:t>
            </a:r>
          </a:p>
          <a:p>
            <a:pPr marL="457200" lvl="1" indent="0">
              <a:buNone/>
            </a:pPr>
            <a:r>
              <a:rPr lang="en-US" sz="2000" dirty="0" err="1"/>
              <a:t>corrplot</a:t>
            </a:r>
            <a:r>
              <a:rPr lang="en-US" sz="2000" dirty="0"/>
              <a:t>(M, method="number")</a:t>
            </a: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1052736"/>
            <a:ext cx="767651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867619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Insights using Multiple LR (I):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s-ES" sz="1600" dirty="0" err="1">
                <a:latin typeface="MS Reference Sans Serif" panose="020B0604030504040204" pitchFamily="34" charset="0"/>
              </a:rPr>
              <a:t>attach</a:t>
            </a:r>
            <a:r>
              <a:rPr lang="es-ES" sz="1600" dirty="0">
                <a:latin typeface="MS Reference Sans Serif" panose="020B0604030504040204" pitchFamily="34" charset="0"/>
              </a:rPr>
              <a:t>(OSA</a:t>
            </a:r>
            <a:r>
              <a:rPr lang="es-ES" sz="1600" dirty="0">
                <a:latin typeface="MS Reference Sans Serif" panose="020B0604030504040204" pitchFamily="34" charset="0"/>
              </a:rPr>
              <a:t>)</a:t>
            </a:r>
            <a:endParaRPr lang="es-ES" sz="1600" dirty="0">
              <a:latin typeface="MS Reference Sans Serif" panose="020B0604030504040204" pitchFamily="34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s-ES" sz="1600" dirty="0" err="1">
                <a:latin typeface="MS Reference Sans Serif" panose="020B0604030504040204" pitchFamily="34" charset="0"/>
              </a:rPr>
              <a:t>lm.fit</a:t>
            </a:r>
            <a:r>
              <a:rPr lang="es-ES" sz="1600" dirty="0">
                <a:latin typeface="MS Reference Sans Serif" panose="020B0604030504040204" pitchFamily="34" charset="0"/>
              </a:rPr>
              <a:t>=lm(</a:t>
            </a:r>
            <a:r>
              <a:rPr lang="es-ES" sz="1600" dirty="0" err="1">
                <a:latin typeface="MS Reference Sans Serif" panose="020B0604030504040204" pitchFamily="34" charset="0"/>
              </a:rPr>
              <a:t>IAH~Weight+Height+Cervical+Age</a:t>
            </a:r>
            <a:r>
              <a:rPr lang="es-ES" sz="1600" dirty="0">
                <a:latin typeface="MS Reference Sans Serif" panose="020B0604030504040204" pitchFamily="34" charset="0"/>
              </a:rPr>
              <a:t>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sz="1600" dirty="0" err="1">
                <a:latin typeface="MS Reference Sans Serif" panose="020B0604030504040204" pitchFamily="34" charset="0"/>
              </a:rPr>
              <a:t>Summary</a:t>
            </a:r>
            <a:r>
              <a:rPr lang="es-ES" sz="1600" dirty="0">
                <a:latin typeface="MS Reference Sans Serif" panose="020B0604030504040204" pitchFamily="34" charset="0"/>
              </a:rPr>
              <a:t>(</a:t>
            </a:r>
            <a:r>
              <a:rPr lang="es-ES" sz="1600" dirty="0" err="1">
                <a:latin typeface="MS Reference Sans Serif" panose="020B0604030504040204" pitchFamily="34" charset="0"/>
              </a:rPr>
              <a:t>lm.fit</a:t>
            </a:r>
            <a:r>
              <a:rPr lang="es-ES" sz="1600" dirty="0">
                <a:latin typeface="MS Reference Sans Serif" panose="020B0604030504040204" pitchFamily="34" charset="0"/>
              </a:rPr>
              <a:t>)</a:t>
            </a:r>
            <a:endParaRPr lang="es-ES" sz="16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Insights using Multiple LR (II): </a:t>
            </a:r>
            <a:r>
              <a:rPr lang="en-US" sz="2400" b="1" dirty="0" smtClean="0">
                <a:solidFill>
                  <a:srgbClr val="FF0000"/>
                </a:solidFill>
              </a:rPr>
              <a:t>Analyze these results!!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9552" y="1844824"/>
            <a:ext cx="80466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Call:</a:t>
            </a:r>
          </a:p>
          <a:p>
            <a:r>
              <a:rPr lang="en-US" sz="1400" b="1" dirty="0"/>
              <a:t>lm(formula = IAH ~ Weight + Height + Cervical + Age)</a:t>
            </a:r>
          </a:p>
          <a:p>
            <a:endParaRPr lang="en-US" sz="1400" b="1" dirty="0"/>
          </a:p>
          <a:p>
            <a:r>
              <a:rPr lang="en-US" sz="1400" b="1" dirty="0"/>
              <a:t>Residuals:</a:t>
            </a:r>
          </a:p>
          <a:p>
            <a:r>
              <a:rPr lang="en-US" sz="1400" b="1" dirty="0"/>
              <a:t>    Min      1Q  Median      3Q     Max </a:t>
            </a:r>
          </a:p>
          <a:p>
            <a:r>
              <a:rPr lang="en-US" sz="1400" b="1" dirty="0"/>
              <a:t>-37.282 -10.886  -3.186   8.600  78.229 </a:t>
            </a:r>
          </a:p>
          <a:p>
            <a:endParaRPr lang="en-US" sz="1400" b="1" dirty="0"/>
          </a:p>
          <a:p>
            <a:r>
              <a:rPr lang="en-US" sz="1400" b="1" dirty="0"/>
              <a:t>Coefficients:</a:t>
            </a:r>
          </a:p>
          <a:p>
            <a:r>
              <a:rPr lang="en-US" sz="1400" b="1" dirty="0"/>
              <a:t>             Estimate Std. Error t value </a:t>
            </a:r>
            <a:r>
              <a:rPr lang="en-US" sz="1400" b="1" dirty="0" err="1"/>
              <a:t>Pr</a:t>
            </a:r>
            <a:r>
              <a:rPr lang="en-US" sz="1400" b="1" dirty="0"/>
              <a:t>(&gt;|t|)    </a:t>
            </a:r>
          </a:p>
          <a:p>
            <a:r>
              <a:rPr lang="en-US" sz="1400" b="1" dirty="0"/>
              <a:t>(Intercept) -30.52850   13.93144  -2.191 0.028815 *  </a:t>
            </a:r>
          </a:p>
          <a:p>
            <a:r>
              <a:rPr lang="en-US" sz="1400" b="1" dirty="0"/>
              <a:t>Weight        0.28810    0.05351   5.384 1.05e-07 ***</a:t>
            </a:r>
          </a:p>
          <a:p>
            <a:r>
              <a:rPr lang="en-US" sz="1400" b="1" dirty="0"/>
              <a:t>Height       -0.18505    0.08503  -2.176 0.029922 *  </a:t>
            </a:r>
          </a:p>
          <a:p>
            <a:r>
              <a:rPr lang="en-US" sz="1400" b="1" dirty="0"/>
              <a:t>Cervical      1.13859    0.25820   4.410 1.23e-05 ***</a:t>
            </a:r>
          </a:p>
          <a:p>
            <a:r>
              <a:rPr lang="en-US" sz="1400" b="1" dirty="0"/>
              <a:t>Age           0.21855    0.05951   3.673 0.000262 ***</a:t>
            </a:r>
          </a:p>
          <a:p>
            <a:r>
              <a:rPr lang="en-US" sz="1400" b="1" dirty="0"/>
              <a:t>---</a:t>
            </a:r>
          </a:p>
          <a:p>
            <a:r>
              <a:rPr lang="en-US" sz="1400" b="1" dirty="0" err="1"/>
              <a:t>Signif</a:t>
            </a:r>
            <a:r>
              <a:rPr lang="en-US" sz="1400" b="1" dirty="0"/>
              <a:t>. codes:  </a:t>
            </a:r>
          </a:p>
          <a:p>
            <a:r>
              <a:rPr lang="en-US" sz="1400" b="1" dirty="0"/>
              <a:t>0 ‘***’ 0.001 ‘**’ 0.01 ‘*’ 0.05 ‘.’ 0.1 ‘ ’ 1</a:t>
            </a:r>
          </a:p>
          <a:p>
            <a:endParaRPr lang="en-US" sz="1400" b="1" dirty="0"/>
          </a:p>
          <a:p>
            <a:r>
              <a:rPr lang="en-US" sz="1400" b="1" dirty="0"/>
              <a:t>Residual standard error: 15.87 on 594 degrees of freedom</a:t>
            </a:r>
          </a:p>
          <a:p>
            <a:r>
              <a:rPr lang="en-US" sz="1400" b="1" dirty="0"/>
              <a:t>Multiple R-squared:  0.2401,	Adjusted R-squared:  0.235 </a:t>
            </a:r>
          </a:p>
          <a:p>
            <a:r>
              <a:rPr lang="en-US" sz="1400" b="1" dirty="0"/>
              <a:t>F-statistic: 46.93 on 4 and 594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30287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Insights using Multiple LR (II…): </a:t>
            </a:r>
          </a:p>
          <a:p>
            <a:pPr>
              <a:spcAft>
                <a:spcPts val="1200"/>
              </a:spcAft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ES" sz="2400" b="1" dirty="0" smtClean="0">
                <a:solidFill>
                  <a:srgbClr val="FF0000"/>
                </a:solidFill>
              </a:rPr>
              <a:t>DISCUSS : </a:t>
            </a:r>
            <a:r>
              <a:rPr lang="es-ES" sz="2400" b="1" dirty="0" err="1" smtClean="0">
                <a:solidFill>
                  <a:srgbClr val="FF0000"/>
                </a:solidFill>
              </a:rPr>
              <a:t>predicting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the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average</a:t>
            </a:r>
            <a:r>
              <a:rPr lang="es-ES" sz="2400" b="1" dirty="0" smtClean="0">
                <a:solidFill>
                  <a:srgbClr val="FF0000"/>
                </a:solidFill>
              </a:rPr>
              <a:t>!!! </a:t>
            </a:r>
          </a:p>
          <a:p>
            <a:pPr marL="0" indent="0">
              <a:spcAft>
                <a:spcPts val="1200"/>
              </a:spcAft>
              <a:buNone/>
            </a:pPr>
            <a:endParaRPr lang="es-ES" sz="2400" b="1" dirty="0">
              <a:solidFill>
                <a:srgbClr val="FF0000"/>
              </a:solidFill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s-ES" sz="2400" b="1" dirty="0" smtClean="0">
                <a:solidFill>
                  <a:srgbClr val="00B050"/>
                </a:solidFill>
              </a:rPr>
              <a:t>COMPARE WITH </a:t>
            </a:r>
            <a:r>
              <a:rPr lang="es-ES" sz="2400" b="1" dirty="0" err="1" smtClean="0">
                <a:solidFill>
                  <a:srgbClr val="00B050"/>
                </a:solidFill>
              </a:rPr>
              <a:t>Naive</a:t>
            </a:r>
            <a:r>
              <a:rPr lang="es-ES" sz="2400" b="1" dirty="0" smtClean="0">
                <a:solidFill>
                  <a:srgbClr val="00B050"/>
                </a:solidFill>
              </a:rPr>
              <a:t> predictor!!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3042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Insights using Multiple LR (II…): </a:t>
            </a:r>
            <a:r>
              <a:rPr lang="en-US" sz="2400" b="1" dirty="0" smtClean="0">
                <a:solidFill>
                  <a:srgbClr val="FF0000"/>
                </a:solidFill>
              </a:rPr>
              <a:t>Analyze by gender !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OSA_male</a:t>
            </a:r>
            <a:r>
              <a:rPr lang="en-US" sz="2400" b="1" dirty="0">
                <a:solidFill>
                  <a:srgbClr val="FF0000"/>
                </a:solidFill>
              </a:rPr>
              <a:t>=subset(OSA, Gender==</a:t>
            </a:r>
            <a:r>
              <a:rPr lang="en-US" sz="2400" b="1" dirty="0" smtClean="0">
                <a:solidFill>
                  <a:srgbClr val="FF0000"/>
                </a:solidFill>
              </a:rPr>
              <a:t>0)</a:t>
            </a:r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5536" y="3645024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## </a:t>
            </a:r>
            <a:r>
              <a:rPr lang="en-US" sz="2400" b="1" dirty="0" smtClean="0"/>
              <a:t>Predicting </a:t>
            </a:r>
            <a:r>
              <a:rPr lang="en-US" sz="2400" b="1" dirty="0"/>
              <a:t>two particular cases</a:t>
            </a:r>
          </a:p>
          <a:p>
            <a:r>
              <a:rPr lang="en-US" sz="2400" b="1" dirty="0" err="1"/>
              <a:t>newdata</a:t>
            </a:r>
            <a:r>
              <a:rPr lang="en-US" sz="2400" b="1" dirty="0"/>
              <a:t> = </a:t>
            </a:r>
            <a:r>
              <a:rPr lang="en-US" sz="2400" b="1" dirty="0" err="1"/>
              <a:t>data.frame</a:t>
            </a:r>
            <a:r>
              <a:rPr lang="en-US" sz="2400" b="1" dirty="0"/>
              <a:t>(Height=c(185,180),Weight=c(100,80),Cervical=c(42,39),Age=c(58,46))</a:t>
            </a:r>
          </a:p>
          <a:p>
            <a:endParaRPr lang="en-US" sz="2400" b="1" dirty="0"/>
          </a:p>
          <a:p>
            <a:r>
              <a:rPr lang="en-US" sz="2400" b="1" dirty="0"/>
              <a:t>predict(</a:t>
            </a:r>
            <a:r>
              <a:rPr lang="en-US" sz="2400" b="1" dirty="0" err="1"/>
              <a:t>lm_male.fit</a:t>
            </a:r>
            <a:r>
              <a:rPr lang="en-US" sz="2400" b="1" dirty="0"/>
              <a:t>, </a:t>
            </a:r>
            <a:r>
              <a:rPr lang="en-US" sz="2400" b="1" dirty="0" err="1"/>
              <a:t>newdata</a:t>
            </a:r>
            <a:r>
              <a:rPr lang="en-US" sz="24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14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Insights using Multiple LR (II): </a:t>
            </a:r>
            <a:endParaRPr lang="es-ES" sz="2400" b="1" dirty="0">
              <a:solidFill>
                <a:srgbClr val="FF000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00B0F0"/>
                </a:solidFill>
              </a:rPr>
              <a:t>## Discuss about the ASSUMPTIONS of Linear </a:t>
            </a:r>
            <a:r>
              <a:rPr lang="en-US" sz="2400" b="1" dirty="0" smtClean="0">
                <a:solidFill>
                  <a:srgbClr val="00B0F0"/>
                </a:solidFill>
              </a:rPr>
              <a:t>Regression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s-ES" sz="2400" b="1" dirty="0" smtClean="0"/>
              <a:t>Explore </a:t>
            </a:r>
            <a:r>
              <a:rPr lang="es-ES" sz="2400" b="1" dirty="0" err="1" smtClean="0"/>
              <a:t>Residuals</a:t>
            </a:r>
            <a:r>
              <a:rPr lang="es-ES" sz="2400" b="1" dirty="0" smtClean="0"/>
              <a:t>, </a:t>
            </a:r>
            <a:r>
              <a:rPr lang="es-ES" sz="2400" b="1" dirty="0" err="1" smtClean="0"/>
              <a:t>distrib</a:t>
            </a:r>
            <a:r>
              <a:rPr lang="es-ES" sz="2400" b="1" dirty="0" smtClean="0"/>
              <a:t> (</a:t>
            </a:r>
            <a:r>
              <a:rPr lang="es-ES" sz="2400" b="1" dirty="0" err="1" smtClean="0"/>
              <a:t>hist</a:t>
            </a:r>
            <a:r>
              <a:rPr lang="es-ES" sz="2400" b="1" dirty="0" smtClean="0"/>
              <a:t>) of variables, IAH,..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plot(predict(</a:t>
            </a:r>
            <a:r>
              <a:rPr lang="en-US" sz="2400" dirty="0" err="1"/>
              <a:t>lm_male.fit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</a:rPr>
              <a:t>residuals</a:t>
            </a:r>
            <a:r>
              <a:rPr lang="en-US" sz="2400" dirty="0"/>
              <a:t>(</a:t>
            </a:r>
            <a:r>
              <a:rPr lang="en-US" sz="2400" dirty="0" err="1"/>
              <a:t>lm_male.fit</a:t>
            </a:r>
            <a:r>
              <a:rPr lang="en-US" sz="2400" dirty="0" smtClean="0"/>
              <a:t>))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plot(predict(</a:t>
            </a:r>
            <a:r>
              <a:rPr lang="en-US" sz="2400" dirty="0" err="1" smtClean="0"/>
              <a:t>lm_male.fit</a:t>
            </a:r>
            <a:r>
              <a:rPr lang="en-US" sz="2400" dirty="0"/>
              <a:t>), </a:t>
            </a:r>
            <a:r>
              <a:rPr lang="en-US" sz="2400" dirty="0" err="1" smtClean="0">
                <a:solidFill>
                  <a:srgbClr val="FF0000"/>
                </a:solidFill>
              </a:rPr>
              <a:t>rstudent</a:t>
            </a:r>
            <a:r>
              <a:rPr lang="en-US" sz="2400" dirty="0" smtClean="0"/>
              <a:t>(</a:t>
            </a:r>
            <a:r>
              <a:rPr lang="en-US" sz="2400" dirty="0" err="1" smtClean="0"/>
              <a:t>lm_male.fit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590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Half-Term Assignment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CONTENTS:</a:t>
            </a:r>
            <a:endParaRPr lang="en-US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b="1" dirty="0" smtClean="0"/>
              <a:t>Dataset : Sleep Apnea Patients</a:t>
            </a:r>
            <a:endParaRPr lang="en-US" sz="2400" b="1" dirty="0" smtClean="0"/>
          </a:p>
          <a:p>
            <a:pPr lvl="1"/>
            <a:r>
              <a:rPr lang="en-US" sz="2000" dirty="0" smtClean="0"/>
              <a:t>Sleep Apnea</a:t>
            </a:r>
          </a:p>
          <a:p>
            <a:pPr lvl="1"/>
            <a:r>
              <a:rPr lang="en-US" sz="2000" dirty="0" smtClean="0"/>
              <a:t>Dataset description</a:t>
            </a:r>
          </a:p>
          <a:p>
            <a:pPr lvl="1"/>
            <a:r>
              <a:rPr lang="es-ES" sz="2000" dirty="0" smtClean="0"/>
              <a:t>Data </a:t>
            </a:r>
            <a:r>
              <a:rPr lang="en-US" sz="2000" dirty="0" smtClean="0"/>
              <a:t>Analysis</a:t>
            </a:r>
          </a:p>
          <a:p>
            <a:pPr lvl="1"/>
            <a:r>
              <a:rPr lang="en-US" sz="2000" dirty="0" smtClean="0"/>
              <a:t>Insights</a:t>
            </a:r>
            <a:r>
              <a:rPr lang="es-ES" sz="2000" dirty="0" smtClean="0"/>
              <a:t> </a:t>
            </a:r>
            <a:r>
              <a:rPr lang="en-US" sz="2000" dirty="0" smtClean="0"/>
              <a:t>using</a:t>
            </a:r>
            <a:r>
              <a:rPr lang="es-ES" sz="2000" dirty="0" smtClean="0"/>
              <a:t> Linear </a:t>
            </a:r>
            <a:r>
              <a:rPr lang="en-US" sz="2000" dirty="0" smtClean="0"/>
              <a:t>Regression</a:t>
            </a:r>
          </a:p>
          <a:p>
            <a:pPr lvl="1"/>
            <a:r>
              <a:rPr lang="es-ES" sz="2000" dirty="0" err="1" smtClean="0"/>
              <a:t>Conclusions</a:t>
            </a:r>
            <a:endParaRPr lang="en-US" sz="2000" dirty="0" smtClean="0"/>
          </a:p>
          <a:p>
            <a:pPr marL="400050">
              <a:spcBef>
                <a:spcPts val="1800"/>
              </a:spcBef>
            </a:pPr>
            <a:r>
              <a:rPr lang="en-US" sz="2400" b="1" dirty="0" smtClean="0"/>
              <a:t>Dataset: XXX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86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Sleep Apnea (I)</a:t>
            </a:r>
            <a:endParaRPr lang="en-US" sz="2400" b="1" dirty="0" smtClean="0"/>
          </a:p>
          <a:p>
            <a:pPr marL="457200" lvl="1" indent="0">
              <a:buNone/>
            </a:pPr>
            <a:r>
              <a:rPr lang="en-US" sz="2000" dirty="0" smtClean="0"/>
              <a:t>This dataset contains information from individuals suspect to suffer Sleep Apnea Syndrome</a:t>
            </a:r>
          </a:p>
          <a:p>
            <a:pPr marL="457200" lvl="1" indent="0">
              <a:buNone/>
            </a:pPr>
            <a:endParaRPr lang="es-ES" sz="2000" dirty="0"/>
          </a:p>
          <a:p>
            <a:pPr marL="457200" lvl="1" indent="0">
              <a:buNone/>
            </a:pPr>
            <a:r>
              <a:rPr lang="en-US" sz="2000" dirty="0" smtClean="0"/>
              <a:t>“</a:t>
            </a:r>
            <a:r>
              <a:rPr lang="en-US" sz="2000" i="1" dirty="0" smtClean="0"/>
              <a:t>Sleep </a:t>
            </a:r>
            <a:r>
              <a:rPr lang="en-US" sz="2000" i="1" dirty="0"/>
              <a:t>apnea is a serious sleep disorder that occurs when a person's breathing is interrupted during sleep. People with untreated sleep apnea stop breathing repeatedly during their sleep, sometimes hundreds of times. This means the brain -- and the rest of the body -- may not get enough </a:t>
            </a:r>
            <a:r>
              <a:rPr lang="en-US" sz="2000" i="1" dirty="0" smtClean="0"/>
              <a:t>oxygen</a:t>
            </a:r>
            <a:r>
              <a:rPr lang="en-US" sz="2000" dirty="0" smtClean="0"/>
              <a:t>”</a:t>
            </a:r>
          </a:p>
          <a:p>
            <a:pPr marL="457200" lvl="1" indent="0">
              <a:buNone/>
            </a:pPr>
            <a:r>
              <a:rPr lang="es-ES" sz="2000" dirty="0"/>
              <a:t>https://</a:t>
            </a:r>
            <a:r>
              <a:rPr lang="es-ES" sz="2000" dirty="0" smtClean="0"/>
              <a:t>www.webmd.com/sleep-disorders/sleep-apnea/sleep-apnea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448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Sleep Apnea (II)</a:t>
            </a:r>
            <a:endParaRPr lang="en-US" sz="2400" b="1" dirty="0" smtClean="0"/>
          </a:p>
          <a:p>
            <a:pPr marL="457200" lvl="1" indent="0">
              <a:buNone/>
            </a:pPr>
            <a:r>
              <a:rPr lang="en-US" sz="2000" dirty="0" smtClean="0"/>
              <a:t>Risk </a:t>
            </a:r>
            <a:r>
              <a:rPr lang="en-US" sz="2000" dirty="0"/>
              <a:t>factors for sleep apnea include</a:t>
            </a:r>
            <a:r>
              <a:rPr lang="en-US" sz="2000" dirty="0" smtClean="0"/>
              <a:t>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   Being male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   Being overweight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   Being over age 40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   Having a large neck size (17 inches or greater in men and 16 inches or greater in women)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s-ES" sz="2000" dirty="0" smtClean="0"/>
              <a:t>https</a:t>
            </a:r>
            <a:r>
              <a:rPr lang="es-ES" sz="2000" dirty="0"/>
              <a:t>://</a:t>
            </a:r>
            <a:r>
              <a:rPr lang="es-ES" sz="2000" dirty="0" smtClean="0"/>
              <a:t>www.webmd.com/sleep-disorders/sleep-apnea/sleep-apnea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383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Sleep Apnea Dataset description (I):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datase</a:t>
            </a:r>
            <a:r>
              <a:rPr lang="en-US" sz="2000" dirty="0" smtClean="0"/>
              <a:t> contains 5 variables: Gender, IAH, Weight, Height</a:t>
            </a:r>
            <a:r>
              <a:rPr lang="es-ES" sz="2000" dirty="0" smtClean="0"/>
              <a:t>, </a:t>
            </a:r>
            <a:r>
              <a:rPr lang="en-US" sz="2000" dirty="0" smtClean="0"/>
              <a:t>Age, Cervical</a:t>
            </a:r>
            <a:endParaRPr lang="en-US" sz="2000" dirty="0" smtClean="0"/>
          </a:p>
          <a:p>
            <a:pPr marL="457200" lvl="1" indent="0">
              <a:buNone/>
            </a:pPr>
            <a:endParaRPr lang="es-ES" sz="2000" dirty="0"/>
          </a:p>
        </p:txBody>
      </p:sp>
      <p:sp>
        <p:nvSpPr>
          <p:cNvPr id="5" name="Rectángulo 4"/>
          <p:cNvSpPr/>
          <p:nvPr/>
        </p:nvSpPr>
        <p:spPr>
          <a:xfrm>
            <a:off x="755576" y="2420888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AHI is calculated by dividing the number of apnea events by the number of hours of sleep. The AHI values for adults are categorized as</a:t>
            </a:r>
            <a:r>
              <a:rPr lang="en-US" sz="2400" dirty="0" smtClean="0"/>
              <a:t>:</a:t>
            </a:r>
            <a:r>
              <a:rPr lang="en-US" sz="2400" baseline="30000" dirty="0" smtClean="0"/>
              <a:t>[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Normal: AHI&lt;5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Mild sleep apnea: 5≤AHI&lt;15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Moderate sleep apnea: 15≤AHI&lt;30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Severe sleep apnea: AHI≥30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979712" y="5589240"/>
            <a:ext cx="6694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https://en.wikipedia.org/wiki/Apnea%E2%80%93hypopnea_index</a:t>
            </a:r>
          </a:p>
        </p:txBody>
      </p:sp>
    </p:spTree>
    <p:extLst>
      <p:ext uri="{BB962C8B-B14F-4D97-AF65-F5344CB8AC3E}">
        <p14:creationId xmlns:p14="http://schemas.microsoft.com/office/powerpoint/2010/main" val="12189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Sleep Apnea Dataset description (II):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/>
              <a:t>Using</a:t>
            </a:r>
            <a:r>
              <a:rPr lang="es-ES" sz="2000" dirty="0" smtClean="0"/>
              <a:t> R </a:t>
            </a:r>
            <a:r>
              <a:rPr lang="en-US" sz="2000" dirty="0" smtClean="0"/>
              <a:t>I have read the Excel file: </a:t>
            </a:r>
            <a:r>
              <a:rPr lang="en-US" sz="2000" dirty="0" smtClean="0">
                <a:solidFill>
                  <a:srgbClr val="FF0000"/>
                </a:solidFill>
              </a:rPr>
              <a:t>There are NA values as “-1” that I’ve omitted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S Reference Sans Serif" panose="020B0604030504040204" pitchFamily="34" charset="0"/>
              </a:rPr>
              <a:t>library(</a:t>
            </a:r>
            <a:r>
              <a:rPr lang="en-US" sz="1600" dirty="0" err="1">
                <a:latin typeface="MS Reference Sans Serif" panose="020B0604030504040204" pitchFamily="34" charset="0"/>
              </a:rPr>
              <a:t>readxl</a:t>
            </a:r>
            <a:r>
              <a:rPr lang="en-US" sz="1600" dirty="0" smtClean="0">
                <a:latin typeface="MS Reference Sans Serif" panose="020B0604030504040204" pitchFamily="34" charset="0"/>
              </a:rPr>
              <a:t>)</a:t>
            </a:r>
            <a:endParaRPr lang="en-US" sz="1600" dirty="0">
              <a:latin typeface="MS Reference Sans Serif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MS Reference Sans Serif" panose="020B0604030504040204" pitchFamily="34" charset="0"/>
              </a:rPr>
              <a:t>OSA=</a:t>
            </a:r>
            <a:r>
              <a:rPr lang="en-US" sz="1600" dirty="0" err="1" smtClean="0">
                <a:latin typeface="MS Reference Sans Serif" panose="020B0604030504040204" pitchFamily="34" charset="0"/>
              </a:rPr>
              <a:t>read_excel</a:t>
            </a:r>
            <a:r>
              <a:rPr lang="en-US" sz="1600" dirty="0" smtClean="0">
                <a:latin typeface="MS Reference Sans Serif" panose="020B0604030504040204" pitchFamily="34" charset="0"/>
              </a:rPr>
              <a:t>(OSA_DB_UPM.</a:t>
            </a:r>
            <a:r>
              <a:rPr lang="en-US" sz="1600" dirty="0" err="1" smtClean="0">
                <a:latin typeface="MS Reference Sans Serif" panose="020B0604030504040204" pitchFamily="34" charset="0"/>
              </a:rPr>
              <a:t>xlsx</a:t>
            </a:r>
            <a:r>
              <a:rPr lang="en-US" sz="1600" dirty="0">
                <a:latin typeface="MS Reference Sans Serif" panose="020B0604030504040204" pitchFamily="34" charset="0"/>
              </a:rPr>
              <a:t>",na="-1")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S Reference Sans Serif" panose="020B0604030504040204" pitchFamily="34" charset="0"/>
              </a:rPr>
              <a:t>fix(OSA</a:t>
            </a:r>
            <a:r>
              <a:rPr lang="en-US" sz="1600" dirty="0" smtClean="0">
                <a:latin typeface="MS Reference Sans Serif" panose="020B060403050404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S Reference Sans Serif" panose="020B0604030504040204" pitchFamily="34" charset="0"/>
              </a:rPr>
              <a:t>OSA=</a:t>
            </a:r>
            <a:r>
              <a:rPr lang="en-US" sz="1600" dirty="0" err="1">
                <a:latin typeface="MS Reference Sans Serif" panose="020B0604030504040204" pitchFamily="34" charset="0"/>
              </a:rPr>
              <a:t>na.omit</a:t>
            </a:r>
            <a:r>
              <a:rPr lang="en-US" sz="1600" dirty="0">
                <a:latin typeface="MS Reference Sans Serif" panose="020B0604030504040204" pitchFamily="34" charset="0"/>
              </a:rPr>
              <a:t>(OSA)</a:t>
            </a:r>
            <a:endParaRPr lang="en-US" sz="1600" dirty="0" smtClean="0">
              <a:latin typeface="MS Reference Sans Serif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MS Reference Sans Serif" panose="020B0604030504040204" pitchFamily="34" charset="0"/>
            </a:endParaRPr>
          </a:p>
          <a:p>
            <a:pPr marL="457200" lvl="1" indent="0">
              <a:buNone/>
            </a:pPr>
            <a:endParaRPr lang="es-ES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924944"/>
            <a:ext cx="3914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Sleep Apnea Dataset description (III):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MS Reference Sans Serif" panose="020B0604030504040204" pitchFamily="34" charset="0"/>
              </a:rPr>
              <a:t>#Describe Database using R summary()</a:t>
            </a:r>
            <a:endParaRPr lang="en-US" sz="1600" dirty="0">
              <a:latin typeface="MS Reference Sans Serif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S Reference Sans Serif" panose="020B0604030504040204" pitchFamily="34" charset="0"/>
              </a:rPr>
              <a:t># First define Gender as a factor</a:t>
            </a:r>
            <a:r>
              <a:rPr lang="en-US" sz="1600" dirty="0" smtClean="0">
                <a:latin typeface="MS Reference Sans Serif" panose="020B0604030504040204" pitchFamily="34" charset="0"/>
              </a:rPr>
              <a:t>!</a:t>
            </a:r>
            <a:endParaRPr lang="en-US" sz="1600" dirty="0">
              <a:latin typeface="MS Reference Sans Serif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MS Reference Sans Serif" panose="020B0604030504040204" pitchFamily="34" charset="0"/>
              </a:rPr>
              <a:t>OSA$Gender</a:t>
            </a:r>
            <a:r>
              <a:rPr lang="en-US" sz="1600" dirty="0">
                <a:latin typeface="MS Reference Sans Serif" panose="020B0604030504040204" pitchFamily="34" charset="0"/>
              </a:rPr>
              <a:t> = factor(</a:t>
            </a:r>
            <a:r>
              <a:rPr lang="en-US" sz="1600" dirty="0" err="1">
                <a:latin typeface="MS Reference Sans Serif" panose="020B0604030504040204" pitchFamily="34" charset="0"/>
              </a:rPr>
              <a:t>OSA$Gender</a:t>
            </a:r>
            <a:r>
              <a:rPr lang="en-US" sz="1600" dirty="0">
                <a:latin typeface="MS Reference Sans Serif" panose="020B060403050404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S Reference Sans Serif" panose="020B0604030504040204" pitchFamily="34" charset="0"/>
              </a:rPr>
              <a:t>summary(OSA)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MS Reference Sans Serif" panose="020B0604030504040204" pitchFamily="34" charset="0"/>
            </a:endParaRPr>
          </a:p>
          <a:p>
            <a:pPr marL="457200" lvl="1" indent="0">
              <a:buNone/>
            </a:pP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6448425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9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Sleep Apnea Dataset description (III):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MS Reference Sans Serif" panose="020B0604030504040204" pitchFamily="34" charset="0"/>
              </a:rPr>
              <a:t>Comments</a:t>
            </a:r>
            <a:r>
              <a:rPr lang="es-ES" sz="1600" dirty="0" smtClean="0">
                <a:latin typeface="MS Reference Sans Serif" panose="020B060403050404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MS Reference Sans Serif" panose="020B0604030504040204" pitchFamily="34" charset="0"/>
              </a:rPr>
              <a:t>the number of males 428 vs 171 females</a:t>
            </a:r>
          </a:p>
          <a:p>
            <a:pPr>
              <a:spcBef>
                <a:spcPts val="0"/>
              </a:spcBef>
            </a:pPr>
            <a:r>
              <a:rPr lang="es-ES" sz="1600" dirty="0" smtClean="0">
                <a:latin typeface="MS Reference Sans Serif" panose="020B0604030504040204" pitchFamily="34" charset="0"/>
              </a:rPr>
              <a:t>IAH </a:t>
            </a:r>
            <a:r>
              <a:rPr lang="es-ES" sz="1600" dirty="0" err="1" smtClean="0">
                <a:latin typeface="MS Reference Sans Serif" panose="020B0604030504040204" pitchFamily="34" charset="0"/>
              </a:rPr>
              <a:t>ranges</a:t>
            </a:r>
            <a:r>
              <a:rPr lang="es-ES" sz="1600" dirty="0" smtClean="0">
                <a:latin typeface="MS Reference Sans Serif" panose="020B0604030504040204" pitchFamily="34" charset="0"/>
              </a:rPr>
              <a:t>… box </a:t>
            </a:r>
            <a:r>
              <a:rPr lang="es-ES" sz="1600" dirty="0" err="1" smtClean="0">
                <a:latin typeface="MS Reference Sans Serif" panose="020B0604030504040204" pitchFamily="34" charset="0"/>
              </a:rPr>
              <a:t>plots</a:t>
            </a:r>
            <a:r>
              <a:rPr lang="es-ES" sz="1600" dirty="0" smtClean="0">
                <a:latin typeface="MS Reference Sans Serif" panose="020B0604030504040204" pitchFamily="34" charset="0"/>
              </a:rPr>
              <a:t>?  … </a:t>
            </a:r>
            <a:r>
              <a:rPr lang="es-ES" sz="1600" dirty="0" err="1" smtClean="0">
                <a:latin typeface="MS Reference Sans Serif" panose="020B0604030504040204" pitchFamily="34" charset="0"/>
              </a:rPr>
              <a:t>histograms</a:t>
            </a:r>
            <a:endParaRPr lang="es-ES" sz="1600" dirty="0" smtClean="0">
              <a:latin typeface="MS Reference Sans Serif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s-ES" sz="1600" dirty="0" err="1" smtClean="0">
                <a:latin typeface="MS Reference Sans Serif" panose="020B0604030504040204" pitchFamily="34" charset="0"/>
              </a:rPr>
              <a:t>Other</a:t>
            </a:r>
            <a:r>
              <a:rPr lang="es-ES" sz="1600" dirty="0" smtClean="0">
                <a:latin typeface="MS Reference Sans Serif" panose="020B0604030504040204" pitchFamily="34" charset="0"/>
              </a:rPr>
              <a:t> </a:t>
            </a:r>
            <a:r>
              <a:rPr lang="es-ES" sz="1600" dirty="0" err="1" smtClean="0">
                <a:latin typeface="MS Reference Sans Serif" panose="020B0604030504040204" pitchFamily="34" charset="0"/>
              </a:rPr>
              <a:t>features</a:t>
            </a:r>
            <a:endParaRPr lang="es-ES" sz="1600" dirty="0" smtClean="0">
              <a:latin typeface="MS Reference Sans Serif" panose="020B0604030504040204" pitchFamily="34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MS Reference Sans Serif" panose="020B0604030504040204" pitchFamily="34" charset="0"/>
            </a:endParaRPr>
          </a:p>
          <a:p>
            <a:pPr marL="457200" lvl="1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249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Sleep </a:t>
            </a:r>
            <a:r>
              <a:rPr lang="en-US" b="1" dirty="0" smtClean="0"/>
              <a:t>Apnea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Data Analysis (I):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 err="1" smtClean="0">
                <a:latin typeface="MS Reference Sans Serif" panose="020B0604030504040204" pitchFamily="34" charset="0"/>
              </a:rPr>
              <a:t>I’ve</a:t>
            </a:r>
            <a:r>
              <a:rPr lang="es-ES" sz="1600" dirty="0" smtClean="0">
                <a:latin typeface="MS Reference Sans Serif" panose="020B0604030504040204" pitchFamily="34" charset="0"/>
              </a:rPr>
              <a:t> </a:t>
            </a:r>
            <a:r>
              <a:rPr lang="es-ES" sz="1600" dirty="0" err="1" smtClean="0">
                <a:latin typeface="MS Reference Sans Serif" panose="020B0604030504040204" pitchFamily="34" charset="0"/>
              </a:rPr>
              <a:t>used</a:t>
            </a:r>
            <a:r>
              <a:rPr lang="es-ES" sz="1600" dirty="0" smtClean="0">
                <a:latin typeface="MS Reference Sans Serif" panose="020B0604030504040204" pitchFamily="34" charset="0"/>
              </a:rPr>
              <a:t> </a:t>
            </a:r>
            <a:r>
              <a:rPr lang="es-ES" sz="1600" dirty="0" err="1" smtClean="0">
                <a:latin typeface="MS Reference Sans Serif" panose="020B0604030504040204" pitchFamily="34" charset="0"/>
              </a:rPr>
              <a:t>pairs</a:t>
            </a:r>
            <a:r>
              <a:rPr lang="es-ES" sz="1600" dirty="0" smtClean="0">
                <a:latin typeface="MS Reference Sans Serif" panose="020B0604030504040204" pitchFamily="34" charset="0"/>
              </a:rPr>
              <a:t>(OSA) to </a:t>
            </a:r>
            <a:r>
              <a:rPr lang="es-ES" sz="1600" dirty="0" err="1" smtClean="0">
                <a:latin typeface="MS Reference Sans Serif" panose="020B0604030504040204" pitchFamily="34" charset="0"/>
              </a:rPr>
              <a:t>obtain</a:t>
            </a:r>
            <a:r>
              <a:rPr lang="es-ES" sz="1600" dirty="0" smtClean="0">
                <a:latin typeface="MS Reference Sans Serif" panose="020B0604030504040204" pitchFamily="34" charset="0"/>
              </a:rPr>
              <a:t> </a:t>
            </a:r>
            <a:r>
              <a:rPr lang="es-ES" sz="1600" dirty="0" err="1" smtClean="0">
                <a:latin typeface="MS Reference Sans Serif" panose="020B0604030504040204" pitchFamily="34" charset="0"/>
              </a:rPr>
              <a:t>scatter</a:t>
            </a:r>
            <a:r>
              <a:rPr lang="es-ES" sz="1600" dirty="0" smtClean="0">
                <a:latin typeface="MS Reference Sans Serif" panose="020B0604030504040204" pitchFamily="34" charset="0"/>
              </a:rPr>
              <a:t> </a:t>
            </a:r>
            <a:r>
              <a:rPr lang="es-ES" sz="1600" dirty="0" err="1" smtClean="0">
                <a:latin typeface="MS Reference Sans Serif" panose="020B0604030504040204" pitchFamily="34" charset="0"/>
              </a:rPr>
              <a:t>plots</a:t>
            </a:r>
            <a:r>
              <a:rPr lang="es-ES" sz="1600" dirty="0" smtClean="0">
                <a:latin typeface="MS Reference Sans Serif" panose="020B0604030504040204" pitchFamily="34" charset="0"/>
              </a:rPr>
              <a:t>…</a:t>
            </a:r>
            <a:endParaRPr lang="en-US" sz="1600" dirty="0" smtClean="0">
              <a:latin typeface="MS Reference Sans Serif" panose="020B0604030504040204" pitchFamily="34" charset="0"/>
            </a:endParaRPr>
          </a:p>
          <a:p>
            <a:pPr marL="457200" lvl="1" indent="0">
              <a:buNone/>
            </a:pP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8676190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690</Words>
  <Application>Microsoft Office PowerPoint</Application>
  <PresentationFormat>Presentación en pantalla (4:3)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MS Reference Sans Serif</vt:lpstr>
      <vt:lpstr>Wingdings</vt:lpstr>
      <vt:lpstr>Tema de Office</vt:lpstr>
      <vt:lpstr>Predictive &amp; Descriptive Learning Machine Learning Lab</vt:lpstr>
      <vt:lpstr>PRDL &amp; MLlab Half-Term Assignment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  <vt:lpstr>Sleep Apnea Dataset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75</cp:revision>
  <dcterms:created xsi:type="dcterms:W3CDTF">2015-11-05T18:51:35Z</dcterms:created>
  <dcterms:modified xsi:type="dcterms:W3CDTF">2017-10-15T19:43:23Z</dcterms:modified>
</cp:coreProperties>
</file>