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302" r:id="rId4"/>
    <p:sldId id="301" r:id="rId5"/>
    <p:sldId id="257" r:id="rId6"/>
    <p:sldId id="283" r:id="rId7"/>
    <p:sldId id="299" r:id="rId8"/>
    <p:sldId id="303" r:id="rId9"/>
    <p:sldId id="304" r:id="rId10"/>
    <p:sldId id="305" r:id="rId11"/>
    <p:sldId id="312" r:id="rId12"/>
    <p:sldId id="323" r:id="rId13"/>
    <p:sldId id="313" r:id="rId14"/>
    <p:sldId id="314" r:id="rId15"/>
    <p:sldId id="324" r:id="rId16"/>
    <p:sldId id="315" r:id="rId17"/>
    <p:sldId id="316" r:id="rId18"/>
    <p:sldId id="317" r:id="rId19"/>
    <p:sldId id="325" r:id="rId20"/>
    <p:sldId id="318" r:id="rId21"/>
    <p:sldId id="320" r:id="rId22"/>
    <p:sldId id="319" r:id="rId23"/>
    <p:sldId id="326" r:id="rId24"/>
    <p:sldId id="321" r:id="rId25"/>
    <p:sldId id="322" r:id="rId26"/>
    <p:sldId id="306" r:id="rId27"/>
    <p:sldId id="307" r:id="rId28"/>
    <p:sldId id="308" r:id="rId29"/>
    <p:sldId id="309" r:id="rId30"/>
    <p:sldId id="310" r:id="rId31"/>
    <p:sldId id="311" r:id="rId32"/>
    <p:sldId id="284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94629" autoAdjust="0"/>
  </p:normalViewPr>
  <p:slideViewPr>
    <p:cSldViewPr>
      <p:cViewPr varScale="1">
        <p:scale>
          <a:sx n="70" d="100"/>
          <a:sy n="70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16416" y="6566440"/>
            <a:ext cx="8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06/11/2017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06/11/2017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06/11/2017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06/11/2017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06/11/2017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06/11/2017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06/11/2017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treselle.com/blog/customer-churn-logistic-regression-with-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pr.com/blog/churn-prediction-pyspark-using-mllib-and-ml-packag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gml.com/user/francisco/gallery/dataset/5163ad540c0b5e5b2200038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&amp; Descriptive Learning</a:t>
            </a:r>
            <a:br>
              <a:rPr lang="en-US" dirty="0" smtClean="0"/>
            </a:br>
            <a:r>
              <a:rPr lang="en-US" dirty="0" smtClean="0"/>
              <a:t>Machine Learning Lab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23728" y="4581128"/>
            <a:ext cx="4239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Final Project</a:t>
            </a:r>
            <a:endParaRPr lang="en-US" sz="2400" b="1" dirty="0" smtClean="0"/>
          </a:p>
          <a:p>
            <a:pPr algn="ctr"/>
            <a:r>
              <a:rPr lang="es-ES" sz="2400" dirty="0" smtClean="0"/>
              <a:t>Eduardo López &amp; Luis Hernández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List_States2=levels(</a:t>
            </a:r>
            <a:r>
              <a:rPr lang="en-US" sz="2400" dirty="0" err="1"/>
              <a:t>CV_data$State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/>
              <a:t>length</a:t>
            </a:r>
            <a:r>
              <a:rPr lang="es-ES" sz="2400" dirty="0"/>
              <a:t>(</a:t>
            </a:r>
            <a:r>
              <a:rPr lang="es-ES" sz="2400" dirty="0" err="1"/>
              <a:t>List_States</a:t>
            </a:r>
            <a:r>
              <a:rPr lang="es-E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51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and number users per state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barplot</a:t>
            </a:r>
            <a:r>
              <a:rPr lang="en-US" sz="2400" dirty="0" smtClean="0"/>
              <a:t>(summary(</a:t>
            </a:r>
            <a:r>
              <a:rPr lang="en-US" sz="2400" dirty="0" err="1" smtClean="0"/>
              <a:t>CV_data$State</a:t>
            </a:r>
            <a:r>
              <a:rPr lang="en-US" sz="2400" dirty="0"/>
              <a:t>))</a:t>
            </a:r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000857"/>
            <a:ext cx="848571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List_States2=levels(</a:t>
            </a:r>
            <a:r>
              <a:rPr lang="en-US" sz="2400" dirty="0" err="1"/>
              <a:t>CV_data$State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/>
              <a:t>length</a:t>
            </a:r>
            <a:r>
              <a:rPr lang="es-ES" sz="2400" dirty="0"/>
              <a:t>(</a:t>
            </a:r>
            <a:r>
              <a:rPr lang="es-ES" sz="2400" dirty="0" err="1"/>
              <a:t>List_States</a:t>
            </a:r>
            <a:r>
              <a:rPr lang="es-E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51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and number users per state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barplot</a:t>
            </a:r>
            <a:r>
              <a:rPr lang="en-US" sz="2400" dirty="0" smtClean="0"/>
              <a:t>(summary(</a:t>
            </a:r>
            <a:r>
              <a:rPr lang="en-US" sz="2400" dirty="0" err="1" smtClean="0"/>
              <a:t>CV_data$State</a:t>
            </a:r>
            <a:r>
              <a:rPr lang="en-US" sz="2400" dirty="0"/>
              <a:t>))</a:t>
            </a:r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000857"/>
            <a:ext cx="848571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0405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Analyze </a:t>
            </a:r>
            <a:r>
              <a:rPr lang="en-US" sz="2400" b="1" dirty="0"/>
              <a:t>number of churns per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TT=</a:t>
            </a:r>
            <a:r>
              <a:rPr lang="en-US" sz="2400" dirty="0" err="1" smtClean="0"/>
              <a:t>tapply</a:t>
            </a:r>
            <a:r>
              <a:rPr lang="en-US" sz="2400" dirty="0" smtClean="0"/>
              <a:t>(</a:t>
            </a:r>
            <a:r>
              <a:rPr lang="en-US" sz="2400" dirty="0" err="1" smtClean="0"/>
              <a:t>CV_data$State</a:t>
            </a:r>
            <a:r>
              <a:rPr lang="en-US" sz="2400" dirty="0"/>
              <a:t>, </a:t>
            </a:r>
            <a:r>
              <a:rPr lang="en-US" sz="2400" dirty="0" err="1"/>
              <a:t>CV_data$Churn</a:t>
            </a:r>
            <a:r>
              <a:rPr lang="en-US" sz="2400" dirty="0"/>
              <a:t>, summary)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Look for a better way for plotting</a:t>
            </a:r>
            <a:r>
              <a:rPr lang="en-US" sz="2400" b="1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windows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par(</a:t>
            </a:r>
            <a:r>
              <a:rPr lang="en-US" sz="2400" dirty="0" err="1"/>
              <a:t>mfrow</a:t>
            </a:r>
            <a:r>
              <a:rPr lang="en-US" sz="2400" dirty="0"/>
              <a:t>=c(3,1))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TT$True,col</a:t>
            </a:r>
            <a:r>
              <a:rPr lang="en-US" sz="2400" dirty="0"/>
              <a:t>=c("red"))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TT$False,col</a:t>
            </a:r>
            <a:r>
              <a:rPr lang="en-US" sz="2400" dirty="0"/>
              <a:t>=c("</a:t>
            </a:r>
            <a:r>
              <a:rPr lang="en-US" sz="2400" dirty="0" err="1"/>
              <a:t>darkblue</a:t>
            </a:r>
            <a:r>
              <a:rPr lang="en-US" sz="2400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TT$True</a:t>
            </a:r>
            <a:r>
              <a:rPr lang="en-US" sz="2400" dirty="0"/>
              <a:t>/(</a:t>
            </a:r>
            <a:r>
              <a:rPr lang="en-US" sz="2400" dirty="0" err="1"/>
              <a:t>TT$True+TT$False</a:t>
            </a:r>
            <a:r>
              <a:rPr lang="en-US" sz="2400" dirty="0"/>
              <a:t>),col=c("green"))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dev.off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37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537000" cy="4104456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971600" y="5085184"/>
            <a:ext cx="7488832" cy="589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states higher churn rates than others…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15212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 err="1" smtClean="0"/>
              <a:t>Scater</a:t>
            </a:r>
            <a:r>
              <a:rPr lang="en-US" sz="2400" b="1" dirty="0" smtClean="0"/>
              <a:t> plots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pairs(</a:t>
            </a:r>
            <a:r>
              <a:rPr lang="en-US" sz="2400" dirty="0" err="1"/>
              <a:t>CV_data</a:t>
            </a:r>
            <a:r>
              <a:rPr lang="en-US" sz="2400" dirty="0"/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8468217" cy="4069143"/>
          </a:xfrm>
          <a:prstGeom prst="rect">
            <a:avLst/>
          </a:prstGeom>
        </p:spPr>
      </p:pic>
      <p:sp>
        <p:nvSpPr>
          <p:cNvPr id="4" name="Marcador de contenido 3"/>
          <p:cNvSpPr txBox="1">
            <a:spLocks/>
          </p:cNvSpPr>
          <p:nvPr/>
        </p:nvSpPr>
        <p:spPr>
          <a:xfrm>
            <a:off x="1187624" y="1412776"/>
            <a:ext cx="7488832" cy="58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High “linearity” </a:t>
            </a:r>
            <a:r>
              <a:rPr lang="en-US" dirty="0" smtClean="0"/>
              <a:t>between some features…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 txBox="1">
            <a:spLocks/>
          </p:cNvSpPr>
          <p:nvPr/>
        </p:nvSpPr>
        <p:spPr>
          <a:xfrm>
            <a:off x="323528" y="0"/>
            <a:ext cx="748883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High “linearity” </a:t>
            </a:r>
            <a:r>
              <a:rPr lang="en-US" dirty="0" smtClean="0"/>
              <a:t>between some features…</a:t>
            </a:r>
            <a:endParaRPr lang="es-ES" dirty="0" smtClean="0"/>
          </a:p>
          <a:p>
            <a:pPr marL="0" indent="0">
              <a:buNone/>
            </a:pPr>
            <a:r>
              <a:rPr lang="es-ES" sz="2400" dirty="0" smtClean="0"/>
              <a:t>As </a:t>
            </a:r>
            <a:r>
              <a:rPr lang="es-ES" sz="2400" dirty="0" err="1" smtClean="0"/>
              <a:t>expected</a:t>
            </a:r>
            <a:r>
              <a:rPr lang="es-ES" sz="2400" dirty="0" smtClean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m</a:t>
            </a:r>
            <a:r>
              <a:rPr lang="en-US" sz="2400" dirty="0" err="1" smtClean="0"/>
              <a:t>inutes</a:t>
            </a:r>
            <a:r>
              <a:rPr lang="en-US" sz="2400" dirty="0" smtClean="0"/>
              <a:t> </a:t>
            </a:r>
            <a:r>
              <a:rPr lang="en-US" sz="2400" dirty="0"/>
              <a:t>and charge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smtClean="0"/>
              <a:t>so we will remove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Total.day.charge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Total.eve.charge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Total.night.charge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Total.intl.charge</a:t>
            </a:r>
            <a:r>
              <a:rPr lang="en-US" sz="2400" dirty="0"/>
              <a:t>'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1560" y="3717032"/>
            <a:ext cx="5904656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# </a:t>
            </a:r>
            <a:r>
              <a:rPr lang="en-US" sz="2000" dirty="0" smtClean="0"/>
              <a:t>So we will remove from data</a:t>
            </a:r>
          </a:p>
          <a:p>
            <a:r>
              <a:rPr lang="en-US" sz="2000" dirty="0" smtClean="0"/>
              <a:t># …using “set” from </a:t>
            </a:r>
            <a:r>
              <a:rPr lang="en-US" sz="2000" dirty="0" err="1" smtClean="0"/>
              <a:t>data.table</a:t>
            </a:r>
            <a:r>
              <a:rPr lang="en-US" sz="2000" dirty="0" smtClean="0"/>
              <a:t> library</a:t>
            </a:r>
            <a:endParaRPr lang="en-US" sz="2000" dirty="0"/>
          </a:p>
          <a:p>
            <a:r>
              <a:rPr lang="en-US" sz="2000" dirty="0"/>
              <a:t>library(</a:t>
            </a:r>
            <a:r>
              <a:rPr lang="en-US" sz="2000" dirty="0" err="1"/>
              <a:t>data.table</a:t>
            </a:r>
            <a:r>
              <a:rPr lang="en-US" sz="2000" dirty="0"/>
              <a:t>)</a:t>
            </a:r>
          </a:p>
          <a:p>
            <a:r>
              <a:rPr lang="en-US" sz="2000" dirty="0"/>
              <a:t>set(</a:t>
            </a:r>
            <a:r>
              <a:rPr lang="en-US" sz="2000" dirty="0" err="1"/>
              <a:t>CV_data</a:t>
            </a:r>
            <a:r>
              <a:rPr lang="en-US" sz="2000" dirty="0"/>
              <a:t>, j = c('State',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Area.code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Total.day.charge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Total.eve.charge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Total.night.charge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Total.intl.charge</a:t>
            </a:r>
            <a:r>
              <a:rPr lang="en-US" sz="2000" dirty="0"/>
              <a:t>') , value = NULL</a:t>
            </a:r>
            <a:r>
              <a:rPr lang="en-US" dirty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11960" y="4437112"/>
            <a:ext cx="4409425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State and Area Code </a:t>
            </a:r>
            <a:r>
              <a:rPr lang="en-US" b="1" dirty="0">
                <a:solidFill>
                  <a:srgbClr val="FF0000"/>
                </a:solidFill>
              </a:rPr>
              <a:t>“linearity” </a:t>
            </a:r>
            <a:r>
              <a:rPr lang="en-US" dirty="0" smtClean="0"/>
              <a:t>also dropped-out as they</a:t>
            </a:r>
          </a:p>
          <a:p>
            <a:r>
              <a:rPr lang="en-US" dirty="0"/>
              <a:t>a</a:t>
            </a:r>
            <a:r>
              <a:rPr lang="en-US" dirty="0" smtClean="0"/>
              <a:t>re categorical… BUT they should be used!!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We can analyze correlations…. BUT as we are working in a Classification problem better analyze discriminative power of features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4640560" cy="440577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580112" y="2348880"/>
            <a:ext cx="3312368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corrplot</a:t>
            </a:r>
            <a:r>
              <a:rPr lang="en-US" dirty="0"/>
              <a:t>)</a:t>
            </a:r>
          </a:p>
          <a:p>
            <a:r>
              <a:rPr lang="en-US" dirty="0" smtClean="0"/>
              <a:t># </a:t>
            </a:r>
            <a:r>
              <a:rPr lang="en-US" dirty="0"/>
              <a:t>after removing factors</a:t>
            </a:r>
          </a:p>
          <a:p>
            <a:r>
              <a:rPr lang="en-US" dirty="0"/>
              <a:t>M 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[c(-2,-3,-14)])</a:t>
            </a:r>
          </a:p>
          <a:p>
            <a:endParaRPr lang="en-US" dirty="0"/>
          </a:p>
          <a:p>
            <a:r>
              <a:rPr lang="en-US" dirty="0" err="1" smtClean="0"/>
              <a:t>corrplot</a:t>
            </a:r>
            <a:r>
              <a:rPr lang="en-US" dirty="0" smtClean="0"/>
              <a:t>(M</a:t>
            </a:r>
            <a:r>
              <a:rPr lang="en-US" dirty="0"/>
              <a:t>, method="circle")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68144" y="4509120"/>
            <a:ext cx="2867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Very Small correlation </a:t>
            </a:r>
            <a:r>
              <a:rPr lang="en-US" dirty="0" err="1" smtClean="0"/>
              <a:t>coeffs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Discrimination can be studied using: boxplot, class-histograms, …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96895"/>
            <a:ext cx="6400800" cy="56673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4464496" cy="39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194421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Studying discriminant power using statistical tests</a:t>
            </a:r>
            <a:r>
              <a:rPr lang="es-ES" sz="2400" b="1" dirty="0" smtClean="0"/>
              <a:t>…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kruskal.test</a:t>
            </a:r>
            <a:r>
              <a:rPr lang="en-US" sz="2400" dirty="0" smtClean="0"/>
              <a:t>(</a:t>
            </a:r>
            <a:r>
              <a:rPr lang="en-US" sz="2400" dirty="0" err="1" smtClean="0"/>
              <a:t>Total.night.minutes</a:t>
            </a:r>
            <a:r>
              <a:rPr lang="en-US" sz="2400" dirty="0" smtClean="0"/>
              <a:t> </a:t>
            </a:r>
            <a:r>
              <a:rPr lang="en-US" sz="2400" dirty="0"/>
              <a:t>~ Churn, data = </a:t>
            </a:r>
            <a:r>
              <a:rPr lang="en-US" sz="2400" dirty="0" err="1"/>
              <a:t>CV_data</a:t>
            </a:r>
            <a:r>
              <a:rPr lang="en-US" sz="24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/>
              <a:t>Kruskal</a:t>
            </a:r>
            <a:r>
              <a:rPr lang="en-US" sz="2400" dirty="0"/>
              <a:t>-Wallis chi-squared = 2.8035, </a:t>
            </a:r>
            <a:r>
              <a:rPr lang="en-US" sz="2400" dirty="0" err="1"/>
              <a:t>df</a:t>
            </a:r>
            <a:r>
              <a:rPr lang="en-US" sz="2400" dirty="0"/>
              <a:t> = 1, p-value </a:t>
            </a:r>
            <a:r>
              <a:rPr lang="en-US" sz="2400" dirty="0" smtClean="0"/>
              <a:t>= 0.09406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3528" y="2132856"/>
            <a:ext cx="82809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 smtClean="0"/>
              <a:t>Apply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for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all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features</a:t>
            </a:r>
            <a:r>
              <a:rPr lang="es-ES" sz="2000" b="1" dirty="0" smtClean="0"/>
              <a:t> and </a:t>
            </a:r>
            <a:r>
              <a:rPr lang="es-ES" sz="2000" b="1" dirty="0" err="1" smtClean="0"/>
              <a:t>find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the</a:t>
            </a:r>
            <a:r>
              <a:rPr lang="es-ES" sz="2000" b="1" dirty="0" smtClean="0"/>
              <a:t> more </a:t>
            </a:r>
            <a:r>
              <a:rPr lang="es-ES" sz="2000" b="1" dirty="0" err="1" smtClean="0"/>
              <a:t>discriminant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ones</a:t>
            </a:r>
            <a:r>
              <a:rPr lang="es-ES" sz="2000" b="1" dirty="0" smtClean="0"/>
              <a:t>: 14th </a:t>
            </a:r>
            <a:r>
              <a:rPr lang="es-ES" sz="2000" b="1" dirty="0" err="1" smtClean="0"/>
              <a:t>is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Churn</a:t>
            </a:r>
            <a:endParaRPr lang="es-ES" sz="2000" b="1" dirty="0" smtClean="0"/>
          </a:p>
          <a:p>
            <a:endParaRPr lang="en-US" dirty="0"/>
          </a:p>
          <a:p>
            <a:r>
              <a:rPr lang="en-US" dirty="0" err="1" smtClean="0"/>
              <a:t>P_values</a:t>
            </a:r>
            <a:r>
              <a:rPr lang="en-US" dirty="0" smtClean="0"/>
              <a:t>=apply(</a:t>
            </a:r>
            <a:r>
              <a:rPr lang="en-US" dirty="0" err="1" smtClean="0"/>
              <a:t>CV_data</a:t>
            </a:r>
            <a:r>
              <a:rPr lang="en-US" dirty="0"/>
              <a:t>[,-14], 2, function(x) </a:t>
            </a:r>
            <a:r>
              <a:rPr lang="en-US" dirty="0" err="1"/>
              <a:t>kruskal.test</a:t>
            </a:r>
            <a:r>
              <a:rPr lang="en-US" dirty="0"/>
              <a:t>(</a:t>
            </a:r>
            <a:r>
              <a:rPr lang="en-US" dirty="0" err="1"/>
              <a:t>x,CV_data</a:t>
            </a:r>
            <a:r>
              <a:rPr lang="en-US" dirty="0"/>
              <a:t>[,14])$</a:t>
            </a:r>
            <a:r>
              <a:rPr lang="en-US" dirty="0" err="1"/>
              <a:t>p.value</a:t>
            </a:r>
            <a:r>
              <a:rPr lang="en-US" dirty="0"/>
              <a:t>)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P_values</a:t>
            </a:r>
            <a:r>
              <a:rPr lang="en-US" dirty="0" smtClean="0"/>
              <a:t>[</a:t>
            </a:r>
            <a:r>
              <a:rPr lang="en-US" dirty="0" err="1" smtClean="0"/>
              <a:t>P_values</a:t>
            </a:r>
            <a:r>
              <a:rPr lang="en-US" dirty="0"/>
              <a:t>&lt;=.00001</a:t>
            </a:r>
            <a:r>
              <a:rPr lang="en-US" dirty="0" smtClean="0"/>
              <a:t>])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44943"/>
            <a:ext cx="6768752" cy="3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# scatter plot </a:t>
            </a:r>
            <a:r>
              <a:rPr lang="en-US" sz="2400" dirty="0"/>
              <a:t>between two features </a:t>
            </a:r>
            <a:r>
              <a:rPr lang="en-US" sz="2400" dirty="0" smtClean="0"/>
              <a:t>in different </a:t>
            </a:r>
            <a:r>
              <a:rPr lang="en-US" sz="2400" dirty="0"/>
              <a:t>colors per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attach(</a:t>
            </a:r>
            <a:r>
              <a:rPr lang="en-US" sz="2400" dirty="0" err="1" smtClean="0"/>
              <a:t>CV_data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plot(</a:t>
            </a:r>
            <a:r>
              <a:rPr lang="en-US" sz="2400" dirty="0" err="1"/>
              <a:t>Total.day.minutes</a:t>
            </a:r>
            <a:r>
              <a:rPr lang="en-US" sz="2400" dirty="0"/>
              <a:t>, </a:t>
            </a:r>
            <a:r>
              <a:rPr lang="en-US" sz="2400" dirty="0" err="1" smtClean="0"/>
              <a:t>Customer.service.calls</a:t>
            </a:r>
            <a:r>
              <a:rPr lang="en-US" sz="2400" dirty="0" smtClean="0"/>
              <a:t>, col=c</a:t>
            </a:r>
            <a:r>
              <a:rPr lang="en-US" sz="2400" dirty="0"/>
              <a:t>("</a:t>
            </a:r>
            <a:r>
              <a:rPr lang="en-US" sz="2400" dirty="0" err="1"/>
              <a:t>blue","red</a:t>
            </a:r>
            <a:r>
              <a:rPr lang="en-US" sz="2400" dirty="0"/>
              <a:t>")[Churn])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5428835" cy="27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248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Introduction:</a:t>
            </a:r>
          </a:p>
          <a:p>
            <a:pPr lvl="1">
              <a:spcAft>
                <a:spcPts val="1200"/>
              </a:spcAft>
            </a:pPr>
            <a:r>
              <a:rPr lang="en-US" b="1" dirty="0" smtClean="0"/>
              <a:t>Churn Prediction</a:t>
            </a:r>
          </a:p>
          <a:p>
            <a:pPr lvl="1">
              <a:spcAft>
                <a:spcPts val="1200"/>
              </a:spcAft>
            </a:pPr>
            <a:r>
              <a:rPr lang="en-US" b="1" dirty="0" smtClean="0"/>
              <a:t>State-of-the</a:t>
            </a:r>
            <a:r>
              <a:rPr lang="es-ES" b="1" dirty="0"/>
              <a:t> Art: https://archive.org/stream/IJETR032280/IJETR032129_djvu.txt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b="1" dirty="0" smtClean="0"/>
              <a:t>…</a:t>
            </a:r>
            <a:endParaRPr lang="en-US" b="1" dirty="0" smtClean="0"/>
          </a:p>
          <a:p>
            <a:pPr>
              <a:spcAft>
                <a:spcPts val="1200"/>
              </a:spcAft>
            </a:pPr>
            <a:r>
              <a:rPr lang="en-US" sz="3200" b="1" dirty="0" smtClean="0"/>
              <a:t>Dataset : Orange </a:t>
            </a:r>
            <a:r>
              <a:rPr lang="en-US" sz="3200" b="1" dirty="0"/>
              <a:t>Telecoms Churn </a:t>
            </a:r>
            <a:r>
              <a:rPr lang="en-US" sz="3200" b="1" dirty="0" smtClean="0"/>
              <a:t>Dataset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1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qplot</a:t>
            </a:r>
            <a:r>
              <a:rPr lang="en-US" sz="2400" dirty="0" smtClean="0"/>
              <a:t>(</a:t>
            </a:r>
            <a:r>
              <a:rPr lang="en-US" sz="2400" dirty="0" err="1" smtClean="0"/>
              <a:t>Total.day.calls</a:t>
            </a:r>
            <a:r>
              <a:rPr lang="en-US" sz="2400" dirty="0"/>
              <a:t>, </a:t>
            </a:r>
            <a:r>
              <a:rPr lang="en-US" sz="2400" dirty="0" err="1"/>
              <a:t>Customer.service.calls</a:t>
            </a:r>
            <a:r>
              <a:rPr lang="en-US" sz="2400" dirty="0" smtClean="0"/>
              <a:t>, </a:t>
            </a:r>
            <a:r>
              <a:rPr lang="en-US" sz="2400" dirty="0" err="1"/>
              <a:t>colour</a:t>
            </a:r>
            <a:r>
              <a:rPr lang="en-US" sz="2400" dirty="0"/>
              <a:t> = Churn, shape = Churn, </a:t>
            </a:r>
            <a:r>
              <a:rPr lang="en-US" sz="2400" dirty="0" smtClean="0"/>
              <a:t>data </a:t>
            </a:r>
            <a:r>
              <a:rPr lang="en-US" sz="2400" dirty="0"/>
              <a:t>= </a:t>
            </a:r>
            <a:r>
              <a:rPr lang="en-US" sz="2400" dirty="0" err="1"/>
              <a:t>CV_data</a:t>
            </a:r>
            <a:r>
              <a:rPr lang="en-US" sz="2400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3" y="1556792"/>
            <a:ext cx="8676190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Other ways to inspect discrimination power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</a:t>
            </a:r>
            <a:r>
              <a:rPr lang="en-US" sz="2400" dirty="0" err="1"/>
              <a:t>dplyr</a:t>
            </a:r>
            <a:r>
              <a:rPr lang="en-US" sz="2400" dirty="0"/>
              <a:t>: A Grammar of Data Manipulation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#A fast, consistent tool for working with data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like objects, both in memory and out of memory.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library(</a:t>
            </a:r>
            <a:r>
              <a:rPr lang="en-US" sz="2400" dirty="0" err="1"/>
              <a:t>dplyr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group_by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, Churn)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summarise</a:t>
            </a:r>
            <a:r>
              <a:rPr lang="en-US" sz="2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count = n(),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mean = mean(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sd</a:t>
            </a:r>
            <a:r>
              <a:rPr lang="en-US" sz="2400" dirty="0"/>
              <a:t> = </a:t>
            </a:r>
            <a:r>
              <a:rPr lang="en-US" sz="2400" dirty="0" err="1"/>
              <a:t>sd</a:t>
            </a:r>
            <a:r>
              <a:rPr lang="en-US" sz="2400" dirty="0"/>
              <a:t>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median = median(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IQR = IQR(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2123728" y="5229200"/>
            <a:ext cx="547260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 Churn count     mean       </a:t>
            </a:r>
            <a:r>
              <a:rPr lang="en-US" b="1" dirty="0" err="1"/>
              <a:t>sd</a:t>
            </a:r>
            <a:r>
              <a:rPr lang="en-US" b="1" dirty="0"/>
              <a:t> median   IQR</a:t>
            </a:r>
          </a:p>
          <a:p>
            <a:r>
              <a:rPr lang="en-US" b="1" dirty="0"/>
              <a:t>  &lt;</a:t>
            </a:r>
            <a:r>
              <a:rPr lang="en-US" b="1" dirty="0" err="1"/>
              <a:t>fctr</a:t>
            </a:r>
            <a:r>
              <a:rPr lang="en-US" b="1" dirty="0"/>
              <a:t>&gt; &lt;</a:t>
            </a:r>
            <a:r>
              <a:rPr lang="en-US" b="1" dirty="0" err="1"/>
              <a:t>int</a:t>
            </a:r>
            <a:r>
              <a:rPr lang="en-US" b="1" dirty="0"/>
              <a:t>&gt;    &lt;</a:t>
            </a:r>
            <a:r>
              <a:rPr lang="en-US" b="1" dirty="0" err="1"/>
              <a:t>dbl</a:t>
            </a:r>
            <a:r>
              <a:rPr lang="en-US" b="1" dirty="0"/>
              <a:t>&gt;    &lt;</a:t>
            </a:r>
            <a:r>
              <a:rPr lang="en-US" b="1" dirty="0" err="1"/>
              <a:t>dbl</a:t>
            </a:r>
            <a:r>
              <a:rPr lang="en-US" b="1" dirty="0"/>
              <a:t>&gt;  &lt;</a:t>
            </a:r>
            <a:r>
              <a:rPr lang="en-US" b="1" dirty="0" err="1"/>
              <a:t>dbl</a:t>
            </a:r>
            <a:r>
              <a:rPr lang="en-US" b="1" dirty="0"/>
              <a:t>&gt; &lt;</a:t>
            </a:r>
            <a:r>
              <a:rPr lang="en-US" b="1" dirty="0" err="1"/>
              <a:t>dbl</a:t>
            </a:r>
            <a:r>
              <a:rPr lang="en-US" b="1" dirty="0"/>
              <a:t>&gt;</a:t>
            </a:r>
          </a:p>
          <a:p>
            <a:r>
              <a:rPr lang="en-US" b="1" dirty="0"/>
              <a:t>1  False  2278 1.453029 1.152125      1     1</a:t>
            </a:r>
          </a:p>
          <a:p>
            <a:r>
              <a:rPr lang="en-US" b="1" dirty="0"/>
              <a:t>2   True   388 2.206186 1.882536      2     3</a:t>
            </a:r>
          </a:p>
        </p:txBody>
      </p:sp>
    </p:spTree>
    <p:extLst>
      <p:ext uri="{BB962C8B-B14F-4D97-AF65-F5344CB8AC3E}">
        <p14:creationId xmlns:p14="http://schemas.microsoft.com/office/powerpoint/2010/main" val="41261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32048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Ready</a:t>
            </a:r>
            <a:r>
              <a:rPr lang="es-ES" sz="2400" b="1" dirty="0" smtClean="0"/>
              <a:t> </a:t>
            </a:r>
            <a:r>
              <a:rPr lang="en-US" sz="2400" b="1" dirty="0" smtClean="0"/>
              <a:t>for</a:t>
            </a:r>
            <a:r>
              <a:rPr lang="es-ES" sz="2400" b="1" dirty="0" smtClean="0"/>
              <a:t> </a:t>
            </a:r>
            <a:r>
              <a:rPr lang="en-US" sz="2400" b="1" dirty="0" smtClean="0"/>
              <a:t>some</a:t>
            </a:r>
            <a:r>
              <a:rPr lang="es-ES" sz="2400" b="1" dirty="0" smtClean="0"/>
              <a:t> “</a:t>
            </a:r>
            <a:r>
              <a:rPr lang="en-US" sz="2400" b="1" dirty="0" smtClean="0"/>
              <a:t>possible</a:t>
            </a:r>
            <a:r>
              <a:rPr lang="es-ES" sz="2400" b="1" dirty="0" smtClean="0"/>
              <a:t>” </a:t>
            </a:r>
            <a:r>
              <a:rPr lang="en-US" sz="2400" b="1" dirty="0" smtClean="0"/>
              <a:t>effect of the relevant features…</a:t>
            </a:r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Customer calls</a:t>
            </a:r>
            <a:r>
              <a:rPr lang="es-ES" sz="2400" dirty="0" smtClean="0"/>
              <a:t>: </a:t>
            </a:r>
            <a:r>
              <a:rPr lang="en-US" sz="2400" dirty="0" smtClean="0"/>
              <a:t>malfunctioning</a:t>
            </a:r>
            <a:endParaRPr lang="es-ES" sz="2400" dirty="0"/>
          </a:p>
          <a:p>
            <a:pPr>
              <a:spcAft>
                <a:spcPts val="1200"/>
              </a:spcAft>
            </a:pPr>
            <a:r>
              <a:rPr lang="es-ES" sz="2400" dirty="0" smtClean="0"/>
              <a:t>International </a:t>
            </a:r>
            <a:r>
              <a:rPr lang="en-US" sz="2400" dirty="0" smtClean="0"/>
              <a:t>calls</a:t>
            </a:r>
            <a:r>
              <a:rPr lang="es-ES" sz="2400" dirty="0" smtClean="0"/>
              <a:t>: </a:t>
            </a:r>
            <a:r>
              <a:rPr lang="en-US" sz="2400" dirty="0" smtClean="0"/>
              <a:t>promotions</a:t>
            </a:r>
            <a:r>
              <a:rPr lang="es-ES" sz="2400" dirty="0" smtClean="0"/>
              <a:t>?</a:t>
            </a:r>
          </a:p>
          <a:p>
            <a:pPr>
              <a:spcAft>
                <a:spcPts val="1200"/>
              </a:spcAft>
            </a:pP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… these could be supported by some pre-existing analysis, reports, references</a:t>
            </a:r>
            <a:r>
              <a:rPr lang="es-ES" sz="2400" dirty="0" smtClean="0">
                <a:solidFill>
                  <a:srgbClr val="FF0000"/>
                </a:solidFill>
              </a:rPr>
              <a:t>, etc..  (</a:t>
            </a:r>
            <a:r>
              <a:rPr lang="en-US" sz="2400" dirty="0" smtClean="0">
                <a:solidFill>
                  <a:srgbClr val="FF0000"/>
                </a:solidFill>
              </a:rPr>
              <a:t>search them</a:t>
            </a:r>
            <a:r>
              <a:rPr lang="es-ES" sz="2400" dirty="0" smtClean="0">
                <a:solidFill>
                  <a:srgbClr val="FF0000"/>
                </a:solidFill>
              </a:rPr>
              <a:t>…)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7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err="1" smtClean="0"/>
              <a:t>Model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Selection</a:t>
            </a:r>
            <a:endParaRPr lang="en-US" sz="2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4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0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110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963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14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191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Methodological</a:t>
            </a:r>
            <a:r>
              <a:rPr lang="es-ES" sz="3200" b="1" dirty="0" smtClean="0"/>
              <a:t> </a:t>
            </a:r>
            <a:r>
              <a:rPr lang="en-US" sz="3200" b="1" dirty="0" smtClean="0"/>
              <a:t>Approach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636912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124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3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Orange 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>
                <a:hlinkClick r:id="rId2"/>
              </a:rPr>
              <a:t>://www.treselle.com/blog/customer-churn-logistic-regression-with-r</a:t>
            </a:r>
            <a:r>
              <a:rPr lang="en-US" sz="2400" b="1" dirty="0" smtClean="0">
                <a:hlinkClick r:id="rId2"/>
              </a:rPr>
              <a:t>/</a:t>
            </a:r>
            <a:endParaRPr lang="en-US" sz="2400" b="1" dirty="0" smtClean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413780" cy="31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Exploratory</a:t>
            </a:r>
            <a:r>
              <a:rPr lang="es-ES" sz="3200" b="1" dirty="0" smtClean="0"/>
              <a:t> Data </a:t>
            </a:r>
            <a:r>
              <a:rPr lang="en-US" sz="3200" b="1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Feature</a:t>
            </a:r>
            <a:r>
              <a:rPr lang="es-ES" sz="2800" dirty="0" smtClean="0"/>
              <a:t> </a:t>
            </a:r>
            <a:r>
              <a:rPr lang="en-US" sz="2800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Descriptive</a:t>
            </a:r>
            <a:r>
              <a:rPr lang="es-ES" sz="2800" dirty="0" smtClean="0"/>
              <a:t> </a:t>
            </a:r>
            <a:r>
              <a:rPr lang="en-US" sz="2800" dirty="0" smtClean="0"/>
              <a:t>Learning</a:t>
            </a:r>
            <a:r>
              <a:rPr lang="es-ES" sz="2800" dirty="0" smtClean="0"/>
              <a:t>: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PCA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Clustering (User’s</a:t>
            </a:r>
            <a:r>
              <a:rPr lang="es-ES" dirty="0" smtClean="0"/>
              <a:t> </a:t>
            </a:r>
            <a:r>
              <a:rPr lang="en-US" dirty="0" smtClean="0"/>
              <a:t>segmentation)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88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s-ES" sz="2200" dirty="0" smtClean="0"/>
              <a:t>Experimental </a:t>
            </a:r>
            <a:r>
              <a:rPr lang="en-US" sz="2200" dirty="0" smtClean="0"/>
              <a:t>Protocol</a:t>
            </a:r>
            <a:r>
              <a:rPr lang="es-ES" sz="2200" dirty="0" smtClean="0"/>
              <a:t>:</a:t>
            </a:r>
          </a:p>
          <a:p>
            <a:pPr lvl="2"/>
            <a:r>
              <a:rPr lang="en-US" sz="1800" dirty="0" smtClean="0"/>
              <a:t>Cross-validation</a:t>
            </a:r>
          </a:p>
          <a:p>
            <a:pPr lvl="1"/>
            <a:r>
              <a:rPr lang="en-US" sz="2200" dirty="0" smtClean="0"/>
              <a:t>Computational</a:t>
            </a:r>
            <a:r>
              <a:rPr lang="es-ES" sz="2200" dirty="0" smtClean="0"/>
              <a:t> </a:t>
            </a:r>
            <a:r>
              <a:rPr lang="en-US" sz="2200" dirty="0" smtClean="0"/>
              <a:t>Approach</a:t>
            </a:r>
            <a:r>
              <a:rPr lang="es-ES" sz="2200" dirty="0" smtClean="0"/>
              <a:t>:</a:t>
            </a:r>
          </a:p>
          <a:p>
            <a:pPr lvl="2"/>
            <a:r>
              <a:rPr lang="es-ES" sz="1700" dirty="0" smtClean="0"/>
              <a:t>Python </a:t>
            </a:r>
          </a:p>
          <a:p>
            <a:pPr lvl="2"/>
            <a:r>
              <a:rPr lang="es-ES" sz="1700" dirty="0" smtClean="0"/>
              <a:t>R</a:t>
            </a:r>
          </a:p>
          <a:p>
            <a:pPr lvl="2"/>
            <a:r>
              <a:rPr lang="es-ES" sz="1700" dirty="0" err="1" smtClean="0"/>
              <a:t>Spark</a:t>
            </a:r>
            <a:r>
              <a:rPr lang="es-ES" sz="1700" dirty="0"/>
              <a:t> </a:t>
            </a:r>
            <a:r>
              <a:rPr lang="es-ES" sz="1700" dirty="0" smtClean="0"/>
              <a:t>(</a:t>
            </a:r>
            <a:r>
              <a:rPr lang="es-ES" sz="1700" dirty="0" err="1" smtClean="0"/>
              <a:t>PySpark</a:t>
            </a:r>
            <a:r>
              <a:rPr lang="es-ES" sz="1700" dirty="0" smtClean="0"/>
              <a:t>)</a:t>
            </a:r>
          </a:p>
          <a:p>
            <a:pPr lvl="2"/>
            <a:endParaRPr lang="en-US" sz="1700" dirty="0" smtClean="0"/>
          </a:p>
          <a:p>
            <a:pPr lvl="1"/>
            <a:r>
              <a:rPr lang="en-US" sz="2200" dirty="0" smtClean="0"/>
              <a:t>Machine Learning algorithms</a:t>
            </a:r>
            <a:r>
              <a:rPr lang="es-ES" sz="2200" dirty="0" smtClean="0"/>
              <a:t>:</a:t>
            </a:r>
          </a:p>
          <a:p>
            <a:pPr lvl="2"/>
            <a:r>
              <a:rPr lang="en-US" sz="1700" dirty="0" smtClean="0"/>
              <a:t>Logistic</a:t>
            </a:r>
            <a:r>
              <a:rPr lang="es-ES" sz="1700" dirty="0" smtClean="0"/>
              <a:t> </a:t>
            </a:r>
            <a:r>
              <a:rPr lang="en-US" sz="1700" dirty="0" smtClean="0"/>
              <a:t>Regression</a:t>
            </a:r>
          </a:p>
          <a:p>
            <a:pPr lvl="2"/>
            <a:r>
              <a:rPr lang="es-ES" sz="1700" dirty="0" smtClean="0"/>
              <a:t>…</a:t>
            </a:r>
          </a:p>
          <a:p>
            <a:pPr lvl="2"/>
            <a:endParaRPr lang="en-US" sz="1700" dirty="0" smtClean="0"/>
          </a:p>
          <a:p>
            <a:pPr lvl="1"/>
            <a:r>
              <a:rPr lang="en-US" sz="2200" dirty="0" smtClean="0"/>
              <a:t>Results</a:t>
            </a:r>
          </a:p>
          <a:p>
            <a:pPr lvl="1"/>
            <a:r>
              <a:rPr lang="en-US" sz="2200" dirty="0" smtClean="0"/>
              <a:t>Discussion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3000" b="1" dirty="0" smtClean="0"/>
              <a:t>Conclusions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86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Orange </a:t>
            </a:r>
            <a:r>
              <a:rPr lang="en-US" b="1" dirty="0"/>
              <a:t>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Orange </a:t>
            </a:r>
            <a:r>
              <a:rPr lang="en-US" b="1" dirty="0"/>
              <a:t>Telecoms Churn Dataset</a:t>
            </a:r>
            <a:endParaRPr lang="en-US" b="1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cleaned</a:t>
            </a:r>
            <a:r>
              <a:rPr lang="en-US" dirty="0"/>
              <a:t> customer activity data (features), along with a </a:t>
            </a:r>
            <a:r>
              <a:rPr lang="en-US" b="1" dirty="0"/>
              <a:t>churn label specifying whether the customer canceled their subscription or not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endParaRPr lang="en-US" sz="2000" dirty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sz="2600" dirty="0" smtClean="0"/>
              <a:t>The </a:t>
            </a:r>
            <a:r>
              <a:rPr lang="en-US" sz="2600" dirty="0"/>
              <a:t>data can be fetched from </a:t>
            </a:r>
            <a:r>
              <a:rPr lang="en-US" sz="2600" dirty="0" err="1"/>
              <a:t>BigML's</a:t>
            </a:r>
            <a:r>
              <a:rPr lang="en-US" sz="2600" dirty="0"/>
              <a:t> S3 bucket, churn-80 and churn-20. The two sets are from the same batch, but have been split by an 80/20 ratio. </a:t>
            </a:r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churn-80 will be used </a:t>
            </a:r>
            <a:r>
              <a:rPr lang="en-US" sz="1800" dirty="0"/>
              <a:t>for training and cross-validation purposes, </a:t>
            </a:r>
            <a:endParaRPr lang="en-US" sz="1800" dirty="0" smtClean="0"/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churn-20</a:t>
            </a:r>
            <a:r>
              <a:rPr lang="en-US" sz="1800" dirty="0"/>
              <a:t> </a:t>
            </a:r>
            <a:r>
              <a:rPr lang="en-US" sz="1800" dirty="0" smtClean="0"/>
              <a:t>will be used </a:t>
            </a:r>
            <a:r>
              <a:rPr lang="en-US" sz="1800" dirty="0"/>
              <a:t>for final testing and model performance evaluation. 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 smtClean="0"/>
          </a:p>
          <a:p>
            <a:pPr lvl="1">
              <a:buClr>
                <a:srgbClr val="4BACC6">
                  <a:lumMod val="50000"/>
                </a:srgbClr>
              </a:buClr>
              <a:buFont typeface="Calibri Light" panose="020F0302020204030204" pitchFamily="34" charset="0"/>
              <a:buChar char="●"/>
            </a:pPr>
            <a:r>
              <a:rPr lang="es-ES" dirty="0" smtClean="0">
                <a:solidFill>
                  <a:prstClr val="black"/>
                </a:solidFill>
              </a:rPr>
              <a:t>Similar </a:t>
            </a:r>
            <a:r>
              <a:rPr lang="es-ES" dirty="0" err="1" smtClean="0">
                <a:solidFill>
                  <a:prstClr val="black"/>
                </a:solidFill>
              </a:rPr>
              <a:t>large-dataset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prstClr val="black"/>
                </a:solidFill>
              </a:rPr>
              <a:t>in :http://www.vincentlemaire-labs.fr/kddcup2009/</a:t>
            </a:r>
            <a:endParaRPr lang="es-ES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es-ES" dirty="0" smtClean="0">
                <a:solidFill>
                  <a:prstClr val="black"/>
                </a:solidFill>
              </a:rPr>
              <a:t> </a:t>
            </a:r>
            <a:endParaRPr lang="es-ES" sz="20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/>
          </a:p>
          <a:p>
            <a:pPr marL="457200" lvl="1" indent="0">
              <a:buNone/>
            </a:pPr>
            <a:r>
              <a:rPr lang="es-ES" sz="2000" dirty="0">
                <a:hlinkClick r:id="rId2"/>
              </a:rPr>
              <a:t>https://mapr.com/blog/churn-prediction-pyspark-using-mllib-and-ml-packages</a:t>
            </a:r>
            <a:r>
              <a:rPr lang="es-ES" sz="2000" dirty="0" smtClean="0">
                <a:hlinkClick r:id="rId2"/>
              </a:rPr>
              <a:t>/</a:t>
            </a:r>
            <a:r>
              <a:rPr lang="es-ES" sz="2000" dirty="0" smtClean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44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Orange 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-ES" b="1" dirty="0" err="1" smtClean="0"/>
              <a:t>Churn</a:t>
            </a:r>
            <a:r>
              <a:rPr lang="es-ES" b="1" dirty="0" smtClean="0"/>
              <a:t> in Telecom </a:t>
            </a:r>
            <a:r>
              <a:rPr lang="es-ES" b="1" dirty="0" err="1" smtClean="0"/>
              <a:t>dataset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bigml.com/user/francisco/gallery/dataset/5163ad540c0b5e5b22000383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way</a:t>
            </a:r>
            <a:r>
              <a:rPr lang="es-ES" sz="2400" dirty="0" smtClean="0"/>
              <a:t>…. 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Machine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Learning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as a 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endParaRPr lang="es-E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can </a:t>
            </a:r>
            <a:r>
              <a:rPr lang="es-ES" sz="2400" dirty="0" err="1" smtClean="0"/>
              <a:t>comment</a:t>
            </a:r>
            <a:r>
              <a:rPr lang="es-ES" sz="2400" dirty="0" smtClean="0"/>
              <a:t> </a:t>
            </a:r>
            <a:r>
              <a:rPr lang="es-ES" sz="2400" dirty="0" err="1" smtClean="0"/>
              <a:t>BigML-like</a:t>
            </a:r>
            <a:r>
              <a:rPr lang="es-ES" sz="2400" dirty="0" smtClean="0"/>
              <a:t> </a:t>
            </a:r>
            <a:r>
              <a:rPr lang="es-ES" sz="2400" dirty="0" err="1" smtClean="0"/>
              <a:t>initiatives</a:t>
            </a:r>
            <a:r>
              <a:rPr lang="es-ES" sz="2400" dirty="0" smtClean="0"/>
              <a:t>:</a:t>
            </a: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https://predicsis.ai/blog/2015/9/29/machine-learning-wars-amazon-ml-vs-google-api-vs-bigml-vs-predicsis-api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02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In AWS</a:t>
            </a:r>
            <a:endParaRPr lang="en-US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1475656" y="18864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https://aws.amazon.com/es/blogs/ai/predicting-customer-churn-with-amazon-machine-learning/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44" y="1196752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  <a:r>
              <a:rPr lang="en-US" dirty="0"/>
              <a:t>: the US state in which the customer resides, indicated by a two-letter abbreviation; for example, OH or NJ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Length</a:t>
            </a:r>
            <a:r>
              <a:rPr lang="en-US" dirty="0"/>
              <a:t>: the number of days that this account has been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Area Code</a:t>
            </a:r>
            <a:r>
              <a:rPr lang="en-US" dirty="0"/>
              <a:t>: the three-digit area code of the corresponding customer’s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Phone</a:t>
            </a:r>
            <a:r>
              <a:rPr lang="en-US" dirty="0">
                <a:solidFill>
                  <a:srgbClr val="FF0000"/>
                </a:solidFill>
              </a:rPr>
              <a:t>: the remaining seven-digit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Int’l Plan</a:t>
            </a:r>
            <a:r>
              <a:rPr lang="en-US" dirty="0"/>
              <a:t>: whether the customer has an international calling plan: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Plan</a:t>
            </a:r>
            <a:r>
              <a:rPr lang="en-US" dirty="0"/>
              <a:t>: whether the customer has a voice mail feature: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Message</a:t>
            </a:r>
            <a:r>
              <a:rPr lang="en-US" dirty="0"/>
              <a:t>: presumably the average number of voice mail messages per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Mins</a:t>
            </a:r>
            <a:r>
              <a:rPr lang="en-US" dirty="0"/>
              <a:t>: the total number of calling minutes used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Calls</a:t>
            </a:r>
            <a:r>
              <a:rPr lang="en-US" dirty="0"/>
              <a:t>: the total number of calls placed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Charge</a:t>
            </a:r>
            <a:r>
              <a:rPr lang="en-US" dirty="0"/>
              <a:t>: the billed cost of daytime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 Mins</a:t>
            </a:r>
            <a:r>
              <a:rPr lang="en-US" dirty="0"/>
              <a:t>, </a:t>
            </a:r>
            <a:r>
              <a:rPr lang="en-US" b="1" dirty="0"/>
              <a:t>Eve Calls</a:t>
            </a:r>
            <a:r>
              <a:rPr lang="en-US" dirty="0"/>
              <a:t>, </a:t>
            </a:r>
            <a:r>
              <a:rPr lang="en-US" b="1" dirty="0"/>
              <a:t>Eve Charge</a:t>
            </a:r>
            <a:r>
              <a:rPr lang="en-US" dirty="0"/>
              <a:t>: the billed cost for calls placed during the evening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Night Mins</a:t>
            </a:r>
            <a:r>
              <a:rPr lang="en-US" dirty="0"/>
              <a:t>, </a:t>
            </a:r>
            <a:r>
              <a:rPr lang="en-US" b="1" dirty="0"/>
              <a:t>Night Calls</a:t>
            </a:r>
            <a:r>
              <a:rPr lang="en-US" dirty="0"/>
              <a:t>, </a:t>
            </a:r>
            <a:r>
              <a:rPr lang="en-US" b="1" dirty="0"/>
              <a:t>Night Charge</a:t>
            </a:r>
            <a:r>
              <a:rPr lang="en-US" dirty="0"/>
              <a:t>: the billed cost for calls placed during nighttime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Intl Mins</a:t>
            </a:r>
            <a:r>
              <a:rPr lang="en-US" dirty="0"/>
              <a:t>, </a:t>
            </a:r>
            <a:r>
              <a:rPr lang="en-US" b="1" dirty="0"/>
              <a:t>Intl Calls</a:t>
            </a:r>
            <a:r>
              <a:rPr lang="en-US" dirty="0"/>
              <a:t>, </a:t>
            </a:r>
            <a:r>
              <a:rPr lang="en-US" b="1" dirty="0"/>
              <a:t>Intl Charge</a:t>
            </a:r>
            <a:r>
              <a:rPr lang="en-US" dirty="0"/>
              <a:t>: the billed cost for international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CustServ</a:t>
            </a:r>
            <a:r>
              <a:rPr lang="en-US" b="1" dirty="0"/>
              <a:t> Calls: </a:t>
            </a:r>
            <a:r>
              <a:rPr lang="en-US" dirty="0"/>
              <a:t>the number of calls placed to 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Churn?</a:t>
            </a:r>
            <a:r>
              <a:rPr lang="en-US" dirty="0"/>
              <a:t>: whether the customer left the service: true/false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83768" y="6165304"/>
            <a:ext cx="2695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In RED </a:t>
            </a:r>
            <a:r>
              <a:rPr lang="es-ES" dirty="0" smtClean="0"/>
              <a:t>: </a:t>
            </a:r>
            <a:r>
              <a:rPr lang="es-ES" sz="2000" b="1" dirty="0" err="1" smtClean="0"/>
              <a:t>not</a:t>
            </a:r>
            <a:r>
              <a:rPr lang="es-ES" sz="2000" b="1" dirty="0" smtClean="0"/>
              <a:t> in </a:t>
            </a:r>
            <a:r>
              <a:rPr lang="es-ES" sz="2000" b="1" dirty="0" err="1" smtClean="0"/>
              <a:t>these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csv</a:t>
            </a:r>
            <a:r>
              <a:rPr lang="es-E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22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872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file_train</a:t>
            </a:r>
            <a:r>
              <a:rPr lang="es-ES" sz="2400" dirty="0"/>
              <a:t> =</a:t>
            </a:r>
            <a:r>
              <a:rPr lang="es-ES" sz="2400" dirty="0" smtClean="0"/>
              <a:t>'churn-bigml-80.csv</a:t>
            </a:r>
            <a:r>
              <a:rPr lang="es-ES" sz="2400" dirty="0"/>
              <a:t>'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CV_data</a:t>
            </a:r>
            <a:r>
              <a:rPr lang="es-ES" sz="2400" dirty="0"/>
              <a:t> &lt;- read.csv(</a:t>
            </a:r>
            <a:r>
              <a:rPr lang="es-ES" sz="2400" dirty="0" err="1"/>
              <a:t>file_train</a:t>
            </a:r>
            <a:r>
              <a:rPr lang="es-ES" sz="2400" dirty="0"/>
              <a:t>, </a:t>
            </a:r>
            <a:r>
              <a:rPr lang="es-ES" sz="2400" dirty="0" err="1"/>
              <a:t>header</a:t>
            </a:r>
            <a:r>
              <a:rPr lang="es-ES" sz="2400" dirty="0"/>
              <a:t>=TRUE, </a:t>
            </a:r>
            <a:r>
              <a:rPr lang="es-ES" sz="2400" dirty="0" err="1"/>
              <a:t>sep</a:t>
            </a:r>
            <a:r>
              <a:rPr lang="es-ES" sz="2400" dirty="0" smtClean="0"/>
              <a:t>=",")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f</a:t>
            </a:r>
            <a:r>
              <a:rPr lang="es-ES" sz="2400" dirty="0" err="1" smtClean="0"/>
              <a:t>ix</a:t>
            </a:r>
            <a:r>
              <a:rPr lang="es-ES" sz="2400" dirty="0" smtClean="0"/>
              <a:t>(</a:t>
            </a:r>
            <a:r>
              <a:rPr lang="es-ES" sz="2400" dirty="0" err="1" smtClean="0"/>
              <a:t>CV_data</a:t>
            </a:r>
            <a:r>
              <a:rPr lang="es-ES" sz="2400" dirty="0" smtClean="0"/>
              <a:t>)</a:t>
            </a:r>
            <a:endParaRPr lang="es-ES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7308304" cy="2940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73016"/>
            <a:ext cx="704472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1030</Words>
  <Application>Microsoft Office PowerPoint</Application>
  <PresentationFormat>Presentación en pantalla (4:3)</PresentationFormat>
  <Paragraphs>199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Tema de Office</vt:lpstr>
      <vt:lpstr>Predictive &amp; Descriptive Learning Machine Learning Lab</vt:lpstr>
      <vt:lpstr>PRDL &amp; MLlab Final Project</vt:lpstr>
      <vt:lpstr>PRDL &amp; MLlab Final Project</vt:lpstr>
      <vt:lpstr>PRDL &amp; MLlab Final Project</vt:lpstr>
      <vt:lpstr>PRDL &amp; MLlab Final Project</vt:lpstr>
      <vt:lpstr>Orange Telecoms Churn Dataset</vt:lpstr>
      <vt:lpstr>Orange Telecoms Churn Dataset</vt:lpstr>
      <vt:lpstr>In AWS</vt:lpstr>
      <vt:lpstr>Exploratory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 Selection</vt:lpstr>
      <vt:lpstr>Presentación de PowerPoint</vt:lpstr>
      <vt:lpstr>Presentación de PowerPoint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Orange Telecoms Churn Dataset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98</cp:revision>
  <dcterms:created xsi:type="dcterms:W3CDTF">2015-11-05T18:51:35Z</dcterms:created>
  <dcterms:modified xsi:type="dcterms:W3CDTF">2017-11-06T17:58:59Z</dcterms:modified>
</cp:coreProperties>
</file>