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302" r:id="rId4"/>
    <p:sldId id="301" r:id="rId5"/>
    <p:sldId id="257" r:id="rId6"/>
    <p:sldId id="283" r:id="rId7"/>
    <p:sldId id="299" r:id="rId8"/>
    <p:sldId id="303" r:id="rId9"/>
    <p:sldId id="284" r:id="rId10"/>
    <p:sldId id="28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629" autoAdjust="0"/>
  </p:normalViewPr>
  <p:slideViewPr>
    <p:cSldViewPr>
      <p:cViewPr varScale="1">
        <p:scale>
          <a:sx n="70" d="100"/>
          <a:sy n="70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01/11/2017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01/11/2017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01/11/2017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01/11/2017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01/11/2017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pr.com/blog/churn-prediction-pyspark-using-mllib-and-ml-packag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gml.com/user/francisco/gallery/dataset/5163ad540c0b5e5b2200038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reselle.com/blog/customer-churn-logistic-regression-with-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&amp; Descriptive Learning</a:t>
            </a:r>
            <a:br>
              <a:rPr lang="en-US" dirty="0" smtClean="0"/>
            </a:br>
            <a:r>
              <a:rPr lang="en-US" dirty="0" smtClean="0"/>
              <a:t>Machine Learning Lab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23728" y="4581128"/>
            <a:ext cx="4239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Final Project</a:t>
            </a:r>
            <a:endParaRPr lang="en-US" sz="2400" b="1" dirty="0" smtClean="0"/>
          </a:p>
          <a:p>
            <a:pPr algn="ctr"/>
            <a:r>
              <a:rPr lang="es-ES" sz="2400" dirty="0" smtClean="0"/>
              <a:t>Eduardo López &amp; Luis </a:t>
            </a:r>
            <a:r>
              <a:rPr lang="es-ES" sz="2400" dirty="0" smtClean="0"/>
              <a:t>Hernández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 err="1" smtClean="0"/>
              <a:t>Number</a:t>
            </a:r>
            <a:r>
              <a:rPr lang="es-ES" sz="2400" b="1" dirty="0" smtClean="0"/>
              <a:t> of </a:t>
            </a:r>
            <a:r>
              <a:rPr lang="es-ES" sz="2400" b="1" dirty="0" err="1" smtClean="0"/>
              <a:t>states</a:t>
            </a:r>
            <a:r>
              <a:rPr lang="es-ES" sz="2400" b="1" dirty="0" smtClean="0"/>
              <a:t>?  </a:t>
            </a:r>
            <a:endParaRPr lang="en-US" sz="2400" b="1" dirty="0" smtClean="0"/>
          </a:p>
          <a:p>
            <a:pPr marL="457200" lvl="1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2189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</a:t>
            </a:r>
            <a:r>
              <a:rPr lang="en-US" sz="3100" b="1" dirty="0" smtClean="0"/>
              <a:t>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248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Introduction:</a:t>
            </a:r>
          </a:p>
          <a:p>
            <a:pPr lvl="1">
              <a:spcAft>
                <a:spcPts val="1200"/>
              </a:spcAft>
            </a:pPr>
            <a:r>
              <a:rPr lang="en-US" b="1" dirty="0" smtClean="0"/>
              <a:t>Churn Prediction</a:t>
            </a:r>
          </a:p>
          <a:p>
            <a:pPr lvl="1">
              <a:spcAft>
                <a:spcPts val="1200"/>
              </a:spcAft>
            </a:pPr>
            <a:r>
              <a:rPr lang="en-US" b="1" dirty="0" smtClean="0"/>
              <a:t>State-of-the</a:t>
            </a:r>
            <a:r>
              <a:rPr lang="es-ES" b="1" dirty="0"/>
              <a:t> Art: https://archive.org/stream/IJETR032280/IJETR032129_djvu.txt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b="1" dirty="0" smtClean="0"/>
              <a:t>…</a:t>
            </a:r>
            <a:endParaRPr lang="en-US" b="1" dirty="0" smtClean="0"/>
          </a:p>
          <a:p>
            <a:pPr>
              <a:spcAft>
                <a:spcPts val="1200"/>
              </a:spcAft>
            </a:pPr>
            <a:r>
              <a:rPr lang="en-US" sz="3200" b="1" dirty="0" smtClean="0"/>
              <a:t>Dataset </a:t>
            </a:r>
            <a:r>
              <a:rPr lang="en-US" sz="3200" b="1" dirty="0" smtClean="0"/>
              <a:t>: </a:t>
            </a:r>
            <a:r>
              <a:rPr lang="en-US" sz="3200" b="1" dirty="0" smtClean="0"/>
              <a:t>Orange </a:t>
            </a:r>
            <a:r>
              <a:rPr lang="en-US" sz="3200" b="1" dirty="0"/>
              <a:t>Telecoms Churn </a:t>
            </a:r>
            <a:r>
              <a:rPr lang="en-US" sz="3200" b="1" dirty="0" smtClean="0"/>
              <a:t>Dataset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1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</a:t>
            </a:r>
            <a:r>
              <a:rPr lang="en-US" sz="3100" b="1" dirty="0" smtClean="0"/>
              <a:t>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Methodological</a:t>
            </a:r>
            <a:r>
              <a:rPr lang="es-ES" sz="3200" b="1" dirty="0" smtClean="0"/>
              <a:t> </a:t>
            </a:r>
            <a:r>
              <a:rPr lang="en-US" sz="3200" b="1" dirty="0" smtClean="0"/>
              <a:t>Approach</a:t>
            </a:r>
            <a:endParaRPr lang="en-US" sz="3200" b="1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636912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</a:t>
            </a:r>
            <a:r>
              <a:rPr lang="en-US" sz="3100" b="1" dirty="0" smtClean="0"/>
              <a:t>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Exploratory</a:t>
            </a:r>
            <a:r>
              <a:rPr lang="es-ES" sz="3200" b="1" dirty="0" smtClean="0"/>
              <a:t> Data </a:t>
            </a:r>
            <a:r>
              <a:rPr lang="en-US" sz="3200" b="1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Feature</a:t>
            </a:r>
            <a:r>
              <a:rPr lang="es-ES" sz="2800" dirty="0" smtClean="0"/>
              <a:t> </a:t>
            </a:r>
            <a:r>
              <a:rPr lang="en-US" sz="28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Descriptive</a:t>
            </a:r>
            <a:r>
              <a:rPr lang="es-ES" sz="2800" dirty="0" smtClean="0"/>
              <a:t> </a:t>
            </a:r>
            <a:r>
              <a:rPr lang="en-US" sz="2800" dirty="0" smtClean="0"/>
              <a:t>Learning</a:t>
            </a:r>
            <a:r>
              <a:rPr lang="es-ES" sz="2800" dirty="0" smtClean="0"/>
              <a:t>: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PCA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Clustering (User’s</a:t>
            </a:r>
            <a:r>
              <a:rPr lang="es-ES" dirty="0" smtClean="0"/>
              <a:t> </a:t>
            </a:r>
            <a:r>
              <a:rPr lang="en-US" dirty="0" smtClean="0"/>
              <a:t>segmentation)</a:t>
            </a:r>
            <a:endParaRPr lang="en-US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88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</a:t>
            </a:r>
            <a:r>
              <a:rPr lang="en-US" sz="3100" b="1" dirty="0" smtClean="0"/>
              <a:t>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s-ES" sz="2200" dirty="0" smtClean="0"/>
              <a:t>Experimental </a:t>
            </a:r>
            <a:r>
              <a:rPr lang="en-US" sz="2200" dirty="0" smtClean="0"/>
              <a:t>Protocol</a:t>
            </a:r>
            <a:r>
              <a:rPr lang="es-ES" sz="2200" dirty="0" smtClean="0"/>
              <a:t>:</a:t>
            </a:r>
          </a:p>
          <a:p>
            <a:pPr lvl="2"/>
            <a:r>
              <a:rPr lang="en-US" sz="1800" dirty="0" smtClean="0"/>
              <a:t>Cross-validation</a:t>
            </a:r>
          </a:p>
          <a:p>
            <a:pPr lvl="1"/>
            <a:r>
              <a:rPr lang="en-US" sz="2200" dirty="0" smtClean="0"/>
              <a:t>Computational</a:t>
            </a:r>
            <a:r>
              <a:rPr lang="es-ES" sz="2200" dirty="0" smtClean="0"/>
              <a:t> </a:t>
            </a:r>
            <a:r>
              <a:rPr lang="en-US" sz="2200" dirty="0" smtClean="0"/>
              <a:t>Approach</a:t>
            </a:r>
            <a:r>
              <a:rPr lang="es-ES" sz="2200" dirty="0" smtClean="0"/>
              <a:t>:</a:t>
            </a:r>
          </a:p>
          <a:p>
            <a:pPr lvl="2"/>
            <a:r>
              <a:rPr lang="es-ES" sz="1700" dirty="0" smtClean="0"/>
              <a:t>Python </a:t>
            </a:r>
          </a:p>
          <a:p>
            <a:pPr lvl="2"/>
            <a:r>
              <a:rPr lang="es-ES" sz="1700" dirty="0" smtClean="0"/>
              <a:t>R</a:t>
            </a:r>
          </a:p>
          <a:p>
            <a:pPr lvl="2"/>
            <a:r>
              <a:rPr lang="es-ES" sz="1700" dirty="0" err="1" smtClean="0"/>
              <a:t>Spark</a:t>
            </a:r>
            <a:r>
              <a:rPr lang="es-ES" sz="1700" dirty="0"/>
              <a:t> </a:t>
            </a:r>
            <a:r>
              <a:rPr lang="es-ES" sz="1700" dirty="0" smtClean="0"/>
              <a:t>(</a:t>
            </a:r>
            <a:r>
              <a:rPr lang="es-ES" sz="1700" dirty="0" err="1" smtClean="0"/>
              <a:t>PySpark</a:t>
            </a:r>
            <a:r>
              <a:rPr lang="es-ES" sz="1700" dirty="0" smtClean="0"/>
              <a:t>)</a:t>
            </a:r>
          </a:p>
          <a:p>
            <a:pPr lvl="2"/>
            <a:endParaRPr lang="en-US" sz="1700" dirty="0" smtClean="0"/>
          </a:p>
          <a:p>
            <a:pPr lvl="1"/>
            <a:r>
              <a:rPr lang="en-US" sz="2200" dirty="0" smtClean="0"/>
              <a:t>Machine Learning algorithms</a:t>
            </a:r>
            <a:r>
              <a:rPr lang="es-ES" sz="2200" dirty="0" smtClean="0"/>
              <a:t>:</a:t>
            </a:r>
          </a:p>
          <a:p>
            <a:pPr lvl="2"/>
            <a:r>
              <a:rPr lang="en-US" sz="1700" dirty="0" smtClean="0"/>
              <a:t>Logistic</a:t>
            </a:r>
            <a:r>
              <a:rPr lang="es-ES" sz="1700" dirty="0" smtClean="0"/>
              <a:t> </a:t>
            </a:r>
            <a:r>
              <a:rPr lang="en-US" sz="1700" dirty="0" smtClean="0"/>
              <a:t>Regression</a:t>
            </a:r>
          </a:p>
          <a:p>
            <a:pPr lvl="2"/>
            <a:r>
              <a:rPr lang="es-ES" sz="1700" dirty="0" smtClean="0"/>
              <a:t>…</a:t>
            </a:r>
          </a:p>
          <a:p>
            <a:pPr lvl="2"/>
            <a:endParaRPr lang="en-US" sz="1700" dirty="0" smtClean="0"/>
          </a:p>
          <a:p>
            <a:pPr lvl="1"/>
            <a:r>
              <a:rPr lang="en-US" sz="2200" dirty="0" smtClean="0"/>
              <a:t>Results</a:t>
            </a:r>
            <a:endParaRPr lang="en-US" sz="2200" dirty="0" smtClean="0"/>
          </a:p>
          <a:p>
            <a:pPr lvl="1"/>
            <a:r>
              <a:rPr lang="en-US" sz="2200" dirty="0" smtClean="0"/>
              <a:t>Discussion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3000" b="1" dirty="0" smtClean="0"/>
              <a:t>Conclusions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86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Orange </a:t>
            </a:r>
            <a:r>
              <a:rPr lang="en-US" b="1" dirty="0"/>
              <a:t>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Orange </a:t>
            </a:r>
            <a:r>
              <a:rPr lang="en-US" b="1" dirty="0"/>
              <a:t>Telecoms Churn Dataset</a:t>
            </a:r>
            <a:endParaRPr lang="en-US" b="1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cleaned</a:t>
            </a:r>
            <a:r>
              <a:rPr lang="en-US" dirty="0"/>
              <a:t> customer activity data (features), along with a </a:t>
            </a:r>
            <a:r>
              <a:rPr lang="en-US" b="1" dirty="0"/>
              <a:t>churn label specifying whether the customer canceled their subscription or not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endParaRPr lang="en-US" sz="2000" dirty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sz="2600" dirty="0" smtClean="0"/>
              <a:t>The </a:t>
            </a:r>
            <a:r>
              <a:rPr lang="en-US" sz="2600" dirty="0"/>
              <a:t>data can be fetched from </a:t>
            </a:r>
            <a:r>
              <a:rPr lang="en-US" sz="2600" dirty="0" err="1"/>
              <a:t>BigML's</a:t>
            </a:r>
            <a:r>
              <a:rPr lang="en-US" sz="2600" dirty="0"/>
              <a:t> S3 bucket, churn-80 and churn-20. The two sets are from the same batch, but have been split by an 80/20 ratio. </a:t>
            </a:r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churn-80 will be used </a:t>
            </a:r>
            <a:r>
              <a:rPr lang="en-US" sz="1800" dirty="0"/>
              <a:t>for training and cross-validation purposes, </a:t>
            </a:r>
            <a:endParaRPr lang="en-US" sz="1800" dirty="0" smtClean="0"/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churn-20</a:t>
            </a:r>
            <a:r>
              <a:rPr lang="en-US" sz="1800" dirty="0"/>
              <a:t> </a:t>
            </a:r>
            <a:r>
              <a:rPr lang="en-US" sz="1800" dirty="0" smtClean="0"/>
              <a:t>will be used </a:t>
            </a:r>
            <a:r>
              <a:rPr lang="en-US" sz="1800" dirty="0"/>
              <a:t>for final testing and model performance evaluation. 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 smtClean="0"/>
          </a:p>
          <a:p>
            <a:pPr lvl="1">
              <a:buClr>
                <a:srgbClr val="4BACC6">
                  <a:lumMod val="50000"/>
                </a:srgbClr>
              </a:buClr>
              <a:buFont typeface="Calibri Light" panose="020F0302020204030204" pitchFamily="34" charset="0"/>
              <a:buChar char="●"/>
            </a:pPr>
            <a:r>
              <a:rPr lang="es-ES" dirty="0" smtClean="0">
                <a:solidFill>
                  <a:prstClr val="black"/>
                </a:solidFill>
              </a:rPr>
              <a:t>Similar </a:t>
            </a:r>
            <a:r>
              <a:rPr lang="es-ES" dirty="0" err="1" smtClean="0">
                <a:solidFill>
                  <a:prstClr val="black"/>
                </a:solidFill>
              </a:rPr>
              <a:t>large-dataset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in :http://www.vincentlemaire-labs.fr/kddcup2009/</a:t>
            </a:r>
            <a:endParaRPr lang="es-ES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es-ES" dirty="0" smtClean="0">
                <a:solidFill>
                  <a:prstClr val="black"/>
                </a:solidFill>
              </a:rPr>
              <a:t> </a:t>
            </a:r>
            <a:endParaRPr lang="es-ES" sz="20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/>
          </a:p>
          <a:p>
            <a:pPr marL="457200" lvl="1" indent="0">
              <a:buNone/>
            </a:pPr>
            <a:r>
              <a:rPr lang="es-ES" sz="2000" dirty="0">
                <a:hlinkClick r:id="rId2"/>
              </a:rPr>
              <a:t>https://mapr.com/blog/churn-prediction-pyspark-using-mllib-and-ml-packages</a:t>
            </a:r>
            <a:r>
              <a:rPr lang="es-ES" sz="2000" dirty="0" smtClean="0">
                <a:hlinkClick r:id="rId2"/>
              </a:rPr>
              <a:t>/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4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ES" b="1" dirty="0" err="1" smtClean="0"/>
              <a:t>Churn</a:t>
            </a:r>
            <a:r>
              <a:rPr lang="es-ES" b="1" dirty="0" smtClean="0"/>
              <a:t> in Telecom </a:t>
            </a:r>
            <a:r>
              <a:rPr lang="es-ES" b="1" dirty="0" err="1" smtClean="0"/>
              <a:t>dataset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bigml.com/user/francisco/gallery/dataset/5163ad540c0b5e5b22000383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r>
              <a:rPr lang="es-ES" sz="2400" dirty="0" smtClean="0"/>
              <a:t>….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Machine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Learning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as a 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endParaRPr lang="es-E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can </a:t>
            </a:r>
            <a:r>
              <a:rPr lang="es-ES" sz="2400" dirty="0" err="1" smtClean="0"/>
              <a:t>comment</a:t>
            </a:r>
            <a:r>
              <a:rPr lang="es-ES" sz="2400" dirty="0" smtClean="0"/>
              <a:t> </a:t>
            </a:r>
            <a:r>
              <a:rPr lang="es-ES" sz="2400" dirty="0" err="1" smtClean="0"/>
              <a:t>BigML-like</a:t>
            </a:r>
            <a:r>
              <a:rPr lang="es-ES" sz="2400" dirty="0" smtClean="0"/>
              <a:t> </a:t>
            </a:r>
            <a:r>
              <a:rPr lang="es-ES" sz="2400" dirty="0" err="1" smtClean="0"/>
              <a:t>initiatives</a:t>
            </a:r>
            <a:r>
              <a:rPr lang="es-ES" sz="2400" dirty="0" smtClean="0"/>
              <a:t>: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https://predicsis.ai/blog/2015/9/29/machine-learning-wars-amazon-ml-vs-google-api-vs-bigml-vs-predicsis-api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02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In AWS</a:t>
            </a:r>
            <a:endParaRPr lang="en-U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1475656" y="18864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https://aws.amazon.com/es/blogs/ai/predicting-customer-churn-with-amazon-machine-learning/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44" y="1196752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  <a:r>
              <a:rPr lang="en-US" dirty="0"/>
              <a:t>: the US state in which the customer resides, indicated by a two-letter abbreviation; for example, OH or NJ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Length</a:t>
            </a:r>
            <a:r>
              <a:rPr lang="en-US" dirty="0"/>
              <a:t>: the number of days that this account has been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Area Code</a:t>
            </a:r>
            <a:r>
              <a:rPr lang="en-US" dirty="0"/>
              <a:t>: the three-digit area code of the corresponding customer’s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Phone</a:t>
            </a:r>
            <a:r>
              <a:rPr lang="en-US" dirty="0">
                <a:solidFill>
                  <a:srgbClr val="FF0000"/>
                </a:solidFill>
              </a:rPr>
              <a:t>: the remaining seven-digit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Int’l Plan</a:t>
            </a:r>
            <a:r>
              <a:rPr lang="en-US" dirty="0"/>
              <a:t>: whether the customer has an international calling plan: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Plan</a:t>
            </a:r>
            <a:r>
              <a:rPr lang="en-US" dirty="0"/>
              <a:t>: whether the customer has a voice mail feature: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Message</a:t>
            </a:r>
            <a:r>
              <a:rPr lang="en-US" dirty="0"/>
              <a:t>: presumably the average number of voice mail messages per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Mins</a:t>
            </a:r>
            <a:r>
              <a:rPr lang="en-US" dirty="0"/>
              <a:t>: the total number of calling minutes used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Calls</a:t>
            </a:r>
            <a:r>
              <a:rPr lang="en-US" dirty="0"/>
              <a:t>: the total number of calls placed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Charge</a:t>
            </a:r>
            <a:r>
              <a:rPr lang="en-US" dirty="0"/>
              <a:t>: the billed cost of daytime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 Mins</a:t>
            </a:r>
            <a:r>
              <a:rPr lang="en-US" dirty="0"/>
              <a:t>, </a:t>
            </a:r>
            <a:r>
              <a:rPr lang="en-US" b="1" dirty="0"/>
              <a:t>Eve Calls</a:t>
            </a:r>
            <a:r>
              <a:rPr lang="en-US" dirty="0"/>
              <a:t>, </a:t>
            </a:r>
            <a:r>
              <a:rPr lang="en-US" b="1" dirty="0"/>
              <a:t>Eve Charge</a:t>
            </a:r>
            <a:r>
              <a:rPr lang="en-US" dirty="0"/>
              <a:t>: the billed cost for calls placed during the evening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Night Mins</a:t>
            </a:r>
            <a:r>
              <a:rPr lang="en-US" dirty="0"/>
              <a:t>, </a:t>
            </a:r>
            <a:r>
              <a:rPr lang="en-US" b="1" dirty="0"/>
              <a:t>Night Calls</a:t>
            </a:r>
            <a:r>
              <a:rPr lang="en-US" dirty="0"/>
              <a:t>, </a:t>
            </a:r>
            <a:r>
              <a:rPr lang="en-US" b="1" dirty="0"/>
              <a:t>Night Charge</a:t>
            </a:r>
            <a:r>
              <a:rPr lang="en-US" dirty="0"/>
              <a:t>: the billed cost for calls placed during nighttime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Intl Mins</a:t>
            </a:r>
            <a:r>
              <a:rPr lang="en-US" dirty="0"/>
              <a:t>, </a:t>
            </a:r>
            <a:r>
              <a:rPr lang="en-US" b="1" dirty="0"/>
              <a:t>Intl Calls</a:t>
            </a:r>
            <a:r>
              <a:rPr lang="en-US" dirty="0"/>
              <a:t>, </a:t>
            </a:r>
            <a:r>
              <a:rPr lang="en-US" b="1" dirty="0"/>
              <a:t>Intl Charge</a:t>
            </a:r>
            <a:r>
              <a:rPr lang="en-US" dirty="0"/>
              <a:t>: the billed cost for international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CustServ</a:t>
            </a:r>
            <a:r>
              <a:rPr lang="en-US" b="1" dirty="0"/>
              <a:t> Calls: </a:t>
            </a:r>
            <a:r>
              <a:rPr lang="en-US" dirty="0"/>
              <a:t>the number of calls placed to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Churn?</a:t>
            </a:r>
            <a:r>
              <a:rPr lang="en-US" dirty="0"/>
              <a:t>: whether the customer left the service: true/false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83768" y="6165304"/>
            <a:ext cx="2695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In RED </a:t>
            </a:r>
            <a:r>
              <a:rPr lang="es-ES" dirty="0" smtClean="0"/>
              <a:t>: </a:t>
            </a:r>
            <a:r>
              <a:rPr lang="es-ES" sz="2000" b="1" dirty="0" err="1" smtClean="0"/>
              <a:t>not</a:t>
            </a:r>
            <a:r>
              <a:rPr lang="es-ES" sz="2000" b="1" dirty="0" smtClean="0"/>
              <a:t> in </a:t>
            </a:r>
            <a:r>
              <a:rPr lang="es-ES" sz="2000" b="1" dirty="0" err="1" smtClean="0"/>
              <a:t>these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csv</a:t>
            </a:r>
            <a:r>
              <a:rPr lang="es-E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22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://www.treselle.com/blog/customer-churn-logistic-regression-with-r</a:t>
            </a:r>
            <a:r>
              <a:rPr lang="en-US" sz="2400" b="1" dirty="0" smtClean="0">
                <a:hlinkClick r:id="rId2"/>
              </a:rPr>
              <a:t>/</a:t>
            </a:r>
            <a:endParaRPr lang="en-U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413780" cy="31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461</Words>
  <Application>Microsoft Office PowerPoint</Application>
  <PresentationFormat>Presentación en pantalla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Predictive &amp; Descriptive Learning Machine Learning Lab</vt:lpstr>
      <vt:lpstr>PRDL &amp; MLlab Final Project</vt:lpstr>
      <vt:lpstr>PRDL &amp; MLlab Final Project</vt:lpstr>
      <vt:lpstr>PRDL &amp; MLlab Final Project</vt:lpstr>
      <vt:lpstr>PRDL &amp; MLlab Final Project</vt:lpstr>
      <vt:lpstr>Orange Telecoms Churn Dataset</vt:lpstr>
      <vt:lpstr>Orange Telecoms Churn Dataset</vt:lpstr>
      <vt:lpstr>In AWS</vt:lpstr>
      <vt:lpstr>Orange Telecoms Churn Dataset</vt:lpstr>
      <vt:lpstr>Exploratory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85</cp:revision>
  <dcterms:created xsi:type="dcterms:W3CDTF">2015-11-05T18:51:35Z</dcterms:created>
  <dcterms:modified xsi:type="dcterms:W3CDTF">2017-11-01T20:46:29Z</dcterms:modified>
</cp:coreProperties>
</file>