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6"/>
  </p:notesMasterIdLst>
  <p:handoutMasterIdLst>
    <p:handoutMasterId r:id="rId47"/>
  </p:handoutMasterIdLst>
  <p:sldIdLst>
    <p:sldId id="256" r:id="rId2"/>
    <p:sldId id="317" r:id="rId3"/>
    <p:sldId id="359" r:id="rId4"/>
    <p:sldId id="320" r:id="rId5"/>
    <p:sldId id="358" r:id="rId6"/>
    <p:sldId id="356" r:id="rId7"/>
    <p:sldId id="357" r:id="rId8"/>
    <p:sldId id="321" r:id="rId9"/>
    <p:sldId id="322" r:id="rId10"/>
    <p:sldId id="323" r:id="rId11"/>
    <p:sldId id="324" r:id="rId12"/>
    <p:sldId id="325" r:id="rId13"/>
    <p:sldId id="326" r:id="rId14"/>
    <p:sldId id="327" r:id="rId15"/>
    <p:sldId id="328" r:id="rId16"/>
    <p:sldId id="329" r:id="rId17"/>
    <p:sldId id="330" r:id="rId18"/>
    <p:sldId id="331" r:id="rId19"/>
    <p:sldId id="332" r:id="rId20"/>
    <p:sldId id="333" r:id="rId21"/>
    <p:sldId id="362" r:id="rId22"/>
    <p:sldId id="335" r:id="rId23"/>
    <p:sldId id="336" r:id="rId24"/>
    <p:sldId id="337" r:id="rId25"/>
    <p:sldId id="338" r:id="rId26"/>
    <p:sldId id="339" r:id="rId27"/>
    <p:sldId id="340" r:id="rId28"/>
    <p:sldId id="341" r:id="rId29"/>
    <p:sldId id="342" r:id="rId30"/>
    <p:sldId id="343" r:id="rId31"/>
    <p:sldId id="344" r:id="rId32"/>
    <p:sldId id="345" r:id="rId33"/>
    <p:sldId id="346" r:id="rId34"/>
    <p:sldId id="360" r:id="rId35"/>
    <p:sldId id="361" r:id="rId36"/>
    <p:sldId id="347" r:id="rId37"/>
    <p:sldId id="348" r:id="rId38"/>
    <p:sldId id="349" r:id="rId39"/>
    <p:sldId id="350" r:id="rId40"/>
    <p:sldId id="351" r:id="rId41"/>
    <p:sldId id="352" r:id="rId42"/>
    <p:sldId id="353" r:id="rId43"/>
    <p:sldId id="354" r:id="rId44"/>
    <p:sldId id="355" r:id="rId45"/>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0"/>
    <p:restoredTop sz="94629" autoAdjust="0"/>
  </p:normalViewPr>
  <p:slideViewPr>
    <p:cSldViewPr>
      <p:cViewPr varScale="1">
        <p:scale>
          <a:sx n="70" d="100"/>
          <a:sy n="70" d="100"/>
        </p:scale>
        <p:origin x="744" y="7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83" d="100"/>
          <a:sy n="83" d="100"/>
        </p:scale>
        <p:origin x="-3828"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62E9F02-560A-41EA-B216-7E4154C73177}" type="datetimeFigureOut">
              <a:rPr lang="en-US" smtClean="0"/>
              <a:t>11/27/2017</a:t>
            </a:fld>
            <a:endParaRPr lang="en-US"/>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6CE2B95-A532-4DDB-B353-5BFABCB3FEE3}" type="slidenum">
              <a:rPr lang="en-US" smtClean="0"/>
              <a:t>‹Nº›</a:t>
            </a:fld>
            <a:endParaRPr lang="en-US"/>
          </a:p>
        </p:txBody>
      </p:sp>
    </p:spTree>
    <p:extLst>
      <p:ext uri="{BB962C8B-B14F-4D97-AF65-F5344CB8AC3E}">
        <p14:creationId xmlns:p14="http://schemas.microsoft.com/office/powerpoint/2010/main" val="2539573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79F21D-16A6-4D82-9FEE-4E31B3E549D5}" type="datetimeFigureOut">
              <a:rPr lang="en-US" smtClean="0"/>
              <a:t>11/27/2017</a:t>
            </a:fld>
            <a:endParaRPr lang="en-U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664BB18-D339-4B87-A542-D63C0568742A}" type="slidenum">
              <a:rPr lang="en-US" smtClean="0"/>
              <a:t>‹Nº›</a:t>
            </a:fld>
            <a:endParaRPr lang="en-US"/>
          </a:p>
        </p:txBody>
      </p:sp>
    </p:spTree>
    <p:extLst>
      <p:ext uri="{BB962C8B-B14F-4D97-AF65-F5344CB8AC3E}">
        <p14:creationId xmlns:p14="http://schemas.microsoft.com/office/powerpoint/2010/main" val="635233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n-US"/>
          </a:p>
        </p:txBody>
      </p:sp>
      <p:sp>
        <p:nvSpPr>
          <p:cNvPr id="4" name="3 Marcador de número de diapositiva"/>
          <p:cNvSpPr>
            <a:spLocks noGrp="1"/>
          </p:cNvSpPr>
          <p:nvPr>
            <p:ph type="sldNum" sz="quarter" idx="10"/>
          </p:nvPr>
        </p:nvSpPr>
        <p:spPr/>
        <p:txBody>
          <a:bodyPr/>
          <a:lstStyle/>
          <a:p>
            <a:fld id="{6664BB18-D339-4B87-A542-D63C0568742A}" type="slidenum">
              <a:rPr lang="en-US" smtClean="0"/>
              <a:t>1</a:t>
            </a:fld>
            <a:endParaRPr lang="en-US"/>
          </a:p>
        </p:txBody>
      </p:sp>
    </p:spTree>
    <p:extLst>
      <p:ext uri="{BB962C8B-B14F-4D97-AF65-F5344CB8AC3E}">
        <p14:creationId xmlns:p14="http://schemas.microsoft.com/office/powerpoint/2010/main" val="42347696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8" name="7 Rectángulo redondeado"/>
          <p:cNvSpPr/>
          <p:nvPr userDrawn="1"/>
        </p:nvSpPr>
        <p:spPr>
          <a:xfrm>
            <a:off x="457752" y="2475386"/>
            <a:ext cx="8290712" cy="1041661"/>
          </a:xfrm>
          <a:prstGeom prst="roundRect">
            <a:avLst/>
          </a:prstGeom>
          <a:solidFill>
            <a:srgbClr val="3630B2"/>
          </a:solidFill>
          <a:ln>
            <a:noFill/>
          </a:ln>
          <a:effectLst>
            <a:outerShdw blurRad="508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dirty="0">
              <a:latin typeface="Calibri Light" panose="020F0302020204030204" pitchFamily="34" charset="0"/>
            </a:endParaRPr>
          </a:p>
        </p:txBody>
      </p:sp>
      <p:sp>
        <p:nvSpPr>
          <p:cNvPr id="9" name="8 CuadroTexto"/>
          <p:cNvSpPr txBox="1"/>
          <p:nvPr userDrawn="1"/>
        </p:nvSpPr>
        <p:spPr>
          <a:xfrm>
            <a:off x="1020471" y="3717032"/>
            <a:ext cx="7087068" cy="769441"/>
          </a:xfrm>
          <a:prstGeom prst="rect">
            <a:avLst/>
          </a:prstGeom>
          <a:noFill/>
        </p:spPr>
        <p:txBody>
          <a:bodyPr wrap="none" rtlCol="0">
            <a:spAutoFit/>
          </a:bodyPr>
          <a:lstStyle/>
          <a:p>
            <a:r>
              <a:rPr lang="en-US" sz="2400" dirty="0" smtClean="0">
                <a:latin typeface="Calibri Light" panose="020F0302020204030204" pitchFamily="34" charset="0"/>
              </a:rPr>
              <a:t>Master of Science in Signal Theory and Communications</a:t>
            </a:r>
          </a:p>
          <a:p>
            <a:pPr algn="ctr"/>
            <a:r>
              <a:rPr lang="en-US" sz="2000" dirty="0" smtClean="0">
                <a:latin typeface="Calibri Light" panose="020F0302020204030204" pitchFamily="34" charset="0"/>
              </a:rPr>
              <a:t>TRACK: Signal Processing and</a:t>
            </a:r>
            <a:r>
              <a:rPr lang="en-US" sz="2000" baseline="0" dirty="0" smtClean="0">
                <a:latin typeface="Calibri Light" panose="020F0302020204030204" pitchFamily="34" charset="0"/>
              </a:rPr>
              <a:t> </a:t>
            </a:r>
            <a:r>
              <a:rPr lang="en-US" sz="2000" dirty="0" smtClean="0">
                <a:latin typeface="Calibri Light" panose="020F0302020204030204" pitchFamily="34" charset="0"/>
              </a:rPr>
              <a:t>Machine Learning for Big Data</a:t>
            </a:r>
            <a:endParaRPr lang="en-US" sz="2000" dirty="0">
              <a:latin typeface="Calibri Light" panose="020F0302020204030204" pitchFamily="34" charset="0"/>
            </a:endParaRPr>
          </a:p>
        </p:txBody>
      </p:sp>
      <p:sp>
        <p:nvSpPr>
          <p:cNvPr id="11" name="1 Marcador de título"/>
          <p:cNvSpPr>
            <a:spLocks noGrp="1"/>
          </p:cNvSpPr>
          <p:nvPr>
            <p:ph type="title"/>
          </p:nvPr>
        </p:nvSpPr>
        <p:spPr>
          <a:xfrm>
            <a:off x="474620" y="2382436"/>
            <a:ext cx="8229600" cy="1143000"/>
          </a:xfrm>
          <a:prstGeom prst="rect">
            <a:avLst/>
          </a:prstGeom>
        </p:spPr>
        <p:txBody>
          <a:bodyPr vert="horz" lIns="91440" tIns="45720" rIns="91440" bIns="45720" rtlCol="0" anchor="ctr">
            <a:noAutofit/>
          </a:bodyPr>
          <a:lstStyle>
            <a:lvl1pPr>
              <a:defRPr sz="2800">
                <a:solidFill>
                  <a:schemeClr val="bg1"/>
                </a:solidFill>
              </a:defRPr>
            </a:lvl1pPr>
          </a:lstStyle>
          <a:p>
            <a:r>
              <a:rPr lang="es-ES" dirty="0" smtClean="0"/>
              <a:t>Haga clic para modificar el estilo de título del patrón</a:t>
            </a:r>
            <a:endParaRPr lang="es-ES" dirty="0"/>
          </a:p>
        </p:txBody>
      </p:sp>
      <p:pic>
        <p:nvPicPr>
          <p:cNvPr id="3"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7752" y="836712"/>
            <a:ext cx="8064896" cy="12698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6 CuadroTexto"/>
          <p:cNvSpPr txBox="1"/>
          <p:nvPr userDrawn="1"/>
        </p:nvSpPr>
        <p:spPr>
          <a:xfrm>
            <a:off x="1460281" y="5589240"/>
            <a:ext cx="6315960" cy="1015663"/>
          </a:xfrm>
          <a:prstGeom prst="rect">
            <a:avLst/>
          </a:prstGeom>
          <a:noFill/>
        </p:spPr>
        <p:txBody>
          <a:bodyPr wrap="none" rtlCol="0">
            <a:spAutoFit/>
          </a:bodyPr>
          <a:lstStyle/>
          <a:p>
            <a:pPr algn="ctr"/>
            <a:r>
              <a:rPr lang="es-ES_tradnl" sz="2000" noProof="0" dirty="0" smtClean="0">
                <a:latin typeface="Calibri Light" panose="020F0302020204030204" pitchFamily="34" charset="0"/>
              </a:rPr>
              <a:t>Departamento</a:t>
            </a:r>
            <a:r>
              <a:rPr lang="es-ES_tradnl" sz="2000" baseline="0" noProof="0" dirty="0" smtClean="0">
                <a:latin typeface="Calibri Light" panose="020F0302020204030204" pitchFamily="34" charset="0"/>
              </a:rPr>
              <a:t> de Señales, Sistemas y Radiocomunicaciones</a:t>
            </a:r>
          </a:p>
          <a:p>
            <a:pPr algn="ctr"/>
            <a:r>
              <a:rPr lang="es-ES_tradnl" sz="2000" baseline="0" noProof="0" dirty="0" err="1" smtClean="0">
                <a:latin typeface="Calibri Light" panose="020F0302020204030204" pitchFamily="34" charset="0"/>
              </a:rPr>
              <a:t>E.T.S</a:t>
            </a:r>
            <a:r>
              <a:rPr lang="es-ES_tradnl" sz="2000" baseline="0" noProof="0" dirty="0" smtClean="0">
                <a:latin typeface="Calibri Light" panose="020F0302020204030204" pitchFamily="34" charset="0"/>
              </a:rPr>
              <a:t>. Ingenieros de Telecomunicación</a:t>
            </a:r>
          </a:p>
          <a:p>
            <a:pPr algn="ctr"/>
            <a:r>
              <a:rPr lang="es-ES_tradnl" sz="2000" baseline="0" noProof="0" dirty="0" smtClean="0">
                <a:latin typeface="Calibri Light" panose="020F0302020204030204" pitchFamily="34" charset="0"/>
              </a:rPr>
              <a:t>Universidad Politécnica de Madrid</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33327633-AFB9-4F33-B41F-8AD159A004D3}" type="datetime1">
              <a:rPr lang="es-ES" smtClean="0"/>
              <a:t>27/11/2017</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5EDED96D-0377-4EC9-9BF1-2C3C416E1A1F}" type="datetime1">
              <a:rPr lang="es-ES" smtClean="0"/>
              <a:t>27/11/2017</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0" y="0"/>
            <a:ext cx="9144000" cy="908720"/>
          </a:xfrm>
          <a:solidFill>
            <a:srgbClr val="3630B2"/>
          </a:solidFill>
          <a:ln w="25400" cap="flat" cmpd="sng" algn="ctr">
            <a:noFill/>
            <a:prstDash val="solid"/>
          </a:ln>
          <a:effectLst/>
        </p:spPr>
        <p:txBody>
          <a:bodyPr vert="horz" lIns="91440" tIns="45720" rIns="91440" bIns="45720" rtlCol="0" anchor="ctr">
            <a:normAutofit/>
          </a:bodyPr>
          <a:lstStyle>
            <a:lvl1pPr marL="176213" indent="0" algn="l">
              <a:defRPr kumimoji="0" lang="es-ES" sz="2800" b="0" i="0" u="none" strike="noStrike" cap="none" spc="0" normalizeH="0" baseline="0">
                <a:ln>
                  <a:noFill/>
                </a:ln>
                <a:solidFill>
                  <a:sysClr val="window" lastClr="FFFFFF"/>
                </a:solidFill>
                <a:effectLst/>
                <a:uLnTx/>
                <a:uFillTx/>
                <a:latin typeface="Calibri Light" panose="020F0302020204030204" pitchFamily="34" charset="0"/>
                <a:ea typeface="+mn-ea"/>
                <a:cs typeface="+mn-cs"/>
              </a:defRPr>
            </a:lvl1pPr>
          </a:lstStyle>
          <a:p>
            <a:pPr marL="88900" lvl="0" algn="l"/>
            <a:r>
              <a:rPr lang="es-ES" dirty="0" smtClean="0"/>
              <a:t>Haga clic para modificar el estilo de título del patrón</a:t>
            </a:r>
            <a:endParaRPr lang="es-ES" dirty="0"/>
          </a:p>
        </p:txBody>
      </p:sp>
      <p:sp>
        <p:nvSpPr>
          <p:cNvPr id="3" name="2 Marcador de contenido"/>
          <p:cNvSpPr>
            <a:spLocks noGrp="1"/>
          </p:cNvSpPr>
          <p:nvPr>
            <p:ph idx="1"/>
          </p:nvPr>
        </p:nvSpPr>
        <p:spPr/>
        <p:txBody>
          <a:bodyPr>
            <a:normAutofit/>
          </a:bodyPr>
          <a:lstStyle>
            <a:lvl1pPr>
              <a:defRPr sz="2800"/>
            </a:lvl1pPr>
            <a:lvl2pPr>
              <a:defRPr sz="2400"/>
            </a:lvl2pPr>
            <a:lvl3pPr>
              <a:defRPr sz="2000"/>
            </a:lvl3pPr>
            <a:lvl4pPr>
              <a:defRPr sz="1800"/>
            </a:lvl4pPr>
            <a:lvl5pPr>
              <a:defRPr sz="1800"/>
            </a:lvl5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ES" dirty="0"/>
          </a:p>
        </p:txBody>
      </p:sp>
      <p:sp>
        <p:nvSpPr>
          <p:cNvPr id="4" name="3 Marcador de fecha"/>
          <p:cNvSpPr>
            <a:spLocks noGrp="1"/>
          </p:cNvSpPr>
          <p:nvPr>
            <p:ph type="dt" sz="half" idx="10"/>
          </p:nvPr>
        </p:nvSpPr>
        <p:spPr>
          <a:xfrm>
            <a:off x="566257" y="6448251"/>
            <a:ext cx="2133600" cy="365125"/>
          </a:xfrm>
        </p:spPr>
        <p:txBody>
          <a:bodyPr/>
          <a:lstStyle/>
          <a:p>
            <a:fld id="{348ECE8D-65F6-4B01-BAA8-9F200C3C1CA9}" type="datetime1">
              <a:rPr lang="es-ES" smtClean="0"/>
              <a:t>27/11/2017</a:t>
            </a:fld>
            <a:endParaRPr lang="es-ES"/>
          </a:p>
        </p:txBody>
      </p:sp>
      <p:sp>
        <p:nvSpPr>
          <p:cNvPr id="5" name="4 Marcador de pie de página"/>
          <p:cNvSpPr>
            <a:spLocks noGrp="1"/>
          </p:cNvSpPr>
          <p:nvPr>
            <p:ph type="ftr" sz="quarter" idx="11"/>
          </p:nvPr>
        </p:nvSpPr>
        <p:spPr>
          <a:xfrm>
            <a:off x="3124200" y="6431851"/>
            <a:ext cx="2895600" cy="365125"/>
          </a:xfrm>
        </p:spPr>
        <p:txBody>
          <a:bodyPr/>
          <a:lstStyle/>
          <a:p>
            <a:endParaRPr lang="es-ES" dirty="0"/>
          </a:p>
        </p:txBody>
      </p:sp>
      <p:pic>
        <p:nvPicPr>
          <p:cNvPr id="9"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389" y="6477594"/>
            <a:ext cx="906476" cy="3759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9 CuadroTexto"/>
          <p:cNvSpPr txBox="1"/>
          <p:nvPr userDrawn="1"/>
        </p:nvSpPr>
        <p:spPr>
          <a:xfrm>
            <a:off x="8399874" y="6566440"/>
            <a:ext cx="744126" cy="276999"/>
          </a:xfrm>
          <a:prstGeom prst="rect">
            <a:avLst/>
          </a:prstGeom>
          <a:noFill/>
        </p:spPr>
        <p:txBody>
          <a:bodyPr wrap="square" rtlCol="0">
            <a:spAutoFit/>
          </a:bodyPr>
          <a:lstStyle/>
          <a:p>
            <a:fld id="{F364D299-E018-4E3E-A3DC-C44145307719}" type="slidenum">
              <a:rPr lang="en-US" sz="1200" smtClean="0">
                <a:solidFill>
                  <a:schemeClr val="bg1">
                    <a:lumMod val="50000"/>
                  </a:schemeClr>
                </a:solidFill>
              </a:rPr>
              <a:t>‹Nº›</a:t>
            </a:fld>
            <a:r>
              <a:rPr lang="en-US" sz="1200" dirty="0" smtClean="0">
                <a:solidFill>
                  <a:schemeClr val="bg1">
                    <a:lumMod val="50000"/>
                  </a:schemeClr>
                </a:solidFill>
              </a:rPr>
              <a:t> /79</a:t>
            </a:r>
            <a:endParaRPr lang="en-US" sz="1200" dirty="0">
              <a:solidFill>
                <a:schemeClr val="bg1">
                  <a:lumMod val="50000"/>
                </a:scheme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dirty="0" smtClean="0"/>
              <a:t>Haga clic para modificar el estilo de título del patrón</a:t>
            </a:r>
            <a:endParaRPr lang="es-ES" dirty="0"/>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dirty="0" smtClean="0"/>
              <a:t>Haga clic para modificar el estilo de texto del patrón</a:t>
            </a:r>
          </a:p>
        </p:txBody>
      </p:sp>
      <p:sp>
        <p:nvSpPr>
          <p:cNvPr id="4" name="3 Marcador de fecha"/>
          <p:cNvSpPr>
            <a:spLocks noGrp="1"/>
          </p:cNvSpPr>
          <p:nvPr>
            <p:ph type="dt" sz="half" idx="10"/>
          </p:nvPr>
        </p:nvSpPr>
        <p:spPr/>
        <p:txBody>
          <a:bodyPr/>
          <a:lstStyle/>
          <a:p>
            <a:fld id="{CE464452-56B2-4765-A1B3-8D57FA7ABF8A}" type="datetime1">
              <a:rPr lang="es-ES" smtClean="0"/>
              <a:t>27/11/2017</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BE0DB460-F920-4154-877A-0B4195851878}" type="datetime1">
              <a:rPr lang="es-ES" smtClean="0"/>
              <a:t>27/11/2017</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65372F18-9E5C-4AB7-A095-C3C7BADBB447}" type="datetime1">
              <a:rPr lang="es-ES" smtClean="0"/>
              <a:t>27/11/2017</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0" y="0"/>
            <a:ext cx="9144000" cy="908720"/>
          </a:xfrm>
          <a:solidFill>
            <a:srgbClr val="3630B2"/>
          </a:solidFill>
          <a:ln w="25400" cap="flat" cmpd="sng" algn="ctr">
            <a:noFill/>
            <a:prstDash val="solid"/>
          </a:ln>
          <a:effectLst/>
        </p:spPr>
        <p:txBody>
          <a:bodyPr rtlCol="0" anchor="ctr"/>
          <a:lstStyle>
            <a:lvl1pPr>
              <a:defRPr kumimoji="0" lang="es-ES" sz="2800" b="0" i="0" u="none" strike="noStrike" cap="none" spc="0" normalizeH="0" baseline="0">
                <a:ln>
                  <a:noFill/>
                </a:ln>
                <a:solidFill>
                  <a:sysClr val="window" lastClr="FFFFFF"/>
                </a:solidFill>
                <a:effectLst/>
                <a:uLnTx/>
                <a:uFillTx/>
                <a:latin typeface="Calibri Light" panose="020F0302020204030204" pitchFamily="34" charset="0"/>
                <a:ea typeface="+mn-ea"/>
                <a:cs typeface="+mn-cs"/>
              </a:defRPr>
            </a:lvl1pPr>
          </a:lstStyle>
          <a:p>
            <a:pPr marL="88900" marR="0" lvl="0" indent="0" algn="l" fontAlgn="auto">
              <a:lnSpc>
                <a:spcPct val="100000"/>
              </a:lnSpc>
              <a:spcAft>
                <a:spcPts val="0"/>
              </a:spcAft>
              <a:buClrTx/>
              <a:buSzTx/>
              <a:buFontTx/>
              <a:tabLst/>
            </a:pPr>
            <a:r>
              <a:rPr lang="es-ES" dirty="0" smtClean="0"/>
              <a:t>Haga clic para modificar el estilo de título del patrón</a:t>
            </a:r>
            <a:endParaRPr lang="es-ES" dirty="0"/>
          </a:p>
        </p:txBody>
      </p:sp>
      <p:sp>
        <p:nvSpPr>
          <p:cNvPr id="3" name="2 Marcador de fecha"/>
          <p:cNvSpPr>
            <a:spLocks noGrp="1"/>
          </p:cNvSpPr>
          <p:nvPr>
            <p:ph type="dt" sz="half" idx="10"/>
          </p:nvPr>
        </p:nvSpPr>
        <p:spPr/>
        <p:txBody>
          <a:bodyPr/>
          <a:lstStyle/>
          <a:p>
            <a:fld id="{1F20EDA0-563C-467B-A901-2E2AD3F7C09E}" type="datetime1">
              <a:rPr lang="es-ES" smtClean="0"/>
              <a:t>27/11/2017</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44DD5EA1-2156-4D2B-8F6F-606C634C3F68}" type="datetime1">
              <a:rPr lang="es-ES" smtClean="0"/>
              <a:t>27/11/2017</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87CCAB71-D589-4C7E-BB38-EAAB0D0DDA68}" type="datetime1">
              <a:rPr lang="es-ES" smtClean="0"/>
              <a:t>27/11/2017</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41B952DF-7918-4EBF-AD1C-8C382A29E8CA}" type="datetime1">
              <a:rPr lang="es-ES" smtClean="0"/>
              <a:t>27/11/2017</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dirty="0" smtClean="0"/>
              <a:t>Haga clic para modificar el estilo de título del patrón</a:t>
            </a:r>
            <a:endParaRPr lang="es-ES" dirty="0"/>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ES" dirty="0"/>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A2229D-6D44-4CBD-9C22-FBB842BB87C1}" type="datetime1">
              <a:rPr lang="es-ES" smtClean="0"/>
              <a:t>27/11/2017</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2FADFE-3B8F-471C-ABF0-DBC7717ECBBC}" type="slidenum">
              <a:rPr lang="es-ES" smtClean="0"/>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docs.python.org/2/tutoria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hadoop.apache.org/common/docs/current/api/org/apache/hadoop/mapred/SequenceFileInputFormat.html" TargetMode="External"/><Relationship Id="rId2" Type="http://schemas.openxmlformats.org/officeDocument/2006/relationships/hyperlink" Target="http://wiki.apache.org/hadoop/AmazonS3" TargetMode="External"/><Relationship Id="rId1" Type="http://schemas.openxmlformats.org/officeDocument/2006/relationships/slideLayout" Target="../slideLayouts/slideLayout2.xml"/><Relationship Id="rId4" Type="http://schemas.openxmlformats.org/officeDocument/2006/relationships/hyperlink" Target="http://hadoop.apache.org/docs/stable/api/org/apache/hadoop/mapred/InputFormat.html"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park.apache.org/downloads.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localhost:8888/tree"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tackoverflow.com/questions/28848270/import-matplotlib-pyplot-gives-importerror-dlopen-library-not-loaded-libpng1"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spark.apache.org/mllib/" TargetMode="External"/><Relationship Id="rId2" Type="http://schemas.openxmlformats.org/officeDocument/2006/relationships/hyperlink" Target="http://www.numpy.org/" TargetMode="Externa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Machine Learning Lab</a:t>
            </a:r>
            <a:endParaRPr lang="en-US" dirty="0"/>
          </a:p>
        </p:txBody>
      </p:sp>
    </p:spTree>
    <p:extLst>
      <p:ext uri="{BB962C8B-B14F-4D97-AF65-F5344CB8AC3E}">
        <p14:creationId xmlns:p14="http://schemas.microsoft.com/office/powerpoint/2010/main" val="17543752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Apache </a:t>
            </a:r>
            <a:r>
              <a:rPr lang="en-GB" dirty="0"/>
              <a:t>Spark </a:t>
            </a:r>
            <a:r>
              <a:rPr lang="en-GB" dirty="0" smtClean="0"/>
              <a:t>Introduction</a:t>
            </a:r>
            <a:endParaRPr lang="en-US" dirty="0"/>
          </a:p>
        </p:txBody>
      </p:sp>
      <p:sp>
        <p:nvSpPr>
          <p:cNvPr id="7" name="6 Rectángulo"/>
          <p:cNvSpPr/>
          <p:nvPr/>
        </p:nvSpPr>
        <p:spPr>
          <a:xfrm>
            <a:off x="539552" y="1340768"/>
            <a:ext cx="7086600" cy="3785652"/>
          </a:xfrm>
          <a:prstGeom prst="rect">
            <a:avLst/>
          </a:prstGeom>
          <a:ln>
            <a:solidFill>
              <a:schemeClr val="tx2"/>
            </a:solidFill>
            <a:prstDash val="sysDot"/>
          </a:ln>
        </p:spPr>
        <p:txBody>
          <a:bodyPr wrap="square">
            <a:spAutoFit/>
          </a:bodyPr>
          <a:lstStyle/>
          <a:p>
            <a:r>
              <a:rPr lang="en-US" sz="2000" dirty="0" smtClean="0">
                <a:solidFill>
                  <a:schemeClr val="tx2">
                    <a:lumMod val="75000"/>
                  </a:schemeClr>
                </a:solidFill>
              </a:rPr>
              <a:t>To control the verbosity of the logging:</a:t>
            </a:r>
          </a:p>
          <a:p>
            <a:endParaRPr lang="en-US" sz="2000" dirty="0" smtClean="0">
              <a:solidFill>
                <a:schemeClr val="tx2">
                  <a:lumMod val="75000"/>
                </a:schemeClr>
              </a:solidFill>
            </a:endParaRPr>
          </a:p>
          <a:p>
            <a:pPr marL="457200" indent="-457200">
              <a:buFont typeface="+mj-lt"/>
              <a:buAutoNum type="arabicPeriod"/>
            </a:pPr>
            <a:r>
              <a:rPr lang="en-US" sz="2000" dirty="0" smtClean="0">
                <a:solidFill>
                  <a:schemeClr val="tx2">
                    <a:lumMod val="75000"/>
                  </a:schemeClr>
                </a:solidFill>
              </a:rPr>
              <a:t>Create </a:t>
            </a:r>
            <a:r>
              <a:rPr lang="en-US" sz="2000" i="1" dirty="0" err="1" smtClean="0">
                <a:solidFill>
                  <a:schemeClr val="tx2">
                    <a:lumMod val="75000"/>
                  </a:schemeClr>
                </a:solidFill>
              </a:rPr>
              <a:t>log4j.properties</a:t>
            </a:r>
            <a:r>
              <a:rPr lang="en-US" sz="2000" dirty="0" smtClean="0">
                <a:solidFill>
                  <a:schemeClr val="tx2">
                    <a:lumMod val="75000"/>
                  </a:schemeClr>
                </a:solidFill>
              </a:rPr>
              <a:t> file in </a:t>
            </a:r>
            <a:r>
              <a:rPr lang="en-US" sz="2000" i="1" dirty="0" err="1" smtClean="0">
                <a:solidFill>
                  <a:schemeClr val="tx2">
                    <a:lumMod val="75000"/>
                  </a:schemeClr>
                </a:solidFill>
              </a:rPr>
              <a:t>conf</a:t>
            </a:r>
            <a:r>
              <a:rPr lang="en-US" sz="2000" dirty="0" smtClean="0">
                <a:solidFill>
                  <a:schemeClr val="tx2">
                    <a:lumMod val="75000"/>
                  </a:schemeClr>
                </a:solidFill>
              </a:rPr>
              <a:t> directory by copying </a:t>
            </a:r>
            <a:r>
              <a:rPr lang="en-US" sz="2000" i="1" dirty="0" err="1" smtClean="0">
                <a:solidFill>
                  <a:schemeClr val="tx2">
                    <a:lumMod val="75000"/>
                  </a:schemeClr>
                </a:solidFill>
              </a:rPr>
              <a:t>log4j.properties.template</a:t>
            </a:r>
            <a:r>
              <a:rPr lang="en-US" sz="2000" i="1" dirty="0" smtClean="0">
                <a:solidFill>
                  <a:schemeClr val="tx2">
                    <a:lumMod val="75000"/>
                  </a:schemeClr>
                </a:solidFill>
              </a:rPr>
              <a:t> </a:t>
            </a:r>
            <a:r>
              <a:rPr lang="es-ES_tradnl" sz="2000" dirty="0" smtClean="0">
                <a:solidFill>
                  <a:schemeClr val="tx2">
                    <a:lumMod val="75000"/>
                  </a:schemeClr>
                </a:solidFill>
              </a:rPr>
              <a:t>and </a:t>
            </a:r>
          </a:p>
          <a:p>
            <a:pPr marL="457200" indent="-457200">
              <a:buFont typeface="+mj-lt"/>
              <a:buAutoNum type="arabicPeriod"/>
            </a:pPr>
            <a:endParaRPr lang="es-ES_tradnl" sz="2000" dirty="0">
              <a:solidFill>
                <a:schemeClr val="tx2">
                  <a:lumMod val="75000"/>
                </a:schemeClr>
              </a:solidFill>
            </a:endParaRPr>
          </a:p>
          <a:p>
            <a:pPr marL="457200" indent="-457200">
              <a:buFont typeface="+mj-lt"/>
              <a:buAutoNum type="arabicPeriod"/>
            </a:pPr>
            <a:r>
              <a:rPr lang="en-US" sz="2000" dirty="0" smtClean="0">
                <a:solidFill>
                  <a:schemeClr val="tx2">
                    <a:lumMod val="75000"/>
                  </a:schemeClr>
                </a:solidFill>
              </a:rPr>
              <a:t>change</a:t>
            </a:r>
            <a:r>
              <a:rPr lang="es-ES_tradnl" sz="2000" dirty="0" smtClean="0">
                <a:solidFill>
                  <a:schemeClr val="tx2">
                    <a:lumMod val="75000"/>
                  </a:schemeClr>
                </a:solidFill>
              </a:rPr>
              <a:t> </a:t>
            </a:r>
          </a:p>
          <a:p>
            <a:endParaRPr lang="es-ES_tradnl" sz="2000" dirty="0">
              <a:solidFill>
                <a:schemeClr val="tx2">
                  <a:lumMod val="75000"/>
                </a:schemeClr>
              </a:solidFill>
            </a:endParaRPr>
          </a:p>
          <a:p>
            <a:r>
              <a:rPr lang="es-ES_tradnl" sz="2000" dirty="0" smtClean="0">
                <a:solidFill>
                  <a:schemeClr val="tx2">
                    <a:lumMod val="75000"/>
                  </a:schemeClr>
                </a:solidFill>
              </a:rPr>
              <a:t>	</a:t>
            </a:r>
            <a:r>
              <a:rPr lang="es-ES_tradnl" sz="2000" dirty="0" err="1" smtClean="0">
                <a:solidFill>
                  <a:schemeClr val="tx2">
                    <a:lumMod val="75000"/>
                  </a:schemeClr>
                </a:solidFill>
              </a:rPr>
              <a:t>log4j.rootCategory</a:t>
            </a:r>
            <a:r>
              <a:rPr lang="es-ES_tradnl" sz="2000" dirty="0" smtClean="0">
                <a:solidFill>
                  <a:schemeClr val="tx2">
                    <a:lumMod val="75000"/>
                  </a:schemeClr>
                </a:solidFill>
              </a:rPr>
              <a:t>=</a:t>
            </a:r>
            <a:r>
              <a:rPr lang="es-ES_tradnl" sz="2000" dirty="0" err="1" smtClean="0">
                <a:solidFill>
                  <a:schemeClr val="tx2">
                    <a:lumMod val="75000"/>
                  </a:schemeClr>
                </a:solidFill>
              </a:rPr>
              <a:t>INFO</a:t>
            </a:r>
            <a:r>
              <a:rPr lang="es-ES_tradnl" sz="2000" dirty="0">
                <a:solidFill>
                  <a:schemeClr val="tx2">
                    <a:lumMod val="75000"/>
                  </a:schemeClr>
                </a:solidFill>
              </a:rPr>
              <a:t>, </a:t>
            </a:r>
            <a:r>
              <a:rPr lang="es-ES_tradnl" sz="2000" dirty="0" err="1" smtClean="0">
                <a:solidFill>
                  <a:schemeClr val="tx2">
                    <a:lumMod val="75000"/>
                  </a:schemeClr>
                </a:solidFill>
              </a:rPr>
              <a:t>console</a:t>
            </a:r>
            <a:endParaRPr lang="es-ES_tradnl" sz="2000" dirty="0" smtClean="0">
              <a:solidFill>
                <a:schemeClr val="tx2">
                  <a:lumMod val="75000"/>
                </a:schemeClr>
              </a:solidFill>
            </a:endParaRPr>
          </a:p>
          <a:p>
            <a:endParaRPr lang="es-ES_tradnl" sz="2000" dirty="0">
              <a:solidFill>
                <a:schemeClr val="tx2">
                  <a:lumMod val="75000"/>
                </a:schemeClr>
              </a:solidFill>
            </a:endParaRPr>
          </a:p>
          <a:p>
            <a:r>
              <a:rPr lang="es-ES_tradnl" sz="2000" dirty="0" smtClean="0">
                <a:solidFill>
                  <a:schemeClr val="tx2">
                    <a:lumMod val="75000"/>
                  </a:schemeClr>
                </a:solidFill>
              </a:rPr>
              <a:t>		to</a:t>
            </a:r>
          </a:p>
          <a:p>
            <a:endParaRPr lang="es-ES_tradnl" sz="2000" dirty="0" smtClean="0">
              <a:solidFill>
                <a:schemeClr val="tx2">
                  <a:lumMod val="75000"/>
                </a:schemeClr>
              </a:solidFill>
            </a:endParaRPr>
          </a:p>
          <a:p>
            <a:r>
              <a:rPr lang="es-ES_tradnl" sz="2000" dirty="0">
                <a:solidFill>
                  <a:schemeClr val="tx2">
                    <a:lumMod val="75000"/>
                  </a:schemeClr>
                </a:solidFill>
              </a:rPr>
              <a:t>	</a:t>
            </a:r>
            <a:r>
              <a:rPr lang="es-ES_tradnl" sz="2000" dirty="0" err="1" smtClean="0">
                <a:solidFill>
                  <a:schemeClr val="tx2">
                    <a:lumMod val="75000"/>
                  </a:schemeClr>
                </a:solidFill>
              </a:rPr>
              <a:t>log4j.rootCategory</a:t>
            </a:r>
            <a:r>
              <a:rPr lang="es-ES_tradnl" sz="2000" dirty="0" smtClean="0">
                <a:solidFill>
                  <a:schemeClr val="tx2">
                    <a:lumMod val="75000"/>
                  </a:schemeClr>
                </a:solidFill>
              </a:rPr>
              <a:t>=</a:t>
            </a:r>
            <a:r>
              <a:rPr lang="es-ES_tradnl" sz="2000" dirty="0" err="1" smtClean="0">
                <a:solidFill>
                  <a:schemeClr val="tx2">
                    <a:lumMod val="75000"/>
                  </a:schemeClr>
                </a:solidFill>
              </a:rPr>
              <a:t>WARN</a:t>
            </a:r>
            <a:r>
              <a:rPr lang="es-ES_tradnl" sz="2000" dirty="0" smtClean="0">
                <a:solidFill>
                  <a:schemeClr val="tx2">
                    <a:lumMod val="75000"/>
                  </a:schemeClr>
                </a:solidFill>
              </a:rPr>
              <a:t>, </a:t>
            </a:r>
            <a:r>
              <a:rPr lang="es-ES_tradnl" sz="2000" dirty="0" err="1">
                <a:solidFill>
                  <a:schemeClr val="tx2">
                    <a:lumMod val="75000"/>
                  </a:schemeClr>
                </a:solidFill>
              </a:rPr>
              <a:t>console</a:t>
            </a:r>
            <a:endParaRPr lang="en-US" sz="2000" dirty="0" smtClean="0">
              <a:solidFill>
                <a:schemeClr val="tx2">
                  <a:lumMod val="75000"/>
                </a:schemeClr>
              </a:solidFill>
            </a:endParaRPr>
          </a:p>
        </p:txBody>
      </p:sp>
    </p:spTree>
    <p:extLst>
      <p:ext uri="{BB962C8B-B14F-4D97-AF65-F5344CB8AC3E}">
        <p14:creationId xmlns:p14="http://schemas.microsoft.com/office/powerpoint/2010/main" val="33284560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Apache </a:t>
            </a:r>
            <a:r>
              <a:rPr lang="en-GB" dirty="0"/>
              <a:t>Spark </a:t>
            </a:r>
            <a:r>
              <a:rPr lang="en-GB" dirty="0" smtClean="0"/>
              <a:t>Introduction</a:t>
            </a:r>
            <a:endParaRPr lang="en-US" dirty="0"/>
          </a:p>
        </p:txBody>
      </p:sp>
      <p:sp>
        <p:nvSpPr>
          <p:cNvPr id="3" name="2 Rectángulo"/>
          <p:cNvSpPr/>
          <p:nvPr/>
        </p:nvSpPr>
        <p:spPr>
          <a:xfrm>
            <a:off x="685800" y="980728"/>
            <a:ext cx="7772400" cy="5262979"/>
          </a:xfrm>
          <a:prstGeom prst="rect">
            <a:avLst/>
          </a:prstGeom>
        </p:spPr>
        <p:txBody>
          <a:bodyPr wrap="square">
            <a:spAutoFit/>
          </a:bodyPr>
          <a:lstStyle/>
          <a:p>
            <a:r>
              <a:rPr lang="en-US" sz="2400" b="1" dirty="0" smtClean="0"/>
              <a:t>As you have a </a:t>
            </a:r>
            <a:r>
              <a:rPr lang="en-US" sz="2400" b="1" dirty="0" err="1" smtClean="0"/>
              <a:t>SparkContext</a:t>
            </a:r>
            <a:r>
              <a:rPr lang="en-US" sz="2400" b="1" dirty="0" smtClean="0"/>
              <a:t> automatically created by the Python Shell</a:t>
            </a:r>
          </a:p>
          <a:p>
            <a:endParaRPr lang="en-US" sz="2400" b="1" dirty="0" smtClean="0"/>
          </a:p>
          <a:p>
            <a:r>
              <a:rPr lang="en-US" sz="2000" dirty="0">
                <a:latin typeface="Arial" panose="020B0604020202020204" pitchFamily="34" charset="0"/>
                <a:cs typeface="Arial" panose="020B0604020202020204" pitchFamily="34" charset="0"/>
              </a:rPr>
              <a:t>&gt;&gt;&gt; </a:t>
            </a:r>
            <a:r>
              <a:rPr lang="en-US" sz="2000" dirty="0" err="1">
                <a:latin typeface="Arial" panose="020B0604020202020204" pitchFamily="34" charset="0"/>
                <a:cs typeface="Arial" panose="020B0604020202020204" pitchFamily="34" charset="0"/>
              </a:rPr>
              <a:t>sc</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&lt;</a:t>
            </a:r>
            <a:r>
              <a:rPr lang="en-US" sz="2000" dirty="0" err="1">
                <a:latin typeface="Arial" panose="020B0604020202020204" pitchFamily="34" charset="0"/>
                <a:cs typeface="Arial" panose="020B0604020202020204" pitchFamily="34" charset="0"/>
              </a:rPr>
              <a:t>pyspark.context.SparkContext</a:t>
            </a:r>
            <a:r>
              <a:rPr lang="en-US" sz="2000" dirty="0">
                <a:latin typeface="Arial" panose="020B0604020202020204" pitchFamily="34" charset="0"/>
                <a:cs typeface="Arial" panose="020B0604020202020204" pitchFamily="34" charset="0"/>
              </a:rPr>
              <a:t> object at </a:t>
            </a:r>
            <a:r>
              <a:rPr lang="en-US" sz="2000" dirty="0" err="1">
                <a:latin typeface="Arial" panose="020B0604020202020204" pitchFamily="34" charset="0"/>
                <a:cs typeface="Arial" panose="020B0604020202020204" pitchFamily="34" charset="0"/>
              </a:rPr>
              <a:t>0x0000000003019828</a:t>
            </a:r>
            <a:r>
              <a:rPr lang="en-US" sz="2000" dirty="0" smtClean="0">
                <a:latin typeface="Arial" panose="020B0604020202020204" pitchFamily="34" charset="0"/>
                <a:cs typeface="Arial" panose="020B0604020202020204" pitchFamily="34" charset="0"/>
              </a:rPr>
              <a:t>&gt;</a:t>
            </a:r>
          </a:p>
          <a:p>
            <a:endParaRPr lang="en-US" sz="2400" b="1" dirty="0"/>
          </a:p>
          <a:p>
            <a:pPr marL="342900" indent="-342900">
              <a:buFont typeface="Arial" panose="020B0604020202020204" pitchFamily="34" charset="0"/>
              <a:buChar char="•"/>
            </a:pPr>
            <a:r>
              <a:rPr lang="en-US" sz="2400" b="1" dirty="0" smtClean="0"/>
              <a:t>As we see before, now you can use it to build </a:t>
            </a:r>
            <a:r>
              <a:rPr lang="en-US" sz="2400" b="1" dirty="0" err="1" smtClean="0"/>
              <a:t>RDDs</a:t>
            </a:r>
            <a:r>
              <a:rPr lang="en-US" sz="2400" b="1" dirty="0"/>
              <a:t> </a:t>
            </a:r>
            <a:r>
              <a:rPr lang="en-US" sz="2400" b="1" dirty="0" smtClean="0"/>
              <a:t>and There </a:t>
            </a:r>
            <a:r>
              <a:rPr lang="en-US" sz="2400" b="1" dirty="0"/>
              <a:t>are two ways to create </a:t>
            </a:r>
            <a:r>
              <a:rPr lang="en-US" sz="2400" b="1" dirty="0" err="1"/>
              <a:t>RDDs</a:t>
            </a:r>
            <a:r>
              <a:rPr lang="en-US" sz="2400" dirty="0" smtClean="0"/>
              <a:t>:</a:t>
            </a:r>
          </a:p>
          <a:p>
            <a:endParaRPr lang="en-US" sz="2400" dirty="0"/>
          </a:p>
          <a:p>
            <a:pPr marL="800100" lvl="1" indent="-342900">
              <a:buFont typeface="Wingdings" panose="05000000000000000000" pitchFamily="2" charset="2"/>
              <a:buChar char="q"/>
            </a:pPr>
            <a:r>
              <a:rPr lang="en-US" sz="2400" dirty="0" smtClean="0"/>
              <a:t> </a:t>
            </a:r>
            <a:r>
              <a:rPr lang="en-US" sz="2000" i="1" dirty="0"/>
              <a:t>parallelizing</a:t>
            </a:r>
            <a:r>
              <a:rPr lang="en-US" sz="2000" dirty="0"/>
              <a:t> an existing collection in your driver program, </a:t>
            </a:r>
            <a:endParaRPr lang="en-US" sz="2000" dirty="0" smtClean="0"/>
          </a:p>
          <a:p>
            <a:pPr lvl="1"/>
            <a:endParaRPr lang="en-US" sz="2000" dirty="0"/>
          </a:p>
          <a:p>
            <a:pPr marL="800100" lvl="1" indent="-342900">
              <a:buFont typeface="Wingdings" panose="05000000000000000000" pitchFamily="2" charset="2"/>
              <a:buChar char="q"/>
            </a:pPr>
            <a:r>
              <a:rPr lang="en-US" sz="2000" dirty="0" smtClean="0"/>
              <a:t>or </a:t>
            </a:r>
            <a:r>
              <a:rPr lang="en-US" sz="2000" dirty="0"/>
              <a:t>referencing a dataset in an external storage system, such as a shared </a:t>
            </a:r>
            <a:r>
              <a:rPr lang="en-US" sz="2000" dirty="0" err="1"/>
              <a:t>filesystem</a:t>
            </a:r>
            <a:r>
              <a:rPr lang="en-US" sz="2000" dirty="0"/>
              <a:t>, </a:t>
            </a:r>
            <a:r>
              <a:rPr lang="en-US" sz="2000" dirty="0" err="1"/>
              <a:t>HDFS</a:t>
            </a:r>
            <a:r>
              <a:rPr lang="en-US" sz="2000" dirty="0"/>
              <a:t>, </a:t>
            </a:r>
            <a:r>
              <a:rPr lang="en-US" sz="2000" dirty="0" err="1"/>
              <a:t>HBase</a:t>
            </a:r>
            <a:r>
              <a:rPr lang="en-US" sz="2000" dirty="0"/>
              <a:t>, or any data source offering a Hadoop </a:t>
            </a:r>
            <a:r>
              <a:rPr lang="en-US" sz="2000" dirty="0" err="1"/>
              <a:t>InputFormat</a:t>
            </a:r>
            <a:r>
              <a:rPr lang="en-US" sz="2000" dirty="0" smtClean="0"/>
              <a:t>.</a:t>
            </a:r>
          </a:p>
          <a:p>
            <a:endParaRPr lang="es-ES" sz="2400" dirty="0"/>
          </a:p>
        </p:txBody>
      </p:sp>
    </p:spTree>
    <p:extLst>
      <p:ext uri="{BB962C8B-B14F-4D97-AF65-F5344CB8AC3E}">
        <p14:creationId xmlns:p14="http://schemas.microsoft.com/office/powerpoint/2010/main" val="28858390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Apache </a:t>
            </a:r>
            <a:r>
              <a:rPr lang="en-GB" dirty="0"/>
              <a:t>Spark </a:t>
            </a:r>
            <a:r>
              <a:rPr lang="en-GB" dirty="0" smtClean="0"/>
              <a:t>Introduction</a:t>
            </a:r>
            <a:endParaRPr lang="en-US" dirty="0"/>
          </a:p>
        </p:txBody>
      </p:sp>
      <p:sp>
        <p:nvSpPr>
          <p:cNvPr id="6" name="5 CuadroTexto"/>
          <p:cNvSpPr txBox="1"/>
          <p:nvPr/>
        </p:nvSpPr>
        <p:spPr>
          <a:xfrm>
            <a:off x="366156" y="1219200"/>
            <a:ext cx="8534400" cy="830997"/>
          </a:xfrm>
          <a:prstGeom prst="rect">
            <a:avLst/>
          </a:prstGeom>
          <a:noFill/>
        </p:spPr>
        <p:txBody>
          <a:bodyPr wrap="square" rtlCol="0">
            <a:spAutoFit/>
          </a:bodyPr>
          <a:lstStyle/>
          <a:p>
            <a:r>
              <a:rPr lang="es-ES" sz="2400" dirty="0" smtClean="0"/>
              <a:t>## </a:t>
            </a:r>
            <a:r>
              <a:rPr lang="en-US" sz="2400" b="1" dirty="0"/>
              <a:t>parallelizing </a:t>
            </a:r>
            <a:r>
              <a:rPr lang="en-US" sz="2400" dirty="0"/>
              <a:t>an existing </a:t>
            </a:r>
            <a:r>
              <a:rPr lang="en-US" sz="2400" dirty="0" smtClean="0"/>
              <a:t>collection </a:t>
            </a:r>
            <a:r>
              <a:rPr lang="en-US" sz="2400" i="1" dirty="0" smtClean="0"/>
              <a:t>data </a:t>
            </a:r>
            <a:r>
              <a:rPr lang="en-US" sz="2400" dirty="0"/>
              <a:t>and build a </a:t>
            </a:r>
            <a:r>
              <a:rPr lang="en-US" sz="2400" dirty="0" smtClean="0"/>
              <a:t>Resilient </a:t>
            </a:r>
            <a:r>
              <a:rPr lang="en-US" sz="2400" dirty="0"/>
              <a:t>distributed dataset (</a:t>
            </a:r>
            <a:r>
              <a:rPr lang="en-US" sz="2400" dirty="0" err="1"/>
              <a:t>RDD</a:t>
            </a:r>
            <a:r>
              <a:rPr lang="en-US" sz="2400" dirty="0" smtClean="0"/>
              <a:t>)</a:t>
            </a:r>
            <a:r>
              <a:rPr lang="en-US" sz="2400" i="1" dirty="0" smtClean="0"/>
              <a:t> </a:t>
            </a:r>
            <a:r>
              <a:rPr lang="en-US" sz="2400" i="1" dirty="0" err="1"/>
              <a:t>distData</a:t>
            </a:r>
            <a:endParaRPr lang="en-US" sz="2400" i="1" dirty="0"/>
          </a:p>
        </p:txBody>
      </p:sp>
      <p:sp>
        <p:nvSpPr>
          <p:cNvPr id="3" name="2 Rectángulo"/>
          <p:cNvSpPr/>
          <p:nvPr/>
        </p:nvSpPr>
        <p:spPr>
          <a:xfrm>
            <a:off x="873826" y="2906084"/>
            <a:ext cx="6858000" cy="1877437"/>
          </a:xfrm>
          <a:prstGeom prst="rect">
            <a:avLst/>
          </a:prstGeom>
          <a:ln>
            <a:solidFill>
              <a:schemeClr val="tx1"/>
            </a:solidFill>
            <a:prstDash val="sysDash"/>
          </a:ln>
        </p:spPr>
        <p:txBody>
          <a:bodyPr wrap="square">
            <a:spAutoFit/>
          </a:bodyPr>
          <a:lstStyle/>
          <a:p>
            <a:r>
              <a:rPr lang="en-US" sz="2000" dirty="0" smtClean="0">
                <a:solidFill>
                  <a:srgbClr val="0070C0"/>
                </a:solidFill>
              </a:rPr>
              <a:t>you can consult some references as:</a:t>
            </a:r>
          </a:p>
          <a:p>
            <a:endParaRPr lang="en-US" sz="2000" b="1" dirty="0">
              <a:solidFill>
                <a:srgbClr val="0070C0"/>
              </a:solidFill>
            </a:endParaRPr>
          </a:p>
          <a:p>
            <a:r>
              <a:rPr lang="en-US" sz="2000" b="1" dirty="0" smtClean="0">
                <a:solidFill>
                  <a:srgbClr val="0070C0"/>
                </a:solidFill>
              </a:rPr>
              <a:t>The </a:t>
            </a:r>
            <a:r>
              <a:rPr lang="en-US" sz="2000" b="1" dirty="0">
                <a:solidFill>
                  <a:srgbClr val="0070C0"/>
                </a:solidFill>
              </a:rPr>
              <a:t>Python Tutorial</a:t>
            </a:r>
          </a:p>
          <a:p>
            <a:r>
              <a:rPr lang="en-US" sz="2000" dirty="0" smtClean="0">
                <a:solidFill>
                  <a:srgbClr val="0070C0"/>
                </a:solidFill>
                <a:hlinkClick r:id="rId2"/>
              </a:rPr>
              <a:t>https</a:t>
            </a:r>
            <a:r>
              <a:rPr lang="en-US" sz="2000" dirty="0">
                <a:solidFill>
                  <a:srgbClr val="0070C0"/>
                </a:solidFill>
                <a:hlinkClick r:id="rId2"/>
              </a:rPr>
              <a:t>://docs.python.org/2/tutorial</a:t>
            </a:r>
            <a:r>
              <a:rPr lang="en-US" sz="1400" dirty="0" smtClean="0">
                <a:solidFill>
                  <a:srgbClr val="0070C0"/>
                </a:solidFill>
                <a:hlinkClick r:id="rId2"/>
              </a:rPr>
              <a:t>/</a:t>
            </a:r>
            <a:endParaRPr lang="en-US" sz="1400" dirty="0" smtClean="0">
              <a:solidFill>
                <a:srgbClr val="0070C0"/>
              </a:solidFill>
            </a:endParaRPr>
          </a:p>
          <a:p>
            <a:endParaRPr lang="es-ES_tradnl" sz="1400" dirty="0">
              <a:solidFill>
                <a:srgbClr val="0070C0"/>
              </a:solidFill>
            </a:endParaRPr>
          </a:p>
          <a:p>
            <a:r>
              <a:rPr lang="en-US" dirty="0">
                <a:solidFill>
                  <a:srgbClr val="0070C0"/>
                </a:solidFill>
              </a:rPr>
              <a:t>http://ai.berkeley.edu/tutorial.html#PythonBasics</a:t>
            </a:r>
          </a:p>
        </p:txBody>
      </p:sp>
      <p:sp>
        <p:nvSpPr>
          <p:cNvPr id="7" name="6 Rectángulo"/>
          <p:cNvSpPr/>
          <p:nvPr/>
        </p:nvSpPr>
        <p:spPr>
          <a:xfrm>
            <a:off x="1371600" y="2031118"/>
            <a:ext cx="4476290" cy="1200329"/>
          </a:xfrm>
          <a:prstGeom prst="rect">
            <a:avLst/>
          </a:prstGeom>
        </p:spPr>
        <p:txBody>
          <a:bodyPr wrap="none">
            <a:spAutoFit/>
          </a:bodyPr>
          <a:lstStyle/>
          <a:p>
            <a:r>
              <a:rPr lang="es-ES" sz="2400" dirty="0"/>
              <a:t>&gt;&gt;&gt; </a:t>
            </a:r>
            <a:r>
              <a:rPr lang="it-IT" sz="2400" dirty="0" smtClean="0"/>
              <a:t>data </a:t>
            </a:r>
            <a:r>
              <a:rPr lang="it-IT" sz="2400" dirty="0"/>
              <a:t>= [1, 2, 3, 4, 5] </a:t>
            </a:r>
            <a:endParaRPr lang="it-IT" sz="2400" dirty="0" smtClean="0"/>
          </a:p>
          <a:p>
            <a:r>
              <a:rPr lang="it-IT" sz="2400" dirty="0" smtClean="0"/>
              <a:t>&gt;&gt;&gt; distData </a:t>
            </a:r>
            <a:r>
              <a:rPr lang="it-IT" sz="2400" dirty="0"/>
              <a:t>= sc.parallelize(data)</a:t>
            </a:r>
          </a:p>
          <a:p>
            <a:endParaRPr lang="es-ES" sz="2400" i="1" dirty="0">
              <a:latin typeface="Arial" pitchFamily="34" charset="0"/>
              <a:cs typeface="Arial" pitchFamily="34" charset="0"/>
            </a:endParaRPr>
          </a:p>
        </p:txBody>
      </p:sp>
      <p:sp>
        <p:nvSpPr>
          <p:cNvPr id="8" name="7 CuadroTexto"/>
          <p:cNvSpPr txBox="1"/>
          <p:nvPr/>
        </p:nvSpPr>
        <p:spPr>
          <a:xfrm>
            <a:off x="609600" y="4985265"/>
            <a:ext cx="8534400" cy="1569660"/>
          </a:xfrm>
          <a:prstGeom prst="rect">
            <a:avLst/>
          </a:prstGeom>
          <a:noFill/>
        </p:spPr>
        <p:txBody>
          <a:bodyPr wrap="square" rtlCol="0">
            <a:spAutoFit/>
          </a:bodyPr>
          <a:lstStyle/>
          <a:p>
            <a:r>
              <a:rPr lang="es-ES" sz="2400" dirty="0" smtClean="0"/>
              <a:t>## </a:t>
            </a:r>
            <a:r>
              <a:rPr lang="en-US" sz="2400" dirty="0" smtClean="0"/>
              <a:t>so you can </a:t>
            </a:r>
            <a:r>
              <a:rPr lang="en-US" sz="2400" b="1" dirty="0" smtClean="0"/>
              <a:t>operate on this </a:t>
            </a:r>
            <a:r>
              <a:rPr lang="en-US" sz="2400" b="1" dirty="0"/>
              <a:t>(</a:t>
            </a:r>
            <a:r>
              <a:rPr lang="en-US" sz="2400" b="1" dirty="0" err="1"/>
              <a:t>RDD</a:t>
            </a:r>
            <a:r>
              <a:rPr lang="en-US" sz="2400" b="1" dirty="0" smtClean="0"/>
              <a:t>)</a:t>
            </a:r>
            <a:r>
              <a:rPr lang="en-US" sz="2400" b="1" i="1" dirty="0" smtClean="0"/>
              <a:t> </a:t>
            </a:r>
            <a:r>
              <a:rPr lang="en-US" sz="2400" i="1" dirty="0" err="1" smtClean="0"/>
              <a:t>distData</a:t>
            </a:r>
            <a:r>
              <a:rPr lang="en-US" sz="2400" i="1" dirty="0" smtClean="0"/>
              <a:t>, </a:t>
            </a:r>
            <a:r>
              <a:rPr lang="en-US" sz="2400" dirty="0" smtClean="0"/>
              <a:t>for example counting the number of elements</a:t>
            </a:r>
          </a:p>
          <a:p>
            <a:r>
              <a:rPr lang="en-US" sz="2400" dirty="0" smtClean="0"/>
              <a:t>	&gt;&gt;&gt; </a:t>
            </a:r>
            <a:r>
              <a:rPr lang="en-US" sz="2400" dirty="0" err="1"/>
              <a:t>distData.count</a:t>
            </a:r>
            <a:r>
              <a:rPr lang="en-US" sz="2400" dirty="0"/>
              <a:t>()</a:t>
            </a:r>
          </a:p>
          <a:p>
            <a:r>
              <a:rPr lang="en-US" sz="2400" dirty="0" smtClean="0"/>
              <a:t>	5</a:t>
            </a:r>
          </a:p>
        </p:txBody>
      </p:sp>
    </p:spTree>
    <p:extLst>
      <p:ext uri="{BB962C8B-B14F-4D97-AF65-F5344CB8AC3E}">
        <p14:creationId xmlns:p14="http://schemas.microsoft.com/office/powerpoint/2010/main" val="16058344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Apache </a:t>
            </a:r>
            <a:r>
              <a:rPr lang="en-GB" dirty="0"/>
              <a:t>Spark </a:t>
            </a:r>
            <a:r>
              <a:rPr lang="en-GB" dirty="0" smtClean="0"/>
              <a:t>Introduction</a:t>
            </a:r>
            <a:endParaRPr lang="en-US" dirty="0"/>
          </a:p>
        </p:txBody>
      </p:sp>
      <p:sp>
        <p:nvSpPr>
          <p:cNvPr id="6" name="5 CuadroTexto"/>
          <p:cNvSpPr txBox="1"/>
          <p:nvPr/>
        </p:nvSpPr>
        <p:spPr>
          <a:xfrm>
            <a:off x="395536" y="980728"/>
            <a:ext cx="8534400" cy="1138773"/>
          </a:xfrm>
          <a:prstGeom prst="rect">
            <a:avLst/>
          </a:prstGeom>
          <a:noFill/>
        </p:spPr>
        <p:txBody>
          <a:bodyPr wrap="square" rtlCol="0">
            <a:spAutoFit/>
          </a:bodyPr>
          <a:lstStyle/>
          <a:p>
            <a:r>
              <a:rPr lang="es-ES" sz="2400" dirty="0" smtClean="0"/>
              <a:t>    </a:t>
            </a:r>
            <a:r>
              <a:rPr lang="es-ES" sz="2400" dirty="0"/>
              <a:t>&gt;&gt;&gt; </a:t>
            </a:r>
            <a:r>
              <a:rPr lang="es-ES" sz="2400" dirty="0" err="1"/>
              <a:t>sc.parallelize</a:t>
            </a:r>
            <a:r>
              <a:rPr lang="es-ES" sz="2400" dirty="0"/>
              <a:t>(</a:t>
            </a:r>
            <a:r>
              <a:rPr lang="es-ES" sz="2400" dirty="0" err="1"/>
              <a:t>range</a:t>
            </a:r>
            <a:r>
              <a:rPr lang="es-ES" sz="2400" dirty="0"/>
              <a:t>(1000</a:t>
            </a:r>
            <a:r>
              <a:rPr lang="es-ES" sz="2400" dirty="0" smtClean="0"/>
              <a:t>),</a:t>
            </a:r>
            <a:r>
              <a:rPr lang="es-ES" sz="2400" b="1" dirty="0" smtClean="0">
                <a:solidFill>
                  <a:srgbClr val="FF0000"/>
                </a:solidFill>
              </a:rPr>
              <a:t>4</a:t>
            </a:r>
            <a:r>
              <a:rPr lang="es-ES" sz="2400" dirty="0" smtClean="0"/>
              <a:t>).</a:t>
            </a:r>
            <a:r>
              <a:rPr lang="es-ES" sz="2400" dirty="0" err="1"/>
              <a:t>count</a:t>
            </a:r>
            <a:r>
              <a:rPr lang="es-ES" sz="2400" dirty="0" smtClean="0"/>
              <a:t>()</a:t>
            </a:r>
          </a:p>
          <a:p>
            <a:r>
              <a:rPr lang="es-ES" sz="2000" dirty="0" smtClean="0">
                <a:latin typeface="Arial" pitchFamily="34" charset="0"/>
                <a:cs typeface="Arial" pitchFamily="34" charset="0"/>
              </a:rPr>
              <a:t>1000</a:t>
            </a:r>
          </a:p>
          <a:p>
            <a:pPr marL="342900" indent="-342900">
              <a:buFont typeface="Wingdings" panose="05000000000000000000" pitchFamily="2" charset="2"/>
              <a:buChar char="q"/>
            </a:pPr>
            <a:endParaRPr lang="en-US" sz="2400" i="1" dirty="0" smtClean="0">
              <a:latin typeface="Arial" pitchFamily="34" charset="0"/>
              <a:cs typeface="Arial" pitchFamily="34" charset="0"/>
            </a:endParaRPr>
          </a:p>
        </p:txBody>
      </p:sp>
      <p:sp>
        <p:nvSpPr>
          <p:cNvPr id="2" name="1 Rectángulo"/>
          <p:cNvSpPr/>
          <p:nvPr/>
        </p:nvSpPr>
        <p:spPr>
          <a:xfrm>
            <a:off x="945976" y="1844824"/>
            <a:ext cx="7010400" cy="4616648"/>
          </a:xfrm>
          <a:prstGeom prst="rect">
            <a:avLst/>
          </a:prstGeom>
          <a:ln>
            <a:solidFill>
              <a:schemeClr val="tx2"/>
            </a:solidFill>
            <a:prstDash val="sysDash"/>
          </a:ln>
        </p:spPr>
        <p:txBody>
          <a:bodyPr wrap="square">
            <a:spAutoFit/>
          </a:bodyPr>
          <a:lstStyle/>
          <a:p>
            <a:r>
              <a:rPr lang="en-US" sz="2400" b="1" dirty="0" smtClean="0"/>
              <a:t>Number of partitions: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One </a:t>
            </a:r>
            <a:r>
              <a:rPr lang="en-US" dirty="0"/>
              <a:t>important parameter for parallel collections is the number of partitions to cut the dataset into. </a:t>
            </a: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Spark </a:t>
            </a:r>
            <a:r>
              <a:rPr lang="en-US" dirty="0"/>
              <a:t>will run one task for each partition of the cluster. Typically you want 2-4 partitions for each CPU in your </a:t>
            </a:r>
            <a:r>
              <a:rPr lang="en-US" dirty="0" smtClean="0"/>
              <a:t>cluster.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Normally</a:t>
            </a:r>
            <a:r>
              <a:rPr lang="en-US" dirty="0"/>
              <a:t>, Spark tries to set the number of partitions automatically based on your </a:t>
            </a:r>
            <a:r>
              <a:rPr lang="en-US" dirty="0" smtClean="0"/>
              <a:t>cluster.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However</a:t>
            </a:r>
            <a:r>
              <a:rPr lang="en-US" dirty="0"/>
              <a:t>, you can also set it manually by passing it as a second parameter to parallelize (e.g. </a:t>
            </a:r>
            <a:r>
              <a:rPr lang="en-US" dirty="0" err="1"/>
              <a:t>sc.parallelize</a:t>
            </a:r>
            <a:r>
              <a:rPr lang="en-US" dirty="0"/>
              <a:t>(data, </a:t>
            </a:r>
            <a:r>
              <a:rPr lang="en-US" b="1" dirty="0">
                <a:solidFill>
                  <a:srgbClr val="FF0000"/>
                </a:solidFill>
              </a:rPr>
              <a:t>10</a:t>
            </a:r>
            <a:r>
              <a:rPr lang="en-US" dirty="0"/>
              <a:t>)). </a:t>
            </a: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Note</a:t>
            </a:r>
            <a:r>
              <a:rPr lang="en-US" dirty="0"/>
              <a:t>: some places in the code use the term slices (a synonym for partitions) to maintain backward compatibility.</a:t>
            </a:r>
          </a:p>
        </p:txBody>
      </p:sp>
    </p:spTree>
    <p:extLst>
      <p:ext uri="{BB962C8B-B14F-4D97-AF65-F5344CB8AC3E}">
        <p14:creationId xmlns:p14="http://schemas.microsoft.com/office/powerpoint/2010/main" val="41189185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Apache </a:t>
            </a:r>
            <a:r>
              <a:rPr lang="en-GB" dirty="0"/>
              <a:t>Spark </a:t>
            </a:r>
            <a:r>
              <a:rPr lang="en-GB" dirty="0" smtClean="0"/>
              <a:t>Introduction</a:t>
            </a:r>
            <a:endParaRPr lang="en-US" dirty="0"/>
          </a:p>
        </p:txBody>
      </p:sp>
      <p:sp>
        <p:nvSpPr>
          <p:cNvPr id="6" name="5 CuadroTexto"/>
          <p:cNvSpPr txBox="1"/>
          <p:nvPr/>
        </p:nvSpPr>
        <p:spPr>
          <a:xfrm>
            <a:off x="366156" y="1143000"/>
            <a:ext cx="8534400" cy="830997"/>
          </a:xfrm>
          <a:prstGeom prst="rect">
            <a:avLst/>
          </a:prstGeom>
          <a:noFill/>
        </p:spPr>
        <p:txBody>
          <a:bodyPr wrap="square" rtlCol="0">
            <a:spAutoFit/>
          </a:bodyPr>
          <a:lstStyle/>
          <a:p>
            <a:r>
              <a:rPr lang="es-ES" sz="2400" dirty="0" smtClean="0"/>
              <a:t>## </a:t>
            </a:r>
            <a:r>
              <a:rPr lang="en-US" sz="2400" dirty="0"/>
              <a:t>B</a:t>
            </a:r>
            <a:r>
              <a:rPr lang="en-US" sz="2400" dirty="0" smtClean="0"/>
              <a:t>uild </a:t>
            </a:r>
            <a:r>
              <a:rPr lang="en-US" sz="2400" dirty="0"/>
              <a:t>a </a:t>
            </a:r>
            <a:r>
              <a:rPr lang="en-US" sz="2400" dirty="0" smtClean="0"/>
              <a:t>Resilient </a:t>
            </a:r>
            <a:r>
              <a:rPr lang="en-US" sz="2400" dirty="0"/>
              <a:t>distributed dataset (</a:t>
            </a:r>
            <a:r>
              <a:rPr lang="en-US" sz="2400" dirty="0" err="1"/>
              <a:t>RDD</a:t>
            </a:r>
            <a:r>
              <a:rPr lang="en-US" sz="2400" dirty="0" smtClean="0"/>
              <a:t>)</a:t>
            </a:r>
            <a:r>
              <a:rPr lang="en-US" sz="2400" i="1" dirty="0" smtClean="0"/>
              <a:t> </a:t>
            </a:r>
            <a:r>
              <a:rPr lang="en-US" sz="2400" i="1" dirty="0" err="1" smtClean="0"/>
              <a:t>distData</a:t>
            </a:r>
            <a:r>
              <a:rPr lang="en-US" sz="2400" i="1" dirty="0" smtClean="0"/>
              <a:t> by </a:t>
            </a:r>
            <a:r>
              <a:rPr lang="en-US" sz="2400" b="1" dirty="0"/>
              <a:t>referencing a dataset </a:t>
            </a:r>
            <a:r>
              <a:rPr lang="en-US" sz="2400" dirty="0"/>
              <a:t>in an external storage </a:t>
            </a:r>
            <a:r>
              <a:rPr lang="en-US" sz="2400" dirty="0" smtClean="0"/>
              <a:t>system</a:t>
            </a:r>
          </a:p>
        </p:txBody>
      </p:sp>
      <p:sp>
        <p:nvSpPr>
          <p:cNvPr id="7" name="6 Rectángulo"/>
          <p:cNvSpPr/>
          <p:nvPr/>
        </p:nvSpPr>
        <p:spPr>
          <a:xfrm>
            <a:off x="559130" y="2057400"/>
            <a:ext cx="7903126" cy="3046988"/>
          </a:xfrm>
          <a:prstGeom prst="rect">
            <a:avLst/>
          </a:prstGeom>
        </p:spPr>
        <p:txBody>
          <a:bodyPr wrap="none">
            <a:spAutoFit/>
          </a:bodyPr>
          <a:lstStyle/>
          <a:p>
            <a:r>
              <a:rPr lang="es-ES" sz="2400" dirty="0" smtClean="0"/>
              <a:t>&gt;&gt;&gt; </a:t>
            </a:r>
            <a:r>
              <a:rPr lang="es-ES" sz="2400" dirty="0" err="1"/>
              <a:t>distFile</a:t>
            </a:r>
            <a:r>
              <a:rPr lang="es-ES" sz="2400" dirty="0"/>
              <a:t> = </a:t>
            </a:r>
            <a:r>
              <a:rPr lang="es-ES" sz="2400" dirty="0" err="1"/>
              <a:t>sc.textFile</a:t>
            </a:r>
            <a:r>
              <a:rPr lang="es-ES" sz="2400" dirty="0"/>
              <a:t>("README.md")</a:t>
            </a:r>
            <a:r>
              <a:rPr lang="it-IT" sz="2400" dirty="0" smtClean="0"/>
              <a:t> </a:t>
            </a:r>
          </a:p>
          <a:p>
            <a:endParaRPr lang="it-IT" sz="2400" dirty="0"/>
          </a:p>
          <a:p>
            <a:r>
              <a:rPr lang="en-US" sz="2400" dirty="0"/>
              <a:t>Once created, </a:t>
            </a:r>
            <a:r>
              <a:rPr lang="en-US" sz="2400" dirty="0" err="1"/>
              <a:t>distFile</a:t>
            </a:r>
            <a:r>
              <a:rPr lang="en-US" sz="2400" dirty="0"/>
              <a:t> can be acted on by dataset </a:t>
            </a:r>
            <a:r>
              <a:rPr lang="en-US" sz="2400" dirty="0" smtClean="0"/>
              <a:t>operations.</a:t>
            </a:r>
          </a:p>
          <a:p>
            <a:r>
              <a:rPr lang="en-US" sz="2400" dirty="0" smtClean="0"/>
              <a:t>For </a:t>
            </a:r>
            <a:r>
              <a:rPr lang="en-US" sz="2400" dirty="0"/>
              <a:t>example, we can add up the sizes of all the lines using </a:t>
            </a:r>
            <a:r>
              <a:rPr lang="en-US" sz="2400" dirty="0" smtClean="0"/>
              <a:t>the</a:t>
            </a:r>
          </a:p>
          <a:p>
            <a:r>
              <a:rPr lang="en-US" sz="2400" dirty="0" smtClean="0"/>
              <a:t>map </a:t>
            </a:r>
            <a:r>
              <a:rPr lang="en-US" sz="2400" dirty="0"/>
              <a:t>and reduce operations as follows: </a:t>
            </a:r>
            <a:endParaRPr lang="en-US" sz="2400" dirty="0" smtClean="0"/>
          </a:p>
          <a:p>
            <a:endParaRPr lang="en-US" sz="2400" dirty="0" smtClean="0"/>
          </a:p>
          <a:p>
            <a:r>
              <a:rPr lang="en-US" sz="2400" dirty="0" smtClean="0"/>
              <a:t>&gt;&gt;&gt; </a:t>
            </a:r>
            <a:r>
              <a:rPr lang="en-US" sz="2400" dirty="0" err="1" smtClean="0"/>
              <a:t>distFile.map</a:t>
            </a:r>
            <a:r>
              <a:rPr lang="en-US" sz="2400" dirty="0" smtClean="0"/>
              <a:t>(lambda  s</a:t>
            </a:r>
            <a:r>
              <a:rPr lang="en-US" sz="2400" dirty="0"/>
              <a:t>: </a:t>
            </a:r>
            <a:r>
              <a:rPr lang="en-US" sz="2400" dirty="0" err="1"/>
              <a:t>len</a:t>
            </a:r>
            <a:r>
              <a:rPr lang="en-US" sz="2400" dirty="0"/>
              <a:t>(s)).reduce(lambda a, b: a + b</a:t>
            </a:r>
            <a:r>
              <a:rPr lang="en-US" sz="2400" dirty="0" smtClean="0"/>
              <a:t>)</a:t>
            </a:r>
          </a:p>
          <a:p>
            <a:r>
              <a:rPr lang="it-IT" sz="2400" dirty="0"/>
              <a:t>3495</a:t>
            </a:r>
          </a:p>
        </p:txBody>
      </p:sp>
      <p:sp>
        <p:nvSpPr>
          <p:cNvPr id="2" name="1 Rectángulo"/>
          <p:cNvSpPr/>
          <p:nvPr/>
        </p:nvSpPr>
        <p:spPr>
          <a:xfrm>
            <a:off x="1219200" y="5334000"/>
            <a:ext cx="6705600" cy="1323439"/>
          </a:xfrm>
          <a:prstGeom prst="rect">
            <a:avLst/>
          </a:prstGeom>
          <a:ln>
            <a:solidFill>
              <a:schemeClr val="tx2"/>
            </a:solidFill>
            <a:prstDash val="sysDot"/>
          </a:ln>
        </p:spPr>
        <p:txBody>
          <a:bodyPr wrap="square">
            <a:spAutoFit/>
          </a:bodyPr>
          <a:lstStyle/>
          <a:p>
            <a:pPr algn="just"/>
            <a:r>
              <a:rPr lang="en-US" sz="2000" dirty="0" err="1"/>
              <a:t>PySpark</a:t>
            </a:r>
            <a:r>
              <a:rPr lang="en-US" sz="2000" dirty="0"/>
              <a:t> can create distributed datasets from any storage source supported by Hadoop, including your local file system, </a:t>
            </a:r>
            <a:r>
              <a:rPr lang="en-US" sz="2000" dirty="0" err="1"/>
              <a:t>HDFS</a:t>
            </a:r>
            <a:r>
              <a:rPr lang="en-US" sz="2000" dirty="0"/>
              <a:t>, Cassandra, </a:t>
            </a:r>
            <a:r>
              <a:rPr lang="en-US" sz="2000" dirty="0" err="1"/>
              <a:t>HBase</a:t>
            </a:r>
            <a:r>
              <a:rPr lang="en-US" sz="2000" dirty="0"/>
              <a:t>, </a:t>
            </a:r>
            <a:r>
              <a:rPr lang="en-US" sz="2000" dirty="0">
                <a:hlinkClick r:id="rId2"/>
              </a:rPr>
              <a:t>Amazon </a:t>
            </a:r>
            <a:r>
              <a:rPr lang="en-US" sz="2000" dirty="0" err="1">
                <a:hlinkClick r:id="rId2"/>
              </a:rPr>
              <a:t>S3</a:t>
            </a:r>
            <a:r>
              <a:rPr lang="en-US" sz="2000" dirty="0"/>
              <a:t>, etc. Spark supports text files, </a:t>
            </a:r>
            <a:r>
              <a:rPr lang="en-US" sz="2000" dirty="0" err="1">
                <a:hlinkClick r:id="rId3"/>
              </a:rPr>
              <a:t>SequenceFiles</a:t>
            </a:r>
            <a:r>
              <a:rPr lang="en-US" sz="2000" dirty="0"/>
              <a:t>, and any other Hadoop </a:t>
            </a:r>
            <a:r>
              <a:rPr lang="en-US" sz="2000" dirty="0" err="1">
                <a:hlinkClick r:id="rId4"/>
              </a:rPr>
              <a:t>InputFormat</a:t>
            </a:r>
            <a:r>
              <a:rPr lang="en-US" sz="2000" dirty="0"/>
              <a:t>.</a:t>
            </a:r>
            <a:endParaRPr lang="en-US" sz="2000" i="1" dirty="0"/>
          </a:p>
        </p:txBody>
      </p:sp>
    </p:spTree>
    <p:extLst>
      <p:ext uri="{BB962C8B-B14F-4D97-AF65-F5344CB8AC3E}">
        <p14:creationId xmlns:p14="http://schemas.microsoft.com/office/powerpoint/2010/main" val="30004565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Apache </a:t>
            </a:r>
            <a:r>
              <a:rPr lang="en-GB" dirty="0"/>
              <a:t>Spark </a:t>
            </a:r>
            <a:r>
              <a:rPr lang="en-GB" dirty="0" smtClean="0"/>
              <a:t>Introduction</a:t>
            </a:r>
            <a:endParaRPr lang="en-US" dirty="0"/>
          </a:p>
        </p:txBody>
      </p:sp>
      <p:sp>
        <p:nvSpPr>
          <p:cNvPr id="3" name="2 Rectángulo"/>
          <p:cNvSpPr/>
          <p:nvPr/>
        </p:nvSpPr>
        <p:spPr>
          <a:xfrm>
            <a:off x="685800" y="1371600"/>
            <a:ext cx="7772400" cy="830997"/>
          </a:xfrm>
          <a:prstGeom prst="rect">
            <a:avLst/>
          </a:prstGeom>
        </p:spPr>
        <p:txBody>
          <a:bodyPr wrap="square">
            <a:spAutoFit/>
          </a:bodyPr>
          <a:lstStyle/>
          <a:p>
            <a:r>
              <a:rPr lang="en-US" sz="2400" b="1" dirty="0" smtClean="0"/>
              <a:t>The </a:t>
            </a:r>
            <a:r>
              <a:rPr lang="en-US" sz="2400" b="1" dirty="0" err="1"/>
              <a:t>IPython</a:t>
            </a:r>
            <a:r>
              <a:rPr lang="en-US" sz="2400" b="1" dirty="0"/>
              <a:t> Notebook</a:t>
            </a:r>
          </a:p>
          <a:p>
            <a:r>
              <a:rPr lang="en-US" sz="2400" dirty="0"/>
              <a:t>http://</a:t>
            </a:r>
            <a:r>
              <a:rPr lang="en-US" sz="2400" dirty="0" smtClean="0"/>
              <a:t>ipython.org/notebook.html</a:t>
            </a:r>
            <a:endParaRPr lang="en-US" sz="2400" dirty="0"/>
          </a:p>
        </p:txBody>
      </p:sp>
      <p:pic>
        <p:nvPicPr>
          <p:cNvPr id="2050" name="Picture 2" descr="The IPython notebook with embedded rich text, code, mathematics and figur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2202597"/>
            <a:ext cx="4629608" cy="4305301"/>
          </a:xfrm>
          <a:prstGeom prst="rect">
            <a:avLst/>
          </a:prstGeom>
          <a:noFill/>
          <a:extLst>
            <a:ext uri="{909E8E84-426E-40DD-AFC4-6F175D3DCCD1}">
              <a14:hiddenFill xmlns:a14="http://schemas.microsoft.com/office/drawing/2010/main">
                <a:solidFill>
                  <a:srgbClr val="FFFFFF"/>
                </a:solidFill>
              </a14:hiddenFill>
            </a:ext>
          </a:extLst>
        </p:spPr>
      </p:pic>
      <p:sp>
        <p:nvSpPr>
          <p:cNvPr id="2" name="1 Rectángulo"/>
          <p:cNvSpPr/>
          <p:nvPr/>
        </p:nvSpPr>
        <p:spPr>
          <a:xfrm>
            <a:off x="691738" y="2859409"/>
            <a:ext cx="2438400" cy="2585323"/>
          </a:xfrm>
          <a:prstGeom prst="rect">
            <a:avLst/>
          </a:prstGeom>
        </p:spPr>
        <p:txBody>
          <a:bodyPr wrap="square">
            <a:spAutoFit/>
          </a:bodyPr>
          <a:lstStyle/>
          <a:p>
            <a:r>
              <a:rPr lang="en-US" dirty="0"/>
              <a:t>The </a:t>
            </a:r>
            <a:r>
              <a:rPr lang="en-US" dirty="0" err="1"/>
              <a:t>IPython</a:t>
            </a:r>
            <a:r>
              <a:rPr lang="en-US" dirty="0"/>
              <a:t> Notebook is an interactive computational environment, in which you can combine code execution, rich text, mathematics, plots and rich media, as shown in this example session:</a:t>
            </a:r>
          </a:p>
        </p:txBody>
      </p:sp>
    </p:spTree>
    <p:extLst>
      <p:ext uri="{BB962C8B-B14F-4D97-AF65-F5344CB8AC3E}">
        <p14:creationId xmlns:p14="http://schemas.microsoft.com/office/powerpoint/2010/main" val="25037319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Apache </a:t>
            </a:r>
            <a:r>
              <a:rPr lang="en-GB" dirty="0"/>
              <a:t>Spark </a:t>
            </a:r>
            <a:r>
              <a:rPr lang="en-GB" dirty="0" smtClean="0"/>
              <a:t>Introduction</a:t>
            </a:r>
            <a:endParaRPr lang="en-US" dirty="0"/>
          </a:p>
        </p:txBody>
      </p:sp>
      <p:sp>
        <p:nvSpPr>
          <p:cNvPr id="3" name="2 Rectángulo"/>
          <p:cNvSpPr/>
          <p:nvPr/>
        </p:nvSpPr>
        <p:spPr>
          <a:xfrm>
            <a:off x="685800" y="1066800"/>
            <a:ext cx="7772400" cy="5693866"/>
          </a:xfrm>
          <a:prstGeom prst="rect">
            <a:avLst/>
          </a:prstGeom>
        </p:spPr>
        <p:txBody>
          <a:bodyPr wrap="square">
            <a:spAutoFit/>
          </a:bodyPr>
          <a:lstStyle/>
          <a:p>
            <a:r>
              <a:rPr lang="en-US" sz="2400" b="1" dirty="0" err="1" smtClean="0"/>
              <a:t>Ipython</a:t>
            </a:r>
            <a:endParaRPr lang="en-US" sz="2400" b="1" dirty="0" smtClean="0"/>
          </a:p>
          <a:p>
            <a:r>
              <a:rPr lang="en-US" sz="2400" dirty="0" smtClean="0"/>
              <a:t>http</a:t>
            </a:r>
            <a:r>
              <a:rPr lang="en-US" sz="2400" dirty="0"/>
              <a:t>://ipython.org/</a:t>
            </a:r>
            <a:endParaRPr lang="en-US" sz="2400" dirty="0" smtClean="0"/>
          </a:p>
          <a:p>
            <a:endParaRPr lang="en-US" sz="2400" dirty="0"/>
          </a:p>
          <a:p>
            <a:r>
              <a:rPr lang="en-US" sz="2400" i="1" dirty="0" smtClean="0"/>
              <a:t>Already install if installing ANACONDA</a:t>
            </a:r>
            <a:endParaRPr lang="en-US" sz="2400" i="1" dirty="0"/>
          </a:p>
          <a:p>
            <a:r>
              <a:rPr lang="en-US" sz="2000" i="1" dirty="0" smtClean="0"/>
              <a:t>…</a:t>
            </a:r>
            <a:r>
              <a:rPr lang="en-US" sz="2000" dirty="0" smtClean="0"/>
              <a:t> </a:t>
            </a:r>
            <a:r>
              <a:rPr lang="en-US" sz="2000" dirty="0"/>
              <a:t>Python 2.7.9 and later (on the </a:t>
            </a:r>
            <a:r>
              <a:rPr lang="en-US" sz="2000" dirty="0" err="1"/>
              <a:t>python2</a:t>
            </a:r>
            <a:r>
              <a:rPr lang="en-US" sz="2000" dirty="0"/>
              <a:t> series), and Python 3.4 and later include pip by default [1], so you may have pip already</a:t>
            </a:r>
            <a:r>
              <a:rPr lang="en-US" sz="2000" dirty="0" smtClean="0"/>
              <a:t>.</a:t>
            </a:r>
            <a:endParaRPr lang="en-US" sz="2000" dirty="0"/>
          </a:p>
          <a:p>
            <a:endParaRPr lang="es-ES_tradnl" sz="2400" dirty="0"/>
          </a:p>
          <a:p>
            <a:r>
              <a:rPr lang="es-ES_tradnl" sz="2400" dirty="0" smtClean="0"/>
              <a:t>(</a:t>
            </a:r>
            <a:r>
              <a:rPr lang="es-ES_tradnl" sz="2000" dirty="0" err="1" smtClean="0"/>
              <a:t>jump</a:t>
            </a:r>
            <a:r>
              <a:rPr lang="es-ES_tradnl" sz="2000" dirty="0" smtClean="0"/>
              <a:t> to:</a:t>
            </a:r>
          </a:p>
          <a:p>
            <a:endParaRPr lang="es-ES_tradnl" sz="2000" dirty="0"/>
          </a:p>
          <a:p>
            <a:r>
              <a:rPr lang="es-ES_tradnl" sz="2000" dirty="0" smtClean="0"/>
              <a:t> </a:t>
            </a:r>
            <a:r>
              <a:rPr lang="en-US" sz="2000" b="1" dirty="0">
                <a:solidFill>
                  <a:srgbClr val="FF0000"/>
                </a:solidFill>
              </a:rPr>
              <a:t>3) Set the proper environment variables:</a:t>
            </a:r>
          </a:p>
          <a:p>
            <a:r>
              <a:rPr lang="en-US" sz="2000" b="1" dirty="0">
                <a:solidFill>
                  <a:srgbClr val="FF0000"/>
                </a:solidFill>
              </a:rPr>
              <a:t>On </a:t>
            </a:r>
            <a:r>
              <a:rPr lang="en-US" sz="2000" b="1" dirty="0" smtClean="0">
                <a:solidFill>
                  <a:srgbClr val="FF0000"/>
                </a:solidFill>
              </a:rPr>
              <a:t>Windows</a:t>
            </a:r>
          </a:p>
          <a:p>
            <a:endParaRPr lang="es-ES_tradnl" sz="2000" dirty="0"/>
          </a:p>
          <a:p>
            <a:r>
              <a:rPr lang="es-ES_tradnl" sz="2000" dirty="0" smtClean="0"/>
              <a:t>…</a:t>
            </a:r>
          </a:p>
          <a:p>
            <a:r>
              <a:rPr lang="es-ES_tradnl" sz="2000" b="1" dirty="0" err="1"/>
              <a:t>See</a:t>
            </a:r>
            <a:r>
              <a:rPr lang="es-ES_tradnl" sz="2000" b="1" dirty="0"/>
              <a:t> / </a:t>
            </a:r>
            <a:r>
              <a:rPr lang="es-ES_tradnl" sz="2000" b="1" dirty="0" err="1"/>
              <a:t>execute</a:t>
            </a:r>
            <a:r>
              <a:rPr lang="es-ES_tradnl" sz="2000" b="1" dirty="0"/>
              <a:t> .</a:t>
            </a:r>
            <a:r>
              <a:rPr lang="es-ES_tradnl" sz="2000" b="1" dirty="0" err="1"/>
              <a:t>bat</a:t>
            </a:r>
            <a:r>
              <a:rPr lang="es-ES_tradnl" sz="2000" b="1" dirty="0"/>
              <a:t> file:</a:t>
            </a:r>
          </a:p>
          <a:p>
            <a:endParaRPr lang="es-ES_tradnl" sz="2000" b="1" dirty="0"/>
          </a:p>
          <a:p>
            <a:pPr lvl="2"/>
            <a:r>
              <a:rPr lang="en-US" sz="2000" dirty="0" smtClean="0"/>
              <a:t>start_ipythonNotebook.bat</a:t>
            </a:r>
          </a:p>
          <a:p>
            <a:pPr lvl="2"/>
            <a:r>
              <a:rPr lang="es-ES_tradnl" sz="2000" dirty="0" smtClean="0"/>
              <a:t>)</a:t>
            </a:r>
            <a:endParaRPr lang="en-US" sz="2000" dirty="0" smtClean="0"/>
          </a:p>
        </p:txBody>
      </p:sp>
    </p:spTree>
    <p:extLst>
      <p:ext uri="{BB962C8B-B14F-4D97-AF65-F5344CB8AC3E}">
        <p14:creationId xmlns:p14="http://schemas.microsoft.com/office/powerpoint/2010/main" val="5715967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Apache </a:t>
            </a:r>
            <a:r>
              <a:rPr lang="en-GB" dirty="0"/>
              <a:t>Spark </a:t>
            </a:r>
            <a:r>
              <a:rPr lang="en-GB" dirty="0" smtClean="0"/>
              <a:t>Introduction</a:t>
            </a:r>
            <a:endParaRPr lang="en-US" dirty="0"/>
          </a:p>
        </p:txBody>
      </p:sp>
      <p:sp>
        <p:nvSpPr>
          <p:cNvPr id="3" name="2 Rectángulo"/>
          <p:cNvSpPr/>
          <p:nvPr/>
        </p:nvSpPr>
        <p:spPr>
          <a:xfrm>
            <a:off x="685800" y="1052736"/>
            <a:ext cx="7772400" cy="5632311"/>
          </a:xfrm>
          <a:prstGeom prst="rect">
            <a:avLst/>
          </a:prstGeom>
        </p:spPr>
        <p:txBody>
          <a:bodyPr wrap="square">
            <a:spAutoFit/>
          </a:bodyPr>
          <a:lstStyle/>
          <a:p>
            <a:r>
              <a:rPr lang="en-US" sz="2400" b="1" dirty="0" err="1" smtClean="0"/>
              <a:t>Ipython</a:t>
            </a:r>
            <a:endParaRPr lang="en-US" sz="2400" b="1" dirty="0" smtClean="0"/>
          </a:p>
          <a:p>
            <a:r>
              <a:rPr lang="en-US" sz="2400" dirty="0" smtClean="0"/>
              <a:t>http</a:t>
            </a:r>
            <a:r>
              <a:rPr lang="en-US" sz="2400" dirty="0"/>
              <a:t>://ipython.org/</a:t>
            </a:r>
            <a:endParaRPr lang="en-US" sz="2400" dirty="0" smtClean="0"/>
          </a:p>
          <a:p>
            <a:endParaRPr lang="en-US" sz="2400" dirty="0"/>
          </a:p>
          <a:p>
            <a:r>
              <a:rPr lang="en-US" sz="2400" i="1" dirty="0" smtClean="0"/>
              <a:t>…</a:t>
            </a:r>
            <a:r>
              <a:rPr lang="en-US" sz="2400" dirty="0"/>
              <a:t> Python 2.7.9 and later (on the </a:t>
            </a:r>
            <a:r>
              <a:rPr lang="en-US" sz="2400" dirty="0" err="1"/>
              <a:t>python2</a:t>
            </a:r>
            <a:r>
              <a:rPr lang="en-US" sz="2400" dirty="0"/>
              <a:t> series), and Python 3.4 and later include pip by default [1], so you may have pip already</a:t>
            </a:r>
            <a:r>
              <a:rPr lang="en-US" sz="2400" dirty="0" smtClean="0"/>
              <a:t>.</a:t>
            </a:r>
          </a:p>
          <a:p>
            <a:endParaRPr lang="en-US" sz="2400" dirty="0"/>
          </a:p>
          <a:p>
            <a:pPr marL="342900" indent="-342900">
              <a:buFont typeface="Wingdings" panose="05000000000000000000" pitchFamily="2" charset="2"/>
              <a:buChar char="q"/>
            </a:pPr>
            <a:r>
              <a:rPr lang="en-US" sz="2400" dirty="0" smtClean="0"/>
              <a:t>If you have to install </a:t>
            </a:r>
            <a:r>
              <a:rPr lang="en-US" sz="2400" dirty="0" err="1" smtClean="0"/>
              <a:t>Install</a:t>
            </a:r>
            <a:r>
              <a:rPr lang="en-US" sz="2400" dirty="0" smtClean="0"/>
              <a:t> </a:t>
            </a:r>
            <a:r>
              <a:rPr lang="en-US" sz="2400" dirty="0"/>
              <a:t>pip</a:t>
            </a:r>
          </a:p>
          <a:p>
            <a:endParaRPr lang="en-US" sz="2400" dirty="0"/>
          </a:p>
          <a:p>
            <a:r>
              <a:rPr lang="en-US" sz="2400" dirty="0"/>
              <a:t>To install pip, securely download get-pip.py. [2]</a:t>
            </a:r>
          </a:p>
          <a:p>
            <a:endParaRPr lang="en-US" sz="2400" dirty="0"/>
          </a:p>
          <a:p>
            <a:r>
              <a:rPr lang="en-US" sz="2400" dirty="0"/>
              <a:t>Then run the following (which may require administrator access):</a:t>
            </a:r>
          </a:p>
          <a:p>
            <a:endParaRPr lang="en-US" sz="2400" dirty="0"/>
          </a:p>
          <a:p>
            <a:r>
              <a:rPr lang="en-US" sz="2400" dirty="0"/>
              <a:t>python </a:t>
            </a:r>
            <a:r>
              <a:rPr lang="en-US" sz="2400" dirty="0" smtClean="0"/>
              <a:t>get-pip.py</a:t>
            </a:r>
            <a:endParaRPr lang="en-US" sz="2400" dirty="0"/>
          </a:p>
        </p:txBody>
      </p:sp>
    </p:spTree>
    <p:extLst>
      <p:ext uri="{BB962C8B-B14F-4D97-AF65-F5344CB8AC3E}">
        <p14:creationId xmlns:p14="http://schemas.microsoft.com/office/powerpoint/2010/main" val="41534167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Apache </a:t>
            </a:r>
            <a:r>
              <a:rPr lang="en-GB" dirty="0"/>
              <a:t>Spark </a:t>
            </a:r>
            <a:r>
              <a:rPr lang="en-GB" dirty="0" smtClean="0"/>
              <a:t>Introduction</a:t>
            </a:r>
            <a:endParaRPr lang="en-US" dirty="0"/>
          </a:p>
        </p:txBody>
      </p:sp>
      <p:sp>
        <p:nvSpPr>
          <p:cNvPr id="3" name="2 Rectángulo"/>
          <p:cNvSpPr/>
          <p:nvPr/>
        </p:nvSpPr>
        <p:spPr>
          <a:xfrm>
            <a:off x="685800" y="1371600"/>
            <a:ext cx="7772400" cy="4524315"/>
          </a:xfrm>
          <a:prstGeom prst="rect">
            <a:avLst/>
          </a:prstGeom>
        </p:spPr>
        <p:txBody>
          <a:bodyPr wrap="square">
            <a:spAutoFit/>
          </a:bodyPr>
          <a:lstStyle/>
          <a:p>
            <a:r>
              <a:rPr lang="en-US" sz="2400" dirty="0" smtClean="0"/>
              <a:t>http://</a:t>
            </a:r>
            <a:r>
              <a:rPr lang="en-US" sz="2400" dirty="0"/>
              <a:t>pandaquality.blogspot.com.es/2015/05/pyspark-ipython-on-windows.html</a:t>
            </a:r>
            <a:endParaRPr lang="en-US" sz="2400" dirty="0" smtClean="0"/>
          </a:p>
          <a:p>
            <a:endParaRPr lang="es-ES_tradnl" sz="2400" dirty="0"/>
          </a:p>
          <a:p>
            <a:r>
              <a:rPr lang="en-US" sz="2400" dirty="0"/>
              <a:t>1) Install </a:t>
            </a:r>
            <a:r>
              <a:rPr lang="en-US" sz="2400" dirty="0" err="1"/>
              <a:t>ipython</a:t>
            </a:r>
            <a:r>
              <a:rPr lang="en-US" sz="2400" dirty="0"/>
              <a:t>, </a:t>
            </a:r>
            <a:r>
              <a:rPr lang="en-US" sz="2400" dirty="0" err="1"/>
              <a:t>pyradline</a:t>
            </a:r>
            <a:r>
              <a:rPr lang="en-US" sz="2400" dirty="0"/>
              <a:t>:</a:t>
            </a:r>
          </a:p>
          <a:p>
            <a:r>
              <a:rPr lang="en-US" sz="2400" dirty="0"/>
              <a:t/>
            </a:r>
            <a:br>
              <a:rPr lang="en-US" sz="2400" dirty="0"/>
            </a:br>
            <a:r>
              <a:rPr lang="en-US" sz="2400" dirty="0"/>
              <a:t>$ pip install </a:t>
            </a:r>
            <a:r>
              <a:rPr lang="en-US" sz="2400" dirty="0" err="1"/>
              <a:t>ipython</a:t>
            </a:r>
            <a:r>
              <a:rPr lang="en-US" sz="2400" dirty="0"/>
              <a:t/>
            </a:r>
            <a:br>
              <a:rPr lang="en-US" sz="2400" dirty="0"/>
            </a:br>
            <a:r>
              <a:rPr lang="en-US" sz="2400" dirty="0"/>
              <a:t>$ pip install </a:t>
            </a:r>
            <a:r>
              <a:rPr lang="en-US" sz="2400" b="1" dirty="0" err="1">
                <a:solidFill>
                  <a:srgbClr val="FF0000"/>
                </a:solidFill>
              </a:rPr>
              <a:t>pyreadline</a:t>
            </a:r>
            <a:r>
              <a:rPr lang="en-US" sz="2400" dirty="0"/>
              <a:t/>
            </a:r>
            <a:br>
              <a:rPr lang="en-US" sz="2400" dirty="0"/>
            </a:br>
            <a:r>
              <a:rPr lang="en-US" sz="2400" dirty="0"/>
              <a:t/>
            </a:r>
            <a:br>
              <a:rPr lang="en-US" sz="2400" dirty="0"/>
            </a:br>
            <a:r>
              <a:rPr lang="en-US" sz="2400" dirty="0"/>
              <a:t/>
            </a:r>
            <a:br>
              <a:rPr lang="en-US" sz="2400" dirty="0"/>
            </a:br>
            <a:r>
              <a:rPr lang="en-US" sz="2400" dirty="0"/>
              <a:t>2) Make sure that the </a:t>
            </a:r>
            <a:r>
              <a:rPr lang="en-US" sz="2400" dirty="0" err="1">
                <a:solidFill>
                  <a:srgbClr val="FF0000"/>
                </a:solidFill>
              </a:rPr>
              <a:t>ipython</a:t>
            </a:r>
            <a:r>
              <a:rPr lang="en-US" sz="2400" dirty="0">
                <a:solidFill>
                  <a:srgbClr val="FF0000"/>
                </a:solidFill>
              </a:rPr>
              <a:t> executable is in your path </a:t>
            </a:r>
            <a:r>
              <a:rPr lang="en-US" sz="2400" dirty="0"/>
              <a:t>(if you can run pip with no problems, that should be ok as well</a:t>
            </a:r>
            <a:r>
              <a:rPr lang="en-US" sz="2400" dirty="0" smtClean="0"/>
              <a:t>).</a:t>
            </a:r>
            <a:r>
              <a:rPr lang="en-US" sz="2400" dirty="0"/>
              <a:t/>
            </a:r>
            <a:br>
              <a:rPr lang="en-US" sz="2400" dirty="0"/>
            </a:br>
            <a:endParaRPr lang="en-US" sz="2400" dirty="0"/>
          </a:p>
        </p:txBody>
      </p:sp>
    </p:spTree>
    <p:extLst>
      <p:ext uri="{BB962C8B-B14F-4D97-AF65-F5344CB8AC3E}">
        <p14:creationId xmlns:p14="http://schemas.microsoft.com/office/powerpoint/2010/main" val="40828016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Apache </a:t>
            </a:r>
            <a:r>
              <a:rPr lang="en-GB" dirty="0"/>
              <a:t>Spark </a:t>
            </a:r>
            <a:r>
              <a:rPr lang="en-GB" dirty="0" smtClean="0"/>
              <a:t>Introduction</a:t>
            </a:r>
            <a:endParaRPr lang="en-US" dirty="0"/>
          </a:p>
        </p:txBody>
      </p:sp>
      <p:sp>
        <p:nvSpPr>
          <p:cNvPr id="3" name="2 Rectángulo"/>
          <p:cNvSpPr/>
          <p:nvPr/>
        </p:nvSpPr>
        <p:spPr>
          <a:xfrm>
            <a:off x="304800" y="1143000"/>
            <a:ext cx="8534399" cy="5786199"/>
          </a:xfrm>
          <a:prstGeom prst="rect">
            <a:avLst/>
          </a:prstGeom>
        </p:spPr>
        <p:txBody>
          <a:bodyPr wrap="square">
            <a:spAutoFit/>
          </a:bodyPr>
          <a:lstStyle/>
          <a:p>
            <a:r>
              <a:rPr lang="en-US" sz="2000" dirty="0" smtClean="0"/>
              <a:t>http://</a:t>
            </a:r>
            <a:r>
              <a:rPr lang="en-US" sz="2000" dirty="0"/>
              <a:t>pandaquality.blogspot.com.es/2015/05/pyspark-ipython-on-windows.html</a:t>
            </a:r>
            <a:endParaRPr lang="en-US" sz="2000" dirty="0" smtClean="0"/>
          </a:p>
          <a:p>
            <a:endParaRPr lang="en-US" sz="2400" dirty="0"/>
          </a:p>
          <a:p>
            <a:r>
              <a:rPr lang="en-US" dirty="0"/>
              <a:t>3) Set the proper environment variables:</a:t>
            </a:r>
          </a:p>
          <a:p>
            <a:r>
              <a:rPr lang="en-US" dirty="0"/>
              <a:t>On Windows</a:t>
            </a:r>
            <a:r>
              <a:rPr lang="en-US" dirty="0" smtClean="0"/>
              <a:t>:</a:t>
            </a:r>
            <a:endParaRPr lang="en-US" dirty="0"/>
          </a:p>
          <a:p>
            <a:r>
              <a:rPr lang="en-US" dirty="0"/>
              <a:t/>
            </a:r>
            <a:br>
              <a:rPr lang="en-US" dirty="0"/>
            </a:br>
            <a:r>
              <a:rPr lang="en-US" dirty="0"/>
              <a:t>$ set </a:t>
            </a:r>
            <a:r>
              <a:rPr lang="en-US" dirty="0" err="1" smtClean="0"/>
              <a:t>PYSPARK_DRIVER_PYTHON</a:t>
            </a:r>
            <a:r>
              <a:rPr lang="en-US" dirty="0" smtClean="0"/>
              <a:t>=</a:t>
            </a:r>
            <a:r>
              <a:rPr lang="en-US" dirty="0" err="1" smtClean="0"/>
              <a:t>ipython</a:t>
            </a:r>
            <a:endParaRPr lang="en-US" dirty="0"/>
          </a:p>
          <a:p>
            <a:r>
              <a:rPr lang="es-ES_tradnl" b="1" dirty="0" smtClean="0">
                <a:solidFill>
                  <a:srgbClr val="FF0000"/>
                </a:solidFill>
              </a:rPr>
              <a:t>Sin comillas “</a:t>
            </a:r>
            <a:r>
              <a:rPr lang="es-ES_tradnl" b="1" dirty="0" err="1" smtClean="0">
                <a:solidFill>
                  <a:srgbClr val="FF0000"/>
                </a:solidFill>
              </a:rPr>
              <a:t>ipython</a:t>
            </a:r>
            <a:r>
              <a:rPr lang="es-ES_tradnl" b="1" dirty="0" smtClean="0">
                <a:solidFill>
                  <a:srgbClr val="FF0000"/>
                </a:solidFill>
              </a:rPr>
              <a:t>”</a:t>
            </a:r>
            <a:endParaRPr lang="en-US" b="1" dirty="0">
              <a:solidFill>
                <a:srgbClr val="FF0000"/>
              </a:solidFill>
            </a:endParaRPr>
          </a:p>
          <a:p>
            <a:r>
              <a:rPr lang="en-US" dirty="0"/>
              <a:t>(or set it permanently in the control panel)</a:t>
            </a:r>
          </a:p>
          <a:p>
            <a:endParaRPr lang="en-US" dirty="0"/>
          </a:p>
          <a:p>
            <a:r>
              <a:rPr lang="en-US" dirty="0"/>
              <a:t>On Mac/Linux:</a:t>
            </a:r>
          </a:p>
          <a:p>
            <a:r>
              <a:rPr lang="en-US" dirty="0"/>
              <a:t>$ declare -x </a:t>
            </a:r>
            <a:r>
              <a:rPr lang="en-US" dirty="0" err="1"/>
              <a:t>PYSPARK_DRIVER_PYTHON</a:t>
            </a:r>
            <a:r>
              <a:rPr lang="en-US" dirty="0"/>
              <a:t>="</a:t>
            </a:r>
            <a:r>
              <a:rPr lang="en-US" dirty="0" err="1"/>
              <a:t>ipython</a:t>
            </a:r>
            <a:r>
              <a:rPr lang="en-US" dirty="0"/>
              <a:t>"</a:t>
            </a:r>
          </a:p>
          <a:p>
            <a:r>
              <a:rPr lang="en-US" dirty="0"/>
              <a:t>(or add it to your ~/.</a:t>
            </a:r>
            <a:r>
              <a:rPr lang="en-US" dirty="0" err="1"/>
              <a:t>bash_profile</a:t>
            </a:r>
            <a:r>
              <a:rPr lang="en-US" dirty="0"/>
              <a:t> or ~/.</a:t>
            </a:r>
            <a:r>
              <a:rPr lang="en-US" dirty="0" err="1"/>
              <a:t>bashrc</a:t>
            </a:r>
            <a:r>
              <a:rPr lang="en-US" dirty="0"/>
              <a:t> file)</a:t>
            </a:r>
          </a:p>
          <a:p>
            <a:r>
              <a:rPr lang="en-US" dirty="0"/>
              <a:t/>
            </a:r>
            <a:br>
              <a:rPr lang="en-US" dirty="0"/>
            </a:br>
            <a:r>
              <a:rPr lang="en-US" dirty="0"/>
              <a:t>On Windows + Spark &lt; 1.4.0</a:t>
            </a:r>
            <a:r>
              <a:rPr lang="en-US" dirty="0" smtClean="0"/>
              <a:t>:</a:t>
            </a:r>
            <a:r>
              <a:rPr lang="en-US" dirty="0"/>
              <a:t/>
            </a:r>
            <a:br>
              <a:rPr lang="en-US" dirty="0"/>
            </a:br>
            <a:r>
              <a:rPr lang="en-US" dirty="0"/>
              <a:t>$ set </a:t>
            </a:r>
            <a:r>
              <a:rPr lang="en-US" dirty="0" err="1" smtClean="0"/>
              <a:t>IPYTHON</a:t>
            </a:r>
            <a:r>
              <a:rPr lang="en-US" dirty="0" smtClean="0"/>
              <a:t>=1</a:t>
            </a:r>
            <a:r>
              <a:rPr lang="en-US" dirty="0"/>
              <a:t/>
            </a:r>
            <a:br>
              <a:rPr lang="en-US" dirty="0"/>
            </a:br>
            <a:endParaRPr lang="en-US" dirty="0"/>
          </a:p>
          <a:p>
            <a:r>
              <a:rPr lang="en-US" dirty="0"/>
              <a:t>4) Run </a:t>
            </a:r>
            <a:r>
              <a:rPr lang="en-US" dirty="0" err="1"/>
              <a:t>pyspark</a:t>
            </a:r>
            <a:r>
              <a:rPr lang="en-US" dirty="0"/>
              <a:t>, and you'll get it in </a:t>
            </a:r>
            <a:r>
              <a:rPr lang="en-US" dirty="0" err="1"/>
              <a:t>IPython</a:t>
            </a:r>
            <a:r>
              <a:rPr lang="en-US" dirty="0"/>
              <a:t> with auto completion working! Now you'll never mistake spelling </a:t>
            </a:r>
            <a:r>
              <a:rPr lang="en-US" dirty="0" err="1"/>
              <a:t>sc.paralelize</a:t>
            </a:r>
            <a:r>
              <a:rPr lang="en-US" dirty="0"/>
              <a:t> </a:t>
            </a:r>
            <a:r>
              <a:rPr lang="en-US" dirty="0" err="1"/>
              <a:t>sc.parrallelize</a:t>
            </a:r>
            <a:r>
              <a:rPr lang="en-US" dirty="0"/>
              <a:t> </a:t>
            </a:r>
            <a:r>
              <a:rPr lang="en-US" dirty="0" err="1"/>
              <a:t>sc.parallelize</a:t>
            </a:r>
            <a:r>
              <a:rPr lang="en-US" dirty="0"/>
              <a:t> again!</a:t>
            </a:r>
          </a:p>
          <a:p>
            <a:endParaRPr lang="en-US" dirty="0"/>
          </a:p>
        </p:txBody>
      </p:sp>
    </p:spTree>
    <p:extLst>
      <p:ext uri="{BB962C8B-B14F-4D97-AF65-F5344CB8AC3E}">
        <p14:creationId xmlns:p14="http://schemas.microsoft.com/office/powerpoint/2010/main" val="13045626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Apache </a:t>
            </a:r>
            <a:r>
              <a:rPr lang="en-GB" dirty="0"/>
              <a:t>Spark </a:t>
            </a:r>
            <a:r>
              <a:rPr lang="en-GB" dirty="0" smtClean="0"/>
              <a:t>Introduction</a:t>
            </a:r>
            <a:endParaRPr lang="en-US" dirty="0"/>
          </a:p>
        </p:txBody>
      </p:sp>
      <p:sp>
        <p:nvSpPr>
          <p:cNvPr id="2" name="1 CuadroTexto"/>
          <p:cNvSpPr txBox="1"/>
          <p:nvPr/>
        </p:nvSpPr>
        <p:spPr>
          <a:xfrm>
            <a:off x="901535" y="1414790"/>
            <a:ext cx="6172200" cy="523220"/>
          </a:xfrm>
          <a:prstGeom prst="rect">
            <a:avLst/>
          </a:prstGeom>
          <a:noFill/>
        </p:spPr>
        <p:txBody>
          <a:bodyPr wrap="square" rtlCol="0">
            <a:spAutoFit/>
          </a:bodyPr>
          <a:lstStyle/>
          <a:p>
            <a:r>
              <a:rPr lang="en-US" sz="2800" dirty="0" smtClean="0">
                <a:latin typeface="Arial" pitchFamily="34" charset="0"/>
                <a:cs typeface="Arial" pitchFamily="34" charset="0"/>
              </a:rPr>
              <a:t>Downloading Spark &amp; Getting Start</a:t>
            </a:r>
            <a:endParaRPr lang="en-US" sz="2800" i="1" dirty="0" smtClean="0">
              <a:latin typeface="Arial" pitchFamily="34" charset="0"/>
              <a:cs typeface="Arial" pitchFamily="34" charset="0"/>
            </a:endParaRPr>
          </a:p>
        </p:txBody>
      </p:sp>
      <p:sp>
        <p:nvSpPr>
          <p:cNvPr id="6" name="5 CuadroTexto"/>
          <p:cNvSpPr txBox="1"/>
          <p:nvPr/>
        </p:nvSpPr>
        <p:spPr>
          <a:xfrm>
            <a:off x="347353" y="2022901"/>
            <a:ext cx="8534400" cy="830997"/>
          </a:xfrm>
          <a:prstGeom prst="rect">
            <a:avLst/>
          </a:prstGeom>
          <a:noFill/>
        </p:spPr>
        <p:txBody>
          <a:bodyPr wrap="square" rtlCol="0">
            <a:spAutoFit/>
          </a:bodyPr>
          <a:lstStyle/>
          <a:p>
            <a:pPr marL="342900" indent="-342900">
              <a:buFont typeface="Wingdings" panose="05000000000000000000" pitchFamily="2" charset="2"/>
              <a:buChar char="q"/>
            </a:pPr>
            <a:r>
              <a:rPr lang="es-ES" sz="2400" i="1" dirty="0">
                <a:latin typeface="Arial" pitchFamily="34" charset="0"/>
                <a:cs typeface="Arial" pitchFamily="34" charset="0"/>
                <a:hlinkClick r:id="rId2"/>
              </a:rPr>
              <a:t>http://</a:t>
            </a:r>
            <a:r>
              <a:rPr lang="es-ES" sz="2400" i="1" dirty="0" smtClean="0">
                <a:latin typeface="Arial" pitchFamily="34" charset="0"/>
                <a:cs typeface="Arial" pitchFamily="34" charset="0"/>
                <a:hlinkClick r:id="rId2"/>
              </a:rPr>
              <a:t>spark.apache.org/downloads.html</a:t>
            </a:r>
            <a:endParaRPr lang="es-ES" sz="2400" i="1" dirty="0" smtClean="0">
              <a:latin typeface="Arial" pitchFamily="34" charset="0"/>
              <a:cs typeface="Arial" pitchFamily="34" charset="0"/>
            </a:endParaRPr>
          </a:p>
          <a:p>
            <a:pPr marL="342900" indent="-342900">
              <a:buFont typeface="Wingdings" panose="05000000000000000000" pitchFamily="2" charset="2"/>
              <a:buChar char="q"/>
            </a:pPr>
            <a:endParaRPr lang="en-US" sz="2400" i="1" dirty="0" smtClean="0">
              <a:latin typeface="Arial" pitchFamily="34" charset="0"/>
              <a:cs typeface="Arial" pitchFamily="34"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5503" y="2590800"/>
            <a:ext cx="7658100" cy="2562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6 CuadroTexto"/>
          <p:cNvSpPr txBox="1"/>
          <p:nvPr/>
        </p:nvSpPr>
        <p:spPr>
          <a:xfrm>
            <a:off x="579664" y="5153025"/>
            <a:ext cx="8285266" cy="1477328"/>
          </a:xfrm>
          <a:prstGeom prst="rect">
            <a:avLst/>
          </a:prstGeom>
          <a:noFill/>
        </p:spPr>
        <p:txBody>
          <a:bodyPr wrap="square" rtlCol="0">
            <a:spAutoFit/>
          </a:bodyPr>
          <a:lstStyle/>
          <a:p>
            <a:r>
              <a:rPr lang="en-US" dirty="0" smtClean="0">
                <a:latin typeface="Arial" pitchFamily="34" charset="0"/>
                <a:cs typeface="Arial" pitchFamily="34" charset="0"/>
              </a:rPr>
              <a:t>Windows: install in a directory without spaces</a:t>
            </a:r>
          </a:p>
          <a:p>
            <a:endParaRPr lang="es-ES_tradnl" dirty="0">
              <a:latin typeface="Arial" pitchFamily="34" charset="0"/>
              <a:cs typeface="Arial" pitchFamily="34" charset="0"/>
            </a:endParaRPr>
          </a:p>
          <a:p>
            <a:r>
              <a:rPr lang="en-US" dirty="0"/>
              <a:t>Spark runs on </a:t>
            </a:r>
            <a:r>
              <a:rPr lang="en-US" b="1" dirty="0">
                <a:solidFill>
                  <a:srgbClr val="FF0000"/>
                </a:solidFill>
              </a:rPr>
              <a:t>Java 7+, Python 2.6</a:t>
            </a:r>
            <a:r>
              <a:rPr lang="en-US" dirty="0"/>
              <a:t>+ and R 3.1+. For the Scala API, Spark 1.5.1 uses Scala 2.10. </a:t>
            </a:r>
            <a:endParaRPr lang="en-US" dirty="0" smtClean="0"/>
          </a:p>
          <a:p>
            <a:r>
              <a:rPr lang="en-US" dirty="0" smtClean="0"/>
              <a:t>You </a:t>
            </a:r>
            <a:r>
              <a:rPr lang="en-US" dirty="0"/>
              <a:t>will need to use a compatible Scala version (</a:t>
            </a:r>
            <a:r>
              <a:rPr lang="en-US" dirty="0" err="1"/>
              <a:t>2.10.x</a:t>
            </a:r>
            <a:r>
              <a:rPr lang="en-US" dirty="0"/>
              <a:t>).</a:t>
            </a:r>
            <a:endParaRPr lang="en-US" dirty="0" smtClean="0">
              <a:latin typeface="Arial" pitchFamily="34" charset="0"/>
              <a:cs typeface="Arial" pitchFamily="34" charset="0"/>
            </a:endParaRPr>
          </a:p>
        </p:txBody>
      </p:sp>
    </p:spTree>
    <p:extLst>
      <p:ext uri="{BB962C8B-B14F-4D97-AF65-F5344CB8AC3E}">
        <p14:creationId xmlns:p14="http://schemas.microsoft.com/office/powerpoint/2010/main" val="32518081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Apache </a:t>
            </a:r>
            <a:r>
              <a:rPr lang="en-GB" dirty="0"/>
              <a:t>Spark </a:t>
            </a:r>
            <a:r>
              <a:rPr lang="en-GB" dirty="0" smtClean="0"/>
              <a:t>Introduction</a:t>
            </a:r>
            <a:endParaRPr lang="en-US" dirty="0"/>
          </a:p>
        </p:txBody>
      </p:sp>
      <p:sp>
        <p:nvSpPr>
          <p:cNvPr id="3" name="2 Rectángulo"/>
          <p:cNvSpPr/>
          <p:nvPr/>
        </p:nvSpPr>
        <p:spPr>
          <a:xfrm>
            <a:off x="329977" y="980728"/>
            <a:ext cx="8534399" cy="5847755"/>
          </a:xfrm>
          <a:prstGeom prst="rect">
            <a:avLst/>
          </a:prstGeom>
        </p:spPr>
        <p:txBody>
          <a:bodyPr wrap="square">
            <a:spAutoFit/>
          </a:bodyPr>
          <a:lstStyle/>
          <a:p>
            <a:r>
              <a:rPr lang="en-US" b="1" dirty="0" smtClean="0"/>
              <a:t>Bonus rounds (also available from ANACONDA installation): </a:t>
            </a:r>
            <a:r>
              <a:rPr lang="en-US" b="1" dirty="0"/>
              <a:t>Notebook</a:t>
            </a:r>
          </a:p>
          <a:p>
            <a:r>
              <a:rPr lang="en-US" sz="1600" dirty="0"/>
              <a:t>5) If you want to use </a:t>
            </a:r>
            <a:r>
              <a:rPr lang="en-US" sz="1600" dirty="0" err="1"/>
              <a:t>pyspark</a:t>
            </a:r>
            <a:r>
              <a:rPr lang="en-US" sz="1600" dirty="0"/>
              <a:t> and </a:t>
            </a:r>
            <a:r>
              <a:rPr lang="en-US" sz="1600" dirty="0" err="1"/>
              <a:t>IPython</a:t>
            </a:r>
            <a:r>
              <a:rPr lang="en-US" sz="1600" dirty="0"/>
              <a:t> Notebook, you can install </a:t>
            </a:r>
            <a:r>
              <a:rPr lang="en-US" sz="1600" dirty="0" err="1"/>
              <a:t>IPython</a:t>
            </a:r>
            <a:r>
              <a:rPr lang="en-US" sz="1600" dirty="0"/>
              <a:t> Notebook, and then make </a:t>
            </a:r>
            <a:r>
              <a:rPr lang="en-US" sz="1600" dirty="0" err="1"/>
              <a:t>pyspark</a:t>
            </a:r>
            <a:r>
              <a:rPr lang="en-US" sz="1600" dirty="0"/>
              <a:t> use it:</a:t>
            </a:r>
          </a:p>
          <a:p>
            <a:r>
              <a:rPr lang="en-US" sz="1600" dirty="0"/>
              <a:t>On Windows:</a:t>
            </a:r>
          </a:p>
          <a:p>
            <a:r>
              <a:rPr lang="en-US" sz="1600" dirty="0"/>
              <a:t>$ set </a:t>
            </a:r>
            <a:r>
              <a:rPr lang="en-US" sz="1600" dirty="0" err="1"/>
              <a:t>PYSPARK_DRIVER_PYTHON_OPTS</a:t>
            </a:r>
            <a:r>
              <a:rPr lang="en-US" sz="1600" dirty="0"/>
              <a:t>=notebook</a:t>
            </a:r>
          </a:p>
          <a:p>
            <a:r>
              <a:rPr lang="en-US" sz="1600" dirty="0"/>
              <a:t>(or set it permanently in the control panel)</a:t>
            </a:r>
          </a:p>
          <a:p>
            <a:endParaRPr lang="en-US" sz="1600" dirty="0"/>
          </a:p>
          <a:p>
            <a:r>
              <a:rPr lang="en-US" sz="1600" dirty="0"/>
              <a:t>On Mac/Linux:</a:t>
            </a:r>
          </a:p>
          <a:p>
            <a:r>
              <a:rPr lang="en-US" sz="1600" dirty="0"/>
              <a:t>$ declare -x </a:t>
            </a:r>
            <a:r>
              <a:rPr lang="en-US" sz="1600" dirty="0" err="1"/>
              <a:t>PYSPARK_DRIVER_PYTHON_OPTS</a:t>
            </a:r>
            <a:r>
              <a:rPr lang="en-US" sz="1600" dirty="0"/>
              <a:t>="notebook"</a:t>
            </a:r>
          </a:p>
          <a:p>
            <a:r>
              <a:rPr lang="en-US" sz="1600" dirty="0"/>
              <a:t>(or add it to your ~/.</a:t>
            </a:r>
            <a:r>
              <a:rPr lang="en-US" sz="1600" dirty="0" err="1"/>
              <a:t>bash_profile</a:t>
            </a:r>
            <a:r>
              <a:rPr lang="en-US" sz="1600" dirty="0"/>
              <a:t> or ~/.</a:t>
            </a:r>
            <a:r>
              <a:rPr lang="en-US" sz="1600" dirty="0" err="1"/>
              <a:t>bashrc</a:t>
            </a:r>
            <a:r>
              <a:rPr lang="en-US" sz="1600" dirty="0"/>
              <a:t> file)</a:t>
            </a:r>
          </a:p>
          <a:p>
            <a:endParaRPr lang="en-US" sz="1600" dirty="0"/>
          </a:p>
          <a:p>
            <a:r>
              <a:rPr lang="en-US" sz="1600" dirty="0"/>
              <a:t>On Windows + Spark &lt; 1.4.0</a:t>
            </a:r>
            <a:r>
              <a:rPr lang="en-US" sz="1600" dirty="0" smtClean="0"/>
              <a:t>:</a:t>
            </a:r>
            <a:endParaRPr lang="en-US" sz="1600" dirty="0"/>
          </a:p>
          <a:p>
            <a:r>
              <a:rPr lang="en-US" sz="1600" dirty="0"/>
              <a:t>$ set </a:t>
            </a:r>
            <a:r>
              <a:rPr lang="en-US" sz="1600" dirty="0" err="1"/>
              <a:t>IPYTHON_OPTS</a:t>
            </a:r>
            <a:r>
              <a:rPr lang="en-US" sz="1600" dirty="0"/>
              <a:t>=notebook</a:t>
            </a:r>
          </a:p>
          <a:p>
            <a:endParaRPr lang="en-US" sz="1600" dirty="0"/>
          </a:p>
          <a:p>
            <a:r>
              <a:rPr lang="en-US" sz="1600" b="1" dirty="0"/>
              <a:t>In the next </a:t>
            </a:r>
            <a:r>
              <a:rPr lang="en-US" sz="1600" b="1" dirty="0" err="1"/>
              <a:t>IPython</a:t>
            </a:r>
            <a:r>
              <a:rPr lang="en-US" sz="1600" b="1" dirty="0"/>
              <a:t> Notebook, the </a:t>
            </a:r>
            <a:r>
              <a:rPr lang="en-US" sz="1600" b="1" dirty="0" err="1"/>
              <a:t>sc</a:t>
            </a:r>
            <a:r>
              <a:rPr lang="en-US" sz="1600" b="1" dirty="0"/>
              <a:t> object will be available right from the start (no need to define it) as well as the </a:t>
            </a:r>
            <a:r>
              <a:rPr lang="en-US" sz="1600" b="1" dirty="0" err="1"/>
              <a:t>pyspark</a:t>
            </a:r>
            <a:r>
              <a:rPr lang="en-US" sz="1600" b="1" dirty="0"/>
              <a:t> module</a:t>
            </a:r>
            <a:r>
              <a:rPr lang="en-US" sz="1600" dirty="0"/>
              <a:t>.</a:t>
            </a:r>
          </a:p>
          <a:p>
            <a:endParaRPr lang="en-US" sz="1600" dirty="0"/>
          </a:p>
          <a:p>
            <a:r>
              <a:rPr lang="en-US" sz="1600" dirty="0"/>
              <a:t>6) Last but not least, like any good Java program Spark makes a big drama out of its execution by printing out lots and lots of lengthy log messages. You can turn them off by following this </a:t>
            </a:r>
            <a:r>
              <a:rPr lang="en-US" sz="1600" dirty="0" err="1"/>
              <a:t>StackOverflow</a:t>
            </a:r>
            <a:r>
              <a:rPr lang="en-US" sz="1600" dirty="0"/>
              <a:t> answer:</a:t>
            </a:r>
          </a:p>
          <a:p>
            <a:r>
              <a:rPr lang="en-US" sz="1600" dirty="0"/>
              <a:t>http://stackoverflow.com/questions/25193488/how-to-turn-off-info-logging-in-pyspark</a:t>
            </a:r>
          </a:p>
          <a:p>
            <a:endParaRPr lang="en-US" sz="1600" dirty="0"/>
          </a:p>
          <a:p>
            <a:pPr algn="ctr"/>
            <a:r>
              <a:rPr lang="en-US" sz="2000" b="1" i="1" dirty="0">
                <a:solidFill>
                  <a:srgbClr val="00B050"/>
                </a:solidFill>
              </a:rPr>
              <a:t>Enjoy Sparking!</a:t>
            </a:r>
          </a:p>
        </p:txBody>
      </p:sp>
    </p:spTree>
    <p:extLst>
      <p:ext uri="{BB962C8B-B14F-4D97-AF65-F5344CB8AC3E}">
        <p14:creationId xmlns:p14="http://schemas.microsoft.com/office/powerpoint/2010/main" val="14754833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Apache </a:t>
            </a:r>
            <a:r>
              <a:rPr lang="en-GB" dirty="0"/>
              <a:t>Spark </a:t>
            </a:r>
            <a:r>
              <a:rPr lang="en-GB" dirty="0" smtClean="0"/>
              <a:t>Introduction</a:t>
            </a:r>
            <a:endParaRPr lang="en-US" dirty="0"/>
          </a:p>
        </p:txBody>
      </p:sp>
      <p:sp>
        <p:nvSpPr>
          <p:cNvPr id="3" name="2 Rectángulo"/>
          <p:cNvSpPr/>
          <p:nvPr/>
        </p:nvSpPr>
        <p:spPr>
          <a:xfrm>
            <a:off x="539552" y="950546"/>
            <a:ext cx="8280920" cy="5339923"/>
          </a:xfrm>
          <a:prstGeom prst="rect">
            <a:avLst/>
          </a:prstGeom>
        </p:spPr>
        <p:txBody>
          <a:bodyPr wrap="square">
            <a:spAutoFit/>
          </a:bodyPr>
          <a:lstStyle/>
          <a:p>
            <a:r>
              <a:rPr lang="es-ES_tradnl" sz="2400" b="1" dirty="0" err="1" smtClean="0"/>
              <a:t>Some</a:t>
            </a:r>
            <a:r>
              <a:rPr lang="es-ES_tradnl" sz="2400" b="1" dirty="0" smtClean="0"/>
              <a:t> </a:t>
            </a:r>
            <a:r>
              <a:rPr lang="es-ES_tradnl" sz="2400" b="1" dirty="0" err="1" smtClean="0"/>
              <a:t>additional</a:t>
            </a:r>
            <a:r>
              <a:rPr lang="es-ES_tradnl" sz="2400" b="1" dirty="0" smtClean="0"/>
              <a:t> </a:t>
            </a:r>
            <a:r>
              <a:rPr lang="es-ES_tradnl" sz="2400" b="1" dirty="0" err="1" smtClean="0"/>
              <a:t>steps</a:t>
            </a:r>
            <a:r>
              <a:rPr lang="es-ES_tradnl" sz="2400" b="1" dirty="0" smtClean="0"/>
              <a:t> to </a:t>
            </a:r>
            <a:r>
              <a:rPr lang="es-ES_tradnl" sz="2400" b="1" dirty="0" err="1" smtClean="0"/>
              <a:t>allow</a:t>
            </a:r>
            <a:r>
              <a:rPr lang="es-ES_tradnl" sz="2400" b="1" dirty="0" smtClean="0"/>
              <a:t> </a:t>
            </a:r>
            <a:r>
              <a:rPr lang="es-ES_tradnl" sz="2400" b="1" dirty="0" err="1" smtClean="0"/>
              <a:t>write</a:t>
            </a:r>
            <a:r>
              <a:rPr lang="es-ES_tradnl" sz="2400" b="1" dirty="0" smtClean="0"/>
              <a:t> file and </a:t>
            </a:r>
            <a:r>
              <a:rPr lang="es-ES_tradnl" sz="2400" b="1" dirty="0" err="1" smtClean="0"/>
              <a:t>CSV</a:t>
            </a:r>
            <a:r>
              <a:rPr lang="es-ES_tradnl" sz="2400" b="1" dirty="0"/>
              <a:t> </a:t>
            </a:r>
            <a:r>
              <a:rPr lang="es-ES_tradnl" sz="2400" b="1" dirty="0" smtClean="0"/>
              <a:t>in Windows 7:</a:t>
            </a:r>
          </a:p>
          <a:p>
            <a:endParaRPr lang="es-ES_tradnl" sz="2400" b="1" dirty="0"/>
          </a:p>
          <a:p>
            <a:pPr marL="342900" indent="-342900">
              <a:spcAft>
                <a:spcPts val="600"/>
              </a:spcAft>
              <a:buFont typeface="Arial" panose="020B0604020202020204" pitchFamily="34" charset="0"/>
              <a:buChar char="•"/>
            </a:pPr>
            <a:r>
              <a:rPr lang="es-ES_tradnl" sz="2000" dirty="0" err="1" smtClean="0"/>
              <a:t>Copy</a:t>
            </a:r>
            <a:r>
              <a:rPr lang="es-ES_tradnl" sz="2000" dirty="0" smtClean="0"/>
              <a:t> </a:t>
            </a:r>
            <a:r>
              <a:rPr lang="es-ES_tradnl" sz="2000" dirty="0" err="1" smtClean="0"/>
              <a:t>winutils</a:t>
            </a:r>
            <a:r>
              <a:rPr lang="es-ES_tradnl" sz="2000" dirty="0" smtClean="0"/>
              <a:t> </a:t>
            </a:r>
            <a:r>
              <a:rPr lang="es-ES_tradnl" sz="2000" dirty="0" err="1" smtClean="0"/>
              <a:t>into</a:t>
            </a:r>
            <a:r>
              <a:rPr lang="es-ES_tradnl" sz="2000" dirty="0" smtClean="0"/>
              <a:t> a </a:t>
            </a:r>
            <a:r>
              <a:rPr lang="es-ES_tradnl" sz="2000" dirty="0" err="1" smtClean="0"/>
              <a:t>directory</a:t>
            </a:r>
            <a:r>
              <a:rPr lang="es-ES_tradnl" sz="2000" dirty="0" smtClean="0"/>
              <a:t>, </a:t>
            </a:r>
            <a:r>
              <a:rPr lang="es-ES_tradnl" sz="2000" dirty="0" err="1" smtClean="0"/>
              <a:t>for</a:t>
            </a:r>
            <a:r>
              <a:rPr lang="es-ES_tradnl" sz="2000" dirty="0" smtClean="0"/>
              <a:t> </a:t>
            </a:r>
            <a:r>
              <a:rPr lang="es-ES_tradnl" sz="2000" dirty="0" err="1" smtClean="0"/>
              <a:t>example</a:t>
            </a:r>
            <a:r>
              <a:rPr lang="es-ES_tradnl" sz="2000" dirty="0" smtClean="0"/>
              <a:t> </a:t>
            </a:r>
            <a:r>
              <a:rPr lang="es-ES_tradnl" sz="2000" b="1" dirty="0" smtClean="0">
                <a:solidFill>
                  <a:srgbClr val="FF0000"/>
                </a:solidFill>
              </a:rPr>
              <a:t>X:\</a:t>
            </a:r>
            <a:r>
              <a:rPr lang="es-ES_tradnl" sz="2000" b="1" dirty="0" smtClean="0"/>
              <a:t>SPARK\winutils</a:t>
            </a:r>
            <a:endParaRPr lang="es-ES_tradnl" sz="2000" b="1" dirty="0"/>
          </a:p>
          <a:p>
            <a:pPr marL="342900" lvl="2" indent="-342900">
              <a:buFont typeface="Arial" panose="020B0604020202020204" pitchFamily="34" charset="0"/>
              <a:buChar char="•"/>
            </a:pPr>
            <a:r>
              <a:rPr lang="es-ES_tradnl" sz="2000" dirty="0" err="1" smtClean="0"/>
              <a:t>Add</a:t>
            </a:r>
            <a:r>
              <a:rPr lang="es-ES_tradnl" sz="2000" dirty="0" smtClean="0"/>
              <a:t> </a:t>
            </a:r>
            <a:r>
              <a:rPr lang="es-ES_tradnl" sz="2000" dirty="0" err="1" smtClean="0"/>
              <a:t>or</a:t>
            </a:r>
            <a:r>
              <a:rPr lang="es-ES_tradnl" sz="2000" dirty="0" smtClean="0"/>
              <a:t> </a:t>
            </a:r>
            <a:r>
              <a:rPr lang="es-ES_tradnl" sz="2000" dirty="0" err="1" smtClean="0"/>
              <a:t>check</a:t>
            </a:r>
            <a:r>
              <a:rPr lang="es-ES_tradnl" sz="2000" dirty="0" smtClean="0"/>
              <a:t> </a:t>
            </a:r>
            <a:r>
              <a:rPr lang="es-ES_tradnl" sz="2000" dirty="0" err="1" smtClean="0"/>
              <a:t>this</a:t>
            </a:r>
            <a:r>
              <a:rPr lang="es-ES_tradnl" sz="2000" dirty="0" smtClean="0"/>
              <a:t> (</a:t>
            </a:r>
            <a:r>
              <a:rPr lang="es-ES_tradnl" sz="2000" b="1" dirty="0" smtClean="0">
                <a:solidFill>
                  <a:srgbClr val="FF0000"/>
                </a:solidFill>
              </a:rPr>
              <a:t>X: </a:t>
            </a:r>
            <a:r>
              <a:rPr lang="es-ES_tradnl" sz="2000" b="1" dirty="0" err="1" smtClean="0">
                <a:solidFill>
                  <a:srgbClr val="FF0000"/>
                </a:solidFill>
              </a:rPr>
              <a:t>root</a:t>
            </a:r>
            <a:r>
              <a:rPr lang="es-ES_tradnl" sz="2000" b="1" dirty="0" smtClean="0">
                <a:solidFill>
                  <a:srgbClr val="FF0000"/>
                </a:solidFill>
              </a:rPr>
              <a:t>!!) </a:t>
            </a:r>
            <a:r>
              <a:rPr lang="es-ES_tradnl" sz="2000" dirty="0" smtClean="0"/>
              <a:t>in </a:t>
            </a:r>
            <a:r>
              <a:rPr lang="en-US" sz="2400" b="1" dirty="0" smtClean="0">
                <a:solidFill>
                  <a:srgbClr val="7030A0"/>
                </a:solidFill>
              </a:rPr>
              <a:t>start_ipythonNotebook_CSV.bat</a:t>
            </a:r>
            <a:endParaRPr lang="es-ES_tradnl" sz="2000" b="1" dirty="0">
              <a:solidFill>
                <a:srgbClr val="7030A0"/>
              </a:solidFill>
            </a:endParaRPr>
          </a:p>
          <a:p>
            <a:pPr marL="0" lvl="2"/>
            <a:r>
              <a:rPr lang="es-ES_tradnl" sz="2000" b="1" dirty="0">
                <a:solidFill>
                  <a:srgbClr val="7030A0"/>
                </a:solidFill>
              </a:rPr>
              <a:t> </a:t>
            </a:r>
            <a:r>
              <a:rPr lang="es-ES_tradnl" sz="2000" b="1" dirty="0" smtClean="0">
                <a:solidFill>
                  <a:srgbClr val="7030A0"/>
                </a:solidFill>
              </a:rPr>
              <a:t>       …</a:t>
            </a:r>
            <a:endParaRPr lang="es-ES_tradnl" sz="2000" dirty="0" smtClean="0"/>
          </a:p>
          <a:p>
            <a:pPr lvl="1"/>
            <a:r>
              <a:rPr lang="es-ES_tradnl" sz="2000" dirty="0"/>
              <a:t>set </a:t>
            </a:r>
            <a:r>
              <a:rPr lang="es-ES_tradnl" sz="2000" dirty="0" err="1" smtClean="0"/>
              <a:t>HADOOP_CONF</a:t>
            </a:r>
            <a:r>
              <a:rPr lang="es-ES_tradnl" sz="2000" dirty="0" smtClean="0"/>
              <a:t>=X:\</a:t>
            </a:r>
            <a:r>
              <a:rPr lang="es-ES_tradnl" sz="2000" dirty="0"/>
              <a:t>SPARK\winutils</a:t>
            </a:r>
          </a:p>
          <a:p>
            <a:pPr lvl="1"/>
            <a:r>
              <a:rPr lang="es-ES_tradnl" sz="2000" dirty="0"/>
              <a:t>set </a:t>
            </a:r>
            <a:r>
              <a:rPr lang="es-ES_tradnl" sz="2000" dirty="0" err="1" smtClean="0"/>
              <a:t>HADOOP_CONF_DIR</a:t>
            </a:r>
            <a:r>
              <a:rPr lang="es-ES_tradnl" sz="2000" dirty="0" smtClean="0"/>
              <a:t>=X:\</a:t>
            </a:r>
            <a:r>
              <a:rPr lang="es-ES_tradnl" sz="2000" dirty="0"/>
              <a:t>SPARK\winutils</a:t>
            </a:r>
          </a:p>
          <a:p>
            <a:pPr lvl="1"/>
            <a:r>
              <a:rPr lang="es-ES_tradnl" sz="2000" dirty="0"/>
              <a:t>set </a:t>
            </a:r>
            <a:r>
              <a:rPr lang="es-ES_tradnl" sz="2000" dirty="0" err="1" smtClean="0"/>
              <a:t>HADOOP_HOME</a:t>
            </a:r>
            <a:r>
              <a:rPr lang="es-ES_tradnl" sz="2000" dirty="0" smtClean="0"/>
              <a:t>=X:\</a:t>
            </a:r>
            <a:r>
              <a:rPr lang="es-ES_tradnl" sz="2000" dirty="0"/>
              <a:t>SPARK\winutils</a:t>
            </a:r>
          </a:p>
          <a:p>
            <a:pPr lvl="1"/>
            <a:r>
              <a:rPr lang="es-ES_tradnl" sz="2000" dirty="0"/>
              <a:t>.\</a:t>
            </a:r>
            <a:r>
              <a:rPr lang="es-ES_tradnl" sz="2000" dirty="0" err="1"/>
              <a:t>bin</a:t>
            </a:r>
            <a:r>
              <a:rPr lang="es-ES_tradnl" sz="2000" dirty="0"/>
              <a:t>\</a:t>
            </a:r>
            <a:r>
              <a:rPr lang="es-ES_tradnl" sz="2000" dirty="0" err="1"/>
              <a:t>pyspark</a:t>
            </a:r>
            <a:r>
              <a:rPr lang="es-ES_tradnl" sz="2000" dirty="0"/>
              <a:t> --</a:t>
            </a:r>
            <a:r>
              <a:rPr lang="es-ES_tradnl" sz="2000" dirty="0" err="1"/>
              <a:t>packages</a:t>
            </a:r>
            <a:r>
              <a:rPr lang="es-ES_tradnl" sz="2000" dirty="0"/>
              <a:t> </a:t>
            </a:r>
            <a:r>
              <a:rPr lang="es-ES_tradnl" sz="2000" dirty="0" err="1"/>
              <a:t>com.databricks:spark-csv_2.11:1.2.0</a:t>
            </a:r>
            <a:endParaRPr lang="es-ES_tradnl" sz="2000" dirty="0" smtClean="0"/>
          </a:p>
          <a:p>
            <a:endParaRPr lang="es-ES_tradnl" sz="2400" b="1" dirty="0" smtClean="0"/>
          </a:p>
          <a:p>
            <a:r>
              <a:rPr lang="es-ES_tradnl" sz="2400" b="1" dirty="0" err="1" smtClean="0"/>
              <a:t>From</a:t>
            </a:r>
            <a:r>
              <a:rPr lang="es-ES_tradnl" sz="2400" b="1" dirty="0" smtClean="0"/>
              <a:t> </a:t>
            </a:r>
            <a:r>
              <a:rPr lang="es-ES_tradnl" sz="2400" b="1" dirty="0" err="1" smtClean="0"/>
              <a:t>windows</a:t>
            </a:r>
            <a:r>
              <a:rPr lang="es-ES_tradnl" sz="2400" b="1" dirty="0" smtClean="0"/>
              <a:t> </a:t>
            </a:r>
            <a:r>
              <a:rPr lang="es-ES_tradnl" sz="2400" b="1" dirty="0" err="1" smtClean="0"/>
              <a:t>cmd</a:t>
            </a:r>
            <a:r>
              <a:rPr lang="es-ES_tradnl" sz="2400" b="1" dirty="0" smtClean="0"/>
              <a:t> </a:t>
            </a:r>
            <a:r>
              <a:rPr lang="es-ES_tradnl" sz="2400" b="1" dirty="0" err="1" smtClean="0"/>
              <a:t>execute</a:t>
            </a:r>
            <a:r>
              <a:rPr lang="es-ES_tradnl" sz="2400" b="1" dirty="0" smtClean="0"/>
              <a:t>:</a:t>
            </a:r>
            <a:endParaRPr lang="es-ES_tradnl" sz="2400" b="1" dirty="0"/>
          </a:p>
          <a:p>
            <a:pPr lvl="2"/>
            <a:r>
              <a:rPr lang="en-US" sz="2400" b="1" dirty="0" smtClean="0">
                <a:solidFill>
                  <a:srgbClr val="7030A0"/>
                </a:solidFill>
              </a:rPr>
              <a:t>start_ipythonNotebook_CSV.bat</a:t>
            </a:r>
          </a:p>
          <a:p>
            <a:endParaRPr lang="en-US" sz="2400" dirty="0"/>
          </a:p>
          <a:p>
            <a:r>
              <a:rPr lang="en-US" sz="2400" i="1" dirty="0" smtClean="0"/>
              <a:t>…</a:t>
            </a:r>
            <a:r>
              <a:rPr lang="en-US" sz="2400" dirty="0" smtClean="0"/>
              <a:t> and </a:t>
            </a:r>
            <a:r>
              <a:rPr lang="en-US" sz="2400" dirty="0" err="1" smtClean="0"/>
              <a:t>Jupyter</a:t>
            </a:r>
            <a:r>
              <a:rPr lang="en-US" sz="2400" dirty="0" smtClean="0"/>
              <a:t> should appear in:</a:t>
            </a:r>
            <a:endParaRPr lang="en-US" sz="2400" dirty="0"/>
          </a:p>
          <a:p>
            <a:pPr algn="ctr"/>
            <a:r>
              <a:rPr lang="en-US" sz="2400" b="1" dirty="0" smtClean="0">
                <a:solidFill>
                  <a:srgbClr val="7030A0"/>
                </a:solidFill>
                <a:hlinkClick r:id="rId2"/>
              </a:rPr>
              <a:t>http</a:t>
            </a:r>
            <a:r>
              <a:rPr lang="en-US" sz="2400" b="1" dirty="0">
                <a:solidFill>
                  <a:srgbClr val="7030A0"/>
                </a:solidFill>
                <a:hlinkClick r:id="rId2"/>
              </a:rPr>
              <a:t>://</a:t>
            </a:r>
            <a:r>
              <a:rPr lang="en-US" sz="2400" b="1" dirty="0" smtClean="0">
                <a:solidFill>
                  <a:srgbClr val="7030A0"/>
                </a:solidFill>
                <a:hlinkClick r:id="rId2"/>
              </a:rPr>
              <a:t>localhost:8888/tree</a:t>
            </a:r>
            <a:r>
              <a:rPr lang="en-US" sz="2400" b="1" dirty="0" smtClean="0">
                <a:solidFill>
                  <a:srgbClr val="7030A0"/>
                </a:solidFill>
              </a:rPr>
              <a:t> </a:t>
            </a:r>
          </a:p>
        </p:txBody>
      </p:sp>
    </p:spTree>
    <p:extLst>
      <p:ext uri="{BB962C8B-B14F-4D97-AF65-F5344CB8AC3E}">
        <p14:creationId xmlns:p14="http://schemas.microsoft.com/office/powerpoint/2010/main" val="40802336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Apache </a:t>
            </a:r>
            <a:r>
              <a:rPr lang="en-GB" dirty="0"/>
              <a:t>Spark </a:t>
            </a:r>
            <a:r>
              <a:rPr lang="en-GB" dirty="0" smtClean="0"/>
              <a:t>Introduction</a:t>
            </a: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346" y="1268760"/>
            <a:ext cx="8866435" cy="4686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342446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Apache </a:t>
            </a:r>
            <a:r>
              <a:rPr lang="en-GB" dirty="0"/>
              <a:t>Spark </a:t>
            </a:r>
            <a:r>
              <a:rPr lang="en-GB" dirty="0" smtClean="0"/>
              <a:t>Introduction</a:t>
            </a:r>
            <a:endParaRPr lang="en-US" dirty="0"/>
          </a:p>
        </p:txBody>
      </p:sp>
      <p:sp>
        <p:nvSpPr>
          <p:cNvPr id="3" name="2 Rectángulo"/>
          <p:cNvSpPr/>
          <p:nvPr/>
        </p:nvSpPr>
        <p:spPr>
          <a:xfrm>
            <a:off x="685800" y="1371600"/>
            <a:ext cx="7772400" cy="1938992"/>
          </a:xfrm>
          <a:prstGeom prst="rect">
            <a:avLst/>
          </a:prstGeom>
        </p:spPr>
        <p:txBody>
          <a:bodyPr wrap="square">
            <a:spAutoFit/>
          </a:bodyPr>
          <a:lstStyle/>
          <a:p>
            <a:r>
              <a:rPr lang="es-ES_tradnl" sz="2400" b="1" dirty="0" err="1" smtClean="0"/>
              <a:t>Let’s</a:t>
            </a:r>
            <a:r>
              <a:rPr lang="es-ES_tradnl" sz="2400" b="1" dirty="0" smtClean="0"/>
              <a:t> </a:t>
            </a:r>
            <a:r>
              <a:rPr lang="es-ES_tradnl" sz="2400" b="1" dirty="0" err="1" smtClean="0"/>
              <a:t>create</a:t>
            </a:r>
            <a:r>
              <a:rPr lang="es-ES_tradnl" sz="2400" b="1" dirty="0" smtClean="0"/>
              <a:t> a </a:t>
            </a:r>
            <a:r>
              <a:rPr lang="es-ES_tradnl" sz="2400" b="1" dirty="0" err="1" smtClean="0"/>
              <a:t>Noteebok</a:t>
            </a:r>
            <a:endParaRPr lang="en-US" sz="2400" b="1" dirty="0" smtClean="0"/>
          </a:p>
          <a:p>
            <a:endParaRPr lang="en-US" sz="2400" dirty="0"/>
          </a:p>
          <a:p>
            <a:r>
              <a:rPr lang="en-US" sz="2400" i="1" dirty="0" smtClean="0"/>
              <a:t>…</a:t>
            </a:r>
            <a:r>
              <a:rPr lang="en-US" sz="2400" dirty="0" smtClean="0"/>
              <a:t> first create a new folder: call it </a:t>
            </a:r>
            <a:r>
              <a:rPr lang="en-US" sz="2400" i="1" dirty="0" err="1" smtClean="0"/>
              <a:t>Simple_tests</a:t>
            </a:r>
            <a:endParaRPr lang="en-US" sz="2400" i="1" dirty="0" smtClean="0"/>
          </a:p>
          <a:p>
            <a:endParaRPr lang="es-ES_tradnl" sz="2400" dirty="0" smtClean="0"/>
          </a:p>
          <a:p>
            <a:endParaRPr lang="en-US" sz="24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3124200"/>
            <a:ext cx="2762250" cy="2343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875794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Apache </a:t>
            </a:r>
            <a:r>
              <a:rPr lang="en-GB" dirty="0"/>
              <a:t>Spark </a:t>
            </a:r>
            <a:r>
              <a:rPr lang="en-GB" dirty="0" smtClean="0"/>
              <a:t>Introduction</a:t>
            </a: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447800"/>
            <a:ext cx="8866435" cy="4686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 name="2 Conector recto de flecha"/>
          <p:cNvCxnSpPr/>
          <p:nvPr/>
        </p:nvCxnSpPr>
        <p:spPr>
          <a:xfrm flipV="1">
            <a:off x="1066800" y="4724400"/>
            <a:ext cx="1219200" cy="228600"/>
          </a:xfrm>
          <a:prstGeom prst="straightConnector1">
            <a:avLst/>
          </a:prstGeom>
          <a:ln w="28575">
            <a:solidFill>
              <a:srgbClr val="FF0000"/>
            </a:solidFill>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939517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Apache </a:t>
            </a:r>
            <a:r>
              <a:rPr lang="en-GB" dirty="0"/>
              <a:t>Spark </a:t>
            </a:r>
            <a:r>
              <a:rPr lang="en-GB" dirty="0" smtClean="0"/>
              <a:t>Introduction</a:t>
            </a:r>
            <a:endParaRPr lang="en-US" dirty="0"/>
          </a:p>
        </p:txBody>
      </p:sp>
      <p:sp>
        <p:nvSpPr>
          <p:cNvPr id="3" name="2 Rectángulo"/>
          <p:cNvSpPr/>
          <p:nvPr/>
        </p:nvSpPr>
        <p:spPr>
          <a:xfrm>
            <a:off x="304800" y="1143000"/>
            <a:ext cx="7772400" cy="1938992"/>
          </a:xfrm>
          <a:prstGeom prst="rect">
            <a:avLst/>
          </a:prstGeom>
        </p:spPr>
        <p:txBody>
          <a:bodyPr wrap="square">
            <a:spAutoFit/>
          </a:bodyPr>
          <a:lstStyle/>
          <a:p>
            <a:r>
              <a:rPr lang="es-ES_tradnl" sz="2400" dirty="0" err="1" smtClean="0"/>
              <a:t>Move</a:t>
            </a:r>
            <a:r>
              <a:rPr lang="es-ES_tradnl" sz="2400" dirty="0" smtClean="0"/>
              <a:t> to </a:t>
            </a:r>
            <a:r>
              <a:rPr lang="es-ES_tradnl" sz="2400" dirty="0" err="1" smtClean="0"/>
              <a:t>Simple_tests</a:t>
            </a:r>
            <a:r>
              <a:rPr lang="es-ES_tradnl" sz="2400" dirty="0" smtClean="0"/>
              <a:t> folder</a:t>
            </a:r>
          </a:p>
          <a:p>
            <a:endParaRPr lang="es-ES_tradnl" sz="2400" dirty="0"/>
          </a:p>
          <a:p>
            <a:r>
              <a:rPr lang="es-ES_tradnl" sz="2400" dirty="0" smtClean="0"/>
              <a:t>…. and </a:t>
            </a:r>
            <a:r>
              <a:rPr lang="es-ES_tradnl" sz="2400" dirty="0" err="1" smtClean="0"/>
              <a:t>create</a:t>
            </a:r>
            <a:r>
              <a:rPr lang="es-ES_tradnl" sz="2400" dirty="0" smtClean="0"/>
              <a:t> a new Python 2 Notebook</a:t>
            </a:r>
            <a:endParaRPr lang="en-US" sz="2400" dirty="0" smtClean="0"/>
          </a:p>
          <a:p>
            <a:endParaRPr lang="en-US" sz="2400" dirty="0"/>
          </a:p>
          <a:p>
            <a:endParaRPr lang="en-US" sz="2400" dirty="0" smtClean="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0834" y="1143000"/>
            <a:ext cx="3095625" cy="259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25" y="3581400"/>
            <a:ext cx="8947944" cy="25661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79754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Apache </a:t>
            </a:r>
            <a:r>
              <a:rPr lang="en-GB" dirty="0"/>
              <a:t>Spark </a:t>
            </a:r>
            <a:r>
              <a:rPr lang="en-GB" dirty="0" smtClean="0"/>
              <a:t>Introduction</a:t>
            </a:r>
            <a:endParaRPr lang="en-US" dirty="0"/>
          </a:p>
        </p:txBody>
      </p:sp>
      <p:sp>
        <p:nvSpPr>
          <p:cNvPr id="4" name="Slide Number Placeholder 3"/>
          <p:cNvSpPr>
            <a:spLocks noGrp="1"/>
          </p:cNvSpPr>
          <p:nvPr>
            <p:ph type="sldNum" sz="quarter" idx="4294967295"/>
          </p:nvPr>
        </p:nvSpPr>
        <p:spPr>
          <a:xfrm>
            <a:off x="6948264" y="6423084"/>
            <a:ext cx="2133600" cy="365125"/>
          </a:xfrm>
          <a:prstGeom prst="rect">
            <a:avLst/>
          </a:prstGeom>
        </p:spPr>
        <p:txBody>
          <a:bodyPr/>
          <a:lstStyle/>
          <a:p>
            <a:fld id="{19B12225-5612-419B-A8D5-4B8EEE4C217E}" type="slidenum">
              <a:rPr lang="en-US" smtClean="0"/>
              <a:pPr/>
              <a:t>26</a:t>
            </a:fld>
            <a:endParaRPr lang="en-US"/>
          </a:p>
        </p:txBody>
      </p:sp>
      <p:sp>
        <p:nvSpPr>
          <p:cNvPr id="3" name="2 Rectángulo"/>
          <p:cNvSpPr/>
          <p:nvPr/>
        </p:nvSpPr>
        <p:spPr>
          <a:xfrm>
            <a:off x="683568" y="1196752"/>
            <a:ext cx="7772400" cy="830997"/>
          </a:xfrm>
          <a:prstGeom prst="rect">
            <a:avLst/>
          </a:prstGeom>
        </p:spPr>
        <p:txBody>
          <a:bodyPr wrap="square">
            <a:spAutoFit/>
          </a:bodyPr>
          <a:lstStyle/>
          <a:p>
            <a:r>
              <a:rPr lang="es-ES" sz="2400" dirty="0" err="1" smtClean="0"/>
              <a:t>Under</a:t>
            </a:r>
            <a:r>
              <a:rPr lang="es-ES" sz="2400" dirty="0" smtClean="0"/>
              <a:t> </a:t>
            </a:r>
            <a:r>
              <a:rPr lang="es-ES" sz="2400" i="1" dirty="0" smtClean="0"/>
              <a:t>File </a:t>
            </a:r>
            <a:r>
              <a:rPr lang="es-ES" sz="2400" dirty="0" err="1" smtClean="0"/>
              <a:t>upper</a:t>
            </a:r>
            <a:r>
              <a:rPr lang="es-ES" sz="2400" dirty="0" smtClean="0"/>
              <a:t> </a:t>
            </a:r>
            <a:r>
              <a:rPr lang="es-ES" sz="2400" dirty="0" err="1" smtClean="0"/>
              <a:t>menu</a:t>
            </a:r>
            <a:endParaRPr lang="es-ES" sz="2400" dirty="0" smtClean="0"/>
          </a:p>
          <a:p>
            <a:r>
              <a:rPr lang="es-ES" sz="2400" dirty="0" err="1" smtClean="0"/>
              <a:t>Rename</a:t>
            </a:r>
            <a:r>
              <a:rPr lang="es-ES" sz="2400" dirty="0" smtClean="0"/>
              <a:t> </a:t>
            </a:r>
            <a:r>
              <a:rPr lang="es-ES" sz="2400" dirty="0" err="1" smtClean="0"/>
              <a:t>it</a:t>
            </a:r>
            <a:r>
              <a:rPr lang="es-ES" sz="2400" dirty="0" smtClean="0"/>
              <a:t> to: </a:t>
            </a:r>
            <a:r>
              <a:rPr lang="es-ES" sz="2400" i="1" dirty="0" err="1" smtClean="0"/>
              <a:t>test1</a:t>
            </a:r>
            <a:endParaRPr lang="es-ES" sz="2400" i="1"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743" y="2514600"/>
            <a:ext cx="8448675" cy="23700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5029200"/>
            <a:ext cx="9529854" cy="1842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4662414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Apache </a:t>
            </a:r>
            <a:r>
              <a:rPr lang="en-GB" dirty="0"/>
              <a:t>Spark </a:t>
            </a:r>
            <a:r>
              <a:rPr lang="en-GB" dirty="0" smtClean="0"/>
              <a:t>Introduction</a:t>
            </a:r>
            <a:endParaRPr lang="en-US" dirty="0"/>
          </a:p>
        </p:txBody>
      </p:sp>
      <p:sp>
        <p:nvSpPr>
          <p:cNvPr id="3" name="2 Rectángulo"/>
          <p:cNvSpPr/>
          <p:nvPr/>
        </p:nvSpPr>
        <p:spPr>
          <a:xfrm>
            <a:off x="838880" y="1143000"/>
            <a:ext cx="7772400" cy="1200329"/>
          </a:xfrm>
          <a:prstGeom prst="rect">
            <a:avLst/>
          </a:prstGeom>
        </p:spPr>
        <p:txBody>
          <a:bodyPr wrap="square">
            <a:spAutoFit/>
          </a:bodyPr>
          <a:lstStyle/>
          <a:p>
            <a:r>
              <a:rPr lang="es-ES" sz="2400" dirty="0" err="1" smtClean="0"/>
              <a:t>then</a:t>
            </a:r>
            <a:r>
              <a:rPr lang="es-ES" sz="2400" dirty="0" smtClean="0"/>
              <a:t> </a:t>
            </a:r>
            <a:r>
              <a:rPr lang="es-ES" sz="2400" dirty="0" err="1" smtClean="0"/>
              <a:t>you</a:t>
            </a:r>
            <a:r>
              <a:rPr lang="es-ES" sz="2400" dirty="0" smtClean="0"/>
              <a:t> </a:t>
            </a:r>
            <a:r>
              <a:rPr lang="es-ES" sz="2400" dirty="0" err="1" smtClean="0"/>
              <a:t>will</a:t>
            </a:r>
            <a:r>
              <a:rPr lang="es-ES" sz="2400" dirty="0" smtClean="0"/>
              <a:t> </a:t>
            </a:r>
            <a:r>
              <a:rPr lang="es-ES" sz="2400" dirty="0" err="1" smtClean="0"/>
              <a:t>see</a:t>
            </a:r>
            <a:r>
              <a:rPr lang="es-ES" sz="2400" dirty="0" smtClean="0"/>
              <a:t>: </a:t>
            </a:r>
            <a:r>
              <a:rPr lang="es-ES" sz="2400" i="1" dirty="0" err="1" smtClean="0"/>
              <a:t>test1.ipynb</a:t>
            </a:r>
            <a:r>
              <a:rPr lang="es-ES" sz="2400" i="1" dirty="0" smtClean="0"/>
              <a:t> </a:t>
            </a:r>
            <a:r>
              <a:rPr lang="es-ES" sz="2400" dirty="0" err="1" smtClean="0"/>
              <a:t>running</a:t>
            </a:r>
            <a:r>
              <a:rPr lang="es-ES" sz="2400" dirty="0" smtClean="0"/>
              <a:t> in </a:t>
            </a:r>
          </a:p>
          <a:p>
            <a:endParaRPr lang="es-ES" sz="2400" dirty="0" smtClean="0"/>
          </a:p>
          <a:p>
            <a:r>
              <a:rPr lang="es-ES" sz="2400" dirty="0"/>
              <a:t>http://localhost:8888/tree/Simple_tests#</a:t>
            </a: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322" y="2667000"/>
            <a:ext cx="8535080" cy="16503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1 Rectángulo"/>
          <p:cNvSpPr/>
          <p:nvPr/>
        </p:nvSpPr>
        <p:spPr>
          <a:xfrm>
            <a:off x="990600" y="4724400"/>
            <a:ext cx="7239000" cy="1200329"/>
          </a:xfrm>
          <a:prstGeom prst="rect">
            <a:avLst/>
          </a:prstGeom>
        </p:spPr>
        <p:txBody>
          <a:bodyPr wrap="square">
            <a:spAutoFit/>
          </a:bodyPr>
          <a:lstStyle/>
          <a:p>
            <a:pPr marL="342900" indent="-342900">
              <a:buFont typeface="Wingdings" panose="05000000000000000000" pitchFamily="2" charset="2"/>
              <a:buChar char="q"/>
            </a:pPr>
            <a:r>
              <a:rPr lang="es-ES" sz="2400" i="1" dirty="0" err="1"/>
              <a:t>i</a:t>
            </a:r>
            <a:r>
              <a:rPr lang="es-ES" sz="2400" i="1" dirty="0" err="1" smtClean="0"/>
              <a:t>pynb</a:t>
            </a:r>
            <a:r>
              <a:rPr lang="es-ES" sz="2400" i="1" dirty="0" smtClean="0"/>
              <a:t>  </a:t>
            </a:r>
            <a:r>
              <a:rPr lang="es-ES" sz="2400" dirty="0" smtClean="0"/>
              <a:t>: </a:t>
            </a:r>
            <a:r>
              <a:rPr lang="es-ES" sz="2400" dirty="0" err="1" smtClean="0"/>
              <a:t>is</a:t>
            </a:r>
            <a:r>
              <a:rPr lang="es-ES" sz="2400" dirty="0" smtClean="0"/>
              <a:t> </a:t>
            </a:r>
            <a:r>
              <a:rPr lang="es-ES" sz="2400" dirty="0" err="1" smtClean="0"/>
              <a:t>the</a:t>
            </a:r>
            <a:r>
              <a:rPr lang="es-ES" sz="2400" dirty="0" smtClean="0"/>
              <a:t> </a:t>
            </a:r>
            <a:r>
              <a:rPr lang="es-ES" sz="2400" dirty="0" err="1" smtClean="0"/>
              <a:t>extension</a:t>
            </a:r>
            <a:r>
              <a:rPr lang="es-ES" sz="2400" dirty="0" smtClean="0"/>
              <a:t> </a:t>
            </a:r>
            <a:r>
              <a:rPr lang="es-ES" sz="2400" dirty="0" err="1" smtClean="0"/>
              <a:t>for</a:t>
            </a:r>
            <a:r>
              <a:rPr lang="es-ES" sz="2400" dirty="0" smtClean="0"/>
              <a:t> </a:t>
            </a:r>
            <a:r>
              <a:rPr lang="es-ES" sz="2400" dirty="0" err="1" smtClean="0"/>
              <a:t>ipython</a:t>
            </a:r>
            <a:r>
              <a:rPr lang="es-ES" sz="2400" dirty="0" smtClean="0"/>
              <a:t> Notebooks</a:t>
            </a:r>
          </a:p>
          <a:p>
            <a:pPr marL="342900" indent="-342900">
              <a:buFont typeface="Wingdings" panose="05000000000000000000" pitchFamily="2" charset="2"/>
              <a:buChar char="q"/>
            </a:pPr>
            <a:endParaRPr lang="es-ES" sz="2400" dirty="0"/>
          </a:p>
          <a:p>
            <a:pPr marL="342900" indent="-342900">
              <a:buFont typeface="Wingdings" panose="05000000000000000000" pitchFamily="2" charset="2"/>
              <a:buChar char="q"/>
            </a:pPr>
            <a:r>
              <a:rPr lang="es-ES" sz="2400" dirty="0" err="1" smtClean="0"/>
              <a:t>An</a:t>
            </a:r>
            <a:r>
              <a:rPr lang="es-ES" sz="2400" dirty="0" smtClean="0"/>
              <a:t> active Notebook </a:t>
            </a:r>
            <a:r>
              <a:rPr lang="es-ES" sz="2400" dirty="0" err="1" smtClean="0"/>
              <a:t>is</a:t>
            </a:r>
            <a:r>
              <a:rPr lang="es-ES" sz="2400" dirty="0" smtClean="0"/>
              <a:t>  </a:t>
            </a:r>
            <a:r>
              <a:rPr lang="es-ES" sz="2400" dirty="0" err="1" smtClean="0"/>
              <a:t>linked</a:t>
            </a:r>
            <a:r>
              <a:rPr lang="es-ES" sz="2400" dirty="0" smtClean="0"/>
              <a:t> to a </a:t>
            </a:r>
            <a:r>
              <a:rPr lang="es-ES" sz="2400" dirty="0" err="1" smtClean="0"/>
              <a:t>running</a:t>
            </a:r>
            <a:r>
              <a:rPr lang="es-ES" sz="2400" dirty="0" smtClean="0"/>
              <a:t> </a:t>
            </a:r>
            <a:r>
              <a:rPr lang="es-ES" sz="2400" dirty="0" err="1" smtClean="0"/>
              <a:t>kernel</a:t>
            </a:r>
            <a:r>
              <a:rPr lang="es-ES" sz="2400" dirty="0" smtClean="0"/>
              <a:t> </a:t>
            </a:r>
            <a:endParaRPr lang="en-US" sz="2400" dirty="0"/>
          </a:p>
        </p:txBody>
      </p:sp>
    </p:spTree>
    <p:extLst>
      <p:ext uri="{BB962C8B-B14F-4D97-AF65-F5344CB8AC3E}">
        <p14:creationId xmlns:p14="http://schemas.microsoft.com/office/powerpoint/2010/main" val="11285458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Apache </a:t>
            </a:r>
            <a:r>
              <a:rPr lang="en-GB" dirty="0"/>
              <a:t>Spark </a:t>
            </a:r>
            <a:r>
              <a:rPr lang="en-GB" dirty="0" smtClean="0"/>
              <a:t>Introduction</a:t>
            </a:r>
            <a:endParaRPr lang="en-US" dirty="0"/>
          </a:p>
        </p:txBody>
      </p:sp>
      <p:sp>
        <p:nvSpPr>
          <p:cNvPr id="3" name="2 Rectángulo"/>
          <p:cNvSpPr/>
          <p:nvPr/>
        </p:nvSpPr>
        <p:spPr>
          <a:xfrm>
            <a:off x="685800" y="1371600"/>
            <a:ext cx="7772400" cy="4708981"/>
          </a:xfrm>
          <a:prstGeom prst="rect">
            <a:avLst/>
          </a:prstGeom>
        </p:spPr>
        <p:txBody>
          <a:bodyPr wrap="square">
            <a:spAutoFit/>
          </a:bodyPr>
          <a:lstStyle/>
          <a:p>
            <a:r>
              <a:rPr lang="en-US" sz="2400" b="1" dirty="0" smtClean="0"/>
              <a:t>The </a:t>
            </a:r>
            <a:r>
              <a:rPr lang="en-US" sz="2400" b="1" dirty="0" err="1"/>
              <a:t>IPython</a:t>
            </a:r>
            <a:r>
              <a:rPr lang="en-US" sz="2400" b="1" dirty="0"/>
              <a:t> Notebook</a:t>
            </a:r>
            <a:endParaRPr lang="en-US" sz="2400" b="1" dirty="0" smtClean="0"/>
          </a:p>
          <a:p>
            <a:r>
              <a:rPr lang="en-US" sz="2400" dirty="0"/>
              <a:t>http://ipython.readthedocs.org/en/master/notebook/notebook.html#introduction</a:t>
            </a:r>
          </a:p>
          <a:p>
            <a:r>
              <a:rPr lang="en-US" sz="2400" i="1" dirty="0" smtClean="0"/>
              <a:t>…</a:t>
            </a:r>
            <a:r>
              <a:rPr lang="en-US" sz="2400" dirty="0" smtClean="0"/>
              <a:t> </a:t>
            </a:r>
          </a:p>
          <a:p>
            <a:endParaRPr lang="en-US" sz="2400" dirty="0"/>
          </a:p>
          <a:p>
            <a:pPr marL="342900" indent="-342900">
              <a:buFont typeface="Wingdings" panose="05000000000000000000" pitchFamily="2" charset="2"/>
              <a:buChar char="q"/>
            </a:pPr>
            <a:r>
              <a:rPr lang="en-US" sz="2000" dirty="0" smtClean="0"/>
              <a:t>An </a:t>
            </a:r>
            <a:r>
              <a:rPr lang="en-US" sz="2000" dirty="0"/>
              <a:t>open notebook has exactly one interactive session connected to an </a:t>
            </a:r>
            <a:r>
              <a:rPr lang="en-US" sz="2000" dirty="0" err="1"/>
              <a:t>IPython</a:t>
            </a:r>
            <a:r>
              <a:rPr lang="en-US" sz="2000" dirty="0"/>
              <a:t> kernel, which will execute code sent by the user and communicate back results</a:t>
            </a:r>
            <a:r>
              <a:rPr lang="en-US" sz="2000" dirty="0" smtClean="0"/>
              <a:t>.</a:t>
            </a:r>
          </a:p>
          <a:p>
            <a:pPr marL="342900" indent="-342900">
              <a:buFont typeface="Wingdings" panose="05000000000000000000" pitchFamily="2" charset="2"/>
              <a:buChar char="q"/>
            </a:pPr>
            <a:endParaRPr lang="en-US" sz="2000" dirty="0"/>
          </a:p>
          <a:p>
            <a:pPr marL="342900" indent="-342900">
              <a:buFont typeface="Wingdings" panose="05000000000000000000" pitchFamily="2" charset="2"/>
              <a:buChar char="q"/>
            </a:pPr>
            <a:r>
              <a:rPr lang="en-US" sz="2000" dirty="0" smtClean="0"/>
              <a:t>This </a:t>
            </a:r>
            <a:r>
              <a:rPr lang="en-US" sz="2000" dirty="0"/>
              <a:t>kernel remains active if the web browser window is closed, and reopening the same notebook from the dashboard will reconnect the web application to the same kernel. In the dashboard, notebooks with an active kernel have a Shutdown button next to them, whereas notebooks without an active kernel have a Delete button in its place.</a:t>
            </a:r>
            <a:endParaRPr lang="es-ES" sz="2000" dirty="0"/>
          </a:p>
        </p:txBody>
      </p:sp>
    </p:spTree>
    <p:extLst>
      <p:ext uri="{BB962C8B-B14F-4D97-AF65-F5344CB8AC3E}">
        <p14:creationId xmlns:p14="http://schemas.microsoft.com/office/powerpoint/2010/main" val="65530557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Apache </a:t>
            </a:r>
            <a:r>
              <a:rPr lang="en-GB" dirty="0"/>
              <a:t>Spark </a:t>
            </a:r>
            <a:r>
              <a:rPr lang="en-GB" dirty="0" smtClean="0"/>
              <a:t>Introduction</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981200"/>
            <a:ext cx="8677629" cy="23479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248991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Apache </a:t>
            </a:r>
            <a:r>
              <a:rPr lang="en-GB" dirty="0"/>
              <a:t>Spark </a:t>
            </a:r>
            <a:r>
              <a:rPr lang="en-GB" dirty="0" smtClean="0"/>
              <a:t>Introduction</a:t>
            </a:r>
            <a:endParaRPr lang="en-US" dirty="0"/>
          </a:p>
        </p:txBody>
      </p:sp>
      <p:sp>
        <p:nvSpPr>
          <p:cNvPr id="2" name="1 CuadroTexto"/>
          <p:cNvSpPr txBox="1"/>
          <p:nvPr/>
        </p:nvSpPr>
        <p:spPr>
          <a:xfrm>
            <a:off x="901535" y="891570"/>
            <a:ext cx="6172200" cy="523220"/>
          </a:xfrm>
          <a:prstGeom prst="rect">
            <a:avLst/>
          </a:prstGeom>
          <a:noFill/>
        </p:spPr>
        <p:txBody>
          <a:bodyPr wrap="square" rtlCol="0">
            <a:spAutoFit/>
          </a:bodyPr>
          <a:lstStyle/>
          <a:p>
            <a:r>
              <a:rPr lang="en-US" sz="2800" dirty="0" smtClean="0">
                <a:latin typeface="Arial" pitchFamily="34" charset="0"/>
                <a:cs typeface="Arial" pitchFamily="34" charset="0"/>
              </a:rPr>
              <a:t>Downloading Spark &amp; Getting Start</a:t>
            </a:r>
            <a:endParaRPr lang="en-US" sz="2800" i="1" dirty="0" smtClean="0">
              <a:latin typeface="Arial" pitchFamily="34" charset="0"/>
              <a:cs typeface="Arial" pitchFamily="34" charset="0"/>
            </a:endParaRPr>
          </a:p>
        </p:txBody>
      </p:sp>
      <p:sp>
        <p:nvSpPr>
          <p:cNvPr id="7" name="6 CuadroTexto"/>
          <p:cNvSpPr txBox="1"/>
          <p:nvPr/>
        </p:nvSpPr>
        <p:spPr>
          <a:xfrm>
            <a:off x="467544" y="1414790"/>
            <a:ext cx="8285266" cy="646331"/>
          </a:xfrm>
          <a:prstGeom prst="rect">
            <a:avLst/>
          </a:prstGeom>
          <a:noFill/>
        </p:spPr>
        <p:txBody>
          <a:bodyPr wrap="square" rtlCol="0">
            <a:spAutoFit/>
          </a:bodyPr>
          <a:lstStyle/>
          <a:p>
            <a:r>
              <a:rPr lang="en-US" dirty="0" smtClean="0">
                <a:latin typeface="Arial" pitchFamily="34" charset="0"/>
                <a:cs typeface="Arial" pitchFamily="34" charset="0"/>
              </a:rPr>
              <a:t>So, once you have downloaded the installation zip unzip it in a windows directory without spaces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7553" y="2126680"/>
            <a:ext cx="6332761" cy="42512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5805713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Apache </a:t>
            </a:r>
            <a:r>
              <a:rPr lang="en-GB" dirty="0"/>
              <a:t>Spark </a:t>
            </a:r>
            <a:r>
              <a:rPr lang="en-GB" dirty="0" smtClean="0"/>
              <a:t>Introduction</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295400"/>
            <a:ext cx="6465603" cy="52466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241236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Apache </a:t>
            </a:r>
            <a:r>
              <a:rPr lang="en-GB" dirty="0"/>
              <a:t>Spark </a:t>
            </a:r>
            <a:r>
              <a:rPr lang="en-GB" dirty="0" smtClean="0"/>
              <a:t>Introduction</a:t>
            </a:r>
            <a:endParaRPr lang="en-US" dirty="0"/>
          </a:p>
        </p:txBody>
      </p:sp>
      <p:sp>
        <p:nvSpPr>
          <p:cNvPr id="3" name="2 Rectángulo"/>
          <p:cNvSpPr/>
          <p:nvPr/>
        </p:nvSpPr>
        <p:spPr>
          <a:xfrm>
            <a:off x="609600" y="1143000"/>
            <a:ext cx="7772400" cy="1200329"/>
          </a:xfrm>
          <a:prstGeom prst="rect">
            <a:avLst/>
          </a:prstGeom>
        </p:spPr>
        <p:txBody>
          <a:bodyPr wrap="square">
            <a:spAutoFit/>
          </a:bodyPr>
          <a:lstStyle/>
          <a:p>
            <a:r>
              <a:rPr lang="en-US" sz="2400" b="1" dirty="0" smtClean="0"/>
              <a:t>Basic guidelines</a:t>
            </a:r>
            <a:r>
              <a:rPr lang="es-ES_tradnl" sz="2400" b="1" dirty="0" smtClean="0"/>
              <a:t>…</a:t>
            </a:r>
            <a:endParaRPr lang="en-US" sz="2400" b="1" dirty="0" smtClean="0"/>
          </a:p>
          <a:p>
            <a:endParaRPr lang="en-US" sz="2400" dirty="0"/>
          </a:p>
          <a:p>
            <a:pPr marL="342900" indent="-342900">
              <a:buFont typeface="Wingdings" panose="05000000000000000000" pitchFamily="2" charset="2"/>
              <a:buChar char="q"/>
            </a:pPr>
            <a:r>
              <a:rPr lang="en-US" sz="2400" dirty="0" smtClean="0"/>
              <a:t>you can add a new cell (code , marked content, etc..)</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0000" y="2416010"/>
            <a:ext cx="6723063" cy="2524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5 Rectángulo"/>
          <p:cNvSpPr/>
          <p:nvPr/>
        </p:nvSpPr>
        <p:spPr>
          <a:xfrm>
            <a:off x="838200" y="5179366"/>
            <a:ext cx="7790915" cy="1200329"/>
          </a:xfrm>
          <a:prstGeom prst="rect">
            <a:avLst/>
          </a:prstGeom>
        </p:spPr>
        <p:txBody>
          <a:bodyPr wrap="none">
            <a:spAutoFit/>
          </a:bodyPr>
          <a:lstStyle/>
          <a:p>
            <a:pPr marL="342900" lvl="0" indent="-342900">
              <a:buFont typeface="Wingdings" panose="05000000000000000000" pitchFamily="2" charset="2"/>
              <a:buChar char="q"/>
            </a:pPr>
            <a:r>
              <a:rPr lang="en-US" sz="2400" dirty="0" smtClean="0">
                <a:solidFill>
                  <a:prstClr val="black"/>
                </a:solidFill>
              </a:rPr>
              <a:t>Execute the code in the cell, and results will appear below</a:t>
            </a:r>
          </a:p>
          <a:p>
            <a:pPr marL="342900" lvl="0" indent="-342900">
              <a:buFont typeface="Wingdings" panose="05000000000000000000" pitchFamily="2" charset="2"/>
              <a:buChar char="q"/>
            </a:pPr>
            <a:endParaRPr lang="es-ES_tradnl" sz="2400" dirty="0">
              <a:solidFill>
                <a:prstClr val="black"/>
              </a:solidFill>
            </a:endParaRPr>
          </a:p>
          <a:p>
            <a:pPr marL="342900" lvl="0" indent="-342900">
              <a:buFont typeface="Wingdings" panose="05000000000000000000" pitchFamily="2" charset="2"/>
              <a:buChar char="q"/>
            </a:pPr>
            <a:r>
              <a:rPr lang="es-ES_tradnl" sz="2400" dirty="0" err="1" smtClean="0">
                <a:solidFill>
                  <a:prstClr val="black"/>
                </a:solidFill>
              </a:rPr>
              <a:t>Cut</a:t>
            </a:r>
            <a:r>
              <a:rPr lang="es-ES_tradnl" sz="2400" dirty="0" smtClean="0">
                <a:solidFill>
                  <a:prstClr val="black"/>
                </a:solidFill>
              </a:rPr>
              <a:t> &amp; paste, etc…</a:t>
            </a:r>
            <a:endParaRPr lang="en-US" sz="2400" dirty="0">
              <a:solidFill>
                <a:prstClr val="black"/>
              </a:solidFill>
            </a:endParaRPr>
          </a:p>
        </p:txBody>
      </p:sp>
      <p:cxnSp>
        <p:nvCxnSpPr>
          <p:cNvPr id="8" name="7 Conector recto de flecha"/>
          <p:cNvCxnSpPr/>
          <p:nvPr/>
        </p:nvCxnSpPr>
        <p:spPr>
          <a:xfrm flipV="1">
            <a:off x="2209800" y="3352800"/>
            <a:ext cx="1447800" cy="1826566"/>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10" name="9 Conector recto de flecha"/>
          <p:cNvCxnSpPr/>
          <p:nvPr/>
        </p:nvCxnSpPr>
        <p:spPr>
          <a:xfrm flipV="1">
            <a:off x="1562100" y="3352800"/>
            <a:ext cx="647700" cy="266700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13" name="12 Conector recto de flecha"/>
          <p:cNvCxnSpPr/>
          <p:nvPr/>
        </p:nvCxnSpPr>
        <p:spPr>
          <a:xfrm flipH="1">
            <a:off x="1885950" y="2343329"/>
            <a:ext cx="476250" cy="857071"/>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8728089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Apache </a:t>
            </a:r>
            <a:r>
              <a:rPr lang="en-GB" dirty="0"/>
              <a:t>Spark </a:t>
            </a:r>
            <a:r>
              <a:rPr lang="en-GB" dirty="0" smtClean="0"/>
              <a:t>Introduction</a:t>
            </a:r>
            <a:endParaRPr lang="en-US" dirty="0"/>
          </a:p>
        </p:txBody>
      </p:sp>
      <p:sp>
        <p:nvSpPr>
          <p:cNvPr id="3" name="2 Rectángulo"/>
          <p:cNvSpPr/>
          <p:nvPr/>
        </p:nvSpPr>
        <p:spPr>
          <a:xfrm>
            <a:off x="375692" y="980728"/>
            <a:ext cx="7772400" cy="1077218"/>
          </a:xfrm>
          <a:prstGeom prst="rect">
            <a:avLst/>
          </a:prstGeom>
        </p:spPr>
        <p:txBody>
          <a:bodyPr wrap="square">
            <a:spAutoFit/>
          </a:bodyPr>
          <a:lstStyle/>
          <a:p>
            <a:r>
              <a:rPr lang="en-US" sz="2400" b="1" dirty="0" smtClean="0"/>
              <a:t>Create and test the following Notebook:</a:t>
            </a:r>
          </a:p>
          <a:p>
            <a:pPr marL="342900" indent="-342900">
              <a:buFont typeface="Arial" panose="020B0604020202020204" pitchFamily="34" charset="0"/>
              <a:buChar char="•"/>
            </a:pPr>
            <a:r>
              <a:rPr lang="en-US" sz="2000" dirty="0" smtClean="0"/>
              <a:t>See, for example when problems with the location of README.md arises..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173912"/>
            <a:ext cx="8028384" cy="42268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1676963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Apache </a:t>
            </a:r>
            <a:r>
              <a:rPr lang="en-GB" dirty="0"/>
              <a:t>Spark </a:t>
            </a:r>
            <a:r>
              <a:rPr lang="en-GB" dirty="0" smtClean="0"/>
              <a:t>Introduction</a:t>
            </a:r>
            <a:endParaRPr lang="en-US" dirty="0"/>
          </a:p>
        </p:txBody>
      </p:sp>
      <p:sp>
        <p:nvSpPr>
          <p:cNvPr id="3" name="2 Rectángulo"/>
          <p:cNvSpPr/>
          <p:nvPr/>
        </p:nvSpPr>
        <p:spPr>
          <a:xfrm>
            <a:off x="609600" y="2286000"/>
            <a:ext cx="7772400" cy="4524315"/>
          </a:xfrm>
          <a:prstGeom prst="rect">
            <a:avLst/>
          </a:prstGeom>
        </p:spPr>
        <p:txBody>
          <a:bodyPr wrap="square">
            <a:spAutoFit/>
          </a:bodyPr>
          <a:lstStyle/>
          <a:p>
            <a:pPr marL="342900" indent="-342900">
              <a:buFont typeface="Wingdings" panose="05000000000000000000" pitchFamily="2" charset="2"/>
              <a:buChar char="q"/>
            </a:pPr>
            <a:r>
              <a:rPr lang="en-US" sz="2400" b="1" dirty="0" smtClean="0">
                <a:hlinkClick r:id="rId2"/>
              </a:rPr>
              <a:t>PROBLEM:</a:t>
            </a:r>
          </a:p>
          <a:p>
            <a:pPr marL="342900" indent="-342900">
              <a:buFont typeface="Wingdings" panose="05000000000000000000" pitchFamily="2" charset="2"/>
              <a:buChar char="q"/>
            </a:pPr>
            <a:endParaRPr lang="en-US" sz="2400" b="1" dirty="0">
              <a:hlinkClick r:id="rId2"/>
            </a:endParaRPr>
          </a:p>
          <a:p>
            <a:r>
              <a:rPr lang="en-US" sz="2400" b="1" dirty="0" smtClean="0">
                <a:hlinkClick r:id="rId2"/>
              </a:rPr>
              <a:t>http</a:t>
            </a:r>
            <a:r>
              <a:rPr lang="en-US" sz="2400" b="1" dirty="0">
                <a:hlinkClick r:id="rId2"/>
              </a:rPr>
              <a:t>://</a:t>
            </a:r>
            <a:r>
              <a:rPr lang="en-US" sz="2400" b="1" dirty="0" smtClean="0">
                <a:hlinkClick r:id="rId2"/>
              </a:rPr>
              <a:t>stackoverflow.com/questions/28848270/import-matplotlib-pyplot-gives-importerror-dlopen-library-not-loaded-libpng1</a:t>
            </a:r>
            <a:endParaRPr lang="en-US" sz="2400" b="1" dirty="0" smtClean="0"/>
          </a:p>
          <a:p>
            <a:endParaRPr lang="es-ES_tradnl" sz="2400" b="1" dirty="0"/>
          </a:p>
          <a:p>
            <a:r>
              <a:rPr lang="en-US" sz="2400" dirty="0" smtClean="0"/>
              <a:t>Your suggestion </a:t>
            </a:r>
            <a:r>
              <a:rPr lang="en-US" sz="2400" dirty="0"/>
              <a:t>worked! I just tried "</a:t>
            </a:r>
            <a:r>
              <a:rPr lang="en-US" sz="2400" dirty="0" err="1"/>
              <a:t>conda</a:t>
            </a:r>
            <a:r>
              <a:rPr lang="en-US" sz="2400" dirty="0"/>
              <a:t> remove </a:t>
            </a:r>
            <a:r>
              <a:rPr lang="en-US" sz="2400" dirty="0" err="1"/>
              <a:t>matplotlib</a:t>
            </a:r>
            <a:r>
              <a:rPr lang="en-US" sz="2400" dirty="0"/>
              <a:t>", "pip install </a:t>
            </a:r>
            <a:r>
              <a:rPr lang="en-US" sz="2400" dirty="0" err="1"/>
              <a:t>matplotlib</a:t>
            </a:r>
            <a:r>
              <a:rPr lang="en-US" sz="2400" dirty="0"/>
              <a:t>", and then "</a:t>
            </a:r>
            <a:r>
              <a:rPr lang="en-US" sz="2400" dirty="0" err="1"/>
              <a:t>conda</a:t>
            </a:r>
            <a:r>
              <a:rPr lang="en-US" sz="2400" dirty="0"/>
              <a:t> install </a:t>
            </a:r>
            <a:r>
              <a:rPr lang="en-US" sz="2400" dirty="0" err="1"/>
              <a:t>matplotlib</a:t>
            </a:r>
            <a:r>
              <a:rPr lang="en-US" sz="2400" dirty="0"/>
              <a:t>", and presto! Man, you have no idea how long this problem has vexed me. Bless you all</a:t>
            </a:r>
            <a:r>
              <a:rPr lang="en-US" sz="2400" dirty="0" smtClean="0"/>
              <a:t>.</a:t>
            </a:r>
          </a:p>
          <a:p>
            <a:endParaRPr lang="en-US" sz="2400" b="1" dirty="0" smtClean="0"/>
          </a:p>
          <a:p>
            <a:pPr marL="342900" indent="-342900">
              <a:buFont typeface="Wingdings" panose="05000000000000000000" pitchFamily="2" charset="2"/>
              <a:buChar char="q"/>
            </a:pPr>
            <a:r>
              <a:rPr lang="en-US" sz="2400" b="1" dirty="0" smtClean="0"/>
              <a:t>For plotting and </a:t>
            </a:r>
            <a:r>
              <a:rPr lang="en-US" sz="2400" b="1" dirty="0"/>
              <a:t>other </a:t>
            </a:r>
            <a:r>
              <a:rPr lang="en-US" sz="2400" b="1" dirty="0" smtClean="0"/>
              <a:t>scientific tools ….</a:t>
            </a:r>
            <a:endParaRPr lang="en-US" sz="2400" b="1" dirty="0"/>
          </a:p>
        </p:txBody>
      </p:sp>
      <p:pic>
        <p:nvPicPr>
          <p:cNvPr id="921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24025" y="0"/>
            <a:ext cx="5543550" cy="2330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6517919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Apache </a:t>
            </a:r>
            <a:r>
              <a:rPr lang="en-GB" dirty="0"/>
              <a:t>Spark </a:t>
            </a:r>
            <a:r>
              <a:rPr lang="en-GB" dirty="0" smtClean="0"/>
              <a:t>Introduction</a:t>
            </a:r>
            <a:endParaRPr lang="en-US" dirty="0"/>
          </a:p>
        </p:txBody>
      </p:sp>
      <p:sp>
        <p:nvSpPr>
          <p:cNvPr id="4" name="Slide Number Placeholder 3"/>
          <p:cNvSpPr>
            <a:spLocks noGrp="1"/>
          </p:cNvSpPr>
          <p:nvPr>
            <p:ph type="sldNum" sz="quarter" idx="4294967295"/>
          </p:nvPr>
        </p:nvSpPr>
        <p:spPr>
          <a:xfrm>
            <a:off x="6948264" y="6423084"/>
            <a:ext cx="2133600" cy="365125"/>
          </a:xfrm>
          <a:prstGeom prst="rect">
            <a:avLst/>
          </a:prstGeom>
        </p:spPr>
        <p:txBody>
          <a:bodyPr/>
          <a:lstStyle/>
          <a:p>
            <a:fld id="{19B12225-5612-419B-A8D5-4B8EEE4C217E}" type="slidenum">
              <a:rPr lang="en-US" smtClean="0"/>
              <a:pPr/>
              <a:t>34</a:t>
            </a:fld>
            <a:endParaRPr lang="en-US"/>
          </a:p>
        </p:txBody>
      </p:sp>
      <p:sp>
        <p:nvSpPr>
          <p:cNvPr id="2" name="1 Rectángulo"/>
          <p:cNvSpPr/>
          <p:nvPr/>
        </p:nvSpPr>
        <p:spPr>
          <a:xfrm>
            <a:off x="1043608" y="908720"/>
            <a:ext cx="6781800" cy="2677656"/>
          </a:xfrm>
          <a:prstGeom prst="rect">
            <a:avLst/>
          </a:prstGeom>
        </p:spPr>
        <p:txBody>
          <a:bodyPr wrap="square">
            <a:spAutoFit/>
          </a:bodyPr>
          <a:lstStyle/>
          <a:p>
            <a:r>
              <a:rPr lang="en-US" sz="2400" dirty="0" smtClean="0"/>
              <a:t>For the following examples you have to copy:</a:t>
            </a:r>
          </a:p>
          <a:p>
            <a:endParaRPr lang="en-US" sz="2400" dirty="0" smtClean="0"/>
          </a:p>
          <a:p>
            <a:pPr marL="342900" indent="-342900">
              <a:buFont typeface="Arial" panose="020B0604020202020204" pitchFamily="34" charset="0"/>
              <a:buChar char="•"/>
            </a:pPr>
            <a:r>
              <a:rPr lang="en-US" sz="2400" dirty="0" err="1"/>
              <a:t>c</a:t>
            </a:r>
            <a:r>
              <a:rPr lang="en-US" sz="2400" dirty="0" err="1" smtClean="0"/>
              <a:t>s100</a:t>
            </a:r>
            <a:r>
              <a:rPr lang="en-US" sz="2400" dirty="0" smtClean="0"/>
              <a:t> ; </a:t>
            </a:r>
            <a:r>
              <a:rPr lang="en-US" sz="2400" dirty="0" err="1" smtClean="0"/>
              <a:t>cs190</a:t>
            </a:r>
            <a:r>
              <a:rPr lang="en-US" sz="2400" dirty="0" smtClean="0"/>
              <a:t> and </a:t>
            </a:r>
            <a:r>
              <a:rPr lang="en-US" sz="2400" dirty="0" err="1" smtClean="0"/>
              <a:t>Mllab</a:t>
            </a:r>
            <a:r>
              <a:rPr lang="en-US" sz="2400" dirty="0" smtClean="0"/>
              <a:t> directories in SPARK data </a:t>
            </a:r>
            <a:r>
              <a:rPr lang="en-US" sz="2400" dirty="0" err="1" smtClean="0"/>
              <a:t>dir</a:t>
            </a:r>
            <a:endParaRPr lang="en-US" sz="2400" dirty="0" smtClean="0"/>
          </a:p>
          <a:p>
            <a:endParaRPr lang="en-US" sz="2400" dirty="0"/>
          </a:p>
          <a:p>
            <a:endParaRPr lang="en-US" sz="2400" dirty="0" smtClean="0"/>
          </a:p>
          <a:p>
            <a:endParaRPr lang="en-US" sz="24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888" y="2636912"/>
            <a:ext cx="8020050" cy="3028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8656663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Apache </a:t>
            </a:r>
            <a:r>
              <a:rPr lang="en-GB" dirty="0"/>
              <a:t>Spark </a:t>
            </a:r>
            <a:r>
              <a:rPr lang="en-GB" dirty="0" smtClean="0"/>
              <a:t>Introduction</a:t>
            </a:r>
            <a:endParaRPr lang="en-US" dirty="0"/>
          </a:p>
        </p:txBody>
      </p:sp>
      <p:sp>
        <p:nvSpPr>
          <p:cNvPr id="4" name="Slide Number Placeholder 3"/>
          <p:cNvSpPr>
            <a:spLocks noGrp="1"/>
          </p:cNvSpPr>
          <p:nvPr>
            <p:ph type="sldNum" sz="quarter" idx="4294967295"/>
          </p:nvPr>
        </p:nvSpPr>
        <p:spPr>
          <a:xfrm>
            <a:off x="6948264" y="6423084"/>
            <a:ext cx="2133600" cy="365125"/>
          </a:xfrm>
          <a:prstGeom prst="rect">
            <a:avLst/>
          </a:prstGeom>
        </p:spPr>
        <p:txBody>
          <a:bodyPr/>
          <a:lstStyle/>
          <a:p>
            <a:fld id="{19B12225-5612-419B-A8D5-4B8EEE4C217E}" type="slidenum">
              <a:rPr lang="en-US" smtClean="0"/>
              <a:pPr/>
              <a:t>35</a:t>
            </a:fld>
            <a:endParaRPr lang="en-US"/>
          </a:p>
        </p:txBody>
      </p:sp>
      <p:sp>
        <p:nvSpPr>
          <p:cNvPr id="2" name="1 Rectángulo"/>
          <p:cNvSpPr/>
          <p:nvPr/>
        </p:nvSpPr>
        <p:spPr>
          <a:xfrm>
            <a:off x="1181100" y="1139552"/>
            <a:ext cx="6781800" cy="461665"/>
          </a:xfrm>
          <a:prstGeom prst="rect">
            <a:avLst/>
          </a:prstGeom>
        </p:spPr>
        <p:txBody>
          <a:bodyPr wrap="square">
            <a:spAutoFit/>
          </a:bodyPr>
          <a:lstStyle/>
          <a:p>
            <a:pPr marL="342900" indent="-342900">
              <a:buFont typeface="Arial" panose="020B0604020202020204" pitchFamily="34" charset="0"/>
              <a:buChar char="•"/>
            </a:pPr>
            <a:r>
              <a:rPr lang="en-US" sz="2400" dirty="0" smtClean="0"/>
              <a:t>…and the content in </a:t>
            </a:r>
            <a:r>
              <a:rPr lang="en-US" sz="2400" dirty="0" err="1" smtClean="0"/>
              <a:t>Simple_test</a:t>
            </a:r>
            <a:r>
              <a:rPr lang="en-US" sz="2400" dirty="0" smtClean="0"/>
              <a:t> directory:</a:t>
            </a: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050" y="1844824"/>
            <a:ext cx="8343900" cy="3533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1618384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Apache </a:t>
            </a:r>
            <a:r>
              <a:rPr lang="en-GB" dirty="0"/>
              <a:t>Spark </a:t>
            </a:r>
            <a:r>
              <a:rPr lang="en-GB" dirty="0" smtClean="0"/>
              <a:t>Introduction</a:t>
            </a:r>
            <a:endParaRPr lang="en-US" dirty="0"/>
          </a:p>
        </p:txBody>
      </p:sp>
      <p:sp>
        <p:nvSpPr>
          <p:cNvPr id="4" name="Slide Number Placeholder 3"/>
          <p:cNvSpPr>
            <a:spLocks noGrp="1"/>
          </p:cNvSpPr>
          <p:nvPr>
            <p:ph type="sldNum" sz="quarter" idx="4294967295"/>
          </p:nvPr>
        </p:nvSpPr>
        <p:spPr>
          <a:xfrm>
            <a:off x="6948264" y="6423084"/>
            <a:ext cx="2133600" cy="365125"/>
          </a:xfrm>
          <a:prstGeom prst="rect">
            <a:avLst/>
          </a:prstGeom>
        </p:spPr>
        <p:txBody>
          <a:bodyPr/>
          <a:lstStyle/>
          <a:p>
            <a:fld id="{19B12225-5612-419B-A8D5-4B8EEE4C217E}" type="slidenum">
              <a:rPr lang="en-US" smtClean="0"/>
              <a:pPr/>
              <a:t>36</a:t>
            </a:fld>
            <a:endParaRPr lang="en-US"/>
          </a:p>
        </p:txBody>
      </p:sp>
      <p:sp>
        <p:nvSpPr>
          <p:cNvPr id="2" name="1 Rectángulo"/>
          <p:cNvSpPr/>
          <p:nvPr/>
        </p:nvSpPr>
        <p:spPr>
          <a:xfrm>
            <a:off x="1218210" y="1038225"/>
            <a:ext cx="6781800" cy="1569660"/>
          </a:xfrm>
          <a:prstGeom prst="rect">
            <a:avLst/>
          </a:prstGeom>
        </p:spPr>
        <p:txBody>
          <a:bodyPr wrap="square">
            <a:spAutoFit/>
          </a:bodyPr>
          <a:lstStyle/>
          <a:p>
            <a:r>
              <a:rPr lang="en-US" sz="2400" dirty="0" smtClean="0"/>
              <a:t>Now run the Notebook: </a:t>
            </a:r>
            <a:r>
              <a:rPr lang="en-US" sz="2400" i="1" dirty="0" err="1" smtClean="0"/>
              <a:t>Simple_tests.ipynb</a:t>
            </a:r>
            <a:endParaRPr lang="en-US" sz="2400" i="1" dirty="0" smtClean="0"/>
          </a:p>
          <a:p>
            <a:endParaRPr lang="es-ES_tradnl" sz="2400" dirty="0"/>
          </a:p>
          <a:p>
            <a:r>
              <a:rPr lang="en-US" sz="2400" dirty="0"/>
              <a:t>t</a:t>
            </a:r>
            <a:r>
              <a:rPr lang="en-US" sz="2400" dirty="0" smtClean="0"/>
              <a:t>hat will test that some basic functionality has been properly setup</a:t>
            </a:r>
            <a:endParaRPr lang="en-US" sz="2400"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653283"/>
            <a:ext cx="5938838" cy="41176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1117899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Apache </a:t>
            </a:r>
            <a:r>
              <a:rPr lang="en-GB" dirty="0"/>
              <a:t>Spark </a:t>
            </a:r>
            <a:r>
              <a:rPr lang="en-GB" dirty="0" smtClean="0"/>
              <a:t>Introduction</a:t>
            </a:r>
            <a:endParaRPr lang="en-US" dirty="0"/>
          </a:p>
        </p:txBody>
      </p:sp>
      <p:sp>
        <p:nvSpPr>
          <p:cNvPr id="3" name="2 Rectángulo"/>
          <p:cNvSpPr/>
          <p:nvPr/>
        </p:nvSpPr>
        <p:spPr>
          <a:xfrm>
            <a:off x="685800" y="1371600"/>
            <a:ext cx="7772400" cy="3046988"/>
          </a:xfrm>
          <a:prstGeom prst="rect">
            <a:avLst/>
          </a:prstGeom>
        </p:spPr>
        <p:txBody>
          <a:bodyPr wrap="square">
            <a:spAutoFit/>
          </a:bodyPr>
          <a:lstStyle/>
          <a:p>
            <a:r>
              <a:rPr lang="en-US" sz="2400" b="1" dirty="0" smtClean="0"/>
              <a:t>Now we can use:</a:t>
            </a:r>
          </a:p>
          <a:p>
            <a:r>
              <a:rPr lang="en-US" sz="2400" b="1" dirty="0" smtClean="0"/>
              <a:t>	</a:t>
            </a:r>
            <a:r>
              <a:rPr lang="en-US" sz="2400" dirty="0" err="1" smtClean="0"/>
              <a:t>Math_Python_Intro.ipynb</a:t>
            </a:r>
            <a:endParaRPr lang="en-US" sz="2400" dirty="0" smtClean="0"/>
          </a:p>
          <a:p>
            <a:endParaRPr lang="en-US" sz="2400" b="1" dirty="0"/>
          </a:p>
          <a:p>
            <a:r>
              <a:rPr lang="en-US" sz="2400" b="1" dirty="0" smtClean="0"/>
              <a:t>to present some basic</a:t>
            </a:r>
            <a:r>
              <a:rPr lang="en-US" sz="2400" dirty="0" smtClean="0"/>
              <a:t> </a:t>
            </a:r>
            <a:r>
              <a:rPr lang="en-US" sz="2400" b="1" dirty="0"/>
              <a:t>Math and </a:t>
            </a:r>
            <a:r>
              <a:rPr lang="en-US" sz="2400" b="1" dirty="0" smtClean="0"/>
              <a:t>Python operations</a:t>
            </a:r>
            <a:endParaRPr lang="en-US" sz="2400" b="1" dirty="0"/>
          </a:p>
          <a:p>
            <a:endParaRPr lang="en-US" sz="2400" dirty="0" smtClean="0"/>
          </a:p>
          <a:p>
            <a:endParaRPr lang="es-ES_tradnl" sz="2400" dirty="0" smtClean="0"/>
          </a:p>
          <a:p>
            <a:endParaRPr lang="en-US" sz="2400" dirty="0"/>
          </a:p>
          <a:p>
            <a:pPr marL="342900" indent="-342900">
              <a:buFont typeface="Wingdings" panose="05000000000000000000" pitchFamily="2" charset="2"/>
              <a:buChar char="Ø"/>
            </a:pPr>
            <a:r>
              <a:rPr lang="en-US" sz="2400" dirty="0" smtClean="0"/>
              <a:t>This material has been adapted from the course</a:t>
            </a:r>
            <a:r>
              <a:rPr lang="es-ES_tradnl" sz="2400" dirty="0" smtClean="0"/>
              <a:t>:</a:t>
            </a:r>
            <a:endParaRPr lang="es-ES" sz="24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4665022"/>
            <a:ext cx="7907308" cy="10048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6817348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Apache </a:t>
            </a:r>
            <a:r>
              <a:rPr lang="en-GB" dirty="0"/>
              <a:t>Spark </a:t>
            </a:r>
            <a:r>
              <a:rPr lang="en-GB" dirty="0" smtClean="0"/>
              <a:t>Introduction</a:t>
            </a:r>
            <a:endParaRPr lang="en-US" dirty="0"/>
          </a:p>
        </p:txBody>
      </p:sp>
      <p:sp>
        <p:nvSpPr>
          <p:cNvPr id="6" name="Rectangle 3"/>
          <p:cNvSpPr>
            <a:spLocks noChangeArrowheads="1"/>
          </p:cNvSpPr>
          <p:nvPr/>
        </p:nvSpPr>
        <p:spPr bwMode="auto">
          <a:xfrm>
            <a:off x="830623" y="1196752"/>
            <a:ext cx="7845833" cy="4647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chemeClr val="tx1"/>
                </a:solidFill>
                <a:effectLst/>
                <a:latin typeface="Arial" charset="0"/>
                <a:cs typeface="Arial" charset="0"/>
              </a:rPr>
              <a:t>Math and Python review</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b="1"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1" u="none" strike="noStrike" cap="none" normalizeH="0" baseline="0" dirty="0" smtClean="0">
                <a:ln>
                  <a:noFill/>
                </a:ln>
                <a:solidFill>
                  <a:schemeClr val="tx1"/>
                </a:solidFill>
                <a:effectLst/>
                <a:latin typeface="Arial" charset="0"/>
                <a:cs typeface="Arial" charset="0"/>
              </a:rPr>
              <a:t>Adapted from the course: </a:t>
            </a:r>
            <a:r>
              <a:rPr kumimoji="0" lang="en-US" altLang="en-US" sz="1100" b="1" i="1" u="none" strike="noStrike" cap="none" normalizeH="0" baseline="0" dirty="0" err="1" smtClean="0">
                <a:ln>
                  <a:noFill/>
                </a:ln>
                <a:solidFill>
                  <a:schemeClr val="tx1"/>
                </a:solidFill>
                <a:effectLst/>
                <a:latin typeface="Arial" charset="0"/>
                <a:cs typeface="Arial" charset="0"/>
              </a:rPr>
              <a:t>edX</a:t>
            </a:r>
            <a:r>
              <a:rPr kumimoji="0" lang="en-US" altLang="en-US" sz="1100" b="1" i="1" u="none" strike="noStrike" cap="none" normalizeH="0" baseline="0" dirty="0" smtClean="0">
                <a:ln>
                  <a:noFill/>
                </a:ln>
                <a:solidFill>
                  <a:schemeClr val="tx1"/>
                </a:solidFill>
                <a:effectLst/>
                <a:latin typeface="Arial" charset="0"/>
                <a:cs typeface="Arial" charset="0"/>
              </a:rPr>
              <a:t> </a:t>
            </a:r>
            <a:r>
              <a:rPr kumimoji="0" lang="en-US" altLang="en-US" sz="1100" b="1" i="1" u="none" strike="noStrike" cap="none" normalizeH="0" baseline="0" dirty="0" err="1" smtClean="0">
                <a:ln>
                  <a:noFill/>
                </a:ln>
                <a:solidFill>
                  <a:schemeClr val="tx1"/>
                </a:solidFill>
                <a:effectLst/>
                <a:latin typeface="Arial" charset="0"/>
                <a:cs typeface="Arial" charset="0"/>
              </a:rPr>
              <a:t>BerkeleyX</a:t>
            </a:r>
            <a:r>
              <a:rPr kumimoji="0" lang="en-US" altLang="en-US" sz="1100" b="1" i="1" u="none" strike="noStrike" cap="none" normalizeH="0" baseline="0" dirty="0" smtClean="0">
                <a:ln>
                  <a:noFill/>
                </a:ln>
                <a:solidFill>
                  <a:schemeClr val="tx1"/>
                </a:solidFill>
                <a:effectLst/>
                <a:latin typeface="Arial" charset="0"/>
                <a:cs typeface="Arial" charset="0"/>
              </a:rPr>
              <a:t>: </a:t>
            </a:r>
            <a:r>
              <a:rPr kumimoji="0" lang="en-US" altLang="en-US" sz="1100" b="1" i="1" u="none" strike="noStrike" cap="none" normalizeH="0" baseline="0" dirty="0" err="1" smtClean="0">
                <a:ln>
                  <a:noFill/>
                </a:ln>
                <a:solidFill>
                  <a:schemeClr val="tx1"/>
                </a:solidFill>
                <a:effectLst/>
                <a:latin typeface="Arial" charset="0"/>
                <a:cs typeface="Arial" charset="0"/>
              </a:rPr>
              <a:t>CS190.1x</a:t>
            </a:r>
            <a:r>
              <a:rPr kumimoji="0" lang="en-US" altLang="en-US" sz="1100" b="1" i="1" u="none" strike="noStrike" cap="none" normalizeH="0" baseline="0" dirty="0" smtClean="0">
                <a:ln>
                  <a:noFill/>
                </a:ln>
                <a:solidFill>
                  <a:schemeClr val="tx1"/>
                </a:solidFill>
                <a:effectLst/>
                <a:latin typeface="Arial" charset="0"/>
                <a:cs typeface="Arial" charset="0"/>
              </a:rPr>
              <a:t> Scalable Machine Learning</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b="1" i="1" dirty="0">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1" i="1"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b="1" i="1" dirty="0">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1" i="1"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b="1" i="1" dirty="0">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1" i="1"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b="1" i="1" dirty="0">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1" i="1"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b="1" i="1" dirty="0">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1"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chemeClr val="tx1"/>
                </a:solidFill>
                <a:effectLst/>
                <a:latin typeface="Arial" charset="0"/>
                <a:cs typeface="Arial" charset="0"/>
              </a:rPr>
              <a:t>  </a:t>
            </a:r>
            <a:endParaRPr kumimoji="0" lang="en-US" altLang="en-US" sz="1000" b="1"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Arial" charset="0"/>
                <a:cs typeface="Arial" charset="0"/>
              </a:rPr>
              <a:t>This notebook reviews vector and matrix math, the </a:t>
            </a:r>
            <a:r>
              <a:rPr kumimoji="0" lang="en-US" altLang="en-US" sz="1600" b="1" i="0" u="none" strike="noStrike" cap="none" normalizeH="0" baseline="0" dirty="0" err="1" smtClean="0">
                <a:ln>
                  <a:noFill/>
                </a:ln>
                <a:solidFill>
                  <a:schemeClr val="tx1"/>
                </a:solidFill>
                <a:effectLst/>
                <a:latin typeface="Arial" charset="0"/>
                <a:cs typeface="Arial" charset="0"/>
                <a:hlinkClick r:id="rId2"/>
              </a:rPr>
              <a:t>NumPy</a:t>
            </a:r>
            <a:r>
              <a:rPr kumimoji="0" lang="en-US" altLang="en-US" sz="1600" b="1" i="0" u="none" strike="noStrike" cap="none" normalizeH="0" baseline="0" dirty="0" smtClean="0">
                <a:ln>
                  <a:noFill/>
                </a:ln>
                <a:solidFill>
                  <a:schemeClr val="tx1"/>
                </a:solidFill>
                <a:effectLst/>
                <a:latin typeface="Arial" charset="0"/>
                <a:cs typeface="Arial" charset="0"/>
              </a:rPr>
              <a:t> Python package, and Python lambda expressions.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chemeClr val="tx1"/>
                </a:solidFill>
                <a:effectLst/>
                <a:latin typeface="Arial" charset="0"/>
                <a:cs typeface="Arial" charset="0"/>
              </a:rPr>
              <a:t>Part 1 covers vector and matrix math using </a:t>
            </a:r>
            <a:r>
              <a:rPr kumimoji="0" lang="en-US" altLang="en-US" sz="1400" b="1" i="0" u="none" strike="noStrike" cap="none" normalizeH="0" baseline="0" dirty="0" err="1" smtClean="0">
                <a:ln>
                  <a:noFill/>
                </a:ln>
                <a:solidFill>
                  <a:schemeClr val="tx1"/>
                </a:solidFill>
                <a:effectLst/>
                <a:latin typeface="Arial" charset="0"/>
                <a:cs typeface="Arial" charset="0"/>
              </a:rPr>
              <a:t>NumPy</a:t>
            </a:r>
            <a:r>
              <a:rPr kumimoji="0" lang="en-US" altLang="en-US" sz="1400" b="1" i="0" u="none" strike="noStrike" cap="none" normalizeH="0" baseline="0" dirty="0" smtClean="0">
                <a:ln>
                  <a:noFill/>
                </a:ln>
                <a:solidFill>
                  <a:schemeClr val="tx1"/>
                </a:solidFill>
                <a:effectLst/>
                <a:latin typeface="Arial" charset="0"/>
                <a:cs typeface="Arial" charset="0"/>
              </a:rPr>
              <a:t> a Python library for working with array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chemeClr val="tx1"/>
                </a:solidFill>
                <a:effectLst/>
                <a:latin typeface="Arial" charset="0"/>
                <a:cs typeface="Arial" charset="0"/>
              </a:rPr>
              <a:t>Part 2 provides additional information about </a:t>
            </a:r>
            <a:r>
              <a:rPr kumimoji="0" lang="en-US" altLang="en-US" sz="1400" b="1" i="0" u="none" strike="noStrike" cap="none" normalizeH="0" baseline="0" dirty="0" err="1" smtClean="0">
                <a:ln>
                  <a:noFill/>
                </a:ln>
                <a:solidFill>
                  <a:schemeClr val="tx1"/>
                </a:solidFill>
                <a:effectLst/>
                <a:latin typeface="Arial" charset="0"/>
                <a:cs typeface="Arial" charset="0"/>
              </a:rPr>
              <a:t>NumPy</a:t>
            </a:r>
            <a:r>
              <a:rPr kumimoji="0" lang="en-US" altLang="en-US" sz="1400" b="1" i="0" u="none" strike="noStrike" cap="none" normalizeH="0" baseline="0" dirty="0" smtClean="0">
                <a:ln>
                  <a:noFill/>
                </a:ln>
                <a:solidFill>
                  <a:schemeClr val="tx1"/>
                </a:solidFill>
                <a:effectLst/>
                <a:latin typeface="Arial" charset="0"/>
                <a:cs typeface="Arial" charset="0"/>
              </a:rPr>
              <a:t> and how it relates to array usage in Spark's Machine Learning Lib </a:t>
            </a:r>
            <a:r>
              <a:rPr kumimoji="0" lang="en-US" altLang="en-US" sz="1400" b="1" i="0" u="none" strike="noStrike" cap="none" normalizeH="0" baseline="0" dirty="0" err="1" smtClean="0">
                <a:ln>
                  <a:noFill/>
                </a:ln>
                <a:solidFill>
                  <a:schemeClr val="tx1"/>
                </a:solidFill>
                <a:effectLst/>
                <a:latin typeface="Arial" charset="0"/>
                <a:cs typeface="Arial" charset="0"/>
                <a:hlinkClick r:id="rId3"/>
              </a:rPr>
              <a:t>MLlib</a:t>
            </a:r>
            <a:r>
              <a:rPr kumimoji="0" lang="en-US" altLang="en-US" sz="1400" b="1" i="0" u="none" strike="noStrike" cap="none" normalizeH="0" baseline="0" dirty="0" smtClean="0">
                <a:ln>
                  <a:noFill/>
                </a:ln>
                <a:solidFill>
                  <a:schemeClr val="tx1"/>
                </a:solidFill>
                <a:effectLst/>
                <a:latin typeface="Arial" charset="0"/>
                <a:cs typeface="Arial"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chemeClr val="tx1"/>
                </a:solidFill>
                <a:effectLst/>
                <a:latin typeface="Arial" charset="0"/>
                <a:cs typeface="Arial" charset="0"/>
              </a:rPr>
              <a:t>Part 3 provides an overview of lambda expressions.</a:t>
            </a:r>
          </a:p>
        </p:txBody>
      </p:sp>
      <p:pic>
        <p:nvPicPr>
          <p:cNvPr id="1028" name="Picture 4" descr="ML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4146" y="2246759"/>
            <a:ext cx="2857500" cy="1038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717047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Apache </a:t>
            </a:r>
            <a:r>
              <a:rPr lang="en-GB" dirty="0"/>
              <a:t>Spark </a:t>
            </a:r>
            <a:r>
              <a:rPr lang="en-GB" dirty="0" smtClean="0"/>
              <a:t>Introduction</a:t>
            </a:r>
            <a:endParaRPr lang="en-US" dirty="0"/>
          </a:p>
        </p:txBody>
      </p:sp>
      <p:sp>
        <p:nvSpPr>
          <p:cNvPr id="3" name="2 Rectángulo"/>
          <p:cNvSpPr/>
          <p:nvPr/>
        </p:nvSpPr>
        <p:spPr>
          <a:xfrm>
            <a:off x="1619672" y="2294930"/>
            <a:ext cx="5040560" cy="1754326"/>
          </a:xfrm>
          <a:prstGeom prst="rect">
            <a:avLst/>
          </a:prstGeom>
        </p:spPr>
        <p:txBody>
          <a:bodyPr wrap="square">
            <a:spAutoFit/>
          </a:bodyPr>
          <a:lstStyle/>
          <a:p>
            <a:r>
              <a:rPr lang="en-US" sz="5400" dirty="0" smtClean="0"/>
              <a:t>END</a:t>
            </a:r>
          </a:p>
          <a:p>
            <a:r>
              <a:rPr lang="en-US" sz="5400" dirty="0" smtClean="0"/>
              <a:t>(backup slides)</a:t>
            </a:r>
            <a:endParaRPr lang="en-US" sz="5400" dirty="0"/>
          </a:p>
        </p:txBody>
      </p:sp>
    </p:spTree>
    <p:extLst>
      <p:ext uri="{BB962C8B-B14F-4D97-AF65-F5344CB8AC3E}">
        <p14:creationId xmlns:p14="http://schemas.microsoft.com/office/powerpoint/2010/main" val="34879750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Apache </a:t>
            </a:r>
            <a:r>
              <a:rPr lang="en-GB" dirty="0"/>
              <a:t>Spark </a:t>
            </a:r>
            <a:r>
              <a:rPr lang="en-GB" dirty="0" smtClean="0"/>
              <a:t>Introduction</a:t>
            </a:r>
            <a:endParaRPr lang="en-US" dirty="0"/>
          </a:p>
        </p:txBody>
      </p:sp>
      <p:sp>
        <p:nvSpPr>
          <p:cNvPr id="2" name="1 Rectángulo"/>
          <p:cNvSpPr/>
          <p:nvPr/>
        </p:nvSpPr>
        <p:spPr>
          <a:xfrm>
            <a:off x="467544" y="1052736"/>
            <a:ext cx="7632848" cy="1538883"/>
          </a:xfrm>
          <a:prstGeom prst="rect">
            <a:avLst/>
          </a:prstGeom>
        </p:spPr>
        <p:txBody>
          <a:bodyPr wrap="square">
            <a:spAutoFit/>
          </a:bodyPr>
          <a:lstStyle/>
          <a:p>
            <a:r>
              <a:rPr lang="en-US" sz="2400" dirty="0" smtClean="0"/>
              <a:t>…and then:</a:t>
            </a:r>
          </a:p>
          <a:p>
            <a:endParaRPr lang="en-US" sz="1000" dirty="0" smtClean="0"/>
          </a:p>
          <a:p>
            <a:pPr marL="285750" indent="-285750">
              <a:buFont typeface="Arial" panose="020B0604020202020204" pitchFamily="34" charset="0"/>
              <a:buChar char="•"/>
            </a:pPr>
            <a:r>
              <a:rPr lang="en-US" sz="2000" dirty="0" smtClean="0"/>
              <a:t>Verify </a:t>
            </a:r>
            <a:r>
              <a:rPr lang="en-US" sz="2000" dirty="0"/>
              <a:t>f</a:t>
            </a:r>
            <a:r>
              <a:rPr lang="en-US" sz="2000" dirty="0" smtClean="0"/>
              <a:t>or Java version (and update if needed!)</a:t>
            </a:r>
          </a:p>
          <a:p>
            <a:pPr marL="285750" indent="-285750">
              <a:buFont typeface="Arial" panose="020B0604020202020204" pitchFamily="34" charset="0"/>
              <a:buChar char="•"/>
            </a:pPr>
            <a:r>
              <a:rPr lang="en-US" sz="2000" dirty="0" smtClean="0"/>
              <a:t>Better use ANACONDA to install Python (2.7)</a:t>
            </a:r>
          </a:p>
          <a:p>
            <a:r>
              <a:rPr lang="en-US" sz="2000" dirty="0" smtClean="0"/>
              <a:t>https</a:t>
            </a:r>
            <a:r>
              <a:rPr lang="en-US" sz="2000" dirty="0"/>
              <a:t>://www.continuum.io/downloads</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696" y="2996952"/>
            <a:ext cx="7941710" cy="3271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201467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Apache </a:t>
            </a:r>
            <a:r>
              <a:rPr lang="en-GB" dirty="0"/>
              <a:t>Spark </a:t>
            </a:r>
            <a:r>
              <a:rPr lang="en-GB" dirty="0" smtClean="0"/>
              <a:t>Introduction</a:t>
            </a:r>
            <a:endParaRPr lang="en-US" dirty="0"/>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00200"/>
            <a:ext cx="8505825" cy="4462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4563989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Apache </a:t>
            </a:r>
            <a:r>
              <a:rPr lang="en-GB" dirty="0"/>
              <a:t>Spark </a:t>
            </a:r>
            <a:r>
              <a:rPr lang="en-GB" dirty="0" smtClean="0"/>
              <a:t>Introduction</a:t>
            </a:r>
            <a:endParaRPr lang="en-US" dirty="0"/>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871611"/>
            <a:ext cx="8172450" cy="4324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7731890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Apache </a:t>
            </a:r>
            <a:r>
              <a:rPr lang="en-GB" dirty="0"/>
              <a:t>Spark </a:t>
            </a:r>
            <a:r>
              <a:rPr lang="en-GB" dirty="0" smtClean="0"/>
              <a:t>Introduction</a:t>
            </a:r>
            <a:endParaRPr lang="en-US" dirty="0"/>
          </a:p>
        </p:txBody>
      </p:sp>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303867"/>
            <a:ext cx="8306796" cy="51101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4004352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Apache </a:t>
            </a:r>
            <a:r>
              <a:rPr lang="en-GB" dirty="0"/>
              <a:t>Spark </a:t>
            </a:r>
            <a:r>
              <a:rPr lang="en-GB" dirty="0" smtClean="0"/>
              <a:t>Introduction</a:t>
            </a:r>
            <a:endParaRPr lang="en-US" dirty="0"/>
          </a:p>
        </p:txBody>
      </p:sp>
      <p:pic>
        <p:nvPicPr>
          <p:cNvPr id="296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447800"/>
            <a:ext cx="8449513" cy="50152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0375961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Apache </a:t>
            </a:r>
            <a:r>
              <a:rPr lang="en-GB" dirty="0"/>
              <a:t>Spark </a:t>
            </a:r>
            <a:r>
              <a:rPr lang="en-GB" dirty="0" smtClean="0"/>
              <a:t>Introduction</a:t>
            </a:r>
            <a:endParaRPr lang="en-US" dirty="0"/>
          </a:p>
        </p:txBody>
      </p:sp>
      <p:pic>
        <p:nvPicPr>
          <p:cNvPr id="307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295400"/>
            <a:ext cx="8370512" cy="50567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548153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Apache </a:t>
            </a:r>
            <a:r>
              <a:rPr lang="en-GB" dirty="0"/>
              <a:t>Spark </a:t>
            </a:r>
            <a:r>
              <a:rPr lang="en-GB" dirty="0" smtClean="0"/>
              <a:t>Introduction</a:t>
            </a:r>
            <a:endParaRPr lang="en-US" dirty="0"/>
          </a:p>
        </p:txBody>
      </p:sp>
      <p:sp>
        <p:nvSpPr>
          <p:cNvPr id="3" name="2 Rectángulo"/>
          <p:cNvSpPr/>
          <p:nvPr/>
        </p:nvSpPr>
        <p:spPr>
          <a:xfrm>
            <a:off x="653989" y="4221088"/>
            <a:ext cx="7620000" cy="954107"/>
          </a:xfrm>
          <a:prstGeom prst="rect">
            <a:avLst/>
          </a:prstGeom>
        </p:spPr>
        <p:txBody>
          <a:bodyPr wrap="square">
            <a:spAutoFit/>
          </a:bodyPr>
          <a:lstStyle/>
          <a:p>
            <a:r>
              <a:rPr lang="en-US" sz="2800" b="1" dirty="0" smtClean="0">
                <a:latin typeface="Arial" pitchFamily="34" charset="0"/>
                <a:cs typeface="Arial" pitchFamily="34" charset="0"/>
              </a:rPr>
              <a:t>… now, before </a:t>
            </a:r>
            <a:r>
              <a:rPr lang="en-US" sz="2800" b="1" dirty="0">
                <a:latin typeface="Arial" pitchFamily="34" charset="0"/>
                <a:cs typeface="Arial" pitchFamily="34" charset="0"/>
              </a:rPr>
              <a:t>starting SPARK let us introduce some Core Spark </a:t>
            </a:r>
            <a:r>
              <a:rPr lang="en-US" sz="2800" b="1" dirty="0" smtClean="0">
                <a:latin typeface="Arial" pitchFamily="34" charset="0"/>
                <a:cs typeface="Arial" pitchFamily="34" charset="0"/>
              </a:rPr>
              <a:t>Contexts</a:t>
            </a:r>
            <a:r>
              <a:rPr lang="en-US" dirty="0" smtClean="0"/>
              <a:t>,,,,</a:t>
            </a:r>
            <a:endParaRPr lang="en-US" sz="2800" b="1" dirty="0">
              <a:latin typeface="Arial" pitchFamily="34" charset="0"/>
              <a:cs typeface="Arial" pitchFamily="34" charset="0"/>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9" y="2236798"/>
            <a:ext cx="8496945" cy="15841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5 Rectángulo"/>
          <p:cNvSpPr/>
          <p:nvPr/>
        </p:nvSpPr>
        <p:spPr>
          <a:xfrm>
            <a:off x="323529" y="1196752"/>
            <a:ext cx="8280920" cy="1015663"/>
          </a:xfrm>
          <a:prstGeom prst="rect">
            <a:avLst/>
          </a:prstGeom>
        </p:spPr>
        <p:txBody>
          <a:bodyPr wrap="square">
            <a:spAutoFit/>
          </a:bodyPr>
          <a:lstStyle/>
          <a:p>
            <a:pPr marL="285750" indent="-285750">
              <a:buFont typeface="Arial" panose="020B0604020202020204" pitchFamily="34" charset="0"/>
              <a:buChar char="•"/>
            </a:pPr>
            <a:r>
              <a:rPr lang="en-US" sz="2000" dirty="0" smtClean="0"/>
              <a:t>Check that Python is properly installed opening a command window and executing </a:t>
            </a:r>
          </a:p>
          <a:p>
            <a:r>
              <a:rPr lang="en-US" sz="2000" dirty="0" smtClean="0"/>
              <a:t>&gt;python </a:t>
            </a:r>
            <a:endParaRPr lang="en-US" sz="2000" dirty="0"/>
          </a:p>
        </p:txBody>
      </p:sp>
    </p:spTree>
    <p:extLst>
      <p:ext uri="{BB962C8B-B14F-4D97-AF65-F5344CB8AC3E}">
        <p14:creationId xmlns:p14="http://schemas.microsoft.com/office/powerpoint/2010/main" val="27053230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Apache </a:t>
            </a:r>
            <a:r>
              <a:rPr lang="en-GB" dirty="0"/>
              <a:t>Spark </a:t>
            </a:r>
            <a:r>
              <a:rPr lang="en-GB" dirty="0" smtClean="0"/>
              <a:t>Introduction</a:t>
            </a:r>
            <a:endParaRPr lang="en-US" dirty="0"/>
          </a:p>
        </p:txBody>
      </p:sp>
      <p:sp>
        <p:nvSpPr>
          <p:cNvPr id="2" name="1 CuadroTexto"/>
          <p:cNvSpPr txBox="1"/>
          <p:nvPr/>
        </p:nvSpPr>
        <p:spPr>
          <a:xfrm>
            <a:off x="368148" y="957590"/>
            <a:ext cx="8034647" cy="523220"/>
          </a:xfrm>
          <a:prstGeom prst="rect">
            <a:avLst/>
          </a:prstGeom>
          <a:noFill/>
        </p:spPr>
        <p:txBody>
          <a:bodyPr wrap="square" rtlCol="0">
            <a:spAutoFit/>
          </a:bodyPr>
          <a:lstStyle/>
          <a:p>
            <a:r>
              <a:rPr lang="en-US" sz="2800" b="1" dirty="0" smtClean="0">
                <a:latin typeface="Arial" pitchFamily="34" charset="0"/>
                <a:cs typeface="Arial" pitchFamily="34" charset="0"/>
              </a:rPr>
              <a:t>Introduction to Core Spark Concepts</a:t>
            </a:r>
            <a:endParaRPr lang="en-US" sz="2800" b="1" i="1" dirty="0" smtClean="0">
              <a:latin typeface="Arial" pitchFamily="34" charset="0"/>
              <a:cs typeface="Arial" pitchFamily="34" charset="0"/>
            </a:endParaRPr>
          </a:p>
        </p:txBody>
      </p:sp>
      <p:pic>
        <p:nvPicPr>
          <p:cNvPr id="2050" name="Picture 2" descr="http://images0.cnblogs.com/blog/136197/201506/01174200863361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3167" y="2204864"/>
            <a:ext cx="6051068" cy="2667000"/>
          </a:xfrm>
          <a:prstGeom prst="rect">
            <a:avLst/>
          </a:prstGeom>
          <a:noFill/>
          <a:extLst>
            <a:ext uri="{909E8E84-426E-40DD-AFC4-6F175D3DCCD1}">
              <a14:hiddenFill xmlns:a14="http://schemas.microsoft.com/office/drawing/2010/main">
                <a:solidFill>
                  <a:srgbClr val="FFFFFF"/>
                </a:solidFill>
              </a14:hiddenFill>
            </a:ext>
          </a:extLst>
        </p:spPr>
      </p:pic>
      <p:sp>
        <p:nvSpPr>
          <p:cNvPr id="3" name="2 Rectángulo"/>
          <p:cNvSpPr/>
          <p:nvPr/>
        </p:nvSpPr>
        <p:spPr>
          <a:xfrm>
            <a:off x="575471" y="1470630"/>
            <a:ext cx="7620000" cy="646331"/>
          </a:xfrm>
          <a:prstGeom prst="rect">
            <a:avLst/>
          </a:prstGeom>
        </p:spPr>
        <p:txBody>
          <a:bodyPr wrap="square">
            <a:spAutoFit/>
          </a:bodyPr>
          <a:lstStyle/>
          <a:p>
            <a:r>
              <a:rPr lang="en-US" dirty="0"/>
              <a:t>At a high level, every Spark application consists of a driver program that runs the user’s main function and executes various parallel operations on a cluster. </a:t>
            </a:r>
          </a:p>
        </p:txBody>
      </p:sp>
      <p:sp>
        <p:nvSpPr>
          <p:cNvPr id="7" name="6 Rectángulo"/>
          <p:cNvSpPr/>
          <p:nvPr/>
        </p:nvSpPr>
        <p:spPr>
          <a:xfrm>
            <a:off x="1187624" y="5103674"/>
            <a:ext cx="6644127" cy="1477328"/>
          </a:xfrm>
          <a:prstGeom prst="rect">
            <a:avLst/>
          </a:prstGeom>
          <a:ln>
            <a:solidFill>
              <a:schemeClr val="accent1"/>
            </a:solidFill>
            <a:prstDash val="sysDash"/>
          </a:ln>
        </p:spPr>
        <p:txBody>
          <a:bodyPr wrap="none">
            <a:spAutoFit/>
          </a:bodyPr>
          <a:lstStyle/>
          <a:p>
            <a:r>
              <a:rPr lang="en-US" b="1" dirty="0" smtClean="0">
                <a:solidFill>
                  <a:srgbClr val="FF0000"/>
                </a:solidFill>
              </a:rPr>
              <a:t>A driver program </a:t>
            </a:r>
            <a:r>
              <a:rPr lang="en-US" dirty="0" smtClean="0"/>
              <a:t>can be the </a:t>
            </a:r>
            <a:r>
              <a:rPr lang="en-US" b="1" i="1" dirty="0" smtClean="0">
                <a:solidFill>
                  <a:srgbClr val="00B050"/>
                </a:solidFill>
              </a:rPr>
              <a:t>Spark shell</a:t>
            </a:r>
            <a:r>
              <a:rPr lang="en-US" dirty="0" smtClean="0"/>
              <a:t>, that we will call from python:</a:t>
            </a:r>
          </a:p>
          <a:p>
            <a:r>
              <a:rPr lang="es-ES" dirty="0"/>
              <a:t>## </a:t>
            </a:r>
            <a:r>
              <a:rPr lang="es-ES" b="1" i="1" dirty="0" err="1">
                <a:solidFill>
                  <a:srgbClr val="00B050"/>
                </a:solidFill>
              </a:rPr>
              <a:t>Interactive</a:t>
            </a:r>
            <a:r>
              <a:rPr lang="es-ES" b="1" i="1" dirty="0">
                <a:solidFill>
                  <a:srgbClr val="00B050"/>
                </a:solidFill>
              </a:rPr>
              <a:t> Python </a:t>
            </a:r>
            <a:r>
              <a:rPr lang="es-ES" b="1" i="1" dirty="0" smtClean="0">
                <a:solidFill>
                  <a:srgbClr val="00B050"/>
                </a:solidFill>
              </a:rPr>
              <a:t>Shell</a:t>
            </a:r>
            <a:endParaRPr lang="en-US" b="1" i="1" dirty="0" smtClean="0">
              <a:solidFill>
                <a:srgbClr val="00B050"/>
              </a:solidFill>
            </a:endParaRPr>
          </a:p>
          <a:p>
            <a:endParaRPr lang="es-ES" dirty="0"/>
          </a:p>
          <a:p>
            <a:r>
              <a:rPr lang="es-ES" dirty="0"/>
              <a:t>    </a:t>
            </a:r>
            <a:r>
              <a:rPr lang="es-ES" dirty="0" smtClean="0"/>
              <a:t>.</a:t>
            </a:r>
            <a:r>
              <a:rPr lang="es-ES" dirty="0"/>
              <a:t>\</a:t>
            </a:r>
            <a:r>
              <a:rPr lang="es-ES" dirty="0" err="1" smtClean="0"/>
              <a:t>bin</a:t>
            </a:r>
            <a:r>
              <a:rPr lang="es-ES" dirty="0"/>
              <a:t>\</a:t>
            </a:r>
            <a:r>
              <a:rPr lang="es-ES" dirty="0" err="1" smtClean="0"/>
              <a:t>pyspark</a:t>
            </a:r>
            <a:r>
              <a:rPr lang="es-ES" dirty="0" smtClean="0"/>
              <a:t>  </a:t>
            </a:r>
            <a:r>
              <a:rPr lang="es-ES" dirty="0"/>
              <a:t>(en </a:t>
            </a:r>
            <a:r>
              <a:rPr lang="es-ES" dirty="0" err="1" smtClean="0"/>
              <a:t>windows</a:t>
            </a:r>
            <a:r>
              <a:rPr lang="es-ES" dirty="0" smtClean="0"/>
              <a:t> “\” </a:t>
            </a:r>
            <a:r>
              <a:rPr lang="es-ES" dirty="0"/>
              <a:t>)</a:t>
            </a:r>
          </a:p>
          <a:p>
            <a:endParaRPr lang="en-US" dirty="0" smtClean="0"/>
          </a:p>
        </p:txBody>
      </p:sp>
    </p:spTree>
    <p:extLst>
      <p:ext uri="{BB962C8B-B14F-4D97-AF65-F5344CB8AC3E}">
        <p14:creationId xmlns:p14="http://schemas.microsoft.com/office/powerpoint/2010/main" val="32464910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Apache </a:t>
            </a:r>
            <a:r>
              <a:rPr lang="en-GB" dirty="0"/>
              <a:t>Spark </a:t>
            </a:r>
            <a:r>
              <a:rPr lang="en-GB" dirty="0" smtClean="0"/>
              <a:t>Introduction</a:t>
            </a:r>
            <a:endParaRPr lang="en-US" dirty="0"/>
          </a:p>
        </p:txBody>
      </p:sp>
      <p:sp>
        <p:nvSpPr>
          <p:cNvPr id="3" name="2 Rectángulo"/>
          <p:cNvSpPr/>
          <p:nvPr/>
        </p:nvSpPr>
        <p:spPr>
          <a:xfrm>
            <a:off x="820387" y="1371600"/>
            <a:ext cx="7772400" cy="4278094"/>
          </a:xfrm>
          <a:prstGeom prst="rect">
            <a:avLst/>
          </a:prstGeom>
        </p:spPr>
        <p:txBody>
          <a:bodyPr wrap="square">
            <a:spAutoFit/>
          </a:bodyPr>
          <a:lstStyle/>
          <a:p>
            <a:r>
              <a:rPr lang="en-US" sz="2800" b="1" dirty="0" smtClean="0"/>
              <a:t>Driver programs access Spark through a </a:t>
            </a:r>
            <a:r>
              <a:rPr lang="en-US" sz="2800" b="1" dirty="0" err="1" smtClean="0"/>
              <a:t>SparkContext</a:t>
            </a:r>
            <a:r>
              <a:rPr lang="en-US" sz="2800" b="1" dirty="0" smtClean="0"/>
              <a:t> object</a:t>
            </a:r>
          </a:p>
          <a:p>
            <a:endParaRPr lang="en-US" sz="2400" dirty="0" smtClean="0"/>
          </a:p>
          <a:p>
            <a:pPr marL="285750" indent="-285750">
              <a:buFont typeface="Wingdings" panose="05000000000000000000" pitchFamily="2" charset="2"/>
              <a:buChar char="§"/>
            </a:pPr>
            <a:r>
              <a:rPr lang="en-US" sz="2400" dirty="0" smtClean="0"/>
              <a:t>The </a:t>
            </a:r>
            <a:r>
              <a:rPr lang="en-US" sz="2400" dirty="0"/>
              <a:t>first thing a Spark program must do is to create a </a:t>
            </a:r>
            <a:r>
              <a:rPr lang="en-US" sz="2400" dirty="0" err="1"/>
              <a:t>SparkContext</a:t>
            </a:r>
            <a:r>
              <a:rPr lang="en-US" sz="2400" dirty="0"/>
              <a:t> object, which tells Spark how to access a </a:t>
            </a:r>
            <a:r>
              <a:rPr lang="en-US" sz="2400" dirty="0" smtClean="0"/>
              <a:t>cluster.</a:t>
            </a:r>
          </a:p>
          <a:p>
            <a:pPr marL="285750" indent="-285750">
              <a:buFont typeface="Wingdings" panose="05000000000000000000" pitchFamily="2" charset="2"/>
              <a:buChar char="§"/>
            </a:pPr>
            <a:endParaRPr lang="en-US" sz="2400" dirty="0"/>
          </a:p>
          <a:p>
            <a:pPr marL="285750" indent="-285750">
              <a:buFont typeface="Wingdings" panose="05000000000000000000" pitchFamily="2" charset="2"/>
              <a:buChar char="§"/>
            </a:pPr>
            <a:r>
              <a:rPr lang="en-US" sz="2400" dirty="0" smtClean="0"/>
              <a:t>To </a:t>
            </a:r>
            <a:r>
              <a:rPr lang="en-US" sz="2400" dirty="0"/>
              <a:t>create a </a:t>
            </a:r>
            <a:r>
              <a:rPr lang="en-US" sz="2400" dirty="0" err="1"/>
              <a:t>SparkContext</a:t>
            </a:r>
            <a:r>
              <a:rPr lang="en-US" sz="2400" dirty="0"/>
              <a:t> you first need to build a </a:t>
            </a:r>
            <a:r>
              <a:rPr lang="en-US" sz="2400" dirty="0" err="1"/>
              <a:t>SparkConf</a:t>
            </a:r>
            <a:r>
              <a:rPr lang="en-US" sz="2400" dirty="0"/>
              <a:t> object that contains information about your application</a:t>
            </a:r>
            <a:r>
              <a:rPr lang="en-US" sz="2400" dirty="0" smtClean="0"/>
              <a:t>.</a:t>
            </a:r>
          </a:p>
          <a:p>
            <a:endParaRPr lang="es-ES" sz="2400" dirty="0"/>
          </a:p>
        </p:txBody>
      </p:sp>
    </p:spTree>
    <p:extLst>
      <p:ext uri="{BB962C8B-B14F-4D97-AF65-F5344CB8AC3E}">
        <p14:creationId xmlns:p14="http://schemas.microsoft.com/office/powerpoint/2010/main" val="21146319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Apache </a:t>
            </a:r>
            <a:r>
              <a:rPr lang="en-GB" dirty="0"/>
              <a:t>Spark </a:t>
            </a:r>
            <a:r>
              <a:rPr lang="en-GB" dirty="0" smtClean="0"/>
              <a:t>Introduction</a:t>
            </a:r>
            <a:endParaRPr lang="en-US" dirty="0"/>
          </a:p>
        </p:txBody>
      </p:sp>
      <p:sp>
        <p:nvSpPr>
          <p:cNvPr id="3" name="2 Rectángulo"/>
          <p:cNvSpPr/>
          <p:nvPr/>
        </p:nvSpPr>
        <p:spPr>
          <a:xfrm>
            <a:off x="820387" y="1371600"/>
            <a:ext cx="7772400" cy="5324535"/>
          </a:xfrm>
          <a:prstGeom prst="rect">
            <a:avLst/>
          </a:prstGeom>
        </p:spPr>
        <p:txBody>
          <a:bodyPr wrap="square">
            <a:spAutoFit/>
          </a:bodyPr>
          <a:lstStyle/>
          <a:p>
            <a:r>
              <a:rPr lang="en-US" sz="2800" b="1" dirty="0" smtClean="0"/>
              <a:t>Using </a:t>
            </a:r>
            <a:r>
              <a:rPr lang="en-US" sz="2800" b="1" dirty="0"/>
              <a:t>the </a:t>
            </a:r>
            <a:r>
              <a:rPr lang="en-US" sz="2800" b="1" dirty="0" smtClean="0"/>
              <a:t>Python Shell</a:t>
            </a:r>
          </a:p>
          <a:p>
            <a:endParaRPr lang="es-ES" sz="2400" dirty="0"/>
          </a:p>
          <a:p>
            <a:pPr marL="285750" indent="-285750">
              <a:buFont typeface="Wingdings" panose="05000000000000000000" pitchFamily="2" charset="2"/>
              <a:buChar char="§"/>
            </a:pPr>
            <a:r>
              <a:rPr lang="en-US" sz="2400" dirty="0" smtClean="0"/>
              <a:t>In the shell </a:t>
            </a:r>
            <a:r>
              <a:rPr lang="en-US" sz="2400" dirty="0"/>
              <a:t>a </a:t>
            </a:r>
            <a:r>
              <a:rPr lang="en-US" sz="2400" dirty="0" err="1"/>
              <a:t>SparkContext</a:t>
            </a:r>
            <a:r>
              <a:rPr lang="en-US" sz="2400" dirty="0"/>
              <a:t> object </a:t>
            </a:r>
            <a:r>
              <a:rPr lang="en-US" sz="2400" dirty="0" smtClean="0"/>
              <a:t>is automatically created for you</a:t>
            </a:r>
          </a:p>
          <a:p>
            <a:pPr marL="285750" indent="-285750">
              <a:buFont typeface="Wingdings" panose="05000000000000000000" pitchFamily="2" charset="2"/>
              <a:buChar char="§"/>
            </a:pPr>
            <a:endParaRPr lang="es-ES_tradnl" sz="2400" dirty="0"/>
          </a:p>
          <a:p>
            <a:r>
              <a:rPr lang="en-US" sz="2400" b="1" dirty="0"/>
              <a:t>Once you have a </a:t>
            </a:r>
            <a:r>
              <a:rPr lang="en-US" sz="2400" b="1" dirty="0" err="1"/>
              <a:t>SparkContext</a:t>
            </a:r>
            <a:r>
              <a:rPr lang="en-US" sz="2400" b="1" dirty="0"/>
              <a:t> you can use it to build </a:t>
            </a:r>
            <a:r>
              <a:rPr lang="en-US" sz="2400" b="1" dirty="0" err="1" smtClean="0"/>
              <a:t>RDDs</a:t>
            </a:r>
            <a:r>
              <a:rPr lang="en-US" sz="2400" b="1" dirty="0" smtClean="0"/>
              <a:t> in</a:t>
            </a:r>
            <a:r>
              <a:rPr lang="en-US" sz="2400" dirty="0" smtClean="0"/>
              <a:t> </a:t>
            </a:r>
            <a:r>
              <a:rPr lang="en-US" sz="2400" b="1" dirty="0"/>
              <a:t>two ways </a:t>
            </a:r>
            <a:r>
              <a:rPr lang="en-US" sz="2400" dirty="0" smtClean="0"/>
              <a:t>:</a:t>
            </a:r>
            <a:endParaRPr lang="en-US" sz="2400" dirty="0"/>
          </a:p>
          <a:p>
            <a:endParaRPr lang="en-US" sz="2400" dirty="0"/>
          </a:p>
          <a:p>
            <a:pPr marL="342900" indent="-342900">
              <a:buFont typeface="Wingdings" panose="05000000000000000000" pitchFamily="2" charset="2"/>
              <a:buChar char="q"/>
            </a:pPr>
            <a:r>
              <a:rPr lang="en-US" sz="2400" dirty="0"/>
              <a:t> </a:t>
            </a:r>
            <a:r>
              <a:rPr lang="en-US" sz="2400" i="1" dirty="0"/>
              <a:t>parallelizing</a:t>
            </a:r>
            <a:r>
              <a:rPr lang="en-US" sz="2400" dirty="0"/>
              <a:t> an existing collection in your driver program, </a:t>
            </a:r>
          </a:p>
          <a:p>
            <a:endParaRPr lang="en-US" sz="2400" dirty="0"/>
          </a:p>
          <a:p>
            <a:pPr marL="342900" indent="-342900">
              <a:buFont typeface="Wingdings" panose="05000000000000000000" pitchFamily="2" charset="2"/>
              <a:buChar char="q"/>
            </a:pPr>
            <a:r>
              <a:rPr lang="en-US" sz="2400" dirty="0"/>
              <a:t>or referencing a dataset in an external storage system, such as a shared </a:t>
            </a:r>
            <a:r>
              <a:rPr lang="en-US" sz="2400" dirty="0" err="1"/>
              <a:t>filesystem</a:t>
            </a:r>
            <a:r>
              <a:rPr lang="en-US" sz="2400" dirty="0"/>
              <a:t>, </a:t>
            </a:r>
            <a:r>
              <a:rPr lang="en-US" sz="2400" dirty="0" err="1"/>
              <a:t>HDFS</a:t>
            </a:r>
            <a:r>
              <a:rPr lang="en-US" sz="2400" dirty="0"/>
              <a:t>, </a:t>
            </a:r>
            <a:r>
              <a:rPr lang="en-US" sz="2400" dirty="0" err="1"/>
              <a:t>HBase</a:t>
            </a:r>
            <a:r>
              <a:rPr lang="en-US" sz="2400" dirty="0"/>
              <a:t>, or any data source offering a Hadoop </a:t>
            </a:r>
            <a:r>
              <a:rPr lang="en-US" sz="2400" dirty="0" err="1"/>
              <a:t>InputFormat</a:t>
            </a:r>
            <a:r>
              <a:rPr lang="en-US" sz="2400" dirty="0"/>
              <a:t>.</a:t>
            </a:r>
          </a:p>
          <a:p>
            <a:pPr marL="285750" indent="-285750">
              <a:buFont typeface="Wingdings" panose="05000000000000000000" pitchFamily="2" charset="2"/>
              <a:buChar char="§"/>
            </a:pPr>
            <a:endParaRPr lang="en-US" sz="2400" dirty="0"/>
          </a:p>
        </p:txBody>
      </p:sp>
    </p:spTree>
    <p:extLst>
      <p:ext uri="{BB962C8B-B14F-4D97-AF65-F5344CB8AC3E}">
        <p14:creationId xmlns:p14="http://schemas.microsoft.com/office/powerpoint/2010/main" val="20814910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Apache </a:t>
            </a:r>
            <a:r>
              <a:rPr lang="en-GB" dirty="0"/>
              <a:t>Spark </a:t>
            </a:r>
            <a:r>
              <a:rPr lang="en-GB" dirty="0" smtClean="0"/>
              <a:t>Introduction</a:t>
            </a:r>
            <a:endParaRPr lang="en-US" dirty="0"/>
          </a:p>
        </p:txBody>
      </p:sp>
      <p:sp>
        <p:nvSpPr>
          <p:cNvPr id="6" name="5 CuadroTexto"/>
          <p:cNvSpPr txBox="1"/>
          <p:nvPr/>
        </p:nvSpPr>
        <p:spPr>
          <a:xfrm>
            <a:off x="343394" y="1371600"/>
            <a:ext cx="8534400" cy="1938992"/>
          </a:xfrm>
          <a:prstGeom prst="rect">
            <a:avLst/>
          </a:prstGeom>
          <a:noFill/>
        </p:spPr>
        <p:txBody>
          <a:bodyPr wrap="square" rtlCol="0">
            <a:spAutoFit/>
          </a:bodyPr>
          <a:lstStyle/>
          <a:p>
            <a:r>
              <a:rPr lang="es-ES" sz="2400" dirty="0" smtClean="0"/>
              <a:t>## </a:t>
            </a:r>
            <a:r>
              <a:rPr lang="en-US" sz="2400" dirty="0" smtClean="0"/>
              <a:t>Execute the Interactive Python Shell</a:t>
            </a:r>
          </a:p>
          <a:p>
            <a:r>
              <a:rPr lang="es-ES" sz="2400" dirty="0" smtClean="0"/>
              <a:t>## </a:t>
            </a:r>
            <a:r>
              <a:rPr lang="en-US" sz="2000" b="1" dirty="0" smtClean="0">
                <a:solidFill>
                  <a:srgbClr val="FF0000"/>
                </a:solidFill>
              </a:rPr>
              <a:t>you must open a command shell and be in the installation directory</a:t>
            </a:r>
            <a:r>
              <a:rPr lang="es-ES" sz="2000" dirty="0" smtClean="0"/>
              <a:t>!!</a:t>
            </a:r>
            <a:endParaRPr lang="en-US" sz="2000" dirty="0"/>
          </a:p>
          <a:p>
            <a:endParaRPr lang="es-ES" sz="2400" dirty="0"/>
          </a:p>
          <a:p>
            <a:r>
              <a:rPr lang="es-ES" sz="2400" dirty="0"/>
              <a:t>    </a:t>
            </a:r>
            <a:r>
              <a:rPr lang="es-ES" sz="2400" dirty="0" smtClean="0"/>
              <a:t>.\</a:t>
            </a:r>
            <a:r>
              <a:rPr lang="es-ES" sz="2400" dirty="0" err="1" smtClean="0"/>
              <a:t>bin</a:t>
            </a:r>
            <a:r>
              <a:rPr lang="es-ES" sz="2400" dirty="0"/>
              <a:t>\</a:t>
            </a:r>
            <a:r>
              <a:rPr lang="es-ES" sz="2400" dirty="0" err="1" smtClean="0"/>
              <a:t>pyspark</a:t>
            </a:r>
            <a:r>
              <a:rPr lang="es-ES" sz="2400" dirty="0" smtClean="0"/>
              <a:t>  (en </a:t>
            </a:r>
            <a:r>
              <a:rPr lang="es-ES" sz="2400" dirty="0" err="1" smtClean="0"/>
              <a:t>windows</a:t>
            </a:r>
            <a:r>
              <a:rPr lang="es-ES" sz="2400" dirty="0" smtClean="0"/>
              <a:t> “\”)</a:t>
            </a:r>
          </a:p>
          <a:p>
            <a:endParaRPr lang="es-ES"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707" y="3429000"/>
            <a:ext cx="8867775" cy="1800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45593380"/>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icin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ersonalizado 1">
      <a:majorFont>
        <a:latin typeface="Calibri Light"/>
        <a:ea typeface=""/>
        <a:cs typeface=""/>
      </a:majorFont>
      <a:minorFont>
        <a:latin typeface="Calibri Light"/>
        <a:ea typeface=""/>
        <a:cs typeface=""/>
      </a:minorFont>
    </a:fontScheme>
    <a:fmtScheme name="Oficin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1801</TotalTime>
  <Words>1714</Words>
  <Application>Microsoft Office PowerPoint</Application>
  <PresentationFormat>Presentación en pantalla (4:3)</PresentationFormat>
  <Paragraphs>302</Paragraphs>
  <Slides>44</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44</vt:i4>
      </vt:variant>
    </vt:vector>
  </HeadingPairs>
  <TitlesOfParts>
    <vt:vector size="49" baseType="lpstr">
      <vt:lpstr>Arial</vt:lpstr>
      <vt:lpstr>Calibri</vt:lpstr>
      <vt:lpstr>Calibri Light</vt:lpstr>
      <vt:lpstr>Wingdings</vt:lpstr>
      <vt:lpstr>Tema de Office</vt:lpstr>
      <vt:lpstr>Machine Learning Lab</vt:lpstr>
      <vt:lpstr>Apache Spark Introduction</vt:lpstr>
      <vt:lpstr>Apache Spark Introduction</vt:lpstr>
      <vt:lpstr>Apache Spark Introduction</vt:lpstr>
      <vt:lpstr>Apache Spark Introduction</vt:lpstr>
      <vt:lpstr>Apache Spark Introduction</vt:lpstr>
      <vt:lpstr>Apache Spark Introduction</vt:lpstr>
      <vt:lpstr>Apache Spark Introduction</vt:lpstr>
      <vt:lpstr>Apache Spark Introduction</vt:lpstr>
      <vt:lpstr>Apache Spark Introduction</vt:lpstr>
      <vt:lpstr>Apache Spark Introduction</vt:lpstr>
      <vt:lpstr>Apache Spark Introduction</vt:lpstr>
      <vt:lpstr>Apache Spark Introduction</vt:lpstr>
      <vt:lpstr>Apache Spark Introduction</vt:lpstr>
      <vt:lpstr>Apache Spark Introduction</vt:lpstr>
      <vt:lpstr>Apache Spark Introduction</vt:lpstr>
      <vt:lpstr>Apache Spark Introduction</vt:lpstr>
      <vt:lpstr>Apache Spark Introduction</vt:lpstr>
      <vt:lpstr>Apache Spark Introduction</vt:lpstr>
      <vt:lpstr>Apache Spark Introduction</vt:lpstr>
      <vt:lpstr>Apache Spark Introduction</vt:lpstr>
      <vt:lpstr>Apache Spark Introduction</vt:lpstr>
      <vt:lpstr>Apache Spark Introduction</vt:lpstr>
      <vt:lpstr>Apache Spark Introduction</vt:lpstr>
      <vt:lpstr>Apache Spark Introduction</vt:lpstr>
      <vt:lpstr>Apache Spark Introduction</vt:lpstr>
      <vt:lpstr>Apache Spark Introduction</vt:lpstr>
      <vt:lpstr>Apache Spark Introduction</vt:lpstr>
      <vt:lpstr>Apache Spark Introduction</vt:lpstr>
      <vt:lpstr>Apache Spark Introduction</vt:lpstr>
      <vt:lpstr>Apache Spark Introduction</vt:lpstr>
      <vt:lpstr>Apache Spark Introduction</vt:lpstr>
      <vt:lpstr>Apache Spark Introduction</vt:lpstr>
      <vt:lpstr>Apache Spark Introduction</vt:lpstr>
      <vt:lpstr>Apache Spark Introduction</vt:lpstr>
      <vt:lpstr>Apache Spark Introduction</vt:lpstr>
      <vt:lpstr>Apache Spark Introduction</vt:lpstr>
      <vt:lpstr>Apache Spark Introduction</vt:lpstr>
      <vt:lpstr>Apache Spark Introduction</vt:lpstr>
      <vt:lpstr>Apache Spark Introduction</vt:lpstr>
      <vt:lpstr>Apache Spark Introduction</vt:lpstr>
      <vt:lpstr>Apache Spark Introduction</vt:lpstr>
      <vt:lpstr>Apache Spark Introduction</vt:lpstr>
      <vt:lpstr>Apache Spark Introduction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LUIS</dc:creator>
  <cp:lastModifiedBy>usuario</cp:lastModifiedBy>
  <cp:revision>80</cp:revision>
  <dcterms:created xsi:type="dcterms:W3CDTF">2015-11-05T18:51:35Z</dcterms:created>
  <dcterms:modified xsi:type="dcterms:W3CDTF">2017-11-27T18:14:29Z</dcterms:modified>
</cp:coreProperties>
</file>