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35B572-A2C3-4A40-9003-9F491641617E}" type="datetimeFigureOut">
              <a:rPr lang="en-US" smtClean="0"/>
              <a:t>1/28/2014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7C1A9-7265-4901-8C96-C0AAE5EA49AB}" type="slidenum">
              <a:rPr lang="en-US" smtClean="0"/>
              <a:t>‹#›</a:t>
            </a:fld>
            <a:endParaRPr lang="en-US" dirty="0"/>
          </a:p>
        </p:txBody>
      </p:sp>
    </p:spTree>
    <p:extLst>
      <p:ext uri="{BB962C8B-B14F-4D97-AF65-F5344CB8AC3E}">
        <p14:creationId xmlns:p14="http://schemas.microsoft.com/office/powerpoint/2010/main" val="260837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7C1A9-7265-4901-8C96-C0AAE5EA49AB}" type="slidenum">
              <a:rPr lang="en-US" smtClean="0"/>
              <a:t>1</a:t>
            </a:fld>
            <a:endParaRPr lang="en-US" dirty="0"/>
          </a:p>
        </p:txBody>
      </p:sp>
    </p:spTree>
    <p:extLst>
      <p:ext uri="{BB962C8B-B14F-4D97-AF65-F5344CB8AC3E}">
        <p14:creationId xmlns:p14="http://schemas.microsoft.com/office/powerpoint/2010/main" val="176118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doing my capstone project on</a:t>
            </a:r>
            <a:r>
              <a:rPr lang="en-US" baseline="0" dirty="0" smtClean="0"/>
              <a:t> creating the perfect chocolate chip cookie. I research recipes, what people want in a cookie, types of ovens, types of pans, etc.</a:t>
            </a:r>
            <a:endParaRPr lang="en-US" dirty="0"/>
          </a:p>
        </p:txBody>
      </p:sp>
      <p:sp>
        <p:nvSpPr>
          <p:cNvPr id="4" name="Slide Number Placeholder 3"/>
          <p:cNvSpPr>
            <a:spLocks noGrp="1"/>
          </p:cNvSpPr>
          <p:nvPr>
            <p:ph type="sldNum" sz="quarter" idx="10"/>
          </p:nvPr>
        </p:nvSpPr>
        <p:spPr/>
        <p:txBody>
          <a:bodyPr/>
          <a:lstStyle/>
          <a:p>
            <a:fld id="{B727C1A9-7265-4901-8C96-C0AAE5EA49AB}" type="slidenum">
              <a:rPr lang="en-US" smtClean="0"/>
              <a:t>3</a:t>
            </a:fld>
            <a:endParaRPr lang="en-US" dirty="0"/>
          </a:p>
        </p:txBody>
      </p:sp>
    </p:spTree>
    <p:extLst>
      <p:ext uri="{BB962C8B-B14F-4D97-AF65-F5344CB8AC3E}">
        <p14:creationId xmlns:p14="http://schemas.microsoft.com/office/powerpoint/2010/main" val="3846315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Intro with thesis II. Explanation of research III. Segway into topic/project overview IV. How research can be applied</a:t>
            </a:r>
            <a:endParaRPr lang="en-US" dirty="0"/>
          </a:p>
        </p:txBody>
      </p:sp>
      <p:sp>
        <p:nvSpPr>
          <p:cNvPr id="4" name="Slide Number Placeholder 3"/>
          <p:cNvSpPr>
            <a:spLocks noGrp="1"/>
          </p:cNvSpPr>
          <p:nvPr>
            <p:ph type="sldNum" sz="quarter" idx="10"/>
          </p:nvPr>
        </p:nvSpPr>
        <p:spPr/>
        <p:txBody>
          <a:bodyPr/>
          <a:lstStyle/>
          <a:p>
            <a:fld id="{B727C1A9-7265-4901-8C96-C0AAE5EA49AB}" type="slidenum">
              <a:rPr lang="en-US" smtClean="0"/>
              <a:t>5</a:t>
            </a:fld>
            <a:endParaRPr lang="en-US" dirty="0"/>
          </a:p>
        </p:txBody>
      </p:sp>
    </p:spTree>
    <p:extLst>
      <p:ext uri="{BB962C8B-B14F-4D97-AF65-F5344CB8AC3E}">
        <p14:creationId xmlns:p14="http://schemas.microsoft.com/office/powerpoint/2010/main" val="275927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580369-969D-4A15-8508-30F8EAFBE99F}"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580369-969D-4A15-8508-30F8EAFBE99F}"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52580369-969D-4A15-8508-30F8EAFBE99F}"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52580369-969D-4A15-8508-30F8EAFBE99F}"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580369-969D-4A15-8508-30F8EAFBE99F}"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1AE0FD1-C379-4830-A8FA-E2DBC6A74182}" type="datetimeFigureOut">
              <a:rPr lang="en-US" smtClean="0"/>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580369-969D-4A15-8508-30F8EAFBE99F}"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580369-969D-4A15-8508-30F8EAFBE99F}"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52580369-969D-4A15-8508-30F8EAFBE99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580369-969D-4A15-8508-30F8EAFBE99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580369-969D-4A15-8508-30F8EAFBE99F}"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21AE0FD1-C379-4830-A8FA-E2DBC6A74182}" type="datetimeFigureOut">
              <a:rPr lang="en-US" smtClean="0"/>
              <a:t>1/28/2014</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52580369-969D-4A15-8508-30F8EAFBE99F}"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21AE0FD1-C379-4830-A8FA-E2DBC6A74182}" type="datetimeFigureOut">
              <a:rPr lang="en-US" smtClean="0"/>
              <a:t>1/28/2014</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1AE0FD1-C379-4830-A8FA-E2DBC6A74182}" type="datetimeFigureOut">
              <a:rPr lang="en-US" smtClean="0"/>
              <a:t>1/28/2014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580369-969D-4A15-8508-30F8EAFBE99F}"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304800"/>
            <a:ext cx="6400800" cy="1870579"/>
          </a:xfrm>
        </p:spPr>
        <p:txBody>
          <a:bodyPr/>
          <a:lstStyle/>
          <a:p>
            <a:r>
              <a:rPr lang="en-US" dirty="0" smtClean="0"/>
              <a:t>If you give a librarian a cookie . . . </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733800"/>
            <a:ext cx="2133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726873"/>
            <a:ext cx="2133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26873"/>
            <a:ext cx="2133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63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She’ll write a research paper to go with it. . .</a:t>
            </a:r>
            <a:endParaRPr lang="en-US" dirty="0"/>
          </a:p>
        </p:txBody>
      </p:sp>
      <p:sp>
        <p:nvSpPr>
          <p:cNvPr id="2" name="Content Placeholder 1"/>
          <p:cNvSpPr>
            <a:spLocks noGrp="1"/>
          </p:cNvSpPr>
          <p:nvPr>
            <p:ph sz="quarter" idx="1"/>
          </p:nvPr>
        </p:nvSpPr>
        <p:spPr/>
        <p:txBody>
          <a:bodyPr/>
          <a:lstStyle/>
          <a:p>
            <a:r>
              <a:rPr lang="en-US" dirty="0" smtClean="0"/>
              <a:t>Organize your research</a:t>
            </a:r>
          </a:p>
          <a:p>
            <a:r>
              <a:rPr lang="en-US" dirty="0" smtClean="0"/>
              <a:t>Create a thesis and outline</a:t>
            </a:r>
          </a:p>
          <a:p>
            <a:r>
              <a:rPr lang="en-US" dirty="0" smtClean="0"/>
              <a:t>Incorporate your research into the body of your paper.</a:t>
            </a:r>
            <a:endParaRPr lang="en-US" dirty="0"/>
          </a:p>
        </p:txBody>
      </p:sp>
      <p:pic>
        <p:nvPicPr>
          <p:cNvPr id="2050" name="Picture 2" descr="C:\Users\hbsmart\AppData\Local\Microsoft\Windows\Temporary Internet Files\Content.IE5\UYATIJAE\MP90044870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52800"/>
            <a:ext cx="38608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6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But first she’ll have to get Organized . . .</a:t>
            </a:r>
            <a:endParaRPr lang="en-US" dirty="0"/>
          </a:p>
        </p:txBody>
      </p:sp>
      <p:sp>
        <p:nvSpPr>
          <p:cNvPr id="2" name="Content Placeholder 1"/>
          <p:cNvSpPr>
            <a:spLocks noGrp="1"/>
          </p:cNvSpPr>
          <p:nvPr>
            <p:ph sz="quarter" idx="1"/>
          </p:nvPr>
        </p:nvSpPr>
        <p:spPr/>
        <p:txBody>
          <a:bodyPr/>
          <a:lstStyle/>
          <a:p>
            <a:r>
              <a:rPr lang="en-US" dirty="0" smtClean="0"/>
              <a:t>Notecards</a:t>
            </a:r>
          </a:p>
          <a:p>
            <a:r>
              <a:rPr lang="en-US" dirty="0" smtClean="0"/>
              <a:t>Highlight</a:t>
            </a:r>
          </a:p>
          <a:p>
            <a:r>
              <a:rPr lang="en-US" dirty="0" smtClean="0"/>
              <a:t>List</a:t>
            </a:r>
          </a:p>
          <a:p>
            <a:r>
              <a:rPr lang="en-US" dirty="0" smtClean="0"/>
              <a:t>Group like things together</a:t>
            </a:r>
          </a:p>
          <a:p>
            <a:r>
              <a:rPr lang="en-US" dirty="0" smtClean="0"/>
              <a:t>Decide what to toss and what to keep</a:t>
            </a:r>
          </a:p>
        </p:txBody>
      </p:sp>
      <p:pic>
        <p:nvPicPr>
          <p:cNvPr id="3076" name="Picture 4" descr="C:\Users\hbsmart\AppData\Local\Microsoft\Windows\Temporary Internet Files\Content.IE5\XCLAZ2F5\MC90033834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629400" y="3200400"/>
            <a:ext cx="1949118" cy="220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8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Then she’ll have to write a thesis statement</a:t>
            </a:r>
            <a:endParaRPr lang="en-US" dirty="0"/>
          </a:p>
        </p:txBody>
      </p:sp>
      <p:sp>
        <p:nvSpPr>
          <p:cNvPr id="2" name="Content Placeholder 1"/>
          <p:cNvSpPr>
            <a:spLocks noGrp="1"/>
          </p:cNvSpPr>
          <p:nvPr>
            <p:ph sz="quarter" idx="1"/>
          </p:nvPr>
        </p:nvSpPr>
        <p:spPr/>
        <p:txBody>
          <a:bodyPr/>
          <a:lstStyle/>
          <a:p>
            <a:r>
              <a:rPr lang="en-US" dirty="0" smtClean="0"/>
              <a:t>The perfect chocolate chip cookie is slightly chewy and requires a quality baking pan, even oven temperature, and balanced chemistry.</a:t>
            </a:r>
          </a:p>
          <a:p>
            <a:pPr lvl="1"/>
            <a:r>
              <a:rPr lang="en-US" dirty="0" smtClean="0"/>
              <a:t>One sentence</a:t>
            </a:r>
          </a:p>
          <a:p>
            <a:pPr lvl="1"/>
            <a:r>
              <a:rPr lang="en-US" dirty="0" smtClean="0"/>
              <a:t>Goes at the end of the introductory paragraph.</a:t>
            </a:r>
          </a:p>
          <a:p>
            <a:pPr lvl="1"/>
            <a:r>
              <a:rPr lang="en-US" dirty="0" smtClean="0"/>
              <a:t>Tells the reader what you’re going to tell them.</a:t>
            </a:r>
            <a:endParaRPr lang="en-US" dirty="0"/>
          </a:p>
        </p:txBody>
      </p:sp>
      <p:pic>
        <p:nvPicPr>
          <p:cNvPr id="4098" name="Picture 2" descr="C:\Users\hbsmart\AppData\Local\Microsoft\Windows\Temporary Internet Files\Content.IE5\XCLAZ2F5\MC90030443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4419600"/>
            <a:ext cx="2438400" cy="170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14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81000"/>
            <a:ext cx="8534400" cy="758952"/>
          </a:xfrm>
        </p:spPr>
        <p:txBody>
          <a:bodyPr>
            <a:normAutofit fontScale="90000"/>
          </a:bodyPr>
          <a:lstStyle/>
          <a:p>
            <a:r>
              <a:rPr lang="en-US" dirty="0" smtClean="0"/>
              <a:t>And if she writes a thesis statement, she’ll need an outline to go with it</a:t>
            </a:r>
            <a:endParaRPr lang="en-US" dirty="0"/>
          </a:p>
        </p:txBody>
      </p:sp>
      <p:sp>
        <p:nvSpPr>
          <p:cNvPr id="2" name="Content Placeholder 1"/>
          <p:cNvSpPr>
            <a:spLocks noGrp="1"/>
          </p:cNvSpPr>
          <p:nvPr>
            <p:ph sz="quarter" idx="1"/>
          </p:nvPr>
        </p:nvSpPr>
        <p:spPr>
          <a:xfrm>
            <a:off x="381000" y="1447800"/>
            <a:ext cx="8503920" cy="4572000"/>
          </a:xfrm>
        </p:spPr>
        <p:txBody>
          <a:bodyPr>
            <a:normAutofit/>
          </a:bodyPr>
          <a:lstStyle/>
          <a:p>
            <a:r>
              <a:rPr lang="en-US" dirty="0" smtClean="0"/>
              <a:t>I. Intro with thesis</a:t>
            </a:r>
          </a:p>
          <a:p>
            <a:r>
              <a:rPr lang="en-US" dirty="0" smtClean="0"/>
              <a:t>II. </a:t>
            </a:r>
            <a:r>
              <a:rPr lang="en-US" dirty="0"/>
              <a:t>Explanation of </a:t>
            </a:r>
            <a:r>
              <a:rPr lang="en-US" dirty="0" smtClean="0"/>
              <a:t>research</a:t>
            </a:r>
          </a:p>
          <a:p>
            <a:pPr lvl="1"/>
            <a:r>
              <a:rPr lang="en-US" dirty="0"/>
              <a:t>A. What do people want in a cookie?</a:t>
            </a:r>
          </a:p>
          <a:p>
            <a:pPr lvl="1"/>
            <a:r>
              <a:rPr lang="en-US" dirty="0"/>
              <a:t>B. What kind of baking pans work best?</a:t>
            </a:r>
          </a:p>
          <a:p>
            <a:pPr lvl="1"/>
            <a:r>
              <a:rPr lang="en-US" dirty="0"/>
              <a:t>C. What ovens give the best results</a:t>
            </a:r>
          </a:p>
          <a:p>
            <a:pPr lvl="1"/>
            <a:r>
              <a:rPr lang="en-US" dirty="0"/>
              <a:t>D. Baking chemistry </a:t>
            </a:r>
            <a:endParaRPr lang="en-US" dirty="0" smtClean="0"/>
          </a:p>
          <a:p>
            <a:r>
              <a:rPr lang="en-US" dirty="0" smtClean="0"/>
              <a:t>III. Baking the perfect cookie</a:t>
            </a:r>
          </a:p>
          <a:p>
            <a:r>
              <a:rPr lang="en-US" dirty="0" smtClean="0"/>
              <a:t>IV. Appling the research</a:t>
            </a:r>
          </a:p>
          <a:p>
            <a:pPr lvl="1"/>
            <a:r>
              <a:rPr lang="en-US" dirty="0" smtClean="0"/>
              <a:t>Bake time, surface, and temp</a:t>
            </a:r>
          </a:p>
          <a:p>
            <a:pPr lvl="1"/>
            <a:r>
              <a:rPr lang="en-US" dirty="0" smtClean="0"/>
              <a:t>Chemistry</a:t>
            </a:r>
          </a:p>
        </p:txBody>
      </p:sp>
    </p:spTree>
    <p:extLst>
      <p:ext uri="{BB962C8B-B14F-4D97-AF65-F5344CB8AC3E}">
        <p14:creationId xmlns:p14="http://schemas.microsoft.com/office/powerpoint/2010/main" val="340529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87552"/>
          </a:xfrm>
        </p:spPr>
        <p:txBody>
          <a:bodyPr>
            <a:normAutofit fontScale="90000"/>
          </a:bodyPr>
          <a:lstStyle/>
          <a:p>
            <a:r>
              <a:rPr lang="en-US" dirty="0" smtClean="0"/>
              <a:t>And if she writes an outline, the paper is almost done!</a:t>
            </a:r>
            <a:endParaRPr lang="en-US" dirty="0"/>
          </a:p>
        </p:txBody>
      </p:sp>
      <p:sp>
        <p:nvSpPr>
          <p:cNvPr id="3" name="Content Placeholder 2"/>
          <p:cNvSpPr>
            <a:spLocks noGrp="1"/>
          </p:cNvSpPr>
          <p:nvPr>
            <p:ph sz="quarter" idx="1"/>
          </p:nvPr>
        </p:nvSpPr>
        <p:spPr>
          <a:xfrm>
            <a:off x="381000" y="1524000"/>
            <a:ext cx="8503920" cy="4572000"/>
          </a:xfrm>
        </p:spPr>
        <p:txBody>
          <a:bodyPr>
            <a:normAutofit fontScale="77500" lnSpcReduction="20000"/>
          </a:bodyPr>
          <a:lstStyle/>
          <a:p>
            <a:r>
              <a:rPr lang="en-US" dirty="0"/>
              <a:t>Butter is where most recipes begin, and it provides several things to the </a:t>
            </a:r>
            <a:r>
              <a:rPr lang="en-US" dirty="0" smtClean="0"/>
              <a:t>mix. </a:t>
            </a:r>
            <a:r>
              <a:rPr lang="en-US" b="1" dirty="0" smtClean="0"/>
              <a:t>It </a:t>
            </a:r>
            <a:r>
              <a:rPr lang="en-US" b="1" dirty="0"/>
              <a:t>keeps cookies tender</a:t>
            </a:r>
            <a:r>
              <a:rPr lang="en-US" dirty="0"/>
              <a:t>. </a:t>
            </a:r>
            <a:r>
              <a:rPr lang="en-US" dirty="0" smtClean="0"/>
              <a:t>How </a:t>
            </a:r>
            <a:r>
              <a:rPr lang="en-US" dirty="0"/>
              <a:t>butter is incorporated can also </a:t>
            </a:r>
            <a:r>
              <a:rPr lang="en-US" b="1" dirty="0"/>
              <a:t>affect texture</a:t>
            </a:r>
            <a:r>
              <a:rPr lang="en-US" dirty="0"/>
              <a:t>. In the early creaming stages of making a cookie, cool butter is beaten until it's light and fluffy. During the process, some air is incorporated and some of the sugar dissolves in the butter's water phase. This air in turn helps leaven the cookies as they bake, giving them some lift. Melting butter before combining it with sugar and eggs leads to squatter, denser cookies</a:t>
            </a:r>
            <a:r>
              <a:rPr lang="en-US" dirty="0" smtClean="0"/>
              <a:t>.</a:t>
            </a:r>
          </a:p>
          <a:p>
            <a:pPr marL="0" indent="0">
              <a:buNone/>
            </a:pPr>
            <a:endParaRPr lang="en-US" dirty="0"/>
          </a:p>
          <a:p>
            <a:r>
              <a:rPr lang="en-US" dirty="0"/>
              <a:t>Butter is an essential ingredient in chocolate chip cookies. It helps to determine both the texture and flavor of the cookie.  When cold butter is beaten with sugar and eggs, air is mixed into the batter resulting in lighter, less dense cookies than would be created using melted butter (Lopez-Alt). Because this is the case, the perfect chocolate chip cookie must be created using cold butter in order to achieve the chewy mouth feel that people desire. </a:t>
            </a:r>
            <a:endParaRPr lang="en-US" dirty="0"/>
          </a:p>
        </p:txBody>
      </p:sp>
    </p:spTree>
    <p:extLst>
      <p:ext uri="{BB962C8B-B14F-4D97-AF65-F5344CB8AC3E}">
        <p14:creationId xmlns:p14="http://schemas.microsoft.com/office/powerpoint/2010/main" val="272368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dirty="0" smtClean="0"/>
              <a:t>And when the paper is almost done, she’ll have to make sure to . . . </a:t>
            </a:r>
            <a:endParaRPr lang="en-US" dirty="0"/>
          </a:p>
        </p:txBody>
      </p:sp>
      <p:sp>
        <p:nvSpPr>
          <p:cNvPr id="3" name="Content Placeholder 2"/>
          <p:cNvSpPr>
            <a:spLocks noGrp="1"/>
          </p:cNvSpPr>
          <p:nvPr>
            <p:ph sz="quarter" idx="1"/>
          </p:nvPr>
        </p:nvSpPr>
        <p:spPr/>
        <p:txBody>
          <a:bodyPr/>
          <a:lstStyle/>
          <a:p>
            <a:r>
              <a:rPr lang="en-US" dirty="0"/>
              <a:t>U</a:t>
            </a:r>
            <a:r>
              <a:rPr lang="en-US" dirty="0" smtClean="0"/>
              <a:t>se in text citations</a:t>
            </a:r>
          </a:p>
          <a:p>
            <a:r>
              <a:rPr lang="en-US" dirty="0" smtClean="0"/>
              <a:t>Format in APA</a:t>
            </a:r>
          </a:p>
          <a:p>
            <a:r>
              <a:rPr lang="en-US" dirty="0" smtClean="0"/>
              <a:t>Proof read!</a:t>
            </a:r>
          </a:p>
          <a:p>
            <a:r>
              <a:rPr lang="en-US" dirty="0" smtClean="0"/>
              <a:t>Eat a cookie </a:t>
            </a:r>
            <a:r>
              <a:rPr lang="en-US" dirty="0" smtClean="0">
                <a:sym typeface="Wingdings" pitchFamily="2" charset="2"/>
              </a:rPr>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667000"/>
            <a:ext cx="4744933" cy="315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2928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80</TotalTime>
  <Words>326</Words>
  <Application>Microsoft Office PowerPoint</Application>
  <PresentationFormat>On-screen Show (4:3)</PresentationFormat>
  <Paragraphs>41</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Civic</vt:lpstr>
      <vt:lpstr>If you give a librarian a cookie . . . </vt:lpstr>
      <vt:lpstr>She’ll write a research paper to go with it. . .</vt:lpstr>
      <vt:lpstr>But first she’ll have to get Organized . . .</vt:lpstr>
      <vt:lpstr>Then she’ll have to write a thesis statement</vt:lpstr>
      <vt:lpstr>And if she writes a thesis statement, she’ll need an outline to go with it</vt:lpstr>
      <vt:lpstr>And if she writes an outline, the paper is almost done!</vt:lpstr>
      <vt:lpstr>And when the paper is almost done, she’ll have to make sure to . .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give a librarian a cookie . . .</dc:title>
  <dc:creator>Hattie B. Smart (hbsmart)</dc:creator>
  <cp:lastModifiedBy>Hattie B. Smart (hbsmart)</cp:lastModifiedBy>
  <cp:revision>6</cp:revision>
  <dcterms:created xsi:type="dcterms:W3CDTF">2014-01-28T19:15:19Z</dcterms:created>
  <dcterms:modified xsi:type="dcterms:W3CDTF">2014-01-28T20:35:32Z</dcterms:modified>
</cp:coreProperties>
</file>