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Caveat"/>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veat-bold.fntdata"/><Relationship Id="rId10" Type="http://schemas.openxmlformats.org/officeDocument/2006/relationships/slide" Target="slides/slide5.xml"/><Relationship Id="rId32" Type="http://schemas.openxmlformats.org/officeDocument/2006/relationships/font" Target="fonts/Caveat-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113ba7b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113ba7b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113ba7b3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113ba7b3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13ba7b34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113ba7b34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113ba7b34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113ba7b34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13ba7b34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13ba7b34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113ba7b34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113ba7b34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113ba7b34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113ba7b34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113ba7b34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113ba7b34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113ba7b34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113ba7b34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113ba7b34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113ba7b34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113ba7b34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113ba7b34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113ba7b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113ba7b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13ba7b34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13ba7b34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113ba7b34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113ba7b34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13ba7b34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13ba7b34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113ba7b34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113ba7b34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113ba7b34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113ba7b34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113ba7b34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113ba7b34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113ba7b34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113ba7b34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113ba7b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113ba7b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113ba7b3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113ba7b3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113ba7b3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113ba7b3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113ba7b3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113ba7b3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113ba7b3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113ba7b3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113ba7b3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113ba7b3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13ba7b3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13ba7b3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
            <a:ext cx="9144000" cy="5143500"/>
          </a:xfrm>
          <a:prstGeom prst="rect">
            <a:avLst/>
          </a:prstGeom>
          <a:noFill/>
          <a:ln>
            <a:noFill/>
          </a:ln>
        </p:spPr>
      </p:pic>
      <p:sp>
        <p:nvSpPr>
          <p:cNvPr id="55" name="Google Shape;5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tr" sz="2020">
                <a:latin typeface="Caveat"/>
                <a:ea typeface="Caveat"/>
                <a:cs typeface="Caveat"/>
                <a:sym typeface="Caveat"/>
              </a:rPr>
              <a:t>Terraform Tutorial for Beginner</a:t>
            </a:r>
            <a:endParaRPr b="1" sz="2020">
              <a:latin typeface="Caveat"/>
              <a:ea typeface="Caveat"/>
              <a:cs typeface="Caveat"/>
              <a:sym typeface="Caveat"/>
            </a:endParaRPr>
          </a:p>
          <a:p>
            <a:pPr indent="0" lvl="0" marL="0" rtl="0" algn="ctr">
              <a:spcBef>
                <a:spcPts val="0"/>
              </a:spcBef>
              <a:spcAft>
                <a:spcPts val="0"/>
              </a:spcAft>
              <a:buSzPts val="990"/>
              <a:buNone/>
            </a:pPr>
            <a:r>
              <a:rPr b="1" lang="tr" sz="2020">
                <a:latin typeface="Caveat"/>
                <a:ea typeface="Caveat"/>
                <a:cs typeface="Caveat"/>
                <a:sym typeface="Caveat"/>
              </a:rPr>
              <a:t>2023</a:t>
            </a:r>
            <a:endParaRPr b="1" sz="2020">
              <a:latin typeface="Caveat"/>
              <a:ea typeface="Caveat"/>
              <a:cs typeface="Caveat"/>
              <a:sym typeface="Caveat"/>
            </a:endParaRPr>
          </a:p>
        </p:txBody>
      </p:sp>
      <p:pic>
        <p:nvPicPr>
          <p:cNvPr id="56" name="Google Shape;56;p13"/>
          <p:cNvPicPr preferRelativeResize="0"/>
          <p:nvPr/>
        </p:nvPicPr>
        <p:blipFill>
          <a:blip r:embed="rId4">
            <a:alphaModFix amt="35000"/>
          </a:blip>
          <a:stretch>
            <a:fillRect/>
          </a:stretch>
        </p:blipFill>
        <p:spPr>
          <a:xfrm>
            <a:off x="1144204" y="0"/>
            <a:ext cx="6855593"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32" name="Google Shape;132;p22"/>
          <p:cNvPicPr preferRelativeResize="0"/>
          <p:nvPr/>
        </p:nvPicPr>
        <p:blipFill>
          <a:blip r:embed="rId4">
            <a:alphaModFix amt="20000"/>
          </a:blip>
          <a:stretch>
            <a:fillRect/>
          </a:stretch>
        </p:blipFill>
        <p:spPr>
          <a:xfrm>
            <a:off x="80282" y="394237"/>
            <a:ext cx="9063709" cy="4749263"/>
          </a:xfrm>
          <a:prstGeom prst="rect">
            <a:avLst/>
          </a:prstGeom>
          <a:noFill/>
          <a:ln>
            <a:noFill/>
          </a:ln>
        </p:spPr>
      </p:pic>
      <p:sp>
        <p:nvSpPr>
          <p:cNvPr id="133" name="Google Shape;133;p22"/>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34" name="Google Shape;134;p22"/>
          <p:cNvSpPr txBox="1"/>
          <p:nvPr/>
        </p:nvSpPr>
        <p:spPr>
          <a:xfrm>
            <a:off x="146347" y="523152"/>
            <a:ext cx="8567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3000">
                <a:solidFill>
                  <a:srgbClr val="9900FF"/>
                </a:solidFill>
                <a:latin typeface="Caveat"/>
                <a:ea typeface="Caveat"/>
                <a:cs typeface="Caveat"/>
                <a:sym typeface="Caveat"/>
              </a:rPr>
              <a:t>How Terraform Works?</a:t>
            </a:r>
            <a:endParaRPr b="1" sz="3000">
              <a:solidFill>
                <a:srgbClr val="9900FF"/>
              </a:solidFill>
              <a:latin typeface="Caveat"/>
              <a:ea typeface="Caveat"/>
              <a:cs typeface="Caveat"/>
              <a:sym typeface="Caveat"/>
            </a:endParaRPr>
          </a:p>
        </p:txBody>
      </p:sp>
      <p:pic>
        <p:nvPicPr>
          <p:cNvPr id="135" name="Google Shape;135;p22"/>
          <p:cNvPicPr preferRelativeResize="0"/>
          <p:nvPr/>
        </p:nvPicPr>
        <p:blipFill>
          <a:blip r:embed="rId5">
            <a:alphaModFix/>
          </a:blip>
          <a:stretch>
            <a:fillRect/>
          </a:stretch>
        </p:blipFill>
        <p:spPr>
          <a:xfrm>
            <a:off x="1122972" y="1362331"/>
            <a:ext cx="6898049" cy="35700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1" name="Google Shape;141;p23"/>
          <p:cNvPicPr preferRelativeResize="0"/>
          <p:nvPr/>
        </p:nvPicPr>
        <p:blipFill>
          <a:blip r:embed="rId4">
            <a:alphaModFix amt="20000"/>
          </a:blip>
          <a:stretch>
            <a:fillRect/>
          </a:stretch>
        </p:blipFill>
        <p:spPr>
          <a:xfrm>
            <a:off x="0" y="397559"/>
            <a:ext cx="9143992" cy="4745941"/>
          </a:xfrm>
          <a:prstGeom prst="rect">
            <a:avLst/>
          </a:prstGeom>
          <a:noFill/>
          <a:ln>
            <a:noFill/>
          </a:ln>
        </p:spPr>
      </p:pic>
      <p:sp>
        <p:nvSpPr>
          <p:cNvPr id="142" name="Google Shape;142;p23"/>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43" name="Google Shape;143;p23"/>
          <p:cNvSpPr txBox="1"/>
          <p:nvPr/>
        </p:nvSpPr>
        <p:spPr>
          <a:xfrm>
            <a:off x="248102" y="1744184"/>
            <a:ext cx="8567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5000">
                <a:solidFill>
                  <a:srgbClr val="9900FF"/>
                </a:solidFill>
                <a:latin typeface="Caveat"/>
                <a:ea typeface="Caveat"/>
                <a:cs typeface="Caveat"/>
                <a:sym typeface="Caveat"/>
              </a:rPr>
              <a:t>Workflows ( </a:t>
            </a:r>
            <a:r>
              <a:rPr b="1" lang="tr" sz="5000">
                <a:solidFill>
                  <a:srgbClr val="9900FF"/>
                </a:solidFill>
                <a:latin typeface="Caveat"/>
                <a:ea typeface="Caveat"/>
                <a:cs typeface="Caveat"/>
                <a:sym typeface="Caveat"/>
              </a:rPr>
              <a:t>İş Akışı </a:t>
            </a:r>
            <a:r>
              <a:rPr b="1" lang="tr" sz="5000">
                <a:solidFill>
                  <a:srgbClr val="9900FF"/>
                </a:solidFill>
                <a:latin typeface="Caveat"/>
                <a:ea typeface="Caveat"/>
                <a:cs typeface="Caveat"/>
                <a:sym typeface="Caveat"/>
              </a:rPr>
              <a:t>)</a:t>
            </a:r>
            <a:endParaRPr b="1" sz="5000">
              <a:solidFill>
                <a:srgbClr val="9900FF"/>
              </a:solidFill>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9" name="Google Shape;149;p24"/>
          <p:cNvPicPr preferRelativeResize="0"/>
          <p:nvPr/>
        </p:nvPicPr>
        <p:blipFill>
          <a:blip r:embed="rId4">
            <a:alphaModFix amt="20000"/>
          </a:blip>
          <a:stretch>
            <a:fillRect/>
          </a:stretch>
        </p:blipFill>
        <p:spPr>
          <a:xfrm>
            <a:off x="0" y="397559"/>
            <a:ext cx="9143992" cy="4745941"/>
          </a:xfrm>
          <a:prstGeom prst="rect">
            <a:avLst/>
          </a:prstGeom>
          <a:noFill/>
          <a:ln>
            <a:noFill/>
          </a:ln>
        </p:spPr>
      </p:pic>
      <p:sp>
        <p:nvSpPr>
          <p:cNvPr id="150" name="Google Shape;150;p24"/>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51" name="Google Shape;151;p24"/>
          <p:cNvSpPr txBox="1"/>
          <p:nvPr/>
        </p:nvSpPr>
        <p:spPr>
          <a:xfrm>
            <a:off x="68643" y="1031873"/>
            <a:ext cx="8865900" cy="2647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tr" sz="2000">
                <a:solidFill>
                  <a:schemeClr val="lt1"/>
                </a:solidFill>
                <a:latin typeface="Caveat"/>
                <a:ea typeface="Caveat"/>
                <a:cs typeface="Caveat"/>
                <a:sym typeface="Caveat"/>
              </a:rPr>
              <a:t>A </a:t>
            </a:r>
            <a:r>
              <a:rPr b="1" lang="tr" sz="2000">
                <a:solidFill>
                  <a:srgbClr val="9900FF"/>
                </a:solidFill>
                <a:latin typeface="Caveat"/>
                <a:ea typeface="Caveat"/>
                <a:cs typeface="Caveat"/>
                <a:sym typeface="Caveat"/>
              </a:rPr>
              <a:t>SIMPLE WORKFLOW </a:t>
            </a:r>
            <a:r>
              <a:rPr b="1" lang="tr" sz="2000">
                <a:solidFill>
                  <a:schemeClr val="lt1"/>
                </a:solidFill>
                <a:latin typeface="Caveat"/>
                <a:ea typeface="Caveat"/>
                <a:cs typeface="Caveat"/>
                <a:sym typeface="Caveat"/>
              </a:rPr>
              <a:t>for deployment will follow closely to the steps below.</a:t>
            </a:r>
            <a:endParaRPr b="1"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rgbClr val="9900FF"/>
                </a:solidFill>
                <a:latin typeface="Caveat"/>
                <a:ea typeface="Caveat"/>
                <a:cs typeface="Caveat"/>
                <a:sym typeface="Caveat"/>
              </a:rPr>
              <a:t>SCOPE:</a:t>
            </a:r>
            <a:r>
              <a:rPr b="1" lang="tr" sz="2000">
                <a:solidFill>
                  <a:schemeClr val="lt1"/>
                </a:solidFill>
                <a:latin typeface="Caveat"/>
                <a:ea typeface="Caveat"/>
                <a:cs typeface="Caveat"/>
                <a:sym typeface="Caveat"/>
              </a:rPr>
              <a:t> Confirm what resources need to be created for a given project</a:t>
            </a:r>
            <a:endParaRPr b="1"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rgbClr val="9900FF"/>
                </a:solidFill>
                <a:latin typeface="Caveat"/>
                <a:ea typeface="Caveat"/>
                <a:cs typeface="Caveat"/>
                <a:sym typeface="Caveat"/>
              </a:rPr>
              <a:t>AUTHOR: </a:t>
            </a:r>
            <a:r>
              <a:rPr b="1" lang="tr" sz="2000">
                <a:solidFill>
                  <a:schemeClr val="lt1"/>
                </a:solidFill>
                <a:latin typeface="Caveat"/>
                <a:ea typeface="Caveat"/>
                <a:cs typeface="Caveat"/>
                <a:sym typeface="Caveat"/>
              </a:rPr>
              <a:t>Create the configuration file in HCL based on the scoped parameters</a:t>
            </a:r>
            <a:endParaRPr b="1"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rgbClr val="9900FF"/>
                </a:solidFill>
                <a:latin typeface="Caveat"/>
                <a:ea typeface="Caveat"/>
                <a:cs typeface="Caveat"/>
                <a:sym typeface="Caveat"/>
              </a:rPr>
              <a:t>INITIALIZE: </a:t>
            </a:r>
            <a:r>
              <a:rPr b="1" lang="tr" sz="2000">
                <a:solidFill>
                  <a:schemeClr val="lt1"/>
                </a:solidFill>
                <a:latin typeface="Caveat"/>
                <a:ea typeface="Caveat"/>
                <a:cs typeface="Caveat"/>
                <a:sym typeface="Caveat"/>
              </a:rPr>
              <a:t>Run terraform init in the project directory with the configuration files.  This will download the correct provider plug-ins for the project.</a:t>
            </a:r>
            <a:endParaRPr b="1"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rgbClr val="9900FF"/>
                </a:solidFill>
                <a:latin typeface="Caveat"/>
                <a:ea typeface="Caveat"/>
                <a:cs typeface="Caveat"/>
                <a:sym typeface="Caveat"/>
              </a:rPr>
              <a:t>PLAN &amp; APPLY: </a:t>
            </a:r>
            <a:r>
              <a:rPr b="1" lang="tr" sz="2000">
                <a:solidFill>
                  <a:schemeClr val="lt1"/>
                </a:solidFill>
                <a:latin typeface="Caveat"/>
                <a:ea typeface="Caveat"/>
                <a:cs typeface="Caveat"/>
                <a:sym typeface="Caveat"/>
              </a:rPr>
              <a:t>Run terraform plan to verify creation process and then terraform apply to create real resources as well as state file that compares future changes in your configuration files to what actually exists in your deployment environment.</a:t>
            </a:r>
            <a:endParaRPr b="1" sz="2000">
              <a:solidFill>
                <a:schemeClr val="lt1"/>
              </a:solidFill>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57" name="Google Shape;157;p25"/>
          <p:cNvPicPr preferRelativeResize="0"/>
          <p:nvPr/>
        </p:nvPicPr>
        <p:blipFill>
          <a:blip r:embed="rId4">
            <a:alphaModFix amt="20000"/>
          </a:blip>
          <a:stretch>
            <a:fillRect/>
          </a:stretch>
        </p:blipFill>
        <p:spPr>
          <a:xfrm>
            <a:off x="0" y="397559"/>
            <a:ext cx="9143992" cy="4745941"/>
          </a:xfrm>
          <a:prstGeom prst="rect">
            <a:avLst/>
          </a:prstGeom>
          <a:noFill/>
          <a:ln>
            <a:noFill/>
          </a:ln>
        </p:spPr>
      </p:pic>
      <p:sp>
        <p:nvSpPr>
          <p:cNvPr id="158" name="Google Shape;158;p25"/>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59" name="Google Shape;159;p25"/>
          <p:cNvSpPr txBox="1"/>
          <p:nvPr/>
        </p:nvSpPr>
        <p:spPr>
          <a:xfrm>
            <a:off x="248102" y="1744184"/>
            <a:ext cx="8567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5000">
                <a:solidFill>
                  <a:srgbClr val="9900FF"/>
                </a:solidFill>
                <a:latin typeface="Caveat"/>
                <a:ea typeface="Caveat"/>
                <a:cs typeface="Caveat"/>
                <a:sym typeface="Caveat"/>
              </a:rPr>
              <a:t>Terraform Elements</a:t>
            </a:r>
            <a:endParaRPr b="1" sz="5000">
              <a:solidFill>
                <a:srgbClr val="9900FF"/>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5" name="Google Shape;165;p26"/>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66" name="Google Shape;166;p26"/>
          <p:cNvSpPr txBox="1"/>
          <p:nvPr/>
        </p:nvSpPr>
        <p:spPr>
          <a:xfrm>
            <a:off x="105097" y="543508"/>
            <a:ext cx="43524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tr" sz="2900">
                <a:solidFill>
                  <a:srgbClr val="9900FF"/>
                </a:solidFill>
                <a:latin typeface="Caveat"/>
                <a:ea typeface="Caveat"/>
                <a:cs typeface="Caveat"/>
                <a:sym typeface="Caveat"/>
              </a:rPr>
              <a:t>State</a:t>
            </a:r>
            <a:endParaRPr b="1" sz="2900">
              <a:solidFill>
                <a:srgbClr val="9900FF"/>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lang="tr" sz="2000">
                <a:solidFill>
                  <a:schemeClr val="lt1"/>
                </a:solidFill>
                <a:latin typeface="Caveat"/>
                <a:ea typeface="Caveat"/>
                <a:cs typeface="Caveat"/>
                <a:sym typeface="Caveat"/>
              </a:rPr>
              <a:t>This state is used by Terraform to map real world resources to your configuration, keep track of metadata, and to improve performance for large infrastructures. Terraform uses this local state to create plans and make changes to your infrastructure. State is a necessary requirement for Terraform to function.</a:t>
            </a:r>
            <a:endParaRPr b="1" sz="2000">
              <a:solidFill>
                <a:schemeClr val="lt1"/>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p:txBody>
      </p:sp>
      <p:pic>
        <p:nvPicPr>
          <p:cNvPr id="167" name="Google Shape;167;p26"/>
          <p:cNvPicPr preferRelativeResize="0"/>
          <p:nvPr/>
        </p:nvPicPr>
        <p:blipFill>
          <a:blip r:embed="rId4">
            <a:alphaModFix/>
          </a:blip>
          <a:stretch>
            <a:fillRect/>
          </a:stretch>
        </p:blipFill>
        <p:spPr>
          <a:xfrm>
            <a:off x="4643325" y="543500"/>
            <a:ext cx="4352400" cy="3654525"/>
          </a:xfrm>
          <a:prstGeom prst="rect">
            <a:avLst/>
          </a:prstGeom>
          <a:noFill/>
          <a:ln>
            <a:noFill/>
          </a:ln>
        </p:spPr>
      </p:pic>
      <p:pic>
        <p:nvPicPr>
          <p:cNvPr id="168" name="Google Shape;168;p26"/>
          <p:cNvPicPr preferRelativeResize="0"/>
          <p:nvPr/>
        </p:nvPicPr>
        <p:blipFill>
          <a:blip r:embed="rId5">
            <a:alphaModFix amt="20000"/>
          </a:blip>
          <a:stretch>
            <a:fillRect/>
          </a:stretch>
        </p:blipFill>
        <p:spPr>
          <a:xfrm>
            <a:off x="0" y="397548"/>
            <a:ext cx="9143999" cy="47459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4" name="Google Shape;174;p27"/>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75" name="Google Shape;175;p27"/>
          <p:cNvSpPr txBox="1"/>
          <p:nvPr/>
        </p:nvSpPr>
        <p:spPr>
          <a:xfrm>
            <a:off x="105097" y="543508"/>
            <a:ext cx="43524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900">
                <a:solidFill>
                  <a:srgbClr val="9900FF"/>
                </a:solidFill>
                <a:latin typeface="Caveat"/>
                <a:ea typeface="Caveat"/>
                <a:cs typeface="Caveat"/>
                <a:sym typeface="Caveat"/>
              </a:rPr>
              <a:t>Providers</a:t>
            </a:r>
            <a:endParaRPr b="1" sz="2900">
              <a:solidFill>
                <a:srgbClr val="9900FF"/>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A provider is responsible for</a:t>
            </a:r>
            <a:endParaRPr b="1" sz="2300">
              <a:solidFill>
                <a:schemeClr val="lt1"/>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understanding API</a:t>
            </a:r>
            <a:endParaRPr b="1" sz="2300">
              <a:solidFill>
                <a:schemeClr val="lt1"/>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interactions and exposing</a:t>
            </a:r>
            <a:endParaRPr b="1" sz="2300">
              <a:solidFill>
                <a:schemeClr val="lt1"/>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resources. Every Terraform</a:t>
            </a:r>
            <a:endParaRPr b="1" sz="2300">
              <a:solidFill>
                <a:schemeClr val="lt1"/>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provider has its own</a:t>
            </a:r>
            <a:endParaRPr b="1" sz="2300">
              <a:solidFill>
                <a:schemeClr val="lt1"/>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documentation, describing its</a:t>
            </a:r>
            <a:endParaRPr b="1" sz="2300">
              <a:solidFill>
                <a:schemeClr val="lt1"/>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resource types and their</a:t>
            </a:r>
            <a:endParaRPr b="1" sz="2300">
              <a:solidFill>
                <a:schemeClr val="lt1"/>
              </a:solidFill>
              <a:latin typeface="Caveat"/>
              <a:ea typeface="Caveat"/>
              <a:cs typeface="Caveat"/>
              <a:sym typeface="Caveat"/>
            </a:endParaRPr>
          </a:p>
          <a:p>
            <a:pPr indent="0" lvl="0" marL="0" rtl="0" algn="l">
              <a:spcBef>
                <a:spcPts val="0"/>
              </a:spcBef>
              <a:spcAft>
                <a:spcPts val="0"/>
              </a:spcAft>
              <a:buNone/>
            </a:pPr>
            <a:r>
              <a:rPr b="1" lang="tr" sz="2300">
                <a:solidFill>
                  <a:schemeClr val="lt1"/>
                </a:solidFill>
                <a:latin typeface="Caveat"/>
                <a:ea typeface="Caveat"/>
                <a:cs typeface="Caveat"/>
                <a:sym typeface="Caveat"/>
              </a:rPr>
              <a:t>arguments.</a:t>
            </a:r>
            <a:endParaRPr b="1" sz="2300">
              <a:solidFill>
                <a:schemeClr val="lt1"/>
              </a:solidFill>
              <a:latin typeface="Caveat"/>
              <a:ea typeface="Caveat"/>
              <a:cs typeface="Caveat"/>
              <a:sym typeface="Caveat"/>
            </a:endParaRPr>
          </a:p>
          <a:p>
            <a:pPr indent="0" lvl="0" marL="0" rtl="0" algn="l">
              <a:spcBef>
                <a:spcPts val="0"/>
              </a:spcBef>
              <a:spcAft>
                <a:spcPts val="0"/>
              </a:spcAft>
              <a:buNone/>
            </a:pPr>
            <a:r>
              <a:t/>
            </a:r>
            <a:endParaRPr b="1" sz="2900">
              <a:solidFill>
                <a:srgbClr val="9900FF"/>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p:txBody>
      </p:sp>
      <p:pic>
        <p:nvPicPr>
          <p:cNvPr id="176" name="Google Shape;176;p27"/>
          <p:cNvPicPr preferRelativeResize="0"/>
          <p:nvPr/>
        </p:nvPicPr>
        <p:blipFill>
          <a:blip r:embed="rId4">
            <a:alphaModFix/>
          </a:blip>
          <a:stretch>
            <a:fillRect/>
          </a:stretch>
        </p:blipFill>
        <p:spPr>
          <a:xfrm>
            <a:off x="3502427" y="509572"/>
            <a:ext cx="5472950" cy="37095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2" name="Google Shape;182;p28"/>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83" name="Google Shape;183;p28"/>
          <p:cNvSpPr txBox="1"/>
          <p:nvPr/>
        </p:nvSpPr>
        <p:spPr>
          <a:xfrm>
            <a:off x="105104" y="543508"/>
            <a:ext cx="49293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900">
                <a:solidFill>
                  <a:srgbClr val="9900FF"/>
                </a:solidFill>
                <a:latin typeface="Caveat"/>
                <a:ea typeface="Caveat"/>
                <a:cs typeface="Caveat"/>
                <a:sym typeface="Caveat"/>
              </a:rPr>
              <a:t>Modules</a:t>
            </a:r>
            <a:endParaRPr b="1" sz="2900">
              <a:solidFill>
                <a:srgbClr val="9900FF"/>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A Terraform module is a set of Terraform</a:t>
            </a:r>
            <a:endParaRPr b="1" sz="2000">
              <a:solidFill>
                <a:schemeClr val="lt1"/>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configuration files in a single directory. Even a simple configuration consisting of a single</a:t>
            </a:r>
            <a:endParaRPr b="1" sz="2000">
              <a:solidFill>
                <a:schemeClr val="lt1"/>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directory with one or more «.tf» files is a</a:t>
            </a:r>
            <a:endParaRPr b="1" sz="2000">
              <a:solidFill>
                <a:schemeClr val="lt1"/>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module. When you run Terraform commands</a:t>
            </a:r>
            <a:endParaRPr b="1" sz="2000">
              <a:solidFill>
                <a:schemeClr val="lt1"/>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directly from such a directory, it is considered</a:t>
            </a:r>
            <a:endParaRPr b="1" sz="2000">
              <a:solidFill>
                <a:schemeClr val="lt1"/>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the root module. So in this sense, every</a:t>
            </a:r>
            <a:endParaRPr b="1" sz="2000">
              <a:solidFill>
                <a:schemeClr val="lt1"/>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Terraform configuration is part of a module.</a:t>
            </a:r>
            <a:endParaRPr b="1" sz="2000">
              <a:solidFill>
                <a:schemeClr val="lt1"/>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p:txBody>
      </p:sp>
      <p:pic>
        <p:nvPicPr>
          <p:cNvPr id="184" name="Google Shape;184;p28"/>
          <p:cNvPicPr preferRelativeResize="0"/>
          <p:nvPr/>
        </p:nvPicPr>
        <p:blipFill>
          <a:blip r:embed="rId4">
            <a:alphaModFix/>
          </a:blip>
          <a:stretch>
            <a:fillRect/>
          </a:stretch>
        </p:blipFill>
        <p:spPr>
          <a:xfrm>
            <a:off x="5034305" y="906706"/>
            <a:ext cx="3685500" cy="2855250"/>
          </a:xfrm>
          <a:prstGeom prst="rect">
            <a:avLst/>
          </a:prstGeom>
          <a:noFill/>
          <a:ln>
            <a:noFill/>
          </a:ln>
        </p:spPr>
      </p:pic>
      <p:pic>
        <p:nvPicPr>
          <p:cNvPr id="185" name="Google Shape;185;p28"/>
          <p:cNvPicPr preferRelativeResize="0"/>
          <p:nvPr/>
        </p:nvPicPr>
        <p:blipFill>
          <a:blip r:embed="rId5">
            <a:alphaModFix amt="20000"/>
          </a:blip>
          <a:stretch>
            <a:fillRect/>
          </a:stretch>
        </p:blipFill>
        <p:spPr>
          <a:xfrm>
            <a:off x="0" y="397559"/>
            <a:ext cx="9143992" cy="47459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1" name="Google Shape;191;p29"/>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92" name="Google Shape;192;p29"/>
          <p:cNvSpPr txBox="1"/>
          <p:nvPr/>
        </p:nvSpPr>
        <p:spPr>
          <a:xfrm>
            <a:off x="105103" y="543508"/>
            <a:ext cx="88635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900">
                <a:solidFill>
                  <a:srgbClr val="9900FF"/>
                </a:solidFill>
                <a:latin typeface="Caveat"/>
                <a:ea typeface="Caveat"/>
                <a:cs typeface="Caveat"/>
                <a:sym typeface="Caveat"/>
              </a:rPr>
              <a:t>Modules</a:t>
            </a:r>
            <a:endParaRPr b="1" sz="2900">
              <a:solidFill>
                <a:srgbClr val="9900FF"/>
              </a:solidFill>
              <a:latin typeface="Caveat"/>
              <a:ea typeface="Caveat"/>
              <a:cs typeface="Caveat"/>
              <a:sym typeface="Caveat"/>
            </a:endParaRPr>
          </a:p>
          <a:p>
            <a:pPr indent="0" lvl="0" marL="0" rtl="0" algn="l">
              <a:spcBef>
                <a:spcPts val="0"/>
              </a:spcBef>
              <a:spcAft>
                <a:spcPts val="0"/>
              </a:spcAft>
              <a:buNone/>
            </a:pPr>
            <a:r>
              <a:rPr b="1" lang="tr" sz="2000">
                <a:solidFill>
                  <a:schemeClr val="lt1"/>
                </a:solidFill>
                <a:latin typeface="Caveat"/>
                <a:ea typeface="Caveat"/>
                <a:cs typeface="Caveat"/>
                <a:sym typeface="Caveat"/>
              </a:rPr>
              <a:t>A "backend" in Terraform determines how state is loaded and how an operation such as &lt;apply&gt; is executed. By default, Terraform uses the "local" backend, which is the normal behavior of Terraform you're used to. Backends are completely optional. You can successfully use Terraform without ever having to learn or use backends. Backends are used for keeping sensitive information off disk.</a:t>
            </a:r>
            <a:endParaRPr b="1" sz="2000">
              <a:solidFill>
                <a:schemeClr val="lt1"/>
              </a:solidFill>
              <a:latin typeface="Caveat"/>
              <a:ea typeface="Caveat"/>
              <a:cs typeface="Caveat"/>
              <a:sym typeface="Caveat"/>
            </a:endParaRPr>
          </a:p>
          <a:p>
            <a:pPr indent="0" lvl="0" marL="0" rtl="0" algn="l">
              <a:spcBef>
                <a:spcPts val="0"/>
              </a:spcBef>
              <a:spcAft>
                <a:spcPts val="0"/>
              </a:spcAft>
              <a:buNone/>
            </a:pPr>
            <a:r>
              <a:t/>
            </a:r>
            <a:endParaRPr b="1" sz="2000">
              <a:solidFill>
                <a:schemeClr val="lt1"/>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p:txBody>
      </p:sp>
      <p:pic>
        <p:nvPicPr>
          <p:cNvPr id="193" name="Google Shape;193;p29"/>
          <p:cNvPicPr preferRelativeResize="0"/>
          <p:nvPr/>
        </p:nvPicPr>
        <p:blipFill>
          <a:blip r:embed="rId4">
            <a:alphaModFix/>
          </a:blip>
          <a:stretch>
            <a:fillRect/>
          </a:stretch>
        </p:blipFill>
        <p:spPr>
          <a:xfrm>
            <a:off x="3501071" y="2628459"/>
            <a:ext cx="4557767" cy="1264482"/>
          </a:xfrm>
          <a:prstGeom prst="rect">
            <a:avLst/>
          </a:prstGeom>
          <a:noFill/>
          <a:ln>
            <a:noFill/>
          </a:ln>
        </p:spPr>
      </p:pic>
      <p:pic>
        <p:nvPicPr>
          <p:cNvPr id="194" name="Google Shape;194;p29"/>
          <p:cNvPicPr preferRelativeResize="0"/>
          <p:nvPr/>
        </p:nvPicPr>
        <p:blipFill>
          <a:blip r:embed="rId5">
            <a:alphaModFix amt="20000"/>
          </a:blip>
          <a:stretch>
            <a:fillRect/>
          </a:stretch>
        </p:blipFill>
        <p:spPr>
          <a:xfrm>
            <a:off x="0" y="397559"/>
            <a:ext cx="9143992" cy="47459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0"/>
          <p:cNvPicPr preferRelativeResize="0"/>
          <p:nvPr/>
        </p:nvPicPr>
        <p:blipFill>
          <a:blip r:embed="rId3">
            <a:alphaModFix/>
          </a:blip>
          <a:stretch>
            <a:fillRect/>
          </a:stretch>
        </p:blipFill>
        <p:spPr>
          <a:xfrm>
            <a:off x="0" y="0"/>
            <a:ext cx="9144000" cy="5143499"/>
          </a:xfrm>
          <a:prstGeom prst="rect">
            <a:avLst/>
          </a:prstGeom>
          <a:noFill/>
          <a:ln>
            <a:noFill/>
          </a:ln>
        </p:spPr>
      </p:pic>
      <p:sp>
        <p:nvSpPr>
          <p:cNvPr id="200" name="Google Shape;200;p30"/>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pic>
        <p:nvPicPr>
          <p:cNvPr id="201" name="Google Shape;201;p30"/>
          <p:cNvPicPr preferRelativeResize="0"/>
          <p:nvPr/>
        </p:nvPicPr>
        <p:blipFill>
          <a:blip r:embed="rId4">
            <a:alphaModFix amt="20000"/>
          </a:blip>
          <a:stretch>
            <a:fillRect/>
          </a:stretch>
        </p:blipFill>
        <p:spPr>
          <a:xfrm>
            <a:off x="0" y="397580"/>
            <a:ext cx="9143992" cy="4745920"/>
          </a:xfrm>
          <a:prstGeom prst="rect">
            <a:avLst/>
          </a:prstGeom>
          <a:noFill/>
          <a:ln>
            <a:noFill/>
          </a:ln>
        </p:spPr>
      </p:pic>
      <p:sp>
        <p:nvSpPr>
          <p:cNvPr id="202" name="Google Shape;202;p30"/>
          <p:cNvSpPr txBox="1"/>
          <p:nvPr/>
        </p:nvSpPr>
        <p:spPr>
          <a:xfrm>
            <a:off x="248102" y="1744184"/>
            <a:ext cx="8567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5000">
                <a:solidFill>
                  <a:srgbClr val="9900FF"/>
                </a:solidFill>
                <a:latin typeface="Caveat"/>
                <a:ea typeface="Caveat"/>
                <a:cs typeface="Caveat"/>
                <a:sym typeface="Caveat"/>
              </a:rPr>
              <a:t>Advantages of Terraform</a:t>
            </a:r>
            <a:endParaRPr b="1" sz="5000">
              <a:solidFill>
                <a:srgbClr val="9900FF"/>
              </a:solidFill>
              <a:latin typeface="Caveat"/>
              <a:ea typeface="Caveat"/>
              <a:cs typeface="Caveat"/>
              <a:sym typeface="Cave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1"/>
          <p:cNvPicPr preferRelativeResize="0"/>
          <p:nvPr/>
        </p:nvPicPr>
        <p:blipFill>
          <a:blip r:embed="rId3">
            <a:alphaModFix/>
          </a:blip>
          <a:stretch>
            <a:fillRect/>
          </a:stretch>
        </p:blipFill>
        <p:spPr>
          <a:xfrm>
            <a:off x="0" y="0"/>
            <a:ext cx="9144000" cy="5105200"/>
          </a:xfrm>
          <a:prstGeom prst="rect">
            <a:avLst/>
          </a:prstGeom>
          <a:noFill/>
          <a:ln>
            <a:noFill/>
          </a:ln>
        </p:spPr>
      </p:pic>
      <p:pic>
        <p:nvPicPr>
          <p:cNvPr id="208" name="Google Shape;208;p31"/>
          <p:cNvPicPr preferRelativeResize="0"/>
          <p:nvPr/>
        </p:nvPicPr>
        <p:blipFill>
          <a:blip r:embed="rId4">
            <a:alphaModFix amt="20000"/>
          </a:blip>
          <a:stretch>
            <a:fillRect/>
          </a:stretch>
        </p:blipFill>
        <p:spPr>
          <a:xfrm>
            <a:off x="0" y="394599"/>
            <a:ext cx="9143992" cy="4710601"/>
          </a:xfrm>
          <a:prstGeom prst="rect">
            <a:avLst/>
          </a:prstGeom>
          <a:noFill/>
          <a:ln>
            <a:noFill/>
          </a:ln>
        </p:spPr>
      </p:pic>
      <p:sp>
        <p:nvSpPr>
          <p:cNvPr id="209" name="Google Shape;209;p31"/>
          <p:cNvSpPr txBox="1"/>
          <p:nvPr/>
        </p:nvSpPr>
        <p:spPr>
          <a:xfrm>
            <a:off x="0" y="12582"/>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210" name="Google Shape;210;p31"/>
          <p:cNvSpPr txBox="1"/>
          <p:nvPr/>
        </p:nvSpPr>
        <p:spPr>
          <a:xfrm>
            <a:off x="132768" y="526009"/>
            <a:ext cx="856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800">
                <a:solidFill>
                  <a:srgbClr val="9900FF"/>
                </a:solidFill>
                <a:latin typeface="Caveat"/>
                <a:ea typeface="Caveat"/>
                <a:cs typeface="Caveat"/>
                <a:sym typeface="Caveat"/>
              </a:rPr>
              <a:t>Advantages of Terraform</a:t>
            </a:r>
            <a:endParaRPr b="1" sz="2800">
              <a:solidFill>
                <a:srgbClr val="9900FF"/>
              </a:solidFill>
              <a:latin typeface="Caveat"/>
              <a:ea typeface="Caveat"/>
              <a:cs typeface="Caveat"/>
              <a:sym typeface="Caveat"/>
            </a:endParaRPr>
          </a:p>
        </p:txBody>
      </p:sp>
      <p:sp>
        <p:nvSpPr>
          <p:cNvPr id="211" name="Google Shape;211;p31"/>
          <p:cNvSpPr txBox="1"/>
          <p:nvPr/>
        </p:nvSpPr>
        <p:spPr>
          <a:xfrm>
            <a:off x="247890" y="1280072"/>
            <a:ext cx="84525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500">
                <a:solidFill>
                  <a:srgbClr val="9900FF"/>
                </a:solidFill>
                <a:latin typeface="Caveat"/>
                <a:ea typeface="Caveat"/>
                <a:cs typeface="Caveat"/>
                <a:sym typeface="Caveat"/>
              </a:rPr>
              <a:t>Platform Agnostic</a:t>
            </a:r>
            <a:endParaRPr b="1" sz="2500">
              <a:solidFill>
                <a:srgbClr val="9900FF"/>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lang="tr" sz="2000">
                <a:solidFill>
                  <a:schemeClr val="lt1"/>
                </a:solidFill>
                <a:latin typeface="Caveat"/>
                <a:ea typeface="Caveat"/>
                <a:cs typeface="Caveat"/>
                <a:sym typeface="Caveat"/>
              </a:rPr>
              <a:t>In a modern datacenter, you may have several different clouds and</a:t>
            </a:r>
            <a:endParaRPr sz="2000">
              <a:solidFill>
                <a:schemeClr val="lt1"/>
              </a:solidFill>
              <a:latin typeface="Caveat"/>
              <a:ea typeface="Caveat"/>
              <a:cs typeface="Caveat"/>
              <a:sym typeface="Caveat"/>
            </a:endParaRPr>
          </a:p>
          <a:p>
            <a:pPr indent="0" lvl="0" marL="0" rtl="0" algn="l">
              <a:spcBef>
                <a:spcPts val="0"/>
              </a:spcBef>
              <a:spcAft>
                <a:spcPts val="0"/>
              </a:spcAft>
              <a:buNone/>
            </a:pPr>
            <a:r>
              <a:rPr lang="tr" sz="2000">
                <a:solidFill>
                  <a:schemeClr val="lt1"/>
                </a:solidFill>
                <a:latin typeface="Caveat"/>
                <a:ea typeface="Caveat"/>
                <a:cs typeface="Caveat"/>
                <a:sym typeface="Caveat"/>
              </a:rPr>
              <a:t>platforms to support your various applications.</a:t>
            </a:r>
            <a:endParaRPr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lang="tr" sz="2000">
                <a:solidFill>
                  <a:schemeClr val="lt1"/>
                </a:solidFill>
                <a:latin typeface="Caveat"/>
                <a:ea typeface="Caveat"/>
                <a:cs typeface="Caveat"/>
                <a:sym typeface="Caveat"/>
              </a:rPr>
              <a:t>With Terraform, you can manage a heterogeneous environment</a:t>
            </a:r>
            <a:endParaRPr sz="2000">
              <a:solidFill>
                <a:schemeClr val="lt1"/>
              </a:solidFill>
              <a:latin typeface="Caveat"/>
              <a:ea typeface="Caveat"/>
              <a:cs typeface="Caveat"/>
              <a:sym typeface="Caveat"/>
            </a:endParaRPr>
          </a:p>
          <a:p>
            <a:pPr indent="0" lvl="0" marL="0" rtl="0" algn="l">
              <a:spcBef>
                <a:spcPts val="0"/>
              </a:spcBef>
              <a:spcAft>
                <a:spcPts val="0"/>
              </a:spcAft>
              <a:buNone/>
            </a:pPr>
            <a:r>
              <a:rPr lang="tr" sz="2000">
                <a:solidFill>
                  <a:schemeClr val="lt1"/>
                </a:solidFill>
                <a:latin typeface="Caveat"/>
                <a:ea typeface="Caveat"/>
                <a:cs typeface="Caveat"/>
                <a:sym typeface="Caveat"/>
              </a:rPr>
              <a:t>with the same workflow by creating a configuration file to fit the needs</a:t>
            </a:r>
            <a:endParaRPr sz="2000">
              <a:solidFill>
                <a:schemeClr val="lt1"/>
              </a:solidFill>
              <a:latin typeface="Caveat"/>
              <a:ea typeface="Caveat"/>
              <a:cs typeface="Caveat"/>
              <a:sym typeface="Caveat"/>
            </a:endParaRPr>
          </a:p>
          <a:p>
            <a:pPr indent="0" lvl="0" marL="0" rtl="0" algn="l">
              <a:spcBef>
                <a:spcPts val="0"/>
              </a:spcBef>
              <a:spcAft>
                <a:spcPts val="0"/>
              </a:spcAft>
              <a:buNone/>
            </a:pPr>
            <a:r>
              <a:rPr lang="tr" sz="2000">
                <a:solidFill>
                  <a:schemeClr val="lt1"/>
                </a:solidFill>
                <a:latin typeface="Caveat"/>
                <a:ea typeface="Caveat"/>
                <a:cs typeface="Caveat"/>
                <a:sym typeface="Caveat"/>
              </a:rPr>
              <a:t>of your project or organization.</a:t>
            </a:r>
            <a:endParaRPr sz="2000">
              <a:solidFill>
                <a:schemeClr val="l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62" name="Google Shape;62;p14"/>
          <p:cNvPicPr preferRelativeResize="0"/>
          <p:nvPr/>
        </p:nvPicPr>
        <p:blipFill>
          <a:blip r:embed="rId4">
            <a:alphaModFix/>
          </a:blip>
          <a:stretch>
            <a:fillRect/>
          </a:stretch>
        </p:blipFill>
        <p:spPr>
          <a:xfrm>
            <a:off x="4995293" y="502795"/>
            <a:ext cx="3972589" cy="3751272"/>
          </a:xfrm>
          <a:prstGeom prst="rect">
            <a:avLst/>
          </a:prstGeom>
          <a:noFill/>
          <a:ln>
            <a:noFill/>
          </a:ln>
        </p:spPr>
      </p:pic>
      <p:pic>
        <p:nvPicPr>
          <p:cNvPr id="63" name="Google Shape;63;p14"/>
          <p:cNvPicPr preferRelativeResize="0"/>
          <p:nvPr/>
        </p:nvPicPr>
        <p:blipFill>
          <a:blip r:embed="rId5">
            <a:alphaModFix amt="20000"/>
          </a:blip>
          <a:stretch>
            <a:fillRect/>
          </a:stretch>
        </p:blipFill>
        <p:spPr>
          <a:xfrm>
            <a:off x="0" y="389275"/>
            <a:ext cx="9143999" cy="4754225"/>
          </a:xfrm>
          <a:prstGeom prst="rect">
            <a:avLst/>
          </a:prstGeom>
          <a:noFill/>
          <a:ln>
            <a:noFill/>
          </a:ln>
        </p:spPr>
      </p:pic>
      <p:sp>
        <p:nvSpPr>
          <p:cNvPr id="64" name="Google Shape;64;p14"/>
          <p:cNvSpPr txBox="1"/>
          <p:nvPr/>
        </p:nvSpPr>
        <p:spPr>
          <a:xfrm>
            <a:off x="692725" y="1813996"/>
            <a:ext cx="4137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6000">
                <a:solidFill>
                  <a:srgbClr val="9900FF"/>
                </a:solidFill>
                <a:latin typeface="Caveat"/>
                <a:ea typeface="Caveat"/>
                <a:cs typeface="Caveat"/>
                <a:sym typeface="Caveat"/>
              </a:rPr>
              <a:t>TERRAFORM</a:t>
            </a:r>
            <a:endParaRPr sz="6000">
              <a:solidFill>
                <a:srgbClr val="9900FF"/>
              </a:solidFill>
              <a:latin typeface="Caveat"/>
              <a:ea typeface="Caveat"/>
              <a:cs typeface="Caveat"/>
              <a:sym typeface="Caveat"/>
            </a:endParaRPr>
          </a:p>
        </p:txBody>
      </p:sp>
      <p:sp>
        <p:nvSpPr>
          <p:cNvPr id="65" name="Google Shape;65;p14"/>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17" name="Google Shape;217;p32"/>
          <p:cNvPicPr preferRelativeResize="0"/>
          <p:nvPr/>
        </p:nvPicPr>
        <p:blipFill>
          <a:blip r:embed="rId4">
            <a:alphaModFix amt="20000"/>
          </a:blip>
          <a:stretch>
            <a:fillRect/>
          </a:stretch>
        </p:blipFill>
        <p:spPr>
          <a:xfrm>
            <a:off x="0" y="397559"/>
            <a:ext cx="9143992" cy="4745941"/>
          </a:xfrm>
          <a:prstGeom prst="rect">
            <a:avLst/>
          </a:prstGeom>
          <a:noFill/>
          <a:ln>
            <a:noFill/>
          </a:ln>
        </p:spPr>
      </p:pic>
      <p:sp>
        <p:nvSpPr>
          <p:cNvPr id="218" name="Google Shape;218;p32"/>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219" name="Google Shape;219;p32"/>
          <p:cNvSpPr txBox="1"/>
          <p:nvPr/>
        </p:nvSpPr>
        <p:spPr>
          <a:xfrm>
            <a:off x="132768" y="529955"/>
            <a:ext cx="856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800">
                <a:solidFill>
                  <a:srgbClr val="9900FF"/>
                </a:solidFill>
                <a:latin typeface="Caveat"/>
                <a:ea typeface="Caveat"/>
                <a:cs typeface="Caveat"/>
                <a:sym typeface="Caveat"/>
              </a:rPr>
              <a:t>Advantages of Terraform</a:t>
            </a:r>
            <a:endParaRPr b="1" sz="2800">
              <a:solidFill>
                <a:srgbClr val="9900FF"/>
              </a:solidFill>
              <a:latin typeface="Caveat"/>
              <a:ea typeface="Caveat"/>
              <a:cs typeface="Caveat"/>
              <a:sym typeface="Caveat"/>
            </a:endParaRPr>
          </a:p>
        </p:txBody>
      </p:sp>
      <p:sp>
        <p:nvSpPr>
          <p:cNvPr id="220" name="Google Shape;220;p32"/>
          <p:cNvSpPr txBox="1"/>
          <p:nvPr/>
        </p:nvSpPr>
        <p:spPr>
          <a:xfrm>
            <a:off x="247890" y="1133655"/>
            <a:ext cx="84525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000">
                <a:solidFill>
                  <a:srgbClr val="9900FF"/>
                </a:solidFill>
                <a:latin typeface="Caveat"/>
                <a:ea typeface="Caveat"/>
                <a:cs typeface="Caveat"/>
                <a:sym typeface="Caveat"/>
              </a:rPr>
              <a:t>State Management</a:t>
            </a:r>
            <a:endParaRPr b="1" sz="2000">
              <a:solidFill>
                <a:srgbClr val="9900FF"/>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chemeClr val="lt1"/>
                </a:solidFill>
                <a:latin typeface="Caveat"/>
                <a:ea typeface="Caveat"/>
                <a:cs typeface="Caveat"/>
                <a:sym typeface="Caveat"/>
              </a:rPr>
              <a:t>Terraform creates a state file when a project is first initialized. Terraform uses this local state to create plans and make changes to your infrastructure.</a:t>
            </a:r>
            <a:endParaRPr b="1"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chemeClr val="lt1"/>
                </a:solidFill>
                <a:latin typeface="Caveat"/>
                <a:ea typeface="Caveat"/>
                <a:cs typeface="Caveat"/>
                <a:sym typeface="Caveat"/>
              </a:rPr>
              <a:t>Prior to any operation, Terraform does a refresh to update the state with the real infrastructure. This means that Terraform state is the source of truth by which configuration changes are measured.</a:t>
            </a:r>
            <a:endParaRPr b="1"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chemeClr val="lt1"/>
                </a:solidFill>
                <a:latin typeface="Caveat"/>
                <a:ea typeface="Caveat"/>
                <a:cs typeface="Caveat"/>
                <a:sym typeface="Caveat"/>
              </a:rPr>
              <a:t>If a change is made or a resource is appended to a configuration, Terraform compares those changes with the state file to determine what changes result in a new resource or resource modifications.</a:t>
            </a:r>
            <a:endParaRPr b="1" sz="2000">
              <a:solidFill>
                <a:schemeClr val="lt1"/>
              </a:solidFill>
              <a:latin typeface="Caveat"/>
              <a:ea typeface="Caveat"/>
              <a:cs typeface="Caveat"/>
              <a:sym typeface="Caveat"/>
            </a:endParaRPr>
          </a:p>
          <a:p>
            <a:pPr indent="0" lvl="0" marL="0" rtl="0" algn="l">
              <a:spcBef>
                <a:spcPts val="0"/>
              </a:spcBef>
              <a:spcAft>
                <a:spcPts val="0"/>
              </a:spcAft>
              <a:buNone/>
            </a:pPr>
            <a:r>
              <a:t/>
            </a:r>
            <a:endParaRPr b="1" sz="2000">
              <a:solidFill>
                <a:schemeClr val="lt1"/>
              </a:solidFill>
              <a:latin typeface="Caveat"/>
              <a:ea typeface="Caveat"/>
              <a:cs typeface="Caveat"/>
              <a:sym typeface="Cave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26" name="Google Shape;226;p33"/>
          <p:cNvPicPr preferRelativeResize="0"/>
          <p:nvPr/>
        </p:nvPicPr>
        <p:blipFill>
          <a:blip r:embed="rId4">
            <a:alphaModFix amt="20000"/>
          </a:blip>
          <a:stretch>
            <a:fillRect/>
          </a:stretch>
        </p:blipFill>
        <p:spPr>
          <a:xfrm>
            <a:off x="0" y="397559"/>
            <a:ext cx="9143992" cy="4745941"/>
          </a:xfrm>
          <a:prstGeom prst="rect">
            <a:avLst/>
          </a:prstGeom>
          <a:noFill/>
          <a:ln>
            <a:noFill/>
          </a:ln>
        </p:spPr>
      </p:pic>
      <p:sp>
        <p:nvSpPr>
          <p:cNvPr id="227" name="Google Shape;227;p33"/>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228" name="Google Shape;228;p33"/>
          <p:cNvSpPr txBox="1"/>
          <p:nvPr/>
        </p:nvSpPr>
        <p:spPr>
          <a:xfrm>
            <a:off x="132768" y="529955"/>
            <a:ext cx="856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800">
                <a:solidFill>
                  <a:srgbClr val="9900FF"/>
                </a:solidFill>
                <a:latin typeface="Caveat"/>
                <a:ea typeface="Caveat"/>
                <a:cs typeface="Caveat"/>
                <a:sym typeface="Caveat"/>
              </a:rPr>
              <a:t>Advantages of Terraform</a:t>
            </a:r>
            <a:endParaRPr b="1" sz="2800">
              <a:solidFill>
                <a:srgbClr val="9900FF"/>
              </a:solidFill>
              <a:latin typeface="Caveat"/>
              <a:ea typeface="Caveat"/>
              <a:cs typeface="Caveat"/>
              <a:sym typeface="Caveat"/>
            </a:endParaRPr>
          </a:p>
        </p:txBody>
      </p:sp>
      <p:sp>
        <p:nvSpPr>
          <p:cNvPr id="229" name="Google Shape;229;p33"/>
          <p:cNvSpPr txBox="1"/>
          <p:nvPr/>
        </p:nvSpPr>
        <p:spPr>
          <a:xfrm>
            <a:off x="247890" y="1133655"/>
            <a:ext cx="8452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000">
                <a:solidFill>
                  <a:srgbClr val="9900FF"/>
                </a:solidFill>
                <a:latin typeface="Caveat"/>
                <a:ea typeface="Caveat"/>
                <a:cs typeface="Caveat"/>
                <a:sym typeface="Caveat"/>
              </a:rPr>
              <a:t>Operator Confidence</a:t>
            </a:r>
            <a:endParaRPr b="1" sz="2000">
              <a:solidFill>
                <a:srgbClr val="9900FF"/>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chemeClr val="lt1"/>
                </a:solidFill>
                <a:latin typeface="Caveat"/>
                <a:ea typeface="Caveat"/>
                <a:cs typeface="Caveat"/>
                <a:sym typeface="Caveat"/>
              </a:rPr>
              <a:t>The workflow built into Terraform aims to instill confidence in users by promoting easily repeatable operations and a planning phase to allow users to ensure the actions taken by Terraform will not cause disruption in their environment.</a:t>
            </a:r>
            <a:endParaRPr b="1"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b="1" lang="tr" sz="2000">
                <a:solidFill>
                  <a:schemeClr val="lt1"/>
                </a:solidFill>
                <a:latin typeface="Caveat"/>
                <a:ea typeface="Caveat"/>
                <a:cs typeface="Caveat"/>
                <a:sym typeface="Caveat"/>
              </a:rPr>
              <a:t>Upon terraform apply, the user will be prompted to review the proposed changes and must affirm the changes or else Terraform will not apply the proposed plan.</a:t>
            </a:r>
            <a:endParaRPr b="1" sz="2000">
              <a:solidFill>
                <a:schemeClr val="lt1"/>
              </a:solidFill>
              <a:latin typeface="Caveat"/>
              <a:ea typeface="Caveat"/>
              <a:cs typeface="Caveat"/>
              <a:sym typeface="Caveat"/>
            </a:endParaRPr>
          </a:p>
          <a:p>
            <a:pPr indent="0" lvl="0" marL="0" rtl="0" algn="l">
              <a:spcBef>
                <a:spcPts val="0"/>
              </a:spcBef>
              <a:spcAft>
                <a:spcPts val="0"/>
              </a:spcAft>
              <a:buNone/>
            </a:pPr>
            <a:r>
              <a:t/>
            </a:r>
            <a:endParaRPr b="1" sz="2000">
              <a:solidFill>
                <a:srgbClr val="9900FF"/>
              </a:solidFill>
              <a:latin typeface="Caveat"/>
              <a:ea typeface="Caveat"/>
              <a:cs typeface="Caveat"/>
              <a:sym typeface="Caveat"/>
            </a:endParaRPr>
          </a:p>
          <a:p>
            <a:pPr indent="0" lvl="0" marL="0" rtl="0" algn="l">
              <a:spcBef>
                <a:spcPts val="0"/>
              </a:spcBef>
              <a:spcAft>
                <a:spcPts val="0"/>
              </a:spcAft>
              <a:buNone/>
            </a:pPr>
            <a:r>
              <a:t/>
            </a:r>
            <a:endParaRPr b="1" sz="2000">
              <a:solidFill>
                <a:schemeClr val="lt1"/>
              </a:solidFill>
              <a:latin typeface="Caveat"/>
              <a:ea typeface="Caveat"/>
              <a:cs typeface="Caveat"/>
              <a:sym typeface="Cave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0" y="0"/>
            <a:ext cx="9144000" cy="5143499"/>
          </a:xfrm>
          <a:prstGeom prst="rect">
            <a:avLst/>
          </a:prstGeom>
          <a:noFill/>
          <a:ln>
            <a:noFill/>
          </a:ln>
        </p:spPr>
      </p:pic>
      <p:sp>
        <p:nvSpPr>
          <p:cNvPr id="235" name="Google Shape;235;p34"/>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pic>
        <p:nvPicPr>
          <p:cNvPr id="236" name="Google Shape;236;p34"/>
          <p:cNvPicPr preferRelativeResize="0"/>
          <p:nvPr/>
        </p:nvPicPr>
        <p:blipFill>
          <a:blip r:embed="rId4">
            <a:alphaModFix amt="20000"/>
          </a:blip>
          <a:stretch>
            <a:fillRect/>
          </a:stretch>
        </p:blipFill>
        <p:spPr>
          <a:xfrm>
            <a:off x="0" y="397580"/>
            <a:ext cx="9143992" cy="4745920"/>
          </a:xfrm>
          <a:prstGeom prst="rect">
            <a:avLst/>
          </a:prstGeom>
          <a:noFill/>
          <a:ln>
            <a:noFill/>
          </a:ln>
        </p:spPr>
      </p:pic>
      <p:sp>
        <p:nvSpPr>
          <p:cNvPr id="237" name="Google Shape;237;p34"/>
          <p:cNvSpPr txBox="1"/>
          <p:nvPr/>
        </p:nvSpPr>
        <p:spPr>
          <a:xfrm>
            <a:off x="248102" y="1744184"/>
            <a:ext cx="8567400" cy="9543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tr" sz="5000">
                <a:solidFill>
                  <a:srgbClr val="9900FF"/>
                </a:solidFill>
                <a:latin typeface="Caveat"/>
                <a:ea typeface="Caveat"/>
                <a:cs typeface="Caveat"/>
                <a:sym typeface="Caveat"/>
              </a:rPr>
              <a:t>Terraform &amp; Ansible</a:t>
            </a:r>
            <a:endParaRPr b="1" sz="5000">
              <a:solidFill>
                <a:srgbClr val="9900FF"/>
              </a:solidFill>
              <a:latin typeface="Caveat"/>
              <a:ea typeface="Caveat"/>
              <a:cs typeface="Caveat"/>
              <a:sym typeface="Cave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43" name="Google Shape;243;p35"/>
          <p:cNvPicPr preferRelativeResize="0"/>
          <p:nvPr/>
        </p:nvPicPr>
        <p:blipFill>
          <a:blip r:embed="rId4">
            <a:alphaModFix amt="20000"/>
          </a:blip>
          <a:stretch>
            <a:fillRect/>
          </a:stretch>
        </p:blipFill>
        <p:spPr>
          <a:xfrm>
            <a:off x="0" y="397559"/>
            <a:ext cx="9143990" cy="4745941"/>
          </a:xfrm>
          <a:prstGeom prst="rect">
            <a:avLst/>
          </a:prstGeom>
          <a:noFill/>
          <a:ln>
            <a:noFill/>
          </a:ln>
        </p:spPr>
      </p:pic>
      <p:sp>
        <p:nvSpPr>
          <p:cNvPr id="244" name="Google Shape;244;p35"/>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pic>
        <p:nvPicPr>
          <p:cNvPr id="245" name="Google Shape;245;p35"/>
          <p:cNvPicPr preferRelativeResize="0"/>
          <p:nvPr/>
        </p:nvPicPr>
        <p:blipFill>
          <a:blip r:embed="rId5">
            <a:alphaModFix/>
          </a:blip>
          <a:stretch>
            <a:fillRect/>
          </a:stretch>
        </p:blipFill>
        <p:spPr>
          <a:xfrm>
            <a:off x="109329" y="1303840"/>
            <a:ext cx="8825330" cy="2933380"/>
          </a:xfrm>
          <a:prstGeom prst="rect">
            <a:avLst/>
          </a:prstGeom>
          <a:noFill/>
          <a:ln>
            <a:noFill/>
          </a:ln>
        </p:spPr>
      </p:pic>
      <p:sp>
        <p:nvSpPr>
          <p:cNvPr id="246" name="Google Shape;246;p35"/>
          <p:cNvSpPr txBox="1"/>
          <p:nvPr/>
        </p:nvSpPr>
        <p:spPr>
          <a:xfrm>
            <a:off x="71725" y="516375"/>
            <a:ext cx="856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4000">
                <a:solidFill>
                  <a:srgbClr val="9900FF"/>
                </a:solidFill>
                <a:latin typeface="Caveat"/>
                <a:ea typeface="Caveat"/>
                <a:cs typeface="Caveat"/>
                <a:sym typeface="Caveat"/>
              </a:rPr>
              <a:t>Terraform &amp; Ansible</a:t>
            </a:r>
            <a:endParaRPr b="1" sz="4000">
              <a:solidFill>
                <a:srgbClr val="9900FF"/>
              </a:solidFill>
              <a:latin typeface="Caveat"/>
              <a:ea typeface="Caveat"/>
              <a:cs typeface="Caveat"/>
              <a:sym typeface="Cave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52" name="Google Shape;252;p36"/>
          <p:cNvPicPr preferRelativeResize="0"/>
          <p:nvPr/>
        </p:nvPicPr>
        <p:blipFill>
          <a:blip r:embed="rId4">
            <a:alphaModFix amt="20000"/>
          </a:blip>
          <a:stretch>
            <a:fillRect/>
          </a:stretch>
        </p:blipFill>
        <p:spPr>
          <a:xfrm>
            <a:off x="0" y="397559"/>
            <a:ext cx="9143995" cy="4745941"/>
          </a:xfrm>
          <a:prstGeom prst="rect">
            <a:avLst/>
          </a:prstGeom>
          <a:noFill/>
          <a:ln>
            <a:noFill/>
          </a:ln>
        </p:spPr>
      </p:pic>
      <p:sp>
        <p:nvSpPr>
          <p:cNvPr id="253" name="Google Shape;253;p36"/>
          <p:cNvSpPr txBox="1"/>
          <p:nvPr/>
        </p:nvSpPr>
        <p:spPr>
          <a:xfrm>
            <a:off x="0" y="12676"/>
            <a:ext cx="906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254" name="Google Shape;254;p36"/>
          <p:cNvSpPr txBox="1"/>
          <p:nvPr/>
        </p:nvSpPr>
        <p:spPr>
          <a:xfrm>
            <a:off x="71725" y="516375"/>
            <a:ext cx="856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4000">
                <a:solidFill>
                  <a:srgbClr val="9900FF"/>
                </a:solidFill>
                <a:latin typeface="Caveat"/>
                <a:ea typeface="Caveat"/>
                <a:cs typeface="Caveat"/>
                <a:sym typeface="Caveat"/>
              </a:rPr>
              <a:t>Terraform &amp; Ansible</a:t>
            </a:r>
            <a:endParaRPr b="1" sz="4000">
              <a:solidFill>
                <a:srgbClr val="9900FF"/>
              </a:solidFill>
              <a:latin typeface="Caveat"/>
              <a:ea typeface="Caveat"/>
              <a:cs typeface="Caveat"/>
              <a:sym typeface="Caveat"/>
            </a:endParaRPr>
          </a:p>
        </p:txBody>
      </p:sp>
      <p:pic>
        <p:nvPicPr>
          <p:cNvPr id="255" name="Google Shape;255;p36"/>
          <p:cNvPicPr preferRelativeResize="0"/>
          <p:nvPr/>
        </p:nvPicPr>
        <p:blipFill>
          <a:blip r:embed="rId5">
            <a:alphaModFix/>
          </a:blip>
          <a:stretch>
            <a:fillRect/>
          </a:stretch>
        </p:blipFill>
        <p:spPr>
          <a:xfrm>
            <a:off x="71725" y="1272189"/>
            <a:ext cx="8890069" cy="30090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7"/>
          <p:cNvPicPr preferRelativeResize="0"/>
          <p:nvPr/>
        </p:nvPicPr>
        <p:blipFill>
          <a:blip r:embed="rId3">
            <a:alphaModFix/>
          </a:blip>
          <a:stretch>
            <a:fillRect/>
          </a:stretch>
        </p:blipFill>
        <p:spPr>
          <a:xfrm>
            <a:off x="0" y="0"/>
            <a:ext cx="9144000" cy="5143499"/>
          </a:xfrm>
          <a:prstGeom prst="rect">
            <a:avLst/>
          </a:prstGeom>
          <a:noFill/>
          <a:ln>
            <a:noFill/>
          </a:ln>
        </p:spPr>
      </p:pic>
      <p:sp>
        <p:nvSpPr>
          <p:cNvPr id="261" name="Google Shape;261;p37"/>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pic>
        <p:nvPicPr>
          <p:cNvPr id="262" name="Google Shape;262;p37"/>
          <p:cNvPicPr preferRelativeResize="0"/>
          <p:nvPr/>
        </p:nvPicPr>
        <p:blipFill>
          <a:blip r:embed="rId4">
            <a:alphaModFix amt="20000"/>
          </a:blip>
          <a:stretch>
            <a:fillRect/>
          </a:stretch>
        </p:blipFill>
        <p:spPr>
          <a:xfrm>
            <a:off x="0" y="397580"/>
            <a:ext cx="9143992" cy="4745920"/>
          </a:xfrm>
          <a:prstGeom prst="rect">
            <a:avLst/>
          </a:prstGeom>
          <a:noFill/>
          <a:ln>
            <a:noFill/>
          </a:ln>
        </p:spPr>
      </p:pic>
      <p:sp>
        <p:nvSpPr>
          <p:cNvPr id="263" name="Google Shape;263;p37"/>
          <p:cNvSpPr txBox="1"/>
          <p:nvPr/>
        </p:nvSpPr>
        <p:spPr>
          <a:xfrm>
            <a:off x="173480" y="577417"/>
            <a:ext cx="8567400" cy="9543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tr" sz="5000">
                <a:solidFill>
                  <a:srgbClr val="9900FF"/>
                </a:solidFill>
                <a:latin typeface="Caveat"/>
                <a:ea typeface="Caveat"/>
                <a:cs typeface="Caveat"/>
                <a:sym typeface="Caveat"/>
              </a:rPr>
              <a:t>Terraform &amp; Ansible</a:t>
            </a:r>
            <a:endParaRPr b="1" sz="5000">
              <a:solidFill>
                <a:srgbClr val="9900FF"/>
              </a:solidFill>
              <a:latin typeface="Caveat"/>
              <a:ea typeface="Caveat"/>
              <a:cs typeface="Caveat"/>
              <a:sym typeface="Caveat"/>
            </a:endParaRPr>
          </a:p>
        </p:txBody>
      </p:sp>
      <p:sp>
        <p:nvSpPr>
          <p:cNvPr id="264" name="Google Shape;264;p37"/>
          <p:cNvSpPr txBox="1"/>
          <p:nvPr/>
        </p:nvSpPr>
        <p:spPr>
          <a:xfrm>
            <a:off x="1859492" y="1641645"/>
            <a:ext cx="4884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chemeClr val="lt1"/>
                </a:solidFill>
                <a:latin typeface="Caveat"/>
                <a:ea typeface="Caveat"/>
                <a:cs typeface="Caveat"/>
                <a:sym typeface="Caveat"/>
              </a:rPr>
              <a:t>. </a:t>
            </a:r>
            <a:r>
              <a:rPr b="1" lang="tr" sz="1800">
                <a:solidFill>
                  <a:schemeClr val="lt1"/>
                </a:solidFill>
                <a:latin typeface="Caveat"/>
                <a:ea typeface="Caveat"/>
                <a:cs typeface="Caveat"/>
                <a:sym typeface="Caveat"/>
              </a:rPr>
              <a:t>Terraform Documentation</a:t>
            </a:r>
            <a:endParaRPr b="1" sz="1800">
              <a:solidFill>
                <a:schemeClr val="lt1"/>
              </a:solidFill>
              <a:latin typeface="Caveat"/>
              <a:ea typeface="Caveat"/>
              <a:cs typeface="Caveat"/>
              <a:sym typeface="Caveat"/>
            </a:endParaRPr>
          </a:p>
          <a:p>
            <a:pPr indent="0" lvl="0" marL="0" rtl="0" algn="l">
              <a:spcBef>
                <a:spcPts val="0"/>
              </a:spcBef>
              <a:spcAft>
                <a:spcPts val="0"/>
              </a:spcAft>
              <a:buNone/>
            </a:pPr>
            <a:r>
              <a:rPr b="1" lang="tr" sz="1800">
                <a:solidFill>
                  <a:schemeClr val="lt1"/>
                </a:solidFill>
                <a:latin typeface="Caveat"/>
                <a:ea typeface="Caveat"/>
                <a:cs typeface="Caveat"/>
                <a:sym typeface="Caveat"/>
              </a:rPr>
              <a:t>• Hashicorp/terraform (Github Page)</a:t>
            </a:r>
            <a:endParaRPr b="1" sz="1800">
              <a:solidFill>
                <a:schemeClr val="lt1"/>
              </a:solidFill>
              <a:latin typeface="Caveat"/>
              <a:ea typeface="Caveat"/>
              <a:cs typeface="Caveat"/>
              <a:sym typeface="Caveat"/>
            </a:endParaRPr>
          </a:p>
          <a:p>
            <a:pPr indent="0" lvl="0" marL="0" rtl="0" algn="l">
              <a:spcBef>
                <a:spcPts val="0"/>
              </a:spcBef>
              <a:spcAft>
                <a:spcPts val="0"/>
              </a:spcAft>
              <a:buNone/>
            </a:pPr>
            <a:r>
              <a:rPr b="1" lang="tr" sz="1800">
                <a:solidFill>
                  <a:schemeClr val="lt1"/>
                </a:solidFill>
                <a:latin typeface="Caveat"/>
                <a:ea typeface="Caveat"/>
                <a:cs typeface="Caveat"/>
                <a:sym typeface="Caveat"/>
              </a:rPr>
              <a:t>• Shuaibiyy/awesome-terraform</a:t>
            </a:r>
            <a:endParaRPr b="1" sz="1800">
              <a:solidFill>
                <a:schemeClr val="lt1"/>
              </a:solidFill>
              <a:latin typeface="Caveat"/>
              <a:ea typeface="Caveat"/>
              <a:cs typeface="Caveat"/>
              <a:sym typeface="Caveat"/>
            </a:endParaRPr>
          </a:p>
          <a:p>
            <a:pPr indent="0" lvl="0" marL="0" rtl="0" algn="l">
              <a:spcBef>
                <a:spcPts val="0"/>
              </a:spcBef>
              <a:spcAft>
                <a:spcPts val="0"/>
              </a:spcAft>
              <a:buNone/>
            </a:pPr>
            <a:r>
              <a:rPr b="1" lang="tr" sz="1800">
                <a:solidFill>
                  <a:schemeClr val="lt1"/>
                </a:solidFill>
                <a:latin typeface="Caveat"/>
                <a:ea typeface="Caveat"/>
                <a:cs typeface="Caveat"/>
                <a:sym typeface="Caveat"/>
              </a:rPr>
              <a:t>• tfutils/tfenv</a:t>
            </a:r>
            <a:endParaRPr b="1" sz="1800">
              <a:solidFill>
                <a:schemeClr val="lt1"/>
              </a:solidFill>
              <a:latin typeface="Caveat"/>
              <a:ea typeface="Caveat"/>
              <a:cs typeface="Caveat"/>
              <a:sym typeface="Caveat"/>
            </a:endParaRPr>
          </a:p>
          <a:p>
            <a:pPr indent="0" lvl="0" marL="0" rtl="0" algn="l">
              <a:spcBef>
                <a:spcPts val="0"/>
              </a:spcBef>
              <a:spcAft>
                <a:spcPts val="0"/>
              </a:spcAft>
              <a:buNone/>
            </a:pPr>
            <a:r>
              <a:rPr b="1" lang="tr" sz="1800">
                <a:solidFill>
                  <a:schemeClr val="lt1"/>
                </a:solidFill>
                <a:latin typeface="Caveat"/>
                <a:ea typeface="Caveat"/>
                <a:cs typeface="Caveat"/>
                <a:sym typeface="Caveat"/>
              </a:rPr>
              <a:t>• gruntwork-io/terragrunt</a:t>
            </a:r>
            <a:endParaRPr b="1" sz="1800">
              <a:solidFill>
                <a:schemeClr val="lt1"/>
              </a:solidFill>
              <a:latin typeface="Caveat"/>
              <a:ea typeface="Caveat"/>
              <a:cs typeface="Caveat"/>
              <a:sym typeface="Caveat"/>
            </a:endParaRPr>
          </a:p>
          <a:p>
            <a:pPr indent="0" lvl="0" marL="0" rtl="0" algn="l">
              <a:spcBef>
                <a:spcPts val="0"/>
              </a:spcBef>
              <a:spcAft>
                <a:spcPts val="0"/>
              </a:spcAft>
              <a:buNone/>
            </a:pPr>
            <a:r>
              <a:rPr b="1" lang="tr" sz="1800">
                <a:solidFill>
                  <a:schemeClr val="lt1"/>
                </a:solidFill>
                <a:latin typeface="Caveat"/>
                <a:ea typeface="Caveat"/>
                <a:cs typeface="Caveat"/>
                <a:sym typeface="Caveat"/>
              </a:rPr>
              <a:t>• 28mm/blast-Radius</a:t>
            </a:r>
            <a:endParaRPr b="1" sz="1800">
              <a:solidFill>
                <a:schemeClr val="lt1"/>
              </a:solidFill>
              <a:latin typeface="Caveat"/>
              <a:ea typeface="Caveat"/>
              <a:cs typeface="Caveat"/>
              <a:sym typeface="Caveat"/>
            </a:endParaRPr>
          </a:p>
          <a:p>
            <a:pPr indent="0" lvl="0" marL="0" rtl="0" algn="l">
              <a:spcBef>
                <a:spcPts val="0"/>
              </a:spcBef>
              <a:spcAft>
                <a:spcPts val="0"/>
              </a:spcAft>
              <a:buNone/>
            </a:pPr>
            <a:r>
              <a:rPr b="1" lang="tr" sz="1800">
                <a:solidFill>
                  <a:schemeClr val="lt1"/>
                </a:solidFill>
                <a:latin typeface="Caveat"/>
                <a:ea typeface="Caveat"/>
                <a:cs typeface="Caveat"/>
                <a:sym typeface="Caveat"/>
              </a:rPr>
              <a:t>• Terraform Registry</a:t>
            </a:r>
            <a:endParaRPr b="1" sz="1800">
              <a:solidFill>
                <a:schemeClr val="lt1"/>
              </a:solidFill>
              <a:latin typeface="Caveat"/>
              <a:ea typeface="Caveat"/>
              <a:cs typeface="Caveat"/>
              <a:sym typeface="Cave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8"/>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71" name="Google Shape;71;p15"/>
          <p:cNvPicPr preferRelativeResize="0"/>
          <p:nvPr/>
        </p:nvPicPr>
        <p:blipFill>
          <a:blip r:embed="rId4">
            <a:alphaModFix amt="20000"/>
          </a:blip>
          <a:stretch>
            <a:fillRect/>
          </a:stretch>
        </p:blipFill>
        <p:spPr>
          <a:xfrm>
            <a:off x="0" y="504151"/>
            <a:ext cx="9143992" cy="4639349"/>
          </a:xfrm>
          <a:prstGeom prst="rect">
            <a:avLst/>
          </a:prstGeom>
          <a:noFill/>
          <a:ln>
            <a:noFill/>
          </a:ln>
        </p:spPr>
      </p:pic>
      <p:sp>
        <p:nvSpPr>
          <p:cNvPr id="72" name="Google Shape;72;p15"/>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73" name="Google Shape;73;p15"/>
          <p:cNvSpPr txBox="1"/>
          <p:nvPr/>
        </p:nvSpPr>
        <p:spPr>
          <a:xfrm>
            <a:off x="679172" y="645263"/>
            <a:ext cx="55422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300">
                <a:solidFill>
                  <a:srgbClr val="9900FF"/>
                </a:solidFill>
                <a:latin typeface="Caveat"/>
                <a:ea typeface="Caveat"/>
                <a:cs typeface="Caveat"/>
                <a:sym typeface="Caveat"/>
              </a:rPr>
              <a:t>TABLE OF CONTENT</a:t>
            </a:r>
            <a:endParaRPr b="1" sz="2300">
              <a:solidFill>
                <a:srgbClr val="9900FF"/>
              </a:solidFill>
              <a:latin typeface="Caveat"/>
              <a:ea typeface="Caveat"/>
              <a:cs typeface="Caveat"/>
              <a:sym typeface="Caveat"/>
            </a:endParaRPr>
          </a:p>
          <a:p>
            <a:pPr indent="-374650" lvl="0" marL="457200" rtl="0" algn="l">
              <a:spcBef>
                <a:spcPts val="0"/>
              </a:spcBef>
              <a:spcAft>
                <a:spcPts val="0"/>
              </a:spcAft>
              <a:buClr>
                <a:schemeClr val="lt1"/>
              </a:buClr>
              <a:buSzPts val="2300"/>
              <a:buFont typeface="Caveat"/>
              <a:buChar char="●"/>
            </a:pPr>
            <a:r>
              <a:rPr lang="tr" sz="2300">
                <a:solidFill>
                  <a:schemeClr val="lt1"/>
                </a:solidFill>
                <a:latin typeface="Caveat"/>
                <a:ea typeface="Caveat"/>
                <a:cs typeface="Caveat"/>
                <a:sym typeface="Caveat"/>
              </a:rPr>
              <a:t>What is Terraform?</a:t>
            </a:r>
            <a:endParaRPr sz="2300">
              <a:solidFill>
                <a:schemeClr val="lt1"/>
              </a:solidFill>
              <a:latin typeface="Caveat"/>
              <a:ea typeface="Caveat"/>
              <a:cs typeface="Caveat"/>
              <a:sym typeface="Caveat"/>
            </a:endParaRPr>
          </a:p>
          <a:p>
            <a:pPr indent="-374650" lvl="0" marL="457200" rtl="0" algn="l">
              <a:spcBef>
                <a:spcPts val="0"/>
              </a:spcBef>
              <a:spcAft>
                <a:spcPts val="0"/>
              </a:spcAft>
              <a:buClr>
                <a:schemeClr val="lt1"/>
              </a:buClr>
              <a:buSzPts val="2300"/>
              <a:buFont typeface="Caveat"/>
              <a:buChar char="●"/>
            </a:pPr>
            <a:r>
              <a:rPr lang="tr" sz="2300">
                <a:solidFill>
                  <a:schemeClr val="lt1"/>
                </a:solidFill>
                <a:latin typeface="Caveat"/>
                <a:ea typeface="Caveat"/>
                <a:cs typeface="Caveat"/>
                <a:sym typeface="Caveat"/>
              </a:rPr>
              <a:t>What is Infrastructure as Code?</a:t>
            </a:r>
            <a:endParaRPr sz="2300">
              <a:solidFill>
                <a:schemeClr val="lt1"/>
              </a:solidFill>
              <a:latin typeface="Caveat"/>
              <a:ea typeface="Caveat"/>
              <a:cs typeface="Caveat"/>
              <a:sym typeface="Caveat"/>
            </a:endParaRPr>
          </a:p>
          <a:p>
            <a:pPr indent="-374650" lvl="0" marL="457200" rtl="0" algn="l">
              <a:spcBef>
                <a:spcPts val="0"/>
              </a:spcBef>
              <a:spcAft>
                <a:spcPts val="0"/>
              </a:spcAft>
              <a:buClr>
                <a:schemeClr val="lt1"/>
              </a:buClr>
              <a:buSzPts val="2300"/>
              <a:buFont typeface="Caveat"/>
              <a:buChar char="●"/>
            </a:pPr>
            <a:r>
              <a:rPr lang="tr" sz="2300">
                <a:solidFill>
                  <a:schemeClr val="lt1"/>
                </a:solidFill>
                <a:latin typeface="Caveat"/>
                <a:ea typeface="Caveat"/>
                <a:cs typeface="Caveat"/>
                <a:sym typeface="Caveat"/>
              </a:rPr>
              <a:t>How Terraform Works</a:t>
            </a:r>
            <a:endParaRPr sz="2300">
              <a:solidFill>
                <a:schemeClr val="lt1"/>
              </a:solidFill>
              <a:latin typeface="Caveat"/>
              <a:ea typeface="Caveat"/>
              <a:cs typeface="Caveat"/>
              <a:sym typeface="Caveat"/>
            </a:endParaRPr>
          </a:p>
          <a:p>
            <a:pPr indent="-374650" lvl="0" marL="457200" rtl="0" algn="l">
              <a:spcBef>
                <a:spcPts val="0"/>
              </a:spcBef>
              <a:spcAft>
                <a:spcPts val="0"/>
              </a:spcAft>
              <a:buClr>
                <a:schemeClr val="lt1"/>
              </a:buClr>
              <a:buSzPts val="2300"/>
              <a:buFont typeface="Caveat"/>
              <a:buChar char="●"/>
            </a:pPr>
            <a:r>
              <a:rPr lang="tr" sz="2300">
                <a:solidFill>
                  <a:schemeClr val="lt1"/>
                </a:solidFill>
                <a:latin typeface="Caveat"/>
                <a:ea typeface="Caveat"/>
                <a:cs typeface="Caveat"/>
                <a:sym typeface="Caveat"/>
              </a:rPr>
              <a:t>Workflows</a:t>
            </a:r>
            <a:endParaRPr sz="2300">
              <a:solidFill>
                <a:schemeClr val="lt1"/>
              </a:solidFill>
              <a:latin typeface="Caveat"/>
              <a:ea typeface="Caveat"/>
              <a:cs typeface="Caveat"/>
              <a:sym typeface="Caveat"/>
            </a:endParaRPr>
          </a:p>
          <a:p>
            <a:pPr indent="-374650" lvl="0" marL="457200" rtl="0" algn="l">
              <a:spcBef>
                <a:spcPts val="0"/>
              </a:spcBef>
              <a:spcAft>
                <a:spcPts val="0"/>
              </a:spcAft>
              <a:buClr>
                <a:schemeClr val="lt1"/>
              </a:buClr>
              <a:buSzPts val="2300"/>
              <a:buFont typeface="Caveat"/>
              <a:buChar char="●"/>
            </a:pPr>
            <a:r>
              <a:rPr lang="tr" sz="2300">
                <a:solidFill>
                  <a:schemeClr val="lt1"/>
                </a:solidFill>
                <a:latin typeface="Caveat"/>
                <a:ea typeface="Caveat"/>
                <a:cs typeface="Caveat"/>
                <a:sym typeface="Caveat"/>
              </a:rPr>
              <a:t>Terraform Elements</a:t>
            </a:r>
            <a:endParaRPr sz="2300">
              <a:solidFill>
                <a:schemeClr val="lt1"/>
              </a:solidFill>
              <a:latin typeface="Caveat"/>
              <a:ea typeface="Caveat"/>
              <a:cs typeface="Caveat"/>
              <a:sym typeface="Caveat"/>
            </a:endParaRPr>
          </a:p>
          <a:p>
            <a:pPr indent="-374650" lvl="0" marL="457200" rtl="0" algn="l">
              <a:spcBef>
                <a:spcPts val="0"/>
              </a:spcBef>
              <a:spcAft>
                <a:spcPts val="0"/>
              </a:spcAft>
              <a:buClr>
                <a:schemeClr val="lt1"/>
              </a:buClr>
              <a:buSzPts val="2300"/>
              <a:buFont typeface="Caveat"/>
              <a:buChar char="●"/>
            </a:pPr>
            <a:r>
              <a:rPr lang="tr" sz="2300">
                <a:solidFill>
                  <a:schemeClr val="lt1"/>
                </a:solidFill>
                <a:latin typeface="Caveat"/>
                <a:ea typeface="Caveat"/>
                <a:cs typeface="Caveat"/>
                <a:sym typeface="Caveat"/>
              </a:rPr>
              <a:t>Advantages of Terraform</a:t>
            </a:r>
            <a:endParaRPr sz="2300">
              <a:solidFill>
                <a:schemeClr val="lt1"/>
              </a:solidFill>
              <a:latin typeface="Caveat"/>
              <a:ea typeface="Caveat"/>
              <a:cs typeface="Caveat"/>
              <a:sym typeface="Caveat"/>
            </a:endParaRPr>
          </a:p>
          <a:p>
            <a:pPr indent="-374650" lvl="0" marL="457200" rtl="0" algn="l">
              <a:spcBef>
                <a:spcPts val="0"/>
              </a:spcBef>
              <a:spcAft>
                <a:spcPts val="0"/>
              </a:spcAft>
              <a:buClr>
                <a:schemeClr val="lt1"/>
              </a:buClr>
              <a:buSzPts val="2300"/>
              <a:buFont typeface="Caveat"/>
              <a:buChar char="●"/>
            </a:pPr>
            <a:r>
              <a:rPr lang="tr" sz="2300">
                <a:solidFill>
                  <a:schemeClr val="lt1"/>
                </a:solidFill>
                <a:latin typeface="Caveat"/>
                <a:ea typeface="Caveat"/>
                <a:cs typeface="Caveat"/>
                <a:sym typeface="Caveat"/>
              </a:rPr>
              <a:t>Terraform &amp; Ansible</a:t>
            </a:r>
            <a:endParaRPr sz="2300">
              <a:solidFill>
                <a:schemeClr val="lt1"/>
              </a:solidFill>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79" name="Google Shape;79;p16"/>
          <p:cNvPicPr preferRelativeResize="0"/>
          <p:nvPr/>
        </p:nvPicPr>
        <p:blipFill>
          <a:blip r:embed="rId4">
            <a:alphaModFix amt="20000"/>
          </a:blip>
          <a:stretch>
            <a:fillRect/>
          </a:stretch>
        </p:blipFill>
        <p:spPr>
          <a:xfrm>
            <a:off x="862299" y="496524"/>
            <a:ext cx="8281693" cy="4646977"/>
          </a:xfrm>
          <a:prstGeom prst="rect">
            <a:avLst/>
          </a:prstGeom>
          <a:noFill/>
          <a:ln>
            <a:noFill/>
          </a:ln>
        </p:spPr>
      </p:pic>
      <p:sp>
        <p:nvSpPr>
          <p:cNvPr id="80" name="Google Shape;80;p16"/>
          <p:cNvSpPr txBox="1"/>
          <p:nvPr/>
        </p:nvSpPr>
        <p:spPr>
          <a:xfrm>
            <a:off x="248102" y="1723828"/>
            <a:ext cx="8567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7000">
                <a:solidFill>
                  <a:srgbClr val="9900FF"/>
                </a:solidFill>
                <a:latin typeface="Caveat"/>
                <a:ea typeface="Caveat"/>
                <a:cs typeface="Caveat"/>
                <a:sym typeface="Caveat"/>
              </a:rPr>
              <a:t>What is Terraform?</a:t>
            </a:r>
            <a:endParaRPr b="1" sz="7000">
              <a:solidFill>
                <a:srgbClr val="9900FF"/>
              </a:solidFill>
              <a:latin typeface="Caveat"/>
              <a:ea typeface="Caveat"/>
              <a:cs typeface="Caveat"/>
              <a:sym typeface="Caveat"/>
            </a:endParaRPr>
          </a:p>
        </p:txBody>
      </p:sp>
      <p:sp>
        <p:nvSpPr>
          <p:cNvPr id="81" name="Google Shape;81;p16"/>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87" name="Google Shape;87;p17"/>
          <p:cNvPicPr preferRelativeResize="0"/>
          <p:nvPr/>
        </p:nvPicPr>
        <p:blipFill>
          <a:blip r:embed="rId4">
            <a:alphaModFix amt="20000"/>
          </a:blip>
          <a:stretch>
            <a:fillRect/>
          </a:stretch>
        </p:blipFill>
        <p:spPr>
          <a:xfrm>
            <a:off x="0" y="389275"/>
            <a:ext cx="9143999" cy="4759850"/>
          </a:xfrm>
          <a:prstGeom prst="rect">
            <a:avLst/>
          </a:prstGeom>
          <a:noFill/>
          <a:ln>
            <a:noFill/>
          </a:ln>
        </p:spPr>
      </p:pic>
      <p:sp>
        <p:nvSpPr>
          <p:cNvPr id="88" name="Google Shape;88;p17"/>
          <p:cNvSpPr txBox="1"/>
          <p:nvPr/>
        </p:nvSpPr>
        <p:spPr>
          <a:xfrm>
            <a:off x="279512" y="1276096"/>
            <a:ext cx="43161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Caveat"/>
              <a:buChar char="●"/>
            </a:pPr>
            <a:r>
              <a:rPr lang="tr" sz="2000">
                <a:solidFill>
                  <a:schemeClr val="lt1"/>
                </a:solidFill>
                <a:latin typeface="Caveat"/>
                <a:ea typeface="Caveat"/>
                <a:cs typeface="Caveat"/>
                <a:sym typeface="Caveat"/>
              </a:rPr>
              <a:t>Terraform is the infrastructure as code offering from HashiCorp.</a:t>
            </a:r>
            <a:endParaRPr sz="2000">
              <a:solidFill>
                <a:schemeClr val="lt1"/>
              </a:solidFill>
              <a:latin typeface="Caveat"/>
              <a:ea typeface="Caveat"/>
              <a:cs typeface="Caveat"/>
              <a:sym typeface="Caveat"/>
            </a:endParaRPr>
          </a:p>
          <a:p>
            <a:pPr indent="0" lvl="0" marL="457200" rtl="0" algn="l">
              <a:spcBef>
                <a:spcPts val="0"/>
              </a:spcBef>
              <a:spcAft>
                <a:spcPts val="0"/>
              </a:spcAft>
              <a:buNone/>
            </a:pPr>
            <a:r>
              <a:t/>
            </a:r>
            <a:endParaRPr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lang="tr" sz="2000">
                <a:solidFill>
                  <a:schemeClr val="lt1"/>
                </a:solidFill>
                <a:latin typeface="Caveat"/>
                <a:ea typeface="Caveat"/>
                <a:cs typeface="Caveat"/>
                <a:sym typeface="Caveat"/>
              </a:rPr>
              <a:t>It is a tool for building, changing, and</a:t>
            </a:r>
            <a:endParaRPr sz="2000">
              <a:solidFill>
                <a:schemeClr val="lt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lang="tr" sz="2000">
                <a:solidFill>
                  <a:schemeClr val="lt1"/>
                </a:solidFill>
                <a:latin typeface="Caveat"/>
                <a:ea typeface="Caveat"/>
                <a:cs typeface="Caveat"/>
                <a:sym typeface="Caveat"/>
              </a:rPr>
              <a:t>managing infrastructure in a safe,</a:t>
            </a:r>
            <a:endParaRPr sz="2000">
              <a:solidFill>
                <a:schemeClr val="lt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lang="tr" sz="2000">
                <a:solidFill>
                  <a:schemeClr val="lt1"/>
                </a:solidFill>
                <a:latin typeface="Caveat"/>
                <a:ea typeface="Caveat"/>
                <a:cs typeface="Caveat"/>
                <a:sym typeface="Caveat"/>
              </a:rPr>
              <a:t>repeatable way.</a:t>
            </a:r>
            <a:endParaRPr sz="2000">
              <a:solidFill>
                <a:schemeClr val="lt1"/>
              </a:solidFill>
              <a:latin typeface="Caveat"/>
              <a:ea typeface="Caveat"/>
              <a:cs typeface="Caveat"/>
              <a:sym typeface="Caveat"/>
            </a:endParaRPr>
          </a:p>
          <a:p>
            <a:pPr indent="0" lvl="0" marL="0" rtl="0" algn="l">
              <a:spcBef>
                <a:spcPts val="0"/>
              </a:spcBef>
              <a:spcAft>
                <a:spcPts val="0"/>
              </a:spcAft>
              <a:buNone/>
            </a:pPr>
            <a:r>
              <a:t/>
            </a:r>
            <a:endParaRPr sz="2000">
              <a:solidFill>
                <a:schemeClr val="lt1"/>
              </a:solidFill>
              <a:latin typeface="Caveat"/>
              <a:ea typeface="Caveat"/>
              <a:cs typeface="Caveat"/>
              <a:sym typeface="Caveat"/>
            </a:endParaRPr>
          </a:p>
        </p:txBody>
      </p:sp>
      <p:pic>
        <p:nvPicPr>
          <p:cNvPr id="89" name="Google Shape;89;p17"/>
          <p:cNvPicPr preferRelativeResize="0"/>
          <p:nvPr/>
        </p:nvPicPr>
        <p:blipFill>
          <a:blip r:embed="rId5">
            <a:alphaModFix/>
          </a:blip>
          <a:stretch>
            <a:fillRect/>
          </a:stretch>
        </p:blipFill>
        <p:spPr>
          <a:xfrm>
            <a:off x="5395704" y="339357"/>
            <a:ext cx="3748296" cy="3826081"/>
          </a:xfrm>
          <a:prstGeom prst="rect">
            <a:avLst/>
          </a:prstGeom>
          <a:noFill/>
          <a:ln>
            <a:noFill/>
          </a:ln>
        </p:spPr>
      </p:pic>
      <p:sp>
        <p:nvSpPr>
          <p:cNvPr id="90" name="Google Shape;90;p17"/>
          <p:cNvSpPr txBox="1"/>
          <p:nvPr/>
        </p:nvSpPr>
        <p:spPr>
          <a:xfrm>
            <a:off x="0" y="12676"/>
            <a:ext cx="886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96" name="Google Shape;96;p18"/>
          <p:cNvPicPr preferRelativeResize="0"/>
          <p:nvPr/>
        </p:nvPicPr>
        <p:blipFill>
          <a:blip r:embed="rId4">
            <a:alphaModFix amt="20000"/>
          </a:blip>
          <a:stretch>
            <a:fillRect/>
          </a:stretch>
        </p:blipFill>
        <p:spPr>
          <a:xfrm>
            <a:off x="0" y="12675"/>
            <a:ext cx="9143992" cy="5130825"/>
          </a:xfrm>
          <a:prstGeom prst="rect">
            <a:avLst/>
          </a:prstGeom>
          <a:noFill/>
          <a:ln>
            <a:noFill/>
          </a:ln>
        </p:spPr>
      </p:pic>
      <p:sp>
        <p:nvSpPr>
          <p:cNvPr id="97" name="Google Shape;97;p18"/>
          <p:cNvSpPr txBox="1"/>
          <p:nvPr/>
        </p:nvSpPr>
        <p:spPr>
          <a:xfrm>
            <a:off x="248102" y="1723828"/>
            <a:ext cx="85674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5000">
                <a:solidFill>
                  <a:srgbClr val="9900FF"/>
                </a:solidFill>
                <a:latin typeface="Caveat"/>
                <a:ea typeface="Caveat"/>
                <a:cs typeface="Caveat"/>
                <a:sym typeface="Caveat"/>
              </a:rPr>
              <a:t>What is Infrastructure as Code (IaC)?</a:t>
            </a:r>
            <a:endParaRPr b="1" sz="5000">
              <a:solidFill>
                <a:srgbClr val="9900FF"/>
              </a:solidFill>
              <a:latin typeface="Caveat"/>
              <a:ea typeface="Caveat"/>
              <a:cs typeface="Caveat"/>
              <a:sym typeface="Caveat"/>
            </a:endParaRPr>
          </a:p>
        </p:txBody>
      </p:sp>
      <p:sp>
        <p:nvSpPr>
          <p:cNvPr id="98" name="Google Shape;98;p18"/>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04" name="Google Shape;104;p19"/>
          <p:cNvPicPr preferRelativeResize="0"/>
          <p:nvPr/>
        </p:nvPicPr>
        <p:blipFill>
          <a:blip r:embed="rId4">
            <a:alphaModFix amt="20000"/>
          </a:blip>
          <a:stretch>
            <a:fillRect/>
          </a:stretch>
        </p:blipFill>
        <p:spPr>
          <a:xfrm>
            <a:off x="0" y="12675"/>
            <a:ext cx="9143992" cy="5130825"/>
          </a:xfrm>
          <a:prstGeom prst="rect">
            <a:avLst/>
          </a:prstGeom>
          <a:noFill/>
          <a:ln>
            <a:noFill/>
          </a:ln>
        </p:spPr>
      </p:pic>
      <p:sp>
        <p:nvSpPr>
          <p:cNvPr id="105" name="Google Shape;105;p19"/>
          <p:cNvSpPr txBox="1"/>
          <p:nvPr/>
        </p:nvSpPr>
        <p:spPr>
          <a:xfrm>
            <a:off x="285732" y="1276096"/>
            <a:ext cx="4412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500">
                <a:solidFill>
                  <a:schemeClr val="lt1"/>
                </a:solidFill>
                <a:latin typeface="Caveat"/>
                <a:ea typeface="Caveat"/>
                <a:cs typeface="Caveat"/>
                <a:sym typeface="Caveat"/>
              </a:rPr>
              <a:t>IaC is the process of managing</a:t>
            </a:r>
            <a:endParaRPr sz="2500">
              <a:solidFill>
                <a:schemeClr val="lt1"/>
              </a:solidFill>
              <a:latin typeface="Caveat"/>
              <a:ea typeface="Caveat"/>
              <a:cs typeface="Caveat"/>
              <a:sym typeface="Caveat"/>
            </a:endParaRPr>
          </a:p>
          <a:p>
            <a:pPr indent="0" lvl="0" marL="0" rtl="0" algn="l">
              <a:spcBef>
                <a:spcPts val="0"/>
              </a:spcBef>
              <a:spcAft>
                <a:spcPts val="0"/>
              </a:spcAft>
              <a:buNone/>
            </a:pPr>
            <a:r>
              <a:rPr lang="tr" sz="2500">
                <a:solidFill>
                  <a:schemeClr val="lt1"/>
                </a:solidFill>
                <a:latin typeface="Caveat"/>
                <a:ea typeface="Caveat"/>
                <a:cs typeface="Caveat"/>
                <a:sym typeface="Caveat"/>
              </a:rPr>
              <a:t>infrastructure in a file or files rather than manually configuring resources in a user interface.</a:t>
            </a:r>
            <a:endParaRPr sz="2500">
              <a:solidFill>
                <a:schemeClr val="lt1"/>
              </a:solidFill>
              <a:latin typeface="Caveat"/>
              <a:ea typeface="Caveat"/>
              <a:cs typeface="Caveat"/>
              <a:sym typeface="Caveat"/>
            </a:endParaRPr>
          </a:p>
          <a:p>
            <a:pPr indent="0" lvl="0" marL="0" rtl="0" algn="l">
              <a:spcBef>
                <a:spcPts val="0"/>
              </a:spcBef>
              <a:spcAft>
                <a:spcPts val="0"/>
              </a:spcAft>
              <a:buNone/>
            </a:pPr>
            <a:r>
              <a:t/>
            </a:r>
            <a:endParaRPr sz="2000">
              <a:solidFill>
                <a:schemeClr val="lt1"/>
              </a:solidFill>
              <a:latin typeface="Caveat"/>
              <a:ea typeface="Caveat"/>
              <a:cs typeface="Caveat"/>
              <a:sym typeface="Caveat"/>
            </a:endParaRPr>
          </a:p>
          <a:p>
            <a:pPr indent="0" lvl="0" marL="0" rtl="0" algn="l">
              <a:spcBef>
                <a:spcPts val="0"/>
              </a:spcBef>
              <a:spcAft>
                <a:spcPts val="0"/>
              </a:spcAft>
              <a:buNone/>
            </a:pPr>
            <a:r>
              <a:t/>
            </a:r>
            <a:endParaRPr sz="2000">
              <a:solidFill>
                <a:schemeClr val="lt1"/>
              </a:solidFill>
              <a:latin typeface="Caveat"/>
              <a:ea typeface="Caveat"/>
              <a:cs typeface="Caveat"/>
              <a:sym typeface="Caveat"/>
            </a:endParaRPr>
          </a:p>
        </p:txBody>
      </p:sp>
      <p:pic>
        <p:nvPicPr>
          <p:cNvPr id="106" name="Google Shape;106;p19"/>
          <p:cNvPicPr preferRelativeResize="0"/>
          <p:nvPr/>
        </p:nvPicPr>
        <p:blipFill>
          <a:blip r:embed="rId5">
            <a:alphaModFix/>
          </a:blip>
          <a:stretch>
            <a:fillRect/>
          </a:stretch>
        </p:blipFill>
        <p:spPr>
          <a:xfrm>
            <a:off x="4837439" y="489216"/>
            <a:ext cx="4152022" cy="3717363"/>
          </a:xfrm>
          <a:prstGeom prst="rect">
            <a:avLst/>
          </a:prstGeom>
          <a:noFill/>
          <a:ln>
            <a:noFill/>
          </a:ln>
        </p:spPr>
      </p:pic>
      <p:sp>
        <p:nvSpPr>
          <p:cNvPr id="107" name="Google Shape;107;p19"/>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0" y="0"/>
            <a:ext cx="9144000" cy="5143499"/>
          </a:xfrm>
          <a:prstGeom prst="rect">
            <a:avLst/>
          </a:prstGeom>
          <a:noFill/>
          <a:ln>
            <a:noFill/>
          </a:ln>
        </p:spPr>
      </p:pic>
      <p:pic>
        <p:nvPicPr>
          <p:cNvPr id="113" name="Google Shape;113;p20"/>
          <p:cNvPicPr preferRelativeResize="0"/>
          <p:nvPr/>
        </p:nvPicPr>
        <p:blipFill>
          <a:blip r:embed="rId4">
            <a:alphaModFix amt="20000"/>
          </a:blip>
          <a:stretch>
            <a:fillRect/>
          </a:stretch>
        </p:blipFill>
        <p:spPr>
          <a:xfrm>
            <a:off x="0" y="12675"/>
            <a:ext cx="9143992" cy="5130825"/>
          </a:xfrm>
          <a:prstGeom prst="rect">
            <a:avLst/>
          </a:prstGeom>
          <a:noFill/>
          <a:ln>
            <a:noFill/>
          </a:ln>
        </p:spPr>
      </p:pic>
      <p:pic>
        <p:nvPicPr>
          <p:cNvPr id="114" name="Google Shape;114;p20"/>
          <p:cNvPicPr preferRelativeResize="0"/>
          <p:nvPr/>
        </p:nvPicPr>
        <p:blipFill>
          <a:blip r:embed="rId4">
            <a:alphaModFix amt="20000"/>
          </a:blip>
          <a:stretch>
            <a:fillRect/>
          </a:stretch>
        </p:blipFill>
        <p:spPr>
          <a:xfrm>
            <a:off x="0" y="378531"/>
            <a:ext cx="9143992" cy="4764969"/>
          </a:xfrm>
          <a:prstGeom prst="rect">
            <a:avLst/>
          </a:prstGeom>
          <a:noFill/>
          <a:ln>
            <a:noFill/>
          </a:ln>
        </p:spPr>
      </p:pic>
      <p:sp>
        <p:nvSpPr>
          <p:cNvPr id="115" name="Google Shape;115;p20"/>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16" name="Google Shape;116;p20"/>
          <p:cNvSpPr txBox="1"/>
          <p:nvPr/>
        </p:nvSpPr>
        <p:spPr>
          <a:xfrm>
            <a:off x="248102" y="1723828"/>
            <a:ext cx="8567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5000">
                <a:solidFill>
                  <a:srgbClr val="9900FF"/>
                </a:solidFill>
                <a:latin typeface="Caveat"/>
                <a:ea typeface="Caveat"/>
                <a:cs typeface="Caveat"/>
                <a:sym typeface="Caveat"/>
              </a:rPr>
              <a:t>How Terraform Works?</a:t>
            </a:r>
            <a:endParaRPr b="1" sz="5000">
              <a:solidFill>
                <a:srgbClr val="9900FF"/>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0" y="0"/>
            <a:ext cx="9144000" cy="5143499"/>
          </a:xfrm>
          <a:prstGeom prst="rect">
            <a:avLst/>
          </a:prstGeom>
          <a:noFill/>
          <a:ln>
            <a:noFill/>
          </a:ln>
        </p:spPr>
      </p:pic>
      <p:pic>
        <p:nvPicPr>
          <p:cNvPr id="122" name="Google Shape;122;p21"/>
          <p:cNvPicPr preferRelativeResize="0"/>
          <p:nvPr/>
        </p:nvPicPr>
        <p:blipFill>
          <a:blip r:embed="rId4">
            <a:alphaModFix amt="20000"/>
          </a:blip>
          <a:stretch>
            <a:fillRect/>
          </a:stretch>
        </p:blipFill>
        <p:spPr>
          <a:xfrm>
            <a:off x="0" y="12675"/>
            <a:ext cx="9143992" cy="5130825"/>
          </a:xfrm>
          <a:prstGeom prst="rect">
            <a:avLst/>
          </a:prstGeom>
          <a:noFill/>
          <a:ln>
            <a:noFill/>
          </a:ln>
        </p:spPr>
      </p:pic>
      <p:pic>
        <p:nvPicPr>
          <p:cNvPr id="123" name="Google Shape;123;p21"/>
          <p:cNvPicPr preferRelativeResize="0"/>
          <p:nvPr/>
        </p:nvPicPr>
        <p:blipFill>
          <a:blip r:embed="rId4">
            <a:alphaModFix amt="20000"/>
          </a:blip>
          <a:stretch>
            <a:fillRect/>
          </a:stretch>
        </p:blipFill>
        <p:spPr>
          <a:xfrm>
            <a:off x="0" y="378531"/>
            <a:ext cx="9143992" cy="4764969"/>
          </a:xfrm>
          <a:prstGeom prst="rect">
            <a:avLst/>
          </a:prstGeom>
          <a:noFill/>
          <a:ln>
            <a:noFill/>
          </a:ln>
        </p:spPr>
      </p:pic>
      <p:sp>
        <p:nvSpPr>
          <p:cNvPr id="124" name="Google Shape;124;p21"/>
          <p:cNvSpPr txBox="1"/>
          <p:nvPr/>
        </p:nvSpPr>
        <p:spPr>
          <a:xfrm>
            <a:off x="0" y="12676"/>
            <a:ext cx="906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9900FF"/>
                </a:solidFill>
                <a:latin typeface="Caveat"/>
                <a:ea typeface="Caveat"/>
                <a:cs typeface="Caveat"/>
                <a:sym typeface="Caveat"/>
              </a:rPr>
              <a:t>TERRAFORM TUTORIAL FOR BEGINNER        </a:t>
            </a:r>
            <a:r>
              <a:rPr lang="tr" sz="1500">
                <a:solidFill>
                  <a:srgbClr val="9900FF"/>
                </a:solidFill>
                <a:latin typeface="Caveat"/>
                <a:ea typeface="Caveat"/>
                <a:cs typeface="Caveat"/>
                <a:sym typeface="Caveat"/>
              </a:rPr>
              <a:t>                                                                       </a:t>
            </a:r>
            <a:r>
              <a:rPr b="1" lang="tr" sz="1500">
                <a:solidFill>
                  <a:srgbClr val="9900FF"/>
                </a:solidFill>
                <a:latin typeface="Caveat"/>
                <a:ea typeface="Caveat"/>
                <a:cs typeface="Caveat"/>
                <a:sym typeface="Caveat"/>
              </a:rPr>
              <a:t>MASTERMIND ACADEMY</a:t>
            </a:r>
            <a:endParaRPr b="1" sz="1500">
              <a:solidFill>
                <a:srgbClr val="9900FF"/>
              </a:solidFill>
              <a:latin typeface="Caveat"/>
              <a:ea typeface="Caveat"/>
              <a:cs typeface="Caveat"/>
              <a:sym typeface="Caveat"/>
            </a:endParaRPr>
          </a:p>
        </p:txBody>
      </p:sp>
      <p:sp>
        <p:nvSpPr>
          <p:cNvPr id="125" name="Google Shape;125;p21"/>
          <p:cNvSpPr txBox="1"/>
          <p:nvPr/>
        </p:nvSpPr>
        <p:spPr>
          <a:xfrm>
            <a:off x="204334" y="679146"/>
            <a:ext cx="44124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Caveat"/>
              <a:buChar char="●"/>
            </a:pPr>
            <a:r>
              <a:rPr lang="tr" sz="2000">
                <a:solidFill>
                  <a:schemeClr val="lt1"/>
                </a:solidFill>
                <a:latin typeface="Caveat"/>
                <a:ea typeface="Caveat"/>
                <a:cs typeface="Caveat"/>
                <a:sym typeface="Caveat"/>
              </a:rPr>
              <a:t>Terraform allows infrastructure to be expressed as code in a simple, human readable language called HCL</a:t>
            </a:r>
            <a:endParaRPr sz="2000">
              <a:solidFill>
                <a:schemeClr val="lt1"/>
              </a:solidFill>
              <a:latin typeface="Caveat"/>
              <a:ea typeface="Caveat"/>
              <a:cs typeface="Caveat"/>
              <a:sym typeface="Caveat"/>
            </a:endParaRPr>
          </a:p>
          <a:p>
            <a:pPr indent="0" lvl="0" marL="0" rtl="0" algn="l">
              <a:spcBef>
                <a:spcPts val="0"/>
              </a:spcBef>
              <a:spcAft>
                <a:spcPts val="0"/>
              </a:spcAft>
              <a:buNone/>
            </a:pPr>
            <a:r>
              <a:rPr lang="tr" sz="2000">
                <a:solidFill>
                  <a:schemeClr val="lt1"/>
                </a:solidFill>
                <a:latin typeface="Caveat"/>
                <a:ea typeface="Caveat"/>
                <a:cs typeface="Caveat"/>
                <a:sym typeface="Caveat"/>
              </a:rPr>
              <a:t>(HashiCorp Configuration Language).</a:t>
            </a:r>
            <a:endParaRPr sz="2000">
              <a:solidFill>
                <a:schemeClr val="lt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t/>
            </a:r>
            <a:endParaRPr sz="2000">
              <a:solidFill>
                <a:schemeClr val="lt1"/>
              </a:solidFill>
              <a:latin typeface="Caveat"/>
              <a:ea typeface="Caveat"/>
              <a:cs typeface="Caveat"/>
              <a:sym typeface="Caveat"/>
            </a:endParaRPr>
          </a:p>
          <a:p>
            <a:pPr indent="-355600" lvl="0" marL="457200" rtl="0" algn="l">
              <a:spcBef>
                <a:spcPts val="0"/>
              </a:spcBef>
              <a:spcAft>
                <a:spcPts val="0"/>
              </a:spcAft>
              <a:buClr>
                <a:schemeClr val="lt1"/>
              </a:buClr>
              <a:buSzPts val="2000"/>
              <a:buFont typeface="Caveat"/>
              <a:buChar char="●"/>
            </a:pPr>
            <a:r>
              <a:rPr lang="tr" sz="2000">
                <a:solidFill>
                  <a:schemeClr val="lt1"/>
                </a:solidFill>
                <a:latin typeface="Caveat"/>
                <a:ea typeface="Caveat"/>
                <a:cs typeface="Caveat"/>
                <a:sym typeface="Caveat"/>
              </a:rPr>
              <a:t>Terraform reads configuration files and</a:t>
            </a:r>
            <a:endParaRPr sz="2000">
              <a:solidFill>
                <a:schemeClr val="lt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lang="tr" sz="2000">
                <a:solidFill>
                  <a:schemeClr val="lt1"/>
                </a:solidFill>
                <a:latin typeface="Caveat"/>
                <a:ea typeface="Caveat"/>
                <a:cs typeface="Caveat"/>
                <a:sym typeface="Caveat"/>
              </a:rPr>
              <a:t>provides an execution plan of changes,</a:t>
            </a:r>
            <a:endParaRPr sz="2000">
              <a:solidFill>
                <a:schemeClr val="lt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lang="tr" sz="2000">
                <a:solidFill>
                  <a:schemeClr val="lt1"/>
                </a:solidFill>
                <a:latin typeface="Caveat"/>
                <a:ea typeface="Caveat"/>
                <a:cs typeface="Caveat"/>
                <a:sym typeface="Caveat"/>
              </a:rPr>
              <a:t>which can be reviewed for safety and</a:t>
            </a:r>
            <a:endParaRPr sz="2000">
              <a:solidFill>
                <a:schemeClr val="lt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lang="tr" sz="2000">
                <a:solidFill>
                  <a:schemeClr val="lt1"/>
                </a:solidFill>
                <a:latin typeface="Caveat"/>
                <a:ea typeface="Caveat"/>
                <a:cs typeface="Caveat"/>
                <a:sym typeface="Caveat"/>
              </a:rPr>
              <a:t>then applied and provisioned.</a:t>
            </a:r>
            <a:endParaRPr sz="2000">
              <a:solidFill>
                <a:schemeClr val="lt1"/>
              </a:solidFill>
              <a:latin typeface="Caveat"/>
              <a:ea typeface="Caveat"/>
              <a:cs typeface="Caveat"/>
              <a:sym typeface="Caveat"/>
            </a:endParaRPr>
          </a:p>
          <a:p>
            <a:pPr indent="0" lvl="0" marL="0" rtl="0" algn="l">
              <a:spcBef>
                <a:spcPts val="0"/>
              </a:spcBef>
              <a:spcAft>
                <a:spcPts val="0"/>
              </a:spcAft>
              <a:buNone/>
            </a:pPr>
            <a:r>
              <a:t/>
            </a:r>
            <a:endParaRPr sz="2000">
              <a:solidFill>
                <a:schemeClr val="lt1"/>
              </a:solidFill>
              <a:latin typeface="Caveat"/>
              <a:ea typeface="Caveat"/>
              <a:cs typeface="Caveat"/>
              <a:sym typeface="Caveat"/>
            </a:endParaRPr>
          </a:p>
        </p:txBody>
      </p:sp>
      <p:pic>
        <p:nvPicPr>
          <p:cNvPr id="126" name="Google Shape;126;p21"/>
          <p:cNvPicPr preferRelativeResize="0"/>
          <p:nvPr/>
        </p:nvPicPr>
        <p:blipFill>
          <a:blip r:embed="rId5">
            <a:alphaModFix/>
          </a:blip>
          <a:stretch>
            <a:fillRect/>
          </a:stretch>
        </p:blipFill>
        <p:spPr>
          <a:xfrm>
            <a:off x="4800606" y="493042"/>
            <a:ext cx="4195126" cy="37542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