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9" r:id="rId3"/>
    <p:sldId id="258" r:id="rId4"/>
    <p:sldId id="260" r:id="rId5"/>
    <p:sldId id="262" r:id="rId6"/>
    <p:sldId id="261" r:id="rId7"/>
    <p:sldId id="280" r:id="rId8"/>
    <p:sldId id="281" r:id="rId9"/>
    <p:sldId id="282" r:id="rId10"/>
    <p:sldId id="265" r:id="rId11"/>
    <p:sldId id="283" r:id="rId12"/>
    <p:sldId id="285" r:id="rId13"/>
    <p:sldId id="286" r:id="rId14"/>
    <p:sldId id="287" r:id="rId15"/>
    <p:sldId id="288" r:id="rId16"/>
    <p:sldId id="289" r:id="rId1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28"/>
    <a:srgbClr val="E4E4E4"/>
    <a:srgbClr val="F7F7F7"/>
    <a:srgbClr val="F2F2F2"/>
    <a:srgbClr val="F6F6F6"/>
    <a:srgbClr val="F8F8F8"/>
    <a:srgbClr val="FBFBFB"/>
    <a:srgbClr val="F5F5F5"/>
    <a:srgbClr val="ECECEC"/>
    <a:srgbClr val="57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989" y="3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BA97E1-2883-0842-9A5F-7D542C0D1F36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77D6C0-B738-2F44-ACB6-44D73B2A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4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A2E13-85E8-C440-A1E2-62A74EB80051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ECB0A9-2443-AA41-B44B-57A17E77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CA13-0A61-CC4E-B235-33ABB88915D5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2652-0BCB-5542-8BE5-317B3FC2C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E57-9D87-3745-A9D8-3D0F37135B2B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3532-F87D-8A40-AEE7-46CBFEE3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794F-37C0-7C45-85F8-55F24E86B02A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2B6C-9AA8-7040-8874-17311D4F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1704-77CF-5442-A91E-7C728D280746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04EC-95A9-A240-90B9-B51EF558D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6A29-3877-3941-A810-519ACCC6B133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3F70-184F-5044-BBD0-CBDFF416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197F-8F87-944E-B3D3-8B3A058E82C3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40E8-E184-9848-AC39-09F18EBC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5E5B-F7D5-5147-B3D2-09DFF8E7A02F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63D-9CD1-9A46-BFC8-069E9DB28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96E-892C-8F4B-9B92-A62D74AF8366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F14E-BC09-0D48-B5FB-A6112C0A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5C7A-8C05-0B4C-94B4-0A70811BBFC5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6106-173C-B941-8701-C6FACB88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3DC4-59F5-5045-AC32-27775B526705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17-8B33-944F-AD17-EF59E6868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BFA4-8532-734C-B75D-572DA23FF97A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DF3-B7A4-FF45-8900-3C076D0F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C12E8-7EEB-EF40-82E8-D49928915CCD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EEC0D1-926D-E442-B03F-81B5F7F8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2" descr="ke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0" y="0"/>
            <a:ext cx="914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361650" y="1782765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Home Credit Default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850" y="2993023"/>
            <a:ext cx="8503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Predicting how capable each applicant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is of repaying a loan?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document&#10;&#10;Description generated with high confidence">
            <a:extLst>
              <a:ext uri="{FF2B5EF4-FFF2-40B4-BE49-F238E27FC236}">
                <a16:creationId xmlns:a16="http://schemas.microsoft.com/office/drawing/2014/main" id="{333FED6E-6274-4987-9A06-2C001F2B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92" y="3607863"/>
            <a:ext cx="2909708" cy="139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38" y="379412"/>
            <a:ext cx="115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259843"/>
            <a:ext cx="7207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9" y="98710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6" y="878109"/>
            <a:ext cx="3521177" cy="23857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2165" y="955429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0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emales are the highest borrowers with counts: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Regular" pitchFamily="2" charset="0"/>
                <a:ea typeface="Roboto Regular" pitchFamily="2" charset="0"/>
              </a:rPr>
              <a:t>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936551-C205-477D-B019-DF28DFD9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362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02113" y="72602"/>
            <a:ext cx="7368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474746"/>
            <a:ext cx="8589600" cy="479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A96AC-E379-4251-83C9-366C42643EBB}"/>
              </a:ext>
            </a:extLst>
          </p:cNvPr>
          <p:cNvSpPr txBox="1"/>
          <p:nvPr/>
        </p:nvSpPr>
        <p:spPr>
          <a:xfrm>
            <a:off x="708813" y="5004964"/>
            <a:ext cx="76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64A61-22FD-409A-8049-D13F6EED1756}"/>
              </a:ext>
            </a:extLst>
          </p:cNvPr>
          <p:cNvSpPr txBox="1"/>
          <p:nvPr/>
        </p:nvSpPr>
        <p:spPr>
          <a:xfrm>
            <a:off x="32063" y="5480913"/>
            <a:ext cx="161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EDA in Notebook.</a:t>
            </a:r>
          </a:p>
        </p:txBody>
      </p:sp>
    </p:spTree>
    <p:extLst>
      <p:ext uri="{BB962C8B-B14F-4D97-AF65-F5344CB8AC3E}">
        <p14:creationId xmlns:p14="http://schemas.microsoft.com/office/powerpoint/2010/main" val="366176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35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identify the potential that someone will default on a loan.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5" y="3374961"/>
            <a:ext cx="802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Perfomance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Metrics used :  Accuracy.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Models currently used : Logistic regression, Random forest, XGBoost,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LightGBM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Naïve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bayes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Model ensemble. 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78773-18C8-4AD6-B94C-57D7F4CB9856}"/>
              </a:ext>
            </a:extLst>
          </p:cNvPr>
          <p:cNvSpPr/>
          <p:nvPr/>
        </p:nvSpPr>
        <p:spPr>
          <a:xfrm>
            <a:off x="2887482" y="1825200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757015" y="2372400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526282" y="2368800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87C1F3-10CD-4AB8-97D8-14ABBFBB0465}"/>
              </a:ext>
            </a:extLst>
          </p:cNvPr>
          <p:cNvSpPr txBox="1"/>
          <p:nvPr/>
        </p:nvSpPr>
        <p:spPr>
          <a:xfrm>
            <a:off x="661488" y="2021788"/>
            <a:ext cx="222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40BA5-2F6F-48AB-98D9-50108C4CF7D1}"/>
              </a:ext>
            </a:extLst>
          </p:cNvPr>
          <p:cNvSpPr txBox="1"/>
          <p:nvPr/>
        </p:nvSpPr>
        <p:spPr>
          <a:xfrm>
            <a:off x="5526282" y="1970708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AD57-F6C3-4D4C-BD4B-A8633A8086FD}"/>
              </a:ext>
            </a:extLst>
          </p:cNvPr>
          <p:cNvSpPr txBox="1"/>
          <p:nvPr/>
        </p:nvSpPr>
        <p:spPr>
          <a:xfrm>
            <a:off x="993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A2C75-0EE0-44B7-A36C-4682A76FDAFD}"/>
              </a:ext>
            </a:extLst>
          </p:cNvPr>
          <p:cNvSpPr txBox="1"/>
          <p:nvPr/>
        </p:nvSpPr>
        <p:spPr>
          <a:xfrm>
            <a:off x="5721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</p:spTree>
    <p:extLst>
      <p:ext uri="{BB962C8B-B14F-4D97-AF65-F5344CB8AC3E}">
        <p14:creationId xmlns:p14="http://schemas.microsoft.com/office/powerpoint/2010/main" val="406945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068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feature engineering to evaluate the model.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4" y="3374961"/>
            <a:ext cx="8311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  66.66% : 33.33%.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20A3-EF78-4677-A3FB-D69B58EDCD1B}"/>
              </a:ext>
            </a:extLst>
          </p:cNvPr>
          <p:cNvGrpSpPr/>
          <p:nvPr/>
        </p:nvGrpSpPr>
        <p:grpSpPr>
          <a:xfrm>
            <a:off x="958513" y="1555200"/>
            <a:ext cx="6612286" cy="1094400"/>
            <a:chOff x="958513" y="1555200"/>
            <a:chExt cx="6612286" cy="109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66.66%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33.33%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95809D-93E9-4D2A-8CF9-EA5B8F5EAD90}"/>
              </a:ext>
            </a:extLst>
          </p:cNvPr>
          <p:cNvSpPr txBox="1"/>
          <p:nvPr/>
        </p:nvSpPr>
        <p:spPr>
          <a:xfrm>
            <a:off x="2304000" y="25790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681F2-CB9E-4BFF-8B95-F3AC0C1A9848}"/>
              </a:ext>
            </a:extLst>
          </p:cNvPr>
          <p:cNvSpPr txBox="1"/>
          <p:nvPr/>
        </p:nvSpPr>
        <p:spPr>
          <a:xfrm>
            <a:off x="5827729" y="26076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288930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50710"/>
            <a:ext cx="4962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Currently there are 6 models used. 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01DD2E-5F74-476C-B07E-0728767C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70225"/>
              </p:ext>
            </p:extLst>
          </p:nvPr>
        </p:nvGraphicFramePr>
        <p:xfrm>
          <a:off x="596029" y="752618"/>
          <a:ext cx="8064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00">
                  <a:extLst>
                    <a:ext uri="{9D8B030D-6E8A-4147-A177-3AD203B41FA5}">
                      <a16:colId xmlns:a16="http://schemas.microsoft.com/office/drawing/2014/main" val="3863034496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727709665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90654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LogisticRegression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(C=2,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dual=False,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fit_intercept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intercept_scaling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max_iter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multi_class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ovr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penalty='l2',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solver='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liblinear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tol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=0.0001, verbose=0,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RandomForestClassifier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(bootstrap=True,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criterion='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gini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max_features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='auto',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max_leaf_nodes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min_impurity_decrease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min_weight_fraction_leaf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oob_score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=50, verbose=1,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91.98%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XGBClassifier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base_score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colsample_bylevel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gamma=0,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max_delta_step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missing=None,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=250,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nthread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objective='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binary:logistic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scale_pos_weight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seed=0, silent=True, subsample=1)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3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LightGBM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boosting_type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gbdt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min_child_samples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=0.001,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min_split_gain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num_leaves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=31, objective=None,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silent=True, subsample=1.0,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subsample_for_bin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=200000,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subsample_freq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NaïveBayesClassifier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(priors=None)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32.63%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All Stacked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Same as above, but voted.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862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0780BCD-31DD-4404-8848-26478CF73640}"/>
              </a:ext>
            </a:extLst>
          </p:cNvPr>
          <p:cNvSpPr txBox="1"/>
          <p:nvPr/>
        </p:nvSpPr>
        <p:spPr>
          <a:xfrm>
            <a:off x="32063" y="5480913"/>
            <a:ext cx="304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Explanation in Notebook.</a:t>
            </a:r>
          </a:p>
        </p:txBody>
      </p:sp>
    </p:spTree>
    <p:extLst>
      <p:ext uri="{BB962C8B-B14F-4D97-AF65-F5344CB8AC3E}">
        <p14:creationId xmlns:p14="http://schemas.microsoft.com/office/powerpoint/2010/main" val="246829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86578"/>
            <a:ext cx="8196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XGBoost is currently the best chosen model, Until further work.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More feature engineering could be done, such as mathematical transformation, possibly: certain columns to log and such.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techniques like SMOTE could be deployed to handle the class imbalance problems.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DNN’s can be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Long short term memory networks could be used to incorporate time series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forms of stacking can be used apart from voting.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Recursive feature selection can be used to reduce the features.</a:t>
            </a: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3489312" y="159426"/>
            <a:ext cx="403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Questions?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15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DDC4475E-88B6-411C-B9AA-A530DC52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12" y="2626667"/>
            <a:ext cx="4038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E03424"/>
                </a:solidFill>
                <a:latin typeface="Roboto Light"/>
                <a:cs typeface="Roboto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53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1291354" y="272059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42" y="1948541"/>
            <a:ext cx="8503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8"/>
          <p:cNvGrpSpPr>
            <a:grpSpLocks/>
          </p:cNvGrpSpPr>
          <p:nvPr/>
        </p:nvGrpSpPr>
        <p:grpSpPr bwMode="auto">
          <a:xfrm>
            <a:off x="1399790" y="1442753"/>
            <a:ext cx="1130211" cy="1130173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2914068" y="1707031"/>
            <a:ext cx="555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</p:txBody>
      </p:sp>
      <p:sp>
        <p:nvSpPr>
          <p:cNvPr id="16396" name="TextBox 36"/>
          <p:cNvSpPr txBox="1">
            <a:spLocks noChangeArrowheads="1"/>
          </p:cNvSpPr>
          <p:nvPr/>
        </p:nvSpPr>
        <p:spPr bwMode="auto">
          <a:xfrm>
            <a:off x="2914068" y="3563687"/>
            <a:ext cx="5055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economic needs.</a:t>
            </a:r>
          </a:p>
          <a:p>
            <a:pPr eaLnBrk="1" hangingPunct="1"/>
            <a:r>
              <a:rPr lang="en-US" sz="12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  <p:grpSp>
        <p:nvGrpSpPr>
          <p:cNvPr id="16397" name="Group 44"/>
          <p:cNvGrpSpPr>
            <a:grpSpLocks/>
          </p:cNvGrpSpPr>
          <p:nvPr/>
        </p:nvGrpSpPr>
        <p:grpSpPr bwMode="auto">
          <a:xfrm>
            <a:off x="1399790" y="3309295"/>
            <a:ext cx="1130211" cy="1130173"/>
            <a:chOff x="1746264" y="3140384"/>
            <a:chExt cx="1367740" cy="1367740"/>
          </a:xfrm>
        </p:grpSpPr>
        <p:sp>
          <p:nvSpPr>
            <p:cNvPr id="31" name="Oval 30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43" name="Pie 42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16398" name="Group 47"/>
          <p:cNvGrpSpPr>
            <a:grpSpLocks/>
          </p:cNvGrpSpPr>
          <p:nvPr/>
        </p:nvGrpSpPr>
        <p:grpSpPr bwMode="auto">
          <a:xfrm>
            <a:off x="1281117" y="2910382"/>
            <a:ext cx="6581775" cy="1880694"/>
            <a:chOff x="476264" y="2919693"/>
            <a:chExt cx="8667736" cy="188101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76264" y="2919200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6264" y="4800704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TextBox 49"/>
          <p:cNvSpPr txBox="1">
            <a:spLocks noChangeArrowheads="1"/>
          </p:cNvSpPr>
          <p:nvPr/>
        </p:nvSpPr>
        <p:spPr bwMode="auto">
          <a:xfrm>
            <a:off x="779437" y="114614"/>
            <a:ext cx="7685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Many 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histories. </a:t>
            </a:r>
          </a:p>
        </p:txBody>
      </p:sp>
      <p:grpSp>
        <p:nvGrpSpPr>
          <p:cNvPr id="1638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3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389" name="TextBox 40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557213" y="89863"/>
            <a:ext cx="840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Goal, identify if a new client shows a high risk for loan default.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3237400" y="1733151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54138" y="2304860"/>
            <a:ext cx="1130300" cy="113030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57213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3994150" y="2304067"/>
            <a:ext cx="1130300" cy="1131887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3140076" y="3621691"/>
            <a:ext cx="2722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5862638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6659563" y="2304067"/>
            <a:ext cx="1130300" cy="1131887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49" name="Rectangle 48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Medium"/>
              <a:cs typeface="Roboto Medium"/>
            </a:endParaRPr>
          </a:p>
        </p:txBody>
      </p: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14" y="1082661"/>
            <a:ext cx="4525571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5862638" y="1760580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2CFE59FE-2B1D-4E73-B408-1F923C6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0" y="4838183"/>
            <a:ext cx="668779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FF0000"/>
                </a:solidFill>
                <a:latin typeface="Roboto Regular"/>
                <a:cs typeface="Roboto Regular"/>
              </a:rPr>
              <a:t>Doesn’t leave business on the table!</a:t>
            </a:r>
          </a:p>
          <a:p>
            <a:pPr algn="ctr" eaLnBrk="1" hangingPunct="1"/>
            <a:endParaRPr lang="en-US" sz="1200" dirty="0">
              <a:solidFill>
                <a:srgbClr val="FF0000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4"/>
          <p:cNvSpPr txBox="1">
            <a:spLocks noChangeArrowheads="1"/>
          </p:cNvSpPr>
          <p:nvPr/>
        </p:nvSpPr>
        <p:spPr bwMode="auto">
          <a:xfrm>
            <a:off x="545721" y="165766"/>
            <a:ext cx="87015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E03424"/>
                </a:solidFill>
                <a:latin typeface="Roboto Light"/>
                <a:cs typeface="Roboto Light"/>
              </a:rPr>
              <a:t>Uses supervised machine learning to classify one of two categories. </a:t>
            </a:r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1662670" y="3611888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0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4">
            <a:extLst>
              <a:ext uri="{FF2B5EF4-FFF2-40B4-BE49-F238E27FC236}">
                <a16:creationId xmlns:a16="http://schemas.microsoft.com/office/drawing/2014/main" id="{AB6DEB97-B58A-4D3B-BFE7-54F98062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960" y="3615680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460B0-F124-4E0D-946F-1755EB80665B}"/>
              </a:ext>
            </a:extLst>
          </p:cNvPr>
          <p:cNvCxnSpPr>
            <a:cxnSpLocks/>
          </p:cNvCxnSpPr>
          <p:nvPr/>
        </p:nvCxnSpPr>
        <p:spPr bwMode="auto">
          <a:xfrm>
            <a:off x="4201538" y="3913200"/>
            <a:ext cx="0" cy="137440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02FE0-65E8-43EE-B665-79DE0166FF7F}"/>
              </a:ext>
            </a:extLst>
          </p:cNvPr>
          <p:cNvSpPr txBox="1"/>
          <p:nvPr/>
        </p:nvSpPr>
        <p:spPr>
          <a:xfrm>
            <a:off x="615337" y="706438"/>
            <a:ext cx="823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Supervised machine learning is a phenomenon where the AI learns from the data without anyone writing explicit code logic.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3CB94559-E696-4204-AA18-00ACD1D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14" y="3457322"/>
            <a:ext cx="197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Target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A27A-CD67-4E6A-8813-D8684091C585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375A8B6F-6CCD-4D1F-AE7A-FA1DDD25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1" y="53022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4D8E9-2E92-49D0-8A1F-5C8EA2AA8E47}"/>
              </a:ext>
            </a:extLst>
          </p:cNvPr>
          <p:cNvSpPr txBox="1"/>
          <p:nvPr/>
        </p:nvSpPr>
        <p:spPr>
          <a:xfrm>
            <a:off x="332137" y="4167238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  <a:ea typeface="Roboto Medium" pitchFamily="2" charset="0"/>
                <a:cs typeface="Helvetica Neue Light"/>
              </a:rPr>
              <a:t>Target label of 0 indicates that there was no difficulty in repaying the loan on time.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FDBA-4EB5-408C-8955-C6F24E032F81}"/>
              </a:ext>
            </a:extLst>
          </p:cNvPr>
          <p:cNvSpPr txBox="1"/>
          <p:nvPr/>
        </p:nvSpPr>
        <p:spPr>
          <a:xfrm>
            <a:off x="4836937" y="4172206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 pitchFamily="2" charset="0"/>
                <a:ea typeface="Roboto Regular" pitchFamily="2" charset="0"/>
                <a:cs typeface="Helvetica Neue Light"/>
              </a:rPr>
              <a:t>Target label of 1 indicates that there was difficulty in repaying the loan on time.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0BCD747-6786-4CDA-A22A-C2723FF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41775" y="1504806"/>
            <a:ext cx="4026985" cy="180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F957A-CC18-453C-BB5E-2BB6A13B72EE}"/>
              </a:ext>
            </a:extLst>
          </p:cNvPr>
          <p:cNvSpPr txBox="1"/>
          <p:nvPr/>
        </p:nvSpPr>
        <p:spPr>
          <a:xfrm>
            <a:off x="407987" y="5499720"/>
            <a:ext cx="4102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/>
                <a:cs typeface="Helvetica Neue Light"/>
              </a:rPr>
              <a:t>Image courtesy : https://www.expertsystem.com/machine-learning-definition/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The data is taken from Kaggle’s competition, publicly available. 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340888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086758" y="1802018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4">
            <a:extLst>
              <a:ext uri="{FF2B5EF4-FFF2-40B4-BE49-F238E27FC236}">
                <a16:creationId xmlns:a16="http://schemas.microsoft.com/office/drawing/2014/main" id="{DA5A963F-B2AC-4B74-B97D-4D8A9451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22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the data first involves understanding the columns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65958" y="964408"/>
            <a:ext cx="5184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There are 122 columns with different data types: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involved.  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304B3A3D-6737-418F-B754-F3D2C0D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58" y="2652868"/>
            <a:ext cx="788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ORGANIZATION_TYPE has the highest category counts with 58 categories.</a:t>
            </a:r>
          </a:p>
        </p:txBody>
      </p:sp>
      <p:pic>
        <p:nvPicPr>
          <p:cNvPr id="3" name="Picture 2" descr="Category Counts.">
            <a:extLst>
              <a:ext uri="{FF2B5EF4-FFF2-40B4-BE49-F238E27FC236}">
                <a16:creationId xmlns:a16="http://schemas.microsoft.com/office/drawing/2014/main" id="{E9068363-B0E7-4136-B3E0-1FC39C9C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3" y="3114697"/>
            <a:ext cx="2414817" cy="24300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8D127-66FF-4C05-9CEE-3362050CFDA6}"/>
              </a:ext>
            </a:extLst>
          </p:cNvPr>
          <p:cNvCxnSpPr>
            <a:cxnSpLocks/>
          </p:cNvCxnSpPr>
          <p:nvPr/>
        </p:nvCxnSpPr>
        <p:spPr bwMode="auto">
          <a:xfrm>
            <a:off x="565958" y="2474584"/>
            <a:ext cx="7681642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judgement calls.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05858" y="2107267"/>
            <a:ext cx="8080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05952"/>
            <a:ext cx="8180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826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44513" y="1399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Assumptions and choices were made relative the approach taken.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476250" y="2046067"/>
            <a:ext cx="808021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Choices: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Used the same approach similar to target class balanced problem.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Retained all the columns for processing.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Generated interaction variables.</a:t>
            </a:r>
          </a:p>
          <a:p>
            <a:pPr eaLnBrk="1" hangingPunct="1"/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Assumptions</a:t>
            </a: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Feature relations are linear.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Highest linearly correlated variables have a larger hand in making derived features.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Domain engineered features are powerful.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Data is noisy.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9" y="1205904"/>
            <a:ext cx="81809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Sometimes there is no certainty as to why something occurred or what something really means. A helpful guide is the description of the column names, however there isn’t enough certainty with just names too.</a:t>
            </a:r>
          </a:p>
        </p:txBody>
      </p:sp>
    </p:spTree>
    <p:extLst>
      <p:ext uri="{BB962C8B-B14F-4D97-AF65-F5344CB8AC3E}">
        <p14:creationId xmlns:p14="http://schemas.microsoft.com/office/powerpoint/2010/main" val="34660080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4897</TotalTime>
  <Words>1332</Words>
  <Application>Microsoft Office PowerPoint</Application>
  <PresentationFormat>On-screen Show (16:10)</PresentationFormat>
  <Paragraphs>152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Helvetica Neue Light</vt:lpstr>
      <vt:lpstr>Roboto Light</vt:lpstr>
      <vt:lpstr>Roboto Medium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excellent R.Florendia</dc:creator>
  <cp:lastModifiedBy>Rakshith Vasudev</cp:lastModifiedBy>
  <cp:revision>128</cp:revision>
  <dcterms:created xsi:type="dcterms:W3CDTF">2013-10-29T11:27:30Z</dcterms:created>
  <dcterms:modified xsi:type="dcterms:W3CDTF">2018-08-21T17:39:44Z</dcterms:modified>
</cp:coreProperties>
</file>