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372" r:id="rId3"/>
    <p:sldId id="373" r:id="rId4"/>
    <p:sldId id="356" r:id="rId5"/>
    <p:sldId id="357" r:id="rId6"/>
    <p:sldId id="397" r:id="rId7"/>
    <p:sldId id="359" r:id="rId8"/>
    <p:sldId id="360" r:id="rId9"/>
    <p:sldId id="361" r:id="rId10"/>
    <p:sldId id="362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370" r:id="rId19"/>
    <p:sldId id="401" r:id="rId20"/>
    <p:sldId id="374" r:id="rId21"/>
    <p:sldId id="375" r:id="rId22"/>
    <p:sldId id="400" r:id="rId23"/>
    <p:sldId id="381" r:id="rId24"/>
    <p:sldId id="382" r:id="rId25"/>
    <p:sldId id="383" r:id="rId26"/>
    <p:sldId id="384" r:id="rId27"/>
    <p:sldId id="385" r:id="rId28"/>
    <p:sldId id="386" r:id="rId29"/>
    <p:sldId id="387" r:id="rId30"/>
    <p:sldId id="388" r:id="rId31"/>
    <p:sldId id="403" r:id="rId32"/>
    <p:sldId id="389" r:id="rId33"/>
    <p:sldId id="390" r:id="rId34"/>
    <p:sldId id="391" r:id="rId35"/>
    <p:sldId id="406" r:id="rId36"/>
    <p:sldId id="392" r:id="rId37"/>
    <p:sldId id="409" r:id="rId38"/>
    <p:sldId id="393" r:id="rId39"/>
    <p:sldId id="394" r:id="rId40"/>
    <p:sldId id="395" r:id="rId41"/>
    <p:sldId id="407" r:id="rId42"/>
    <p:sldId id="408" r:id="rId43"/>
    <p:sldId id="396" r:id="rId44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CC0000"/>
    <a:srgbClr val="006699"/>
    <a:srgbClr val="0000FF"/>
    <a:srgbClr val="0066FF"/>
    <a:srgbClr val="DD0111"/>
    <a:srgbClr val="990033"/>
    <a:srgbClr val="0033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4567" autoAdjust="0"/>
    <p:restoredTop sz="94649" autoAdjust="0"/>
  </p:normalViewPr>
  <p:slideViewPr>
    <p:cSldViewPr snapToGrid="0">
      <p:cViewPr varScale="1">
        <p:scale>
          <a:sx n="73" d="100"/>
          <a:sy n="73" d="100"/>
        </p:scale>
        <p:origin x="-171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196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8C298526-40BA-40F6-AF4F-05ABB0EE9D0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049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D0CBECE8-4A96-4710-AF97-43DAAC9E394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770533-FBEC-4D61-AD98-CDAAB01A5F7E}" type="slidenum">
              <a:rPr lang="en-US"/>
              <a:pPr/>
              <a:t>1</a:t>
            </a:fld>
            <a:endParaRPr lang="en-US"/>
          </a:p>
        </p:txBody>
      </p:sp>
      <p:sp>
        <p:nvSpPr>
          <p:cNvPr id="3123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E78CF4-D150-4DA9-92A2-FBDCEFD910BE}" type="slidenum">
              <a:rPr lang="en-US"/>
              <a:pPr/>
              <a:t>10</a:t>
            </a:fld>
            <a:endParaRPr lang="en-US"/>
          </a:p>
        </p:txBody>
      </p:sp>
      <p:sp>
        <p:nvSpPr>
          <p:cNvPr id="3215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D46078-DECF-4B41-8471-583FBCC2BA43}" type="slidenum">
              <a:rPr lang="en-US"/>
              <a:pPr/>
              <a:t>11</a:t>
            </a:fld>
            <a:endParaRPr lang="en-US"/>
          </a:p>
        </p:txBody>
      </p:sp>
      <p:sp>
        <p:nvSpPr>
          <p:cNvPr id="3225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609FF0-3B12-4168-AFCE-11BE1800C043}" type="slidenum">
              <a:rPr lang="en-US"/>
              <a:pPr/>
              <a:t>12</a:t>
            </a:fld>
            <a:endParaRPr lang="en-US"/>
          </a:p>
        </p:txBody>
      </p:sp>
      <p:sp>
        <p:nvSpPr>
          <p:cNvPr id="3235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AF6FDC-7830-4D82-AE71-2817BFC64008}" type="slidenum">
              <a:rPr lang="en-US"/>
              <a:pPr/>
              <a:t>13</a:t>
            </a:fld>
            <a:endParaRPr lang="en-US"/>
          </a:p>
        </p:txBody>
      </p:sp>
      <p:sp>
        <p:nvSpPr>
          <p:cNvPr id="3246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657826-59C8-40C5-9EF9-7C18136AB8D5}" type="slidenum">
              <a:rPr lang="en-US"/>
              <a:pPr/>
              <a:t>14</a:t>
            </a:fld>
            <a:endParaRPr lang="en-US"/>
          </a:p>
        </p:txBody>
      </p:sp>
      <p:sp>
        <p:nvSpPr>
          <p:cNvPr id="3256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C2CF16-A095-4D1A-BA56-A0C74B6B784B}" type="slidenum">
              <a:rPr lang="en-US"/>
              <a:pPr/>
              <a:t>15</a:t>
            </a:fld>
            <a:endParaRPr lang="en-US"/>
          </a:p>
        </p:txBody>
      </p:sp>
      <p:sp>
        <p:nvSpPr>
          <p:cNvPr id="3266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CA128E-75F1-4546-8E09-541704062607}" type="slidenum">
              <a:rPr lang="en-US"/>
              <a:pPr/>
              <a:t>16</a:t>
            </a:fld>
            <a:endParaRPr lang="en-US"/>
          </a:p>
        </p:txBody>
      </p:sp>
      <p:sp>
        <p:nvSpPr>
          <p:cNvPr id="3276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C3E4DE-5608-451C-BDB9-65EF65C89278}" type="slidenum">
              <a:rPr lang="en-US"/>
              <a:pPr/>
              <a:t>17</a:t>
            </a:fld>
            <a:endParaRPr lang="en-US"/>
          </a:p>
        </p:txBody>
      </p:sp>
      <p:sp>
        <p:nvSpPr>
          <p:cNvPr id="3287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2827BC-C74C-4DEA-8D8A-49BC6EE632B4}" type="slidenum">
              <a:rPr lang="en-US"/>
              <a:pPr/>
              <a:t>18</a:t>
            </a:fld>
            <a:endParaRPr lang="en-US"/>
          </a:p>
        </p:txBody>
      </p:sp>
      <p:sp>
        <p:nvSpPr>
          <p:cNvPr id="3297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F4F412-E554-4668-AD6A-89E38CDD3600}" type="slidenum">
              <a:rPr lang="en-US"/>
              <a:pPr/>
              <a:t>19</a:t>
            </a:fld>
            <a:endParaRPr lang="en-US"/>
          </a:p>
        </p:txBody>
      </p:sp>
      <p:sp>
        <p:nvSpPr>
          <p:cNvPr id="3307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A08C31-01C4-4BD1-8439-DC14F6FBFE1F}" type="slidenum">
              <a:rPr lang="en-US"/>
              <a:pPr/>
              <a:t>2</a:t>
            </a:fld>
            <a:endParaRPr lang="en-US"/>
          </a:p>
        </p:txBody>
      </p:sp>
      <p:sp>
        <p:nvSpPr>
          <p:cNvPr id="3133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929131-4879-4A01-AD1B-040E617F9FCD}" type="slidenum">
              <a:rPr lang="en-US"/>
              <a:pPr/>
              <a:t>20</a:t>
            </a:fld>
            <a:endParaRPr lang="en-US"/>
          </a:p>
        </p:txBody>
      </p:sp>
      <p:sp>
        <p:nvSpPr>
          <p:cNvPr id="3317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61C43F-4FA2-4F54-93BB-6F8E6CF517A3}" type="slidenum">
              <a:rPr lang="en-US"/>
              <a:pPr/>
              <a:t>21</a:t>
            </a:fld>
            <a:endParaRPr lang="en-US"/>
          </a:p>
        </p:txBody>
      </p:sp>
      <p:sp>
        <p:nvSpPr>
          <p:cNvPr id="3328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4989AC-F823-491A-8924-61B6D59237F6}" type="slidenum">
              <a:rPr lang="en-US"/>
              <a:pPr/>
              <a:t>22</a:t>
            </a:fld>
            <a:endParaRPr lang="en-US"/>
          </a:p>
        </p:txBody>
      </p:sp>
      <p:sp>
        <p:nvSpPr>
          <p:cNvPr id="3338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C167EE-7ABE-45F8-A822-1AB4C23AC58F}" type="slidenum">
              <a:rPr lang="en-US"/>
              <a:pPr/>
              <a:t>23</a:t>
            </a:fld>
            <a:endParaRPr lang="en-US"/>
          </a:p>
        </p:txBody>
      </p:sp>
      <p:sp>
        <p:nvSpPr>
          <p:cNvPr id="3348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418E3F-9524-4EA6-8616-434B7BD50B61}" type="slidenum">
              <a:rPr lang="en-US"/>
              <a:pPr/>
              <a:t>24</a:t>
            </a:fld>
            <a:endParaRPr lang="en-US"/>
          </a:p>
        </p:txBody>
      </p:sp>
      <p:sp>
        <p:nvSpPr>
          <p:cNvPr id="3358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3DB2FD-C591-4788-BCDA-7CB605854B1B}" type="slidenum">
              <a:rPr lang="en-US"/>
              <a:pPr/>
              <a:t>25</a:t>
            </a:fld>
            <a:endParaRPr lang="en-US"/>
          </a:p>
        </p:txBody>
      </p:sp>
      <p:sp>
        <p:nvSpPr>
          <p:cNvPr id="3368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1D450F-92AF-4CAF-802A-2B309C12BD34}" type="slidenum">
              <a:rPr lang="en-US"/>
              <a:pPr/>
              <a:t>26</a:t>
            </a:fld>
            <a:endParaRPr lang="en-US"/>
          </a:p>
        </p:txBody>
      </p:sp>
      <p:sp>
        <p:nvSpPr>
          <p:cNvPr id="3379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E837B2-3564-4921-8F97-294E25711230}" type="slidenum">
              <a:rPr lang="en-US"/>
              <a:pPr/>
              <a:t>27</a:t>
            </a:fld>
            <a:endParaRPr lang="en-US"/>
          </a:p>
        </p:txBody>
      </p:sp>
      <p:sp>
        <p:nvSpPr>
          <p:cNvPr id="3389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D36202-BE28-4A28-90FE-ACBB5A3BF2B1}" type="slidenum">
              <a:rPr lang="en-US"/>
              <a:pPr/>
              <a:t>28</a:t>
            </a:fld>
            <a:endParaRPr lang="en-US"/>
          </a:p>
        </p:txBody>
      </p:sp>
      <p:sp>
        <p:nvSpPr>
          <p:cNvPr id="3399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06E3C0-93EF-4580-AEA0-1F6898D643B8}" type="slidenum">
              <a:rPr lang="en-US"/>
              <a:pPr/>
              <a:t>29</a:t>
            </a:fld>
            <a:endParaRPr lang="en-US"/>
          </a:p>
        </p:txBody>
      </p:sp>
      <p:sp>
        <p:nvSpPr>
          <p:cNvPr id="3409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0B874D-0DF2-40AE-881B-9628B9AE8C04}" type="slidenum">
              <a:rPr lang="en-US"/>
              <a:pPr/>
              <a:t>3</a:t>
            </a:fld>
            <a:endParaRPr lang="en-US"/>
          </a:p>
        </p:txBody>
      </p:sp>
      <p:sp>
        <p:nvSpPr>
          <p:cNvPr id="3143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40494B-F98B-4504-9CCB-C86AECC3F79C}" type="slidenum">
              <a:rPr lang="en-US"/>
              <a:pPr/>
              <a:t>30</a:t>
            </a:fld>
            <a:endParaRPr lang="en-US"/>
          </a:p>
        </p:txBody>
      </p:sp>
      <p:sp>
        <p:nvSpPr>
          <p:cNvPr id="3420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AEB182-784F-4D1C-9A34-C8AAA004270D}" type="slidenum">
              <a:rPr lang="en-US"/>
              <a:pPr/>
              <a:t>31</a:t>
            </a:fld>
            <a:endParaRPr lang="en-US"/>
          </a:p>
        </p:txBody>
      </p:sp>
      <p:sp>
        <p:nvSpPr>
          <p:cNvPr id="3430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3DB21D-7E00-43EE-B2B1-D45F07604427}" type="slidenum">
              <a:rPr lang="en-US"/>
              <a:pPr/>
              <a:t>32</a:t>
            </a:fld>
            <a:endParaRPr lang="en-US"/>
          </a:p>
        </p:txBody>
      </p:sp>
      <p:sp>
        <p:nvSpPr>
          <p:cNvPr id="3440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0EC20F-73D5-4DA6-9ED6-86776294E43C}" type="slidenum">
              <a:rPr lang="en-US"/>
              <a:pPr/>
              <a:t>33</a:t>
            </a:fld>
            <a:endParaRPr lang="en-US"/>
          </a:p>
        </p:txBody>
      </p:sp>
      <p:sp>
        <p:nvSpPr>
          <p:cNvPr id="3450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8BB32D-3E42-4AAB-B865-713EB3E2BF79}" type="slidenum">
              <a:rPr lang="en-US"/>
              <a:pPr/>
              <a:t>34</a:t>
            </a:fld>
            <a:endParaRPr lang="en-US"/>
          </a:p>
        </p:txBody>
      </p:sp>
      <p:sp>
        <p:nvSpPr>
          <p:cNvPr id="3461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C4CF20-7DCD-4B89-A584-6CBC842F56F0}" type="slidenum">
              <a:rPr lang="en-US"/>
              <a:pPr/>
              <a:t>35</a:t>
            </a:fld>
            <a:endParaRPr lang="en-US"/>
          </a:p>
        </p:txBody>
      </p:sp>
      <p:sp>
        <p:nvSpPr>
          <p:cNvPr id="3471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8AE8AA-552A-43E1-BD0F-225357E69769}" type="slidenum">
              <a:rPr lang="en-US"/>
              <a:pPr/>
              <a:t>36</a:t>
            </a:fld>
            <a:endParaRPr lang="en-US"/>
          </a:p>
        </p:txBody>
      </p:sp>
      <p:sp>
        <p:nvSpPr>
          <p:cNvPr id="3481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A007F9-BC5F-49F0-BE46-C34873A7B89F}" type="slidenum">
              <a:rPr lang="en-US"/>
              <a:pPr/>
              <a:t>37</a:t>
            </a:fld>
            <a:endParaRPr lang="en-US"/>
          </a:p>
        </p:txBody>
      </p:sp>
      <p:sp>
        <p:nvSpPr>
          <p:cNvPr id="3573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8EF6EA-5BBE-4910-A99F-A19E3B245B60}" type="slidenum">
              <a:rPr lang="en-US"/>
              <a:pPr/>
              <a:t>38</a:t>
            </a:fld>
            <a:endParaRPr lang="en-US"/>
          </a:p>
        </p:txBody>
      </p:sp>
      <p:sp>
        <p:nvSpPr>
          <p:cNvPr id="3491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2A5E31-534D-4A21-A03A-C8F561D3A9B4}" type="slidenum">
              <a:rPr lang="en-US"/>
              <a:pPr/>
              <a:t>39</a:t>
            </a:fld>
            <a:endParaRPr lang="en-US"/>
          </a:p>
        </p:txBody>
      </p:sp>
      <p:sp>
        <p:nvSpPr>
          <p:cNvPr id="3502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6FE799-40F2-41BB-9EF9-236C23243FDC}" type="slidenum">
              <a:rPr lang="en-US"/>
              <a:pPr/>
              <a:t>4</a:t>
            </a:fld>
            <a:endParaRPr lang="en-US"/>
          </a:p>
        </p:txBody>
      </p:sp>
      <p:sp>
        <p:nvSpPr>
          <p:cNvPr id="3153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5454FC-9086-484F-AF61-533BB465D0D0}" type="slidenum">
              <a:rPr lang="en-US"/>
              <a:pPr/>
              <a:t>40</a:t>
            </a:fld>
            <a:endParaRPr lang="en-US"/>
          </a:p>
        </p:txBody>
      </p:sp>
      <p:sp>
        <p:nvSpPr>
          <p:cNvPr id="3512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8F57D6-2FD2-46C2-B3D3-848E1ABE79E2}" type="slidenum">
              <a:rPr lang="en-US"/>
              <a:pPr/>
              <a:t>41</a:t>
            </a:fld>
            <a:endParaRPr lang="en-US"/>
          </a:p>
        </p:txBody>
      </p:sp>
      <p:sp>
        <p:nvSpPr>
          <p:cNvPr id="3522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3022F4-ECFA-4D28-9CB5-F971B3C8F3ED}" type="slidenum">
              <a:rPr lang="en-US"/>
              <a:pPr/>
              <a:t>42</a:t>
            </a:fld>
            <a:endParaRPr lang="en-US"/>
          </a:p>
        </p:txBody>
      </p:sp>
      <p:sp>
        <p:nvSpPr>
          <p:cNvPr id="3532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ECE5A2-E2DA-456F-B127-8C6B8F50E5DA}" type="slidenum">
              <a:rPr lang="en-US"/>
              <a:pPr/>
              <a:t>43</a:t>
            </a:fld>
            <a:endParaRPr lang="en-US"/>
          </a:p>
        </p:txBody>
      </p:sp>
      <p:sp>
        <p:nvSpPr>
          <p:cNvPr id="3543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86A29B-E4B6-4A7C-B8A3-F740F9962916}" type="slidenum">
              <a:rPr lang="en-US"/>
              <a:pPr/>
              <a:t>5</a:t>
            </a:fld>
            <a:endParaRPr lang="en-US"/>
          </a:p>
        </p:txBody>
      </p:sp>
      <p:sp>
        <p:nvSpPr>
          <p:cNvPr id="3164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AD58A3-4578-4181-9C32-93E4EB42DC55}" type="slidenum">
              <a:rPr lang="en-US"/>
              <a:pPr/>
              <a:t>6</a:t>
            </a:fld>
            <a:endParaRPr lang="en-US"/>
          </a:p>
        </p:txBody>
      </p:sp>
      <p:sp>
        <p:nvSpPr>
          <p:cNvPr id="3174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1FC00C-6964-4088-A7C0-A169A80DC5ED}" type="slidenum">
              <a:rPr lang="en-US"/>
              <a:pPr/>
              <a:t>7</a:t>
            </a:fld>
            <a:endParaRPr lang="en-US"/>
          </a:p>
        </p:txBody>
      </p:sp>
      <p:sp>
        <p:nvSpPr>
          <p:cNvPr id="3184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6EFBEC-7E86-4424-938C-F46F44A140D0}" type="slidenum">
              <a:rPr lang="en-US"/>
              <a:pPr/>
              <a:t>8</a:t>
            </a:fld>
            <a:endParaRPr lang="en-US"/>
          </a:p>
        </p:txBody>
      </p:sp>
      <p:sp>
        <p:nvSpPr>
          <p:cNvPr id="3194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7839FC-CE96-4E34-A5CA-E80086D613A3}" type="slidenum">
              <a:rPr lang="en-US"/>
              <a:pPr/>
              <a:t>9</a:t>
            </a:fld>
            <a:endParaRPr lang="en-US"/>
          </a:p>
        </p:txBody>
      </p:sp>
      <p:sp>
        <p:nvSpPr>
          <p:cNvPr id="3205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/>
              <a:t>CS 477/677 - Lecture 5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AC2D84A-F262-4414-A77F-89359804312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175" name="AutoShape 7"/>
          <p:cNvSpPr>
            <a:spLocks noChangeArrowheads="1"/>
          </p:cNvSpPr>
          <p:nvPr userDrawn="1"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3A0E6BA-7743-4CC8-9010-41ABA724EB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00013"/>
            <a:ext cx="2058988" cy="6191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313" y="100013"/>
            <a:ext cx="6027737" cy="6191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2809962-BFF7-4B3C-8CA1-23EB9914DF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50838" y="1214438"/>
            <a:ext cx="8229600" cy="50768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7554424B-E2A3-4BCA-A9FB-D0A7E94E1E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0838" y="1214438"/>
            <a:ext cx="4038600" cy="2462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50838" y="3829050"/>
            <a:ext cx="4038600" cy="2462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C057C659-25E9-49A9-B8E9-B057AD3DA7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4C6688FD-F4E8-43CD-AC6E-EE7811E5AC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3379D81-A906-4824-BC1C-B21AD68723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99BD156-7DD4-4947-88C9-6EAD87B52C4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D3F40F6-25F2-42E1-97A6-DF08611252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BEE403-2EE3-4AC5-8A55-1F8A821CBF7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E798018-8FFC-46AA-9017-16D6BC6045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83C6DFC-B9E3-4005-BFB1-F95785D2C4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E67728-85C0-4F8D-BFC7-2BB3EA33EF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A8D659A-9909-4385-B249-F0394BF89A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100013"/>
            <a:ext cx="8229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B0C9A74-4373-4585-AF98-1E268E4129B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5" name="AutoShape 11"/>
          <p:cNvSpPr>
            <a:spLocks noChangeArrowheads="1"/>
          </p:cNvSpPr>
          <p:nvPr userDrawn="1"/>
        </p:nvSpPr>
        <p:spPr bwMode="auto">
          <a:xfrm>
            <a:off x="327025" y="989013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accent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9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0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2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2228850"/>
          </a:xfrm>
        </p:spPr>
        <p:txBody>
          <a:bodyPr/>
          <a:lstStyle/>
          <a:p>
            <a:r>
              <a:rPr lang="en-US"/>
              <a:t>Analysis of Algorithms</a:t>
            </a:r>
            <a:br>
              <a:rPr lang="en-US"/>
            </a:br>
            <a:r>
              <a:rPr lang="en-US"/>
              <a:t>CS 477/677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Sorting – Part B</a:t>
            </a:r>
          </a:p>
          <a:p>
            <a:pPr>
              <a:lnSpc>
                <a:spcPct val="80000"/>
              </a:lnSpc>
            </a:pPr>
            <a:r>
              <a:rPr lang="en-US" sz="2400"/>
              <a:t>Instructor: George Bebis</a:t>
            </a:r>
          </a:p>
          <a:p>
            <a:pPr>
              <a:lnSpc>
                <a:spcPct val="80000"/>
              </a:lnSpc>
            </a:pPr>
            <a:endParaRPr lang="en-US" sz="1800" b="1"/>
          </a:p>
          <a:p>
            <a:pPr>
              <a:lnSpc>
                <a:spcPct val="80000"/>
              </a:lnSpc>
            </a:pPr>
            <a:endParaRPr lang="en-US" sz="1800" b="1"/>
          </a:p>
          <a:p>
            <a:pPr>
              <a:lnSpc>
                <a:spcPct val="80000"/>
              </a:lnSpc>
            </a:pPr>
            <a:r>
              <a:rPr lang="en-US" sz="2400" b="1"/>
              <a:t>   (Chapter 7)</a:t>
            </a:r>
            <a:endParaRPr lang="fr-FR" sz="2400" b="1"/>
          </a:p>
          <a:p>
            <a:pPr>
              <a:lnSpc>
                <a:spcPct val="80000"/>
              </a:lnSpc>
            </a:pPr>
            <a:endParaRPr lang="en-US" sz="2400" b="1"/>
          </a:p>
          <a:p>
            <a:pPr>
              <a:lnSpc>
                <a:spcPct val="80000"/>
              </a:lnSpc>
            </a:pPr>
            <a:endParaRPr lang="en-US" sz="2000"/>
          </a:p>
        </p:txBody>
      </p:sp>
      <p:pic>
        <p:nvPicPr>
          <p:cNvPr id="2052" name="Picture 4" descr="mrayztno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7413" y="4679950"/>
            <a:ext cx="1895475" cy="165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11B321-BBBA-4306-9CF6-F5EFAE1B20B8}" type="slidenum">
              <a:rPr lang="en-US"/>
              <a:pPr/>
              <a:t>10</a:t>
            </a:fld>
            <a:endParaRPr lang="en-US"/>
          </a:p>
        </p:txBody>
      </p:sp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– </a:t>
            </a:r>
            <a:r>
              <a:rPr lang="en-US">
                <a:latin typeface="Comic Sans MS" pitchFamily="66" charset="0"/>
              </a:rPr>
              <a:t>n</a:t>
            </a:r>
            <a:r>
              <a:rPr lang="en-US"/>
              <a:t> Not a Power of 2</a:t>
            </a:r>
          </a:p>
        </p:txBody>
      </p:sp>
      <p:grpSp>
        <p:nvGrpSpPr>
          <p:cNvPr id="240643" name="Group 3"/>
          <p:cNvGrpSpPr>
            <a:grpSpLocks/>
          </p:cNvGrpSpPr>
          <p:nvPr/>
        </p:nvGrpSpPr>
        <p:grpSpPr bwMode="auto">
          <a:xfrm>
            <a:off x="2438400" y="1219200"/>
            <a:ext cx="4221163" cy="990600"/>
            <a:chOff x="1536" y="768"/>
            <a:chExt cx="2659" cy="624"/>
          </a:xfrm>
        </p:grpSpPr>
        <p:sp>
          <p:nvSpPr>
            <p:cNvPr id="240644" name="Rectangle 4"/>
            <p:cNvSpPr>
              <a:spLocks noChangeArrowheads="1"/>
            </p:cNvSpPr>
            <p:nvPr/>
          </p:nvSpPr>
          <p:spPr bwMode="auto">
            <a:xfrm>
              <a:off x="3953" y="922"/>
              <a:ext cx="24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240645" name="Rectangle 5"/>
            <p:cNvSpPr>
              <a:spLocks noChangeArrowheads="1"/>
            </p:cNvSpPr>
            <p:nvPr/>
          </p:nvSpPr>
          <p:spPr bwMode="auto">
            <a:xfrm>
              <a:off x="3712" y="922"/>
              <a:ext cx="24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240646" name="Rectangle 6"/>
            <p:cNvSpPr>
              <a:spLocks noChangeArrowheads="1"/>
            </p:cNvSpPr>
            <p:nvPr/>
          </p:nvSpPr>
          <p:spPr bwMode="auto">
            <a:xfrm>
              <a:off x="3470" y="922"/>
              <a:ext cx="24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240647" name="Rectangle 7"/>
            <p:cNvSpPr>
              <a:spLocks noChangeArrowheads="1"/>
            </p:cNvSpPr>
            <p:nvPr/>
          </p:nvSpPr>
          <p:spPr bwMode="auto">
            <a:xfrm>
              <a:off x="3228" y="922"/>
              <a:ext cx="24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240648" name="Rectangle 8"/>
            <p:cNvSpPr>
              <a:spLocks noChangeArrowheads="1"/>
            </p:cNvSpPr>
            <p:nvPr/>
          </p:nvSpPr>
          <p:spPr bwMode="auto">
            <a:xfrm>
              <a:off x="2987" y="922"/>
              <a:ext cx="24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240649" name="Rectangle 9"/>
            <p:cNvSpPr>
              <a:spLocks noChangeArrowheads="1"/>
            </p:cNvSpPr>
            <p:nvPr/>
          </p:nvSpPr>
          <p:spPr bwMode="auto">
            <a:xfrm>
              <a:off x="2744" y="922"/>
              <a:ext cx="24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240650" name="Rectangle 10"/>
            <p:cNvSpPr>
              <a:spLocks noChangeArrowheads="1"/>
            </p:cNvSpPr>
            <p:nvPr/>
          </p:nvSpPr>
          <p:spPr bwMode="auto">
            <a:xfrm>
              <a:off x="2503" y="922"/>
              <a:ext cx="24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240651" name="Rectangle 11"/>
            <p:cNvSpPr>
              <a:spLocks noChangeArrowheads="1"/>
            </p:cNvSpPr>
            <p:nvPr/>
          </p:nvSpPr>
          <p:spPr bwMode="auto">
            <a:xfrm>
              <a:off x="2261" y="922"/>
              <a:ext cx="24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240652" name="Rectangle 12"/>
            <p:cNvSpPr>
              <a:spLocks noChangeArrowheads="1"/>
            </p:cNvSpPr>
            <p:nvPr/>
          </p:nvSpPr>
          <p:spPr bwMode="auto">
            <a:xfrm>
              <a:off x="2019" y="922"/>
              <a:ext cx="24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240653" name="Rectangle 13"/>
            <p:cNvSpPr>
              <a:spLocks noChangeArrowheads="1"/>
            </p:cNvSpPr>
            <p:nvPr/>
          </p:nvSpPr>
          <p:spPr bwMode="auto">
            <a:xfrm>
              <a:off x="1778" y="922"/>
              <a:ext cx="24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240654" name="Rectangle 14"/>
            <p:cNvSpPr>
              <a:spLocks noChangeArrowheads="1"/>
            </p:cNvSpPr>
            <p:nvPr/>
          </p:nvSpPr>
          <p:spPr bwMode="auto">
            <a:xfrm>
              <a:off x="1536" y="922"/>
              <a:ext cx="24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240655" name="Line 15"/>
            <p:cNvSpPr>
              <a:spLocks noChangeShapeType="1"/>
            </p:cNvSpPr>
            <p:nvPr/>
          </p:nvSpPr>
          <p:spPr bwMode="auto">
            <a:xfrm>
              <a:off x="1536" y="922"/>
              <a:ext cx="265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656" name="Line 16"/>
            <p:cNvSpPr>
              <a:spLocks noChangeShapeType="1"/>
            </p:cNvSpPr>
            <p:nvPr/>
          </p:nvSpPr>
          <p:spPr bwMode="auto">
            <a:xfrm>
              <a:off x="1536" y="1152"/>
              <a:ext cx="265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657" name="Line 17"/>
            <p:cNvSpPr>
              <a:spLocks noChangeShapeType="1"/>
            </p:cNvSpPr>
            <p:nvPr/>
          </p:nvSpPr>
          <p:spPr bwMode="auto">
            <a:xfrm>
              <a:off x="1536" y="922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658" name="Line 18"/>
            <p:cNvSpPr>
              <a:spLocks noChangeShapeType="1"/>
            </p:cNvSpPr>
            <p:nvPr/>
          </p:nvSpPr>
          <p:spPr bwMode="auto">
            <a:xfrm>
              <a:off x="1778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659" name="Line 19"/>
            <p:cNvSpPr>
              <a:spLocks noChangeShapeType="1"/>
            </p:cNvSpPr>
            <p:nvPr/>
          </p:nvSpPr>
          <p:spPr bwMode="auto">
            <a:xfrm>
              <a:off x="2019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660" name="Line 20"/>
            <p:cNvSpPr>
              <a:spLocks noChangeShapeType="1"/>
            </p:cNvSpPr>
            <p:nvPr/>
          </p:nvSpPr>
          <p:spPr bwMode="auto">
            <a:xfrm>
              <a:off x="2261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661" name="Line 21"/>
            <p:cNvSpPr>
              <a:spLocks noChangeShapeType="1"/>
            </p:cNvSpPr>
            <p:nvPr/>
          </p:nvSpPr>
          <p:spPr bwMode="auto">
            <a:xfrm>
              <a:off x="2503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662" name="Line 22"/>
            <p:cNvSpPr>
              <a:spLocks noChangeShapeType="1"/>
            </p:cNvSpPr>
            <p:nvPr/>
          </p:nvSpPr>
          <p:spPr bwMode="auto">
            <a:xfrm>
              <a:off x="2744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663" name="Line 23"/>
            <p:cNvSpPr>
              <a:spLocks noChangeShapeType="1"/>
            </p:cNvSpPr>
            <p:nvPr/>
          </p:nvSpPr>
          <p:spPr bwMode="auto">
            <a:xfrm>
              <a:off x="2987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664" name="Line 24"/>
            <p:cNvSpPr>
              <a:spLocks noChangeShapeType="1"/>
            </p:cNvSpPr>
            <p:nvPr/>
          </p:nvSpPr>
          <p:spPr bwMode="auto">
            <a:xfrm>
              <a:off x="3228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665" name="Line 25"/>
            <p:cNvSpPr>
              <a:spLocks noChangeShapeType="1"/>
            </p:cNvSpPr>
            <p:nvPr/>
          </p:nvSpPr>
          <p:spPr bwMode="auto">
            <a:xfrm>
              <a:off x="3470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666" name="Line 26"/>
            <p:cNvSpPr>
              <a:spLocks noChangeShapeType="1"/>
            </p:cNvSpPr>
            <p:nvPr/>
          </p:nvSpPr>
          <p:spPr bwMode="auto">
            <a:xfrm>
              <a:off x="3712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667" name="Line 27"/>
            <p:cNvSpPr>
              <a:spLocks noChangeShapeType="1"/>
            </p:cNvSpPr>
            <p:nvPr/>
          </p:nvSpPr>
          <p:spPr bwMode="auto">
            <a:xfrm>
              <a:off x="3953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668" name="Line 28"/>
            <p:cNvSpPr>
              <a:spLocks noChangeShapeType="1"/>
            </p:cNvSpPr>
            <p:nvPr/>
          </p:nvSpPr>
          <p:spPr bwMode="auto">
            <a:xfrm>
              <a:off x="4195" y="922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669" name="Text Box 29"/>
            <p:cNvSpPr txBox="1">
              <a:spLocks noChangeArrowheads="1"/>
            </p:cNvSpPr>
            <p:nvPr/>
          </p:nvSpPr>
          <p:spPr bwMode="auto">
            <a:xfrm>
              <a:off x="1584" y="768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1</a:t>
              </a:r>
            </a:p>
          </p:txBody>
        </p:sp>
        <p:sp>
          <p:nvSpPr>
            <p:cNvPr id="240670" name="Text Box 30"/>
            <p:cNvSpPr txBox="1">
              <a:spLocks noChangeArrowheads="1"/>
            </p:cNvSpPr>
            <p:nvPr/>
          </p:nvSpPr>
          <p:spPr bwMode="auto">
            <a:xfrm>
              <a:off x="1824" y="768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2</a:t>
              </a:r>
            </a:p>
          </p:txBody>
        </p:sp>
        <p:sp>
          <p:nvSpPr>
            <p:cNvPr id="240671" name="Text Box 31"/>
            <p:cNvSpPr txBox="1">
              <a:spLocks noChangeArrowheads="1"/>
            </p:cNvSpPr>
            <p:nvPr/>
          </p:nvSpPr>
          <p:spPr bwMode="auto">
            <a:xfrm>
              <a:off x="2064" y="768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3</a:t>
              </a:r>
            </a:p>
          </p:txBody>
        </p:sp>
        <p:sp>
          <p:nvSpPr>
            <p:cNvPr id="240672" name="Text Box 32"/>
            <p:cNvSpPr txBox="1">
              <a:spLocks noChangeArrowheads="1"/>
            </p:cNvSpPr>
            <p:nvPr/>
          </p:nvSpPr>
          <p:spPr bwMode="auto">
            <a:xfrm>
              <a:off x="2304" y="768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4</a:t>
              </a:r>
            </a:p>
          </p:txBody>
        </p:sp>
        <p:sp>
          <p:nvSpPr>
            <p:cNvPr id="240673" name="Text Box 33"/>
            <p:cNvSpPr txBox="1">
              <a:spLocks noChangeArrowheads="1"/>
            </p:cNvSpPr>
            <p:nvPr/>
          </p:nvSpPr>
          <p:spPr bwMode="auto">
            <a:xfrm>
              <a:off x="2544" y="768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5</a:t>
              </a:r>
            </a:p>
          </p:txBody>
        </p:sp>
        <p:sp>
          <p:nvSpPr>
            <p:cNvPr id="240674" name="Text Box 34"/>
            <p:cNvSpPr txBox="1">
              <a:spLocks noChangeArrowheads="1"/>
            </p:cNvSpPr>
            <p:nvPr/>
          </p:nvSpPr>
          <p:spPr bwMode="auto">
            <a:xfrm>
              <a:off x="2784" y="768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6</a:t>
              </a:r>
            </a:p>
          </p:txBody>
        </p:sp>
        <p:sp>
          <p:nvSpPr>
            <p:cNvPr id="240675" name="Text Box 35"/>
            <p:cNvSpPr txBox="1">
              <a:spLocks noChangeArrowheads="1"/>
            </p:cNvSpPr>
            <p:nvPr/>
          </p:nvSpPr>
          <p:spPr bwMode="auto">
            <a:xfrm>
              <a:off x="3024" y="768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7</a:t>
              </a:r>
            </a:p>
          </p:txBody>
        </p:sp>
        <p:sp>
          <p:nvSpPr>
            <p:cNvPr id="240676" name="Text Box 36"/>
            <p:cNvSpPr txBox="1">
              <a:spLocks noChangeArrowheads="1"/>
            </p:cNvSpPr>
            <p:nvPr/>
          </p:nvSpPr>
          <p:spPr bwMode="auto">
            <a:xfrm>
              <a:off x="3264" y="768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8</a:t>
              </a:r>
            </a:p>
          </p:txBody>
        </p:sp>
        <p:sp>
          <p:nvSpPr>
            <p:cNvPr id="240677" name="Text Box 37"/>
            <p:cNvSpPr txBox="1">
              <a:spLocks noChangeArrowheads="1"/>
            </p:cNvSpPr>
            <p:nvPr/>
          </p:nvSpPr>
          <p:spPr bwMode="auto">
            <a:xfrm>
              <a:off x="3504" y="768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9</a:t>
              </a:r>
            </a:p>
          </p:txBody>
        </p:sp>
        <p:sp>
          <p:nvSpPr>
            <p:cNvPr id="240678" name="Text Box 38"/>
            <p:cNvSpPr txBox="1">
              <a:spLocks noChangeArrowheads="1"/>
            </p:cNvSpPr>
            <p:nvPr/>
          </p:nvSpPr>
          <p:spPr bwMode="auto">
            <a:xfrm>
              <a:off x="3696" y="768"/>
              <a:ext cx="24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10</a:t>
              </a:r>
            </a:p>
          </p:txBody>
        </p:sp>
        <p:sp>
          <p:nvSpPr>
            <p:cNvPr id="240679" name="Text Box 39"/>
            <p:cNvSpPr txBox="1">
              <a:spLocks noChangeArrowheads="1"/>
            </p:cNvSpPr>
            <p:nvPr/>
          </p:nvSpPr>
          <p:spPr bwMode="auto">
            <a:xfrm>
              <a:off x="3936" y="768"/>
              <a:ext cx="24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11</a:t>
              </a:r>
            </a:p>
          </p:txBody>
        </p:sp>
        <p:sp>
          <p:nvSpPr>
            <p:cNvPr id="240680" name="Line 40"/>
            <p:cNvSpPr>
              <a:spLocks noChangeShapeType="1"/>
            </p:cNvSpPr>
            <p:nvPr/>
          </p:nvSpPr>
          <p:spPr bwMode="auto">
            <a:xfrm flipH="1">
              <a:off x="2112" y="1200"/>
              <a:ext cx="72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0681" name="Line 41"/>
            <p:cNvSpPr>
              <a:spLocks noChangeShapeType="1"/>
            </p:cNvSpPr>
            <p:nvPr/>
          </p:nvSpPr>
          <p:spPr bwMode="auto">
            <a:xfrm>
              <a:off x="2832" y="1200"/>
              <a:ext cx="72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0682" name="Group 42"/>
          <p:cNvGrpSpPr>
            <a:grpSpLocks/>
          </p:cNvGrpSpPr>
          <p:nvPr/>
        </p:nvGrpSpPr>
        <p:grpSpPr bwMode="auto">
          <a:xfrm>
            <a:off x="1828800" y="2209800"/>
            <a:ext cx="5118100" cy="914400"/>
            <a:chOff x="1152" y="1392"/>
            <a:chExt cx="3224" cy="576"/>
          </a:xfrm>
        </p:grpSpPr>
        <p:sp>
          <p:nvSpPr>
            <p:cNvPr id="240683" name="Rectangle 43"/>
            <p:cNvSpPr>
              <a:spLocks noChangeArrowheads="1"/>
            </p:cNvSpPr>
            <p:nvPr/>
          </p:nvSpPr>
          <p:spPr bwMode="auto">
            <a:xfrm>
              <a:off x="2360" y="1546"/>
              <a:ext cx="243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240684" name="Rectangle 44"/>
            <p:cNvSpPr>
              <a:spLocks noChangeArrowheads="1"/>
            </p:cNvSpPr>
            <p:nvPr/>
          </p:nvSpPr>
          <p:spPr bwMode="auto">
            <a:xfrm>
              <a:off x="2119" y="1546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240685" name="Rectangle 45"/>
            <p:cNvSpPr>
              <a:spLocks noChangeArrowheads="1"/>
            </p:cNvSpPr>
            <p:nvPr/>
          </p:nvSpPr>
          <p:spPr bwMode="auto">
            <a:xfrm>
              <a:off x="1877" y="1546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240686" name="Rectangle 46"/>
            <p:cNvSpPr>
              <a:spLocks noChangeArrowheads="1"/>
            </p:cNvSpPr>
            <p:nvPr/>
          </p:nvSpPr>
          <p:spPr bwMode="auto">
            <a:xfrm>
              <a:off x="1635" y="1546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240687" name="Rectangle 47"/>
            <p:cNvSpPr>
              <a:spLocks noChangeArrowheads="1"/>
            </p:cNvSpPr>
            <p:nvPr/>
          </p:nvSpPr>
          <p:spPr bwMode="auto">
            <a:xfrm>
              <a:off x="1394" y="1546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240688" name="Rectangle 48"/>
            <p:cNvSpPr>
              <a:spLocks noChangeArrowheads="1"/>
            </p:cNvSpPr>
            <p:nvPr/>
          </p:nvSpPr>
          <p:spPr bwMode="auto">
            <a:xfrm>
              <a:off x="1152" y="1546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240689" name="Line 49"/>
            <p:cNvSpPr>
              <a:spLocks noChangeShapeType="1"/>
            </p:cNvSpPr>
            <p:nvPr/>
          </p:nvSpPr>
          <p:spPr bwMode="auto">
            <a:xfrm>
              <a:off x="1394" y="1546"/>
              <a:ext cx="1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690" name="Line 50"/>
            <p:cNvSpPr>
              <a:spLocks noChangeShapeType="1"/>
            </p:cNvSpPr>
            <p:nvPr/>
          </p:nvSpPr>
          <p:spPr bwMode="auto">
            <a:xfrm>
              <a:off x="1635" y="1546"/>
              <a:ext cx="1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691" name="Line 51"/>
            <p:cNvSpPr>
              <a:spLocks noChangeShapeType="1"/>
            </p:cNvSpPr>
            <p:nvPr/>
          </p:nvSpPr>
          <p:spPr bwMode="auto">
            <a:xfrm>
              <a:off x="1877" y="1546"/>
              <a:ext cx="1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692" name="Line 52"/>
            <p:cNvSpPr>
              <a:spLocks noChangeShapeType="1"/>
            </p:cNvSpPr>
            <p:nvPr/>
          </p:nvSpPr>
          <p:spPr bwMode="auto">
            <a:xfrm>
              <a:off x="2119" y="1546"/>
              <a:ext cx="1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693" name="Line 53"/>
            <p:cNvSpPr>
              <a:spLocks noChangeShapeType="1"/>
            </p:cNvSpPr>
            <p:nvPr/>
          </p:nvSpPr>
          <p:spPr bwMode="auto">
            <a:xfrm>
              <a:off x="2360" y="1546"/>
              <a:ext cx="1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694" name="Line 54"/>
            <p:cNvSpPr>
              <a:spLocks noChangeShapeType="1"/>
            </p:cNvSpPr>
            <p:nvPr/>
          </p:nvSpPr>
          <p:spPr bwMode="auto">
            <a:xfrm>
              <a:off x="2603" y="1546"/>
              <a:ext cx="1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695" name="Text Box 55"/>
            <p:cNvSpPr txBox="1">
              <a:spLocks noChangeArrowheads="1"/>
            </p:cNvSpPr>
            <p:nvPr/>
          </p:nvSpPr>
          <p:spPr bwMode="auto">
            <a:xfrm>
              <a:off x="1200" y="139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1</a:t>
              </a:r>
            </a:p>
          </p:txBody>
        </p:sp>
        <p:sp>
          <p:nvSpPr>
            <p:cNvPr id="240696" name="Text Box 56"/>
            <p:cNvSpPr txBox="1">
              <a:spLocks noChangeArrowheads="1"/>
            </p:cNvSpPr>
            <p:nvPr/>
          </p:nvSpPr>
          <p:spPr bwMode="auto">
            <a:xfrm>
              <a:off x="1440" y="139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2</a:t>
              </a:r>
            </a:p>
          </p:txBody>
        </p:sp>
        <p:sp>
          <p:nvSpPr>
            <p:cNvPr id="240697" name="Text Box 57"/>
            <p:cNvSpPr txBox="1">
              <a:spLocks noChangeArrowheads="1"/>
            </p:cNvSpPr>
            <p:nvPr/>
          </p:nvSpPr>
          <p:spPr bwMode="auto">
            <a:xfrm>
              <a:off x="1680" y="139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3</a:t>
              </a:r>
            </a:p>
          </p:txBody>
        </p:sp>
        <p:sp>
          <p:nvSpPr>
            <p:cNvPr id="240698" name="Text Box 58"/>
            <p:cNvSpPr txBox="1">
              <a:spLocks noChangeArrowheads="1"/>
            </p:cNvSpPr>
            <p:nvPr/>
          </p:nvSpPr>
          <p:spPr bwMode="auto">
            <a:xfrm>
              <a:off x="1920" y="139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4</a:t>
              </a:r>
            </a:p>
          </p:txBody>
        </p:sp>
        <p:sp>
          <p:nvSpPr>
            <p:cNvPr id="240699" name="Text Box 59"/>
            <p:cNvSpPr txBox="1">
              <a:spLocks noChangeArrowheads="1"/>
            </p:cNvSpPr>
            <p:nvPr/>
          </p:nvSpPr>
          <p:spPr bwMode="auto">
            <a:xfrm>
              <a:off x="2160" y="139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5</a:t>
              </a:r>
            </a:p>
          </p:txBody>
        </p:sp>
        <p:sp>
          <p:nvSpPr>
            <p:cNvPr id="240700" name="Text Box 60"/>
            <p:cNvSpPr txBox="1">
              <a:spLocks noChangeArrowheads="1"/>
            </p:cNvSpPr>
            <p:nvPr/>
          </p:nvSpPr>
          <p:spPr bwMode="auto">
            <a:xfrm>
              <a:off x="2400" y="139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6</a:t>
              </a:r>
            </a:p>
          </p:txBody>
        </p:sp>
        <p:sp>
          <p:nvSpPr>
            <p:cNvPr id="240701" name="Rectangle 61"/>
            <p:cNvSpPr>
              <a:spLocks noChangeArrowheads="1"/>
            </p:cNvSpPr>
            <p:nvPr/>
          </p:nvSpPr>
          <p:spPr bwMode="auto">
            <a:xfrm>
              <a:off x="4134" y="1546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240702" name="Rectangle 62"/>
            <p:cNvSpPr>
              <a:spLocks noChangeArrowheads="1"/>
            </p:cNvSpPr>
            <p:nvPr/>
          </p:nvSpPr>
          <p:spPr bwMode="auto">
            <a:xfrm>
              <a:off x="3893" y="1546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240703" name="Rectangle 63"/>
            <p:cNvSpPr>
              <a:spLocks noChangeArrowheads="1"/>
            </p:cNvSpPr>
            <p:nvPr/>
          </p:nvSpPr>
          <p:spPr bwMode="auto">
            <a:xfrm>
              <a:off x="3651" y="1546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240704" name="Rectangle 64"/>
            <p:cNvSpPr>
              <a:spLocks noChangeArrowheads="1"/>
            </p:cNvSpPr>
            <p:nvPr/>
          </p:nvSpPr>
          <p:spPr bwMode="auto">
            <a:xfrm>
              <a:off x="3409" y="1546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240705" name="Rectangle 65"/>
            <p:cNvSpPr>
              <a:spLocks noChangeArrowheads="1"/>
            </p:cNvSpPr>
            <p:nvPr/>
          </p:nvSpPr>
          <p:spPr bwMode="auto">
            <a:xfrm>
              <a:off x="3168" y="1546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240706" name="Line 66"/>
            <p:cNvSpPr>
              <a:spLocks noChangeShapeType="1"/>
            </p:cNvSpPr>
            <p:nvPr/>
          </p:nvSpPr>
          <p:spPr bwMode="auto">
            <a:xfrm>
              <a:off x="3168" y="1546"/>
              <a:ext cx="1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707" name="Line 67"/>
            <p:cNvSpPr>
              <a:spLocks noChangeShapeType="1"/>
            </p:cNvSpPr>
            <p:nvPr/>
          </p:nvSpPr>
          <p:spPr bwMode="auto">
            <a:xfrm>
              <a:off x="3409" y="1546"/>
              <a:ext cx="1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708" name="Line 68"/>
            <p:cNvSpPr>
              <a:spLocks noChangeShapeType="1"/>
            </p:cNvSpPr>
            <p:nvPr/>
          </p:nvSpPr>
          <p:spPr bwMode="auto">
            <a:xfrm>
              <a:off x="4134" y="1546"/>
              <a:ext cx="1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709" name="Text Box 69"/>
            <p:cNvSpPr txBox="1">
              <a:spLocks noChangeArrowheads="1"/>
            </p:cNvSpPr>
            <p:nvPr/>
          </p:nvSpPr>
          <p:spPr bwMode="auto">
            <a:xfrm>
              <a:off x="3205" y="139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7</a:t>
              </a:r>
            </a:p>
          </p:txBody>
        </p:sp>
        <p:sp>
          <p:nvSpPr>
            <p:cNvPr id="240710" name="Text Box 70"/>
            <p:cNvSpPr txBox="1">
              <a:spLocks noChangeArrowheads="1"/>
            </p:cNvSpPr>
            <p:nvPr/>
          </p:nvSpPr>
          <p:spPr bwMode="auto">
            <a:xfrm>
              <a:off x="3445" y="139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8</a:t>
              </a:r>
            </a:p>
          </p:txBody>
        </p:sp>
        <p:sp>
          <p:nvSpPr>
            <p:cNvPr id="240711" name="Text Box 71"/>
            <p:cNvSpPr txBox="1">
              <a:spLocks noChangeArrowheads="1"/>
            </p:cNvSpPr>
            <p:nvPr/>
          </p:nvSpPr>
          <p:spPr bwMode="auto">
            <a:xfrm>
              <a:off x="3685" y="139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9</a:t>
              </a:r>
            </a:p>
          </p:txBody>
        </p:sp>
        <p:sp>
          <p:nvSpPr>
            <p:cNvPr id="240712" name="Text Box 72"/>
            <p:cNvSpPr txBox="1">
              <a:spLocks noChangeArrowheads="1"/>
            </p:cNvSpPr>
            <p:nvPr/>
          </p:nvSpPr>
          <p:spPr bwMode="auto">
            <a:xfrm>
              <a:off x="3877" y="1392"/>
              <a:ext cx="24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10</a:t>
              </a:r>
            </a:p>
          </p:txBody>
        </p:sp>
        <p:sp>
          <p:nvSpPr>
            <p:cNvPr id="240713" name="Text Box 73"/>
            <p:cNvSpPr txBox="1">
              <a:spLocks noChangeArrowheads="1"/>
            </p:cNvSpPr>
            <p:nvPr/>
          </p:nvSpPr>
          <p:spPr bwMode="auto">
            <a:xfrm>
              <a:off x="4117" y="1392"/>
              <a:ext cx="24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11</a:t>
              </a:r>
            </a:p>
          </p:txBody>
        </p:sp>
        <p:sp>
          <p:nvSpPr>
            <p:cNvPr id="240714" name="Line 74"/>
            <p:cNvSpPr>
              <a:spLocks noChangeShapeType="1"/>
            </p:cNvSpPr>
            <p:nvPr/>
          </p:nvSpPr>
          <p:spPr bwMode="auto">
            <a:xfrm flipH="1">
              <a:off x="1344" y="1824"/>
              <a:ext cx="38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0715" name="Line 75"/>
            <p:cNvSpPr>
              <a:spLocks noChangeShapeType="1"/>
            </p:cNvSpPr>
            <p:nvPr/>
          </p:nvSpPr>
          <p:spPr bwMode="auto">
            <a:xfrm>
              <a:off x="1728" y="1824"/>
              <a:ext cx="38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0716" name="Line 76"/>
            <p:cNvSpPr>
              <a:spLocks noChangeShapeType="1"/>
            </p:cNvSpPr>
            <p:nvPr/>
          </p:nvSpPr>
          <p:spPr bwMode="auto">
            <a:xfrm flipH="1">
              <a:off x="3360" y="1824"/>
              <a:ext cx="38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0717" name="Line 77"/>
            <p:cNvSpPr>
              <a:spLocks noChangeShapeType="1"/>
            </p:cNvSpPr>
            <p:nvPr/>
          </p:nvSpPr>
          <p:spPr bwMode="auto">
            <a:xfrm>
              <a:off x="3744" y="1824"/>
              <a:ext cx="38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0718" name="Group 78"/>
          <p:cNvGrpSpPr>
            <a:grpSpLocks/>
          </p:cNvGrpSpPr>
          <p:nvPr/>
        </p:nvGrpSpPr>
        <p:grpSpPr bwMode="auto">
          <a:xfrm>
            <a:off x="1516063" y="3200400"/>
            <a:ext cx="5646737" cy="990600"/>
            <a:chOff x="955" y="2016"/>
            <a:chExt cx="3557" cy="624"/>
          </a:xfrm>
        </p:grpSpPr>
        <p:sp>
          <p:nvSpPr>
            <p:cNvPr id="240719" name="Rectangle 79"/>
            <p:cNvSpPr>
              <a:spLocks noChangeArrowheads="1"/>
            </p:cNvSpPr>
            <p:nvPr/>
          </p:nvSpPr>
          <p:spPr bwMode="auto">
            <a:xfrm>
              <a:off x="1438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240720" name="Rectangle 80"/>
            <p:cNvSpPr>
              <a:spLocks noChangeArrowheads="1"/>
            </p:cNvSpPr>
            <p:nvPr/>
          </p:nvSpPr>
          <p:spPr bwMode="auto">
            <a:xfrm>
              <a:off x="1197" y="2170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240721" name="Rectangle 81"/>
            <p:cNvSpPr>
              <a:spLocks noChangeArrowheads="1"/>
            </p:cNvSpPr>
            <p:nvPr/>
          </p:nvSpPr>
          <p:spPr bwMode="auto">
            <a:xfrm>
              <a:off x="955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240722" name="Line 82"/>
            <p:cNvSpPr>
              <a:spLocks noChangeShapeType="1"/>
            </p:cNvSpPr>
            <p:nvPr/>
          </p:nvSpPr>
          <p:spPr bwMode="auto">
            <a:xfrm>
              <a:off x="1197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723" name="Line 83"/>
            <p:cNvSpPr>
              <a:spLocks noChangeShapeType="1"/>
            </p:cNvSpPr>
            <p:nvPr/>
          </p:nvSpPr>
          <p:spPr bwMode="auto">
            <a:xfrm>
              <a:off x="1438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724" name="Line 84"/>
            <p:cNvSpPr>
              <a:spLocks noChangeShapeType="1"/>
            </p:cNvSpPr>
            <p:nvPr/>
          </p:nvSpPr>
          <p:spPr bwMode="auto">
            <a:xfrm>
              <a:off x="1680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725" name="Text Box 85"/>
            <p:cNvSpPr txBox="1">
              <a:spLocks noChangeArrowheads="1"/>
            </p:cNvSpPr>
            <p:nvPr/>
          </p:nvSpPr>
          <p:spPr bwMode="auto">
            <a:xfrm>
              <a:off x="1003" y="2016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1</a:t>
              </a:r>
            </a:p>
          </p:txBody>
        </p:sp>
        <p:sp>
          <p:nvSpPr>
            <p:cNvPr id="240726" name="Text Box 86"/>
            <p:cNvSpPr txBox="1">
              <a:spLocks noChangeArrowheads="1"/>
            </p:cNvSpPr>
            <p:nvPr/>
          </p:nvSpPr>
          <p:spPr bwMode="auto">
            <a:xfrm>
              <a:off x="1243" y="2016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2</a:t>
              </a:r>
            </a:p>
          </p:txBody>
        </p:sp>
        <p:sp>
          <p:nvSpPr>
            <p:cNvPr id="240727" name="Text Box 87"/>
            <p:cNvSpPr txBox="1">
              <a:spLocks noChangeArrowheads="1"/>
            </p:cNvSpPr>
            <p:nvPr/>
          </p:nvSpPr>
          <p:spPr bwMode="auto">
            <a:xfrm>
              <a:off x="1483" y="2016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3</a:t>
              </a:r>
            </a:p>
          </p:txBody>
        </p:sp>
        <p:sp>
          <p:nvSpPr>
            <p:cNvPr id="240728" name="Rectangle 88"/>
            <p:cNvSpPr>
              <a:spLocks noChangeArrowheads="1"/>
            </p:cNvSpPr>
            <p:nvPr/>
          </p:nvSpPr>
          <p:spPr bwMode="auto">
            <a:xfrm>
              <a:off x="2499" y="2170"/>
              <a:ext cx="243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240729" name="Rectangle 89"/>
            <p:cNvSpPr>
              <a:spLocks noChangeArrowheads="1"/>
            </p:cNvSpPr>
            <p:nvPr/>
          </p:nvSpPr>
          <p:spPr bwMode="auto">
            <a:xfrm>
              <a:off x="2258" y="2170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240730" name="Rectangle 90"/>
            <p:cNvSpPr>
              <a:spLocks noChangeArrowheads="1"/>
            </p:cNvSpPr>
            <p:nvPr/>
          </p:nvSpPr>
          <p:spPr bwMode="auto">
            <a:xfrm>
              <a:off x="2016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240731" name="Line 91"/>
            <p:cNvSpPr>
              <a:spLocks noChangeShapeType="1"/>
            </p:cNvSpPr>
            <p:nvPr/>
          </p:nvSpPr>
          <p:spPr bwMode="auto">
            <a:xfrm>
              <a:off x="2016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732" name="Line 92"/>
            <p:cNvSpPr>
              <a:spLocks noChangeShapeType="1"/>
            </p:cNvSpPr>
            <p:nvPr/>
          </p:nvSpPr>
          <p:spPr bwMode="auto">
            <a:xfrm>
              <a:off x="2258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733" name="Line 93"/>
            <p:cNvSpPr>
              <a:spLocks noChangeShapeType="1"/>
            </p:cNvSpPr>
            <p:nvPr/>
          </p:nvSpPr>
          <p:spPr bwMode="auto">
            <a:xfrm>
              <a:off x="2499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734" name="Line 94"/>
            <p:cNvSpPr>
              <a:spLocks noChangeShapeType="1"/>
            </p:cNvSpPr>
            <p:nvPr/>
          </p:nvSpPr>
          <p:spPr bwMode="auto">
            <a:xfrm>
              <a:off x="2742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735" name="Text Box 95"/>
            <p:cNvSpPr txBox="1">
              <a:spLocks noChangeArrowheads="1"/>
            </p:cNvSpPr>
            <p:nvPr/>
          </p:nvSpPr>
          <p:spPr bwMode="auto">
            <a:xfrm>
              <a:off x="2059" y="2016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4</a:t>
              </a:r>
            </a:p>
          </p:txBody>
        </p:sp>
        <p:sp>
          <p:nvSpPr>
            <p:cNvPr id="240736" name="Text Box 96"/>
            <p:cNvSpPr txBox="1">
              <a:spLocks noChangeArrowheads="1"/>
            </p:cNvSpPr>
            <p:nvPr/>
          </p:nvSpPr>
          <p:spPr bwMode="auto">
            <a:xfrm>
              <a:off x="2299" y="2016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5</a:t>
              </a:r>
            </a:p>
          </p:txBody>
        </p:sp>
        <p:sp>
          <p:nvSpPr>
            <p:cNvPr id="240737" name="Text Box 97"/>
            <p:cNvSpPr txBox="1">
              <a:spLocks noChangeArrowheads="1"/>
            </p:cNvSpPr>
            <p:nvPr/>
          </p:nvSpPr>
          <p:spPr bwMode="auto">
            <a:xfrm>
              <a:off x="2539" y="2016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6</a:t>
              </a:r>
            </a:p>
          </p:txBody>
        </p:sp>
        <p:sp>
          <p:nvSpPr>
            <p:cNvPr id="240738" name="Rectangle 98"/>
            <p:cNvSpPr>
              <a:spLocks noChangeArrowheads="1"/>
            </p:cNvSpPr>
            <p:nvPr/>
          </p:nvSpPr>
          <p:spPr bwMode="auto">
            <a:xfrm>
              <a:off x="3507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240739" name="Rectangle 99"/>
            <p:cNvSpPr>
              <a:spLocks noChangeArrowheads="1"/>
            </p:cNvSpPr>
            <p:nvPr/>
          </p:nvSpPr>
          <p:spPr bwMode="auto">
            <a:xfrm>
              <a:off x="3265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240740" name="Rectangle 100"/>
            <p:cNvSpPr>
              <a:spLocks noChangeArrowheads="1"/>
            </p:cNvSpPr>
            <p:nvPr/>
          </p:nvSpPr>
          <p:spPr bwMode="auto">
            <a:xfrm>
              <a:off x="3024" y="2170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240741" name="Line 101"/>
            <p:cNvSpPr>
              <a:spLocks noChangeShapeType="1"/>
            </p:cNvSpPr>
            <p:nvPr/>
          </p:nvSpPr>
          <p:spPr bwMode="auto">
            <a:xfrm>
              <a:off x="3265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742" name="Text Box 102"/>
            <p:cNvSpPr txBox="1">
              <a:spLocks noChangeArrowheads="1"/>
            </p:cNvSpPr>
            <p:nvPr/>
          </p:nvSpPr>
          <p:spPr bwMode="auto">
            <a:xfrm>
              <a:off x="3061" y="2016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7</a:t>
              </a:r>
            </a:p>
          </p:txBody>
        </p:sp>
        <p:sp>
          <p:nvSpPr>
            <p:cNvPr id="240743" name="Text Box 103"/>
            <p:cNvSpPr txBox="1">
              <a:spLocks noChangeArrowheads="1"/>
            </p:cNvSpPr>
            <p:nvPr/>
          </p:nvSpPr>
          <p:spPr bwMode="auto">
            <a:xfrm>
              <a:off x="3301" y="2016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8</a:t>
              </a:r>
            </a:p>
          </p:txBody>
        </p:sp>
        <p:sp>
          <p:nvSpPr>
            <p:cNvPr id="240744" name="Text Box 104"/>
            <p:cNvSpPr txBox="1">
              <a:spLocks noChangeArrowheads="1"/>
            </p:cNvSpPr>
            <p:nvPr/>
          </p:nvSpPr>
          <p:spPr bwMode="auto">
            <a:xfrm>
              <a:off x="3541" y="2016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9</a:t>
              </a:r>
            </a:p>
          </p:txBody>
        </p:sp>
        <p:sp>
          <p:nvSpPr>
            <p:cNvPr id="240745" name="Rectangle 105"/>
            <p:cNvSpPr>
              <a:spLocks noChangeArrowheads="1"/>
            </p:cNvSpPr>
            <p:nvPr/>
          </p:nvSpPr>
          <p:spPr bwMode="auto">
            <a:xfrm>
              <a:off x="4230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240746" name="Rectangle 106"/>
            <p:cNvSpPr>
              <a:spLocks noChangeArrowheads="1"/>
            </p:cNvSpPr>
            <p:nvPr/>
          </p:nvSpPr>
          <p:spPr bwMode="auto">
            <a:xfrm>
              <a:off x="3989" y="2170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240747" name="Line 107"/>
            <p:cNvSpPr>
              <a:spLocks noChangeShapeType="1"/>
            </p:cNvSpPr>
            <p:nvPr/>
          </p:nvSpPr>
          <p:spPr bwMode="auto">
            <a:xfrm>
              <a:off x="3989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748" name="Line 108"/>
            <p:cNvSpPr>
              <a:spLocks noChangeShapeType="1"/>
            </p:cNvSpPr>
            <p:nvPr/>
          </p:nvSpPr>
          <p:spPr bwMode="auto">
            <a:xfrm>
              <a:off x="4230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749" name="Text Box 109"/>
            <p:cNvSpPr txBox="1">
              <a:spLocks noChangeArrowheads="1"/>
            </p:cNvSpPr>
            <p:nvPr/>
          </p:nvSpPr>
          <p:spPr bwMode="auto">
            <a:xfrm>
              <a:off x="3973" y="2016"/>
              <a:ext cx="24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10</a:t>
              </a:r>
            </a:p>
          </p:txBody>
        </p:sp>
        <p:sp>
          <p:nvSpPr>
            <p:cNvPr id="240750" name="Text Box 110"/>
            <p:cNvSpPr txBox="1">
              <a:spLocks noChangeArrowheads="1"/>
            </p:cNvSpPr>
            <p:nvPr/>
          </p:nvSpPr>
          <p:spPr bwMode="auto">
            <a:xfrm>
              <a:off x="4213" y="2016"/>
              <a:ext cx="24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11</a:t>
              </a:r>
            </a:p>
          </p:txBody>
        </p:sp>
        <p:sp>
          <p:nvSpPr>
            <p:cNvPr id="240751" name="Line 111"/>
            <p:cNvSpPr>
              <a:spLocks noChangeShapeType="1"/>
            </p:cNvSpPr>
            <p:nvPr/>
          </p:nvSpPr>
          <p:spPr bwMode="auto">
            <a:xfrm flipH="1">
              <a:off x="1008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0752" name="Line 112"/>
            <p:cNvSpPr>
              <a:spLocks noChangeShapeType="1"/>
            </p:cNvSpPr>
            <p:nvPr/>
          </p:nvSpPr>
          <p:spPr bwMode="auto">
            <a:xfrm>
              <a:off x="1296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0753" name="Line 113"/>
            <p:cNvSpPr>
              <a:spLocks noChangeShapeType="1"/>
            </p:cNvSpPr>
            <p:nvPr/>
          </p:nvSpPr>
          <p:spPr bwMode="auto">
            <a:xfrm flipH="1">
              <a:off x="2064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0754" name="Line 114"/>
            <p:cNvSpPr>
              <a:spLocks noChangeShapeType="1"/>
            </p:cNvSpPr>
            <p:nvPr/>
          </p:nvSpPr>
          <p:spPr bwMode="auto">
            <a:xfrm>
              <a:off x="2352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0755" name="Line 115"/>
            <p:cNvSpPr>
              <a:spLocks noChangeShapeType="1"/>
            </p:cNvSpPr>
            <p:nvPr/>
          </p:nvSpPr>
          <p:spPr bwMode="auto">
            <a:xfrm flipH="1">
              <a:off x="3072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0756" name="Line 116"/>
            <p:cNvSpPr>
              <a:spLocks noChangeShapeType="1"/>
            </p:cNvSpPr>
            <p:nvPr/>
          </p:nvSpPr>
          <p:spPr bwMode="auto">
            <a:xfrm>
              <a:off x="3360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0757" name="Line 117"/>
            <p:cNvSpPr>
              <a:spLocks noChangeShapeType="1"/>
            </p:cNvSpPr>
            <p:nvPr/>
          </p:nvSpPr>
          <p:spPr bwMode="auto">
            <a:xfrm flipH="1">
              <a:off x="3936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0758" name="Line 118"/>
            <p:cNvSpPr>
              <a:spLocks noChangeShapeType="1"/>
            </p:cNvSpPr>
            <p:nvPr/>
          </p:nvSpPr>
          <p:spPr bwMode="auto">
            <a:xfrm>
              <a:off x="4224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0759" name="Group 119"/>
          <p:cNvGrpSpPr>
            <a:grpSpLocks/>
          </p:cNvGrpSpPr>
          <p:nvPr/>
        </p:nvGrpSpPr>
        <p:grpSpPr bwMode="auto">
          <a:xfrm>
            <a:off x="990600" y="4191000"/>
            <a:ext cx="6261100" cy="1600200"/>
            <a:chOff x="624" y="2640"/>
            <a:chExt cx="3944" cy="1008"/>
          </a:xfrm>
        </p:grpSpPr>
        <p:sp>
          <p:nvSpPr>
            <p:cNvPr id="240760" name="Rectangle 120"/>
            <p:cNvSpPr>
              <a:spLocks noChangeArrowheads="1"/>
            </p:cNvSpPr>
            <p:nvPr/>
          </p:nvSpPr>
          <p:spPr bwMode="auto">
            <a:xfrm>
              <a:off x="1440" y="2794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240761" name="Line 121"/>
            <p:cNvSpPr>
              <a:spLocks noChangeShapeType="1"/>
            </p:cNvSpPr>
            <p:nvPr/>
          </p:nvSpPr>
          <p:spPr bwMode="auto">
            <a:xfrm>
              <a:off x="1440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762" name="Line 122"/>
            <p:cNvSpPr>
              <a:spLocks noChangeShapeType="1"/>
            </p:cNvSpPr>
            <p:nvPr/>
          </p:nvSpPr>
          <p:spPr bwMode="auto">
            <a:xfrm>
              <a:off x="1682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763" name="Text Box 123"/>
            <p:cNvSpPr txBox="1">
              <a:spLocks noChangeArrowheads="1"/>
            </p:cNvSpPr>
            <p:nvPr/>
          </p:nvSpPr>
          <p:spPr bwMode="auto">
            <a:xfrm>
              <a:off x="1485" y="2640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3</a:t>
              </a:r>
            </a:p>
          </p:txBody>
        </p:sp>
        <p:sp>
          <p:nvSpPr>
            <p:cNvPr id="240764" name="Rectangle 124"/>
            <p:cNvSpPr>
              <a:spLocks noChangeArrowheads="1"/>
            </p:cNvSpPr>
            <p:nvPr/>
          </p:nvSpPr>
          <p:spPr bwMode="auto">
            <a:xfrm>
              <a:off x="2496" y="2794"/>
              <a:ext cx="243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240765" name="Line 125"/>
            <p:cNvSpPr>
              <a:spLocks noChangeShapeType="1"/>
            </p:cNvSpPr>
            <p:nvPr/>
          </p:nvSpPr>
          <p:spPr bwMode="auto">
            <a:xfrm>
              <a:off x="2496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766" name="Line 126"/>
            <p:cNvSpPr>
              <a:spLocks noChangeShapeType="1"/>
            </p:cNvSpPr>
            <p:nvPr/>
          </p:nvSpPr>
          <p:spPr bwMode="auto">
            <a:xfrm>
              <a:off x="2739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767" name="Text Box 127"/>
            <p:cNvSpPr txBox="1">
              <a:spLocks noChangeArrowheads="1"/>
            </p:cNvSpPr>
            <p:nvPr/>
          </p:nvSpPr>
          <p:spPr bwMode="auto">
            <a:xfrm>
              <a:off x="2536" y="2640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6</a:t>
              </a:r>
            </a:p>
          </p:txBody>
        </p:sp>
        <p:sp>
          <p:nvSpPr>
            <p:cNvPr id="240768" name="Rectangle 128"/>
            <p:cNvSpPr>
              <a:spLocks noChangeArrowheads="1"/>
            </p:cNvSpPr>
            <p:nvPr/>
          </p:nvSpPr>
          <p:spPr bwMode="auto">
            <a:xfrm>
              <a:off x="3502" y="2794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240769" name="Text Box 129"/>
            <p:cNvSpPr txBox="1">
              <a:spLocks noChangeArrowheads="1"/>
            </p:cNvSpPr>
            <p:nvPr/>
          </p:nvSpPr>
          <p:spPr bwMode="auto">
            <a:xfrm>
              <a:off x="3536" y="2640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9</a:t>
              </a:r>
            </a:p>
          </p:txBody>
        </p:sp>
        <p:sp>
          <p:nvSpPr>
            <p:cNvPr id="240770" name="Rectangle 130"/>
            <p:cNvSpPr>
              <a:spLocks noChangeArrowheads="1"/>
            </p:cNvSpPr>
            <p:nvPr/>
          </p:nvSpPr>
          <p:spPr bwMode="auto">
            <a:xfrm>
              <a:off x="3904" y="2794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240771" name="Line 131"/>
            <p:cNvSpPr>
              <a:spLocks noChangeShapeType="1"/>
            </p:cNvSpPr>
            <p:nvPr/>
          </p:nvSpPr>
          <p:spPr bwMode="auto">
            <a:xfrm>
              <a:off x="3904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772" name="Line 132"/>
            <p:cNvSpPr>
              <a:spLocks noChangeShapeType="1"/>
            </p:cNvSpPr>
            <p:nvPr/>
          </p:nvSpPr>
          <p:spPr bwMode="auto">
            <a:xfrm>
              <a:off x="4145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773" name="Text Box 133"/>
            <p:cNvSpPr txBox="1">
              <a:spLocks noChangeArrowheads="1"/>
            </p:cNvSpPr>
            <p:nvPr/>
          </p:nvSpPr>
          <p:spPr bwMode="auto">
            <a:xfrm>
              <a:off x="3888" y="2640"/>
              <a:ext cx="24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10</a:t>
              </a:r>
            </a:p>
          </p:txBody>
        </p:sp>
        <p:sp>
          <p:nvSpPr>
            <p:cNvPr id="240774" name="Rectangle 134"/>
            <p:cNvSpPr>
              <a:spLocks noChangeArrowheads="1"/>
            </p:cNvSpPr>
            <p:nvPr/>
          </p:nvSpPr>
          <p:spPr bwMode="auto">
            <a:xfrm>
              <a:off x="4326" y="2794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240775" name="Line 135"/>
            <p:cNvSpPr>
              <a:spLocks noChangeShapeType="1"/>
            </p:cNvSpPr>
            <p:nvPr/>
          </p:nvSpPr>
          <p:spPr bwMode="auto">
            <a:xfrm>
              <a:off x="4326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776" name="Text Box 136"/>
            <p:cNvSpPr txBox="1">
              <a:spLocks noChangeArrowheads="1"/>
            </p:cNvSpPr>
            <p:nvPr/>
          </p:nvSpPr>
          <p:spPr bwMode="auto">
            <a:xfrm>
              <a:off x="4309" y="2640"/>
              <a:ext cx="24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11</a:t>
              </a:r>
            </a:p>
          </p:txBody>
        </p:sp>
        <p:sp>
          <p:nvSpPr>
            <p:cNvPr id="240777" name="Rectangle 137"/>
            <p:cNvSpPr>
              <a:spLocks noChangeArrowheads="1"/>
            </p:cNvSpPr>
            <p:nvPr/>
          </p:nvSpPr>
          <p:spPr bwMode="auto">
            <a:xfrm>
              <a:off x="624" y="3418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240778" name="Line 138"/>
            <p:cNvSpPr>
              <a:spLocks noChangeShapeType="1"/>
            </p:cNvSpPr>
            <p:nvPr/>
          </p:nvSpPr>
          <p:spPr bwMode="auto">
            <a:xfrm>
              <a:off x="866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779" name="Text Box 139"/>
            <p:cNvSpPr txBox="1">
              <a:spLocks noChangeArrowheads="1"/>
            </p:cNvSpPr>
            <p:nvPr/>
          </p:nvSpPr>
          <p:spPr bwMode="auto">
            <a:xfrm>
              <a:off x="672" y="3264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1</a:t>
              </a:r>
            </a:p>
          </p:txBody>
        </p:sp>
        <p:sp>
          <p:nvSpPr>
            <p:cNvPr id="240780" name="Rectangle 140"/>
            <p:cNvSpPr>
              <a:spLocks noChangeArrowheads="1"/>
            </p:cNvSpPr>
            <p:nvPr/>
          </p:nvSpPr>
          <p:spPr bwMode="auto">
            <a:xfrm>
              <a:off x="1056" y="3418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240781" name="Line 141"/>
            <p:cNvSpPr>
              <a:spLocks noChangeShapeType="1"/>
            </p:cNvSpPr>
            <p:nvPr/>
          </p:nvSpPr>
          <p:spPr bwMode="auto">
            <a:xfrm>
              <a:off x="1056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782" name="Line 142"/>
            <p:cNvSpPr>
              <a:spLocks noChangeShapeType="1"/>
            </p:cNvSpPr>
            <p:nvPr/>
          </p:nvSpPr>
          <p:spPr bwMode="auto">
            <a:xfrm>
              <a:off x="1297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783" name="Text Box 143"/>
            <p:cNvSpPr txBox="1">
              <a:spLocks noChangeArrowheads="1"/>
            </p:cNvSpPr>
            <p:nvPr/>
          </p:nvSpPr>
          <p:spPr bwMode="auto">
            <a:xfrm>
              <a:off x="1102" y="3264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2</a:t>
              </a:r>
            </a:p>
          </p:txBody>
        </p:sp>
        <p:sp>
          <p:nvSpPr>
            <p:cNvPr id="240784" name="Rectangle 144"/>
            <p:cNvSpPr>
              <a:spLocks noChangeArrowheads="1"/>
            </p:cNvSpPr>
            <p:nvPr/>
          </p:nvSpPr>
          <p:spPr bwMode="auto">
            <a:xfrm>
              <a:off x="1774" y="3418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240785" name="Line 145"/>
            <p:cNvSpPr>
              <a:spLocks noChangeShapeType="1"/>
            </p:cNvSpPr>
            <p:nvPr/>
          </p:nvSpPr>
          <p:spPr bwMode="auto">
            <a:xfrm>
              <a:off x="1774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786" name="Line 146"/>
            <p:cNvSpPr>
              <a:spLocks noChangeShapeType="1"/>
            </p:cNvSpPr>
            <p:nvPr/>
          </p:nvSpPr>
          <p:spPr bwMode="auto">
            <a:xfrm>
              <a:off x="2016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787" name="Text Box 147"/>
            <p:cNvSpPr txBox="1">
              <a:spLocks noChangeArrowheads="1"/>
            </p:cNvSpPr>
            <p:nvPr/>
          </p:nvSpPr>
          <p:spPr bwMode="auto">
            <a:xfrm>
              <a:off x="1817" y="3264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4</a:t>
              </a:r>
            </a:p>
          </p:txBody>
        </p:sp>
        <p:sp>
          <p:nvSpPr>
            <p:cNvPr id="240788" name="Rectangle 148"/>
            <p:cNvSpPr>
              <a:spLocks noChangeArrowheads="1"/>
            </p:cNvSpPr>
            <p:nvPr/>
          </p:nvSpPr>
          <p:spPr bwMode="auto">
            <a:xfrm>
              <a:off x="2208" y="3418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240789" name="Line 149"/>
            <p:cNvSpPr>
              <a:spLocks noChangeShapeType="1"/>
            </p:cNvSpPr>
            <p:nvPr/>
          </p:nvSpPr>
          <p:spPr bwMode="auto">
            <a:xfrm>
              <a:off x="2208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790" name="Line 150"/>
            <p:cNvSpPr>
              <a:spLocks noChangeShapeType="1"/>
            </p:cNvSpPr>
            <p:nvPr/>
          </p:nvSpPr>
          <p:spPr bwMode="auto">
            <a:xfrm>
              <a:off x="2449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791" name="Text Box 151"/>
            <p:cNvSpPr txBox="1">
              <a:spLocks noChangeArrowheads="1"/>
            </p:cNvSpPr>
            <p:nvPr/>
          </p:nvSpPr>
          <p:spPr bwMode="auto">
            <a:xfrm>
              <a:off x="2249" y="3264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5</a:t>
              </a:r>
            </a:p>
          </p:txBody>
        </p:sp>
        <p:sp>
          <p:nvSpPr>
            <p:cNvPr id="240792" name="Rectangle 152"/>
            <p:cNvSpPr>
              <a:spLocks noChangeArrowheads="1"/>
            </p:cNvSpPr>
            <p:nvPr/>
          </p:nvSpPr>
          <p:spPr bwMode="auto">
            <a:xfrm>
              <a:off x="2783" y="3418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240793" name="Line 153"/>
            <p:cNvSpPr>
              <a:spLocks noChangeShapeType="1"/>
            </p:cNvSpPr>
            <p:nvPr/>
          </p:nvSpPr>
          <p:spPr bwMode="auto">
            <a:xfrm>
              <a:off x="3024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794" name="Text Box 154"/>
            <p:cNvSpPr txBox="1">
              <a:spLocks noChangeArrowheads="1"/>
            </p:cNvSpPr>
            <p:nvPr/>
          </p:nvSpPr>
          <p:spPr bwMode="auto">
            <a:xfrm>
              <a:off x="2820" y="3264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7</a:t>
              </a:r>
            </a:p>
          </p:txBody>
        </p:sp>
        <p:sp>
          <p:nvSpPr>
            <p:cNvPr id="240795" name="Rectangle 155"/>
            <p:cNvSpPr>
              <a:spLocks noChangeArrowheads="1"/>
            </p:cNvSpPr>
            <p:nvPr/>
          </p:nvSpPr>
          <p:spPr bwMode="auto">
            <a:xfrm>
              <a:off x="3216" y="3418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240796" name="Line 156"/>
            <p:cNvSpPr>
              <a:spLocks noChangeShapeType="1"/>
            </p:cNvSpPr>
            <p:nvPr/>
          </p:nvSpPr>
          <p:spPr bwMode="auto">
            <a:xfrm>
              <a:off x="3216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797" name="Line 157"/>
            <p:cNvSpPr>
              <a:spLocks noChangeShapeType="1"/>
            </p:cNvSpPr>
            <p:nvPr/>
          </p:nvSpPr>
          <p:spPr bwMode="auto">
            <a:xfrm>
              <a:off x="3458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798" name="Text Box 158"/>
            <p:cNvSpPr txBox="1">
              <a:spLocks noChangeArrowheads="1"/>
            </p:cNvSpPr>
            <p:nvPr/>
          </p:nvSpPr>
          <p:spPr bwMode="auto">
            <a:xfrm>
              <a:off x="3252" y="3264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8</a:t>
              </a:r>
            </a:p>
          </p:txBody>
        </p:sp>
      </p:grpSp>
      <p:grpSp>
        <p:nvGrpSpPr>
          <p:cNvPr id="240799" name="Group 159"/>
          <p:cNvGrpSpPr>
            <a:grpSpLocks/>
          </p:cNvGrpSpPr>
          <p:nvPr/>
        </p:nvGrpSpPr>
        <p:grpSpPr bwMode="auto">
          <a:xfrm>
            <a:off x="1143000" y="4191000"/>
            <a:ext cx="4195763" cy="990600"/>
            <a:chOff x="720" y="2640"/>
            <a:chExt cx="2643" cy="624"/>
          </a:xfrm>
        </p:grpSpPr>
        <p:sp>
          <p:nvSpPr>
            <p:cNvPr id="240800" name="Rectangle 160"/>
            <p:cNvSpPr>
              <a:spLocks noChangeArrowheads="1"/>
            </p:cNvSpPr>
            <p:nvPr/>
          </p:nvSpPr>
          <p:spPr bwMode="auto">
            <a:xfrm>
              <a:off x="959" y="2794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240801" name="Rectangle 161"/>
            <p:cNvSpPr>
              <a:spLocks noChangeArrowheads="1"/>
            </p:cNvSpPr>
            <p:nvPr/>
          </p:nvSpPr>
          <p:spPr bwMode="auto">
            <a:xfrm>
              <a:off x="720" y="2794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240802" name="Line 162"/>
            <p:cNvSpPr>
              <a:spLocks noChangeShapeType="1"/>
            </p:cNvSpPr>
            <p:nvPr/>
          </p:nvSpPr>
          <p:spPr bwMode="auto">
            <a:xfrm>
              <a:off x="959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803" name="Line 163"/>
            <p:cNvSpPr>
              <a:spLocks noChangeShapeType="1"/>
            </p:cNvSpPr>
            <p:nvPr/>
          </p:nvSpPr>
          <p:spPr bwMode="auto">
            <a:xfrm>
              <a:off x="1200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804" name="Text Box 164"/>
            <p:cNvSpPr txBox="1">
              <a:spLocks noChangeArrowheads="1"/>
            </p:cNvSpPr>
            <p:nvPr/>
          </p:nvSpPr>
          <p:spPr bwMode="auto">
            <a:xfrm>
              <a:off x="768" y="2640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1</a:t>
              </a:r>
            </a:p>
          </p:txBody>
        </p:sp>
        <p:sp>
          <p:nvSpPr>
            <p:cNvPr id="240805" name="Text Box 165"/>
            <p:cNvSpPr txBox="1">
              <a:spLocks noChangeArrowheads="1"/>
            </p:cNvSpPr>
            <p:nvPr/>
          </p:nvSpPr>
          <p:spPr bwMode="auto">
            <a:xfrm>
              <a:off x="1005" y="2640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2</a:t>
              </a:r>
            </a:p>
          </p:txBody>
        </p:sp>
        <p:sp>
          <p:nvSpPr>
            <p:cNvPr id="240806" name="Rectangle 166"/>
            <p:cNvSpPr>
              <a:spLocks noChangeArrowheads="1"/>
            </p:cNvSpPr>
            <p:nvPr/>
          </p:nvSpPr>
          <p:spPr bwMode="auto">
            <a:xfrm>
              <a:off x="2114" y="2794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240807" name="Rectangle 167"/>
            <p:cNvSpPr>
              <a:spLocks noChangeArrowheads="1"/>
            </p:cNvSpPr>
            <p:nvPr/>
          </p:nvSpPr>
          <p:spPr bwMode="auto">
            <a:xfrm>
              <a:off x="1872" y="2794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240808" name="Line 168"/>
            <p:cNvSpPr>
              <a:spLocks noChangeShapeType="1"/>
            </p:cNvSpPr>
            <p:nvPr/>
          </p:nvSpPr>
          <p:spPr bwMode="auto">
            <a:xfrm>
              <a:off x="1872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809" name="Line 169"/>
            <p:cNvSpPr>
              <a:spLocks noChangeShapeType="1"/>
            </p:cNvSpPr>
            <p:nvPr/>
          </p:nvSpPr>
          <p:spPr bwMode="auto">
            <a:xfrm>
              <a:off x="2114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810" name="Line 170"/>
            <p:cNvSpPr>
              <a:spLocks noChangeShapeType="1"/>
            </p:cNvSpPr>
            <p:nvPr/>
          </p:nvSpPr>
          <p:spPr bwMode="auto">
            <a:xfrm>
              <a:off x="2355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811" name="Text Box 171"/>
            <p:cNvSpPr txBox="1">
              <a:spLocks noChangeArrowheads="1"/>
            </p:cNvSpPr>
            <p:nvPr/>
          </p:nvSpPr>
          <p:spPr bwMode="auto">
            <a:xfrm>
              <a:off x="1915" y="2640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4</a:t>
              </a:r>
            </a:p>
          </p:txBody>
        </p:sp>
        <p:sp>
          <p:nvSpPr>
            <p:cNvPr id="240812" name="Text Box 172"/>
            <p:cNvSpPr txBox="1">
              <a:spLocks noChangeArrowheads="1"/>
            </p:cNvSpPr>
            <p:nvPr/>
          </p:nvSpPr>
          <p:spPr bwMode="auto">
            <a:xfrm>
              <a:off x="2155" y="2640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5</a:t>
              </a:r>
            </a:p>
          </p:txBody>
        </p:sp>
        <p:sp>
          <p:nvSpPr>
            <p:cNvPr id="240813" name="Rectangle 173"/>
            <p:cNvSpPr>
              <a:spLocks noChangeArrowheads="1"/>
            </p:cNvSpPr>
            <p:nvPr/>
          </p:nvSpPr>
          <p:spPr bwMode="auto">
            <a:xfrm>
              <a:off x="3121" y="2794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240814" name="Rectangle 174"/>
            <p:cNvSpPr>
              <a:spLocks noChangeArrowheads="1"/>
            </p:cNvSpPr>
            <p:nvPr/>
          </p:nvSpPr>
          <p:spPr bwMode="auto">
            <a:xfrm>
              <a:off x="2880" y="2794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240815" name="Line 175"/>
            <p:cNvSpPr>
              <a:spLocks noChangeShapeType="1"/>
            </p:cNvSpPr>
            <p:nvPr/>
          </p:nvSpPr>
          <p:spPr bwMode="auto">
            <a:xfrm>
              <a:off x="3121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816" name="Line 176"/>
            <p:cNvSpPr>
              <a:spLocks noChangeShapeType="1"/>
            </p:cNvSpPr>
            <p:nvPr/>
          </p:nvSpPr>
          <p:spPr bwMode="auto">
            <a:xfrm>
              <a:off x="3363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817" name="Text Box 177"/>
            <p:cNvSpPr txBox="1">
              <a:spLocks noChangeArrowheads="1"/>
            </p:cNvSpPr>
            <p:nvPr/>
          </p:nvSpPr>
          <p:spPr bwMode="auto">
            <a:xfrm>
              <a:off x="2917" y="2640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7</a:t>
              </a:r>
            </a:p>
          </p:txBody>
        </p:sp>
        <p:sp>
          <p:nvSpPr>
            <p:cNvPr id="240818" name="Text Box 178"/>
            <p:cNvSpPr txBox="1">
              <a:spLocks noChangeArrowheads="1"/>
            </p:cNvSpPr>
            <p:nvPr/>
          </p:nvSpPr>
          <p:spPr bwMode="auto">
            <a:xfrm>
              <a:off x="3157" y="2640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8</a:t>
              </a:r>
            </a:p>
          </p:txBody>
        </p:sp>
        <p:sp>
          <p:nvSpPr>
            <p:cNvPr id="240819" name="Line 179"/>
            <p:cNvSpPr>
              <a:spLocks noChangeShapeType="1"/>
            </p:cNvSpPr>
            <p:nvPr/>
          </p:nvSpPr>
          <p:spPr bwMode="auto">
            <a:xfrm flipH="1">
              <a:off x="816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0820" name="Line 180"/>
            <p:cNvSpPr>
              <a:spLocks noChangeShapeType="1"/>
            </p:cNvSpPr>
            <p:nvPr/>
          </p:nvSpPr>
          <p:spPr bwMode="auto">
            <a:xfrm>
              <a:off x="960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0821" name="Line 181"/>
            <p:cNvSpPr>
              <a:spLocks noChangeShapeType="1"/>
            </p:cNvSpPr>
            <p:nvPr/>
          </p:nvSpPr>
          <p:spPr bwMode="auto">
            <a:xfrm flipH="1">
              <a:off x="1968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0822" name="Line 182"/>
            <p:cNvSpPr>
              <a:spLocks noChangeShapeType="1"/>
            </p:cNvSpPr>
            <p:nvPr/>
          </p:nvSpPr>
          <p:spPr bwMode="auto">
            <a:xfrm>
              <a:off x="2112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0823" name="Line 183"/>
            <p:cNvSpPr>
              <a:spLocks noChangeShapeType="1"/>
            </p:cNvSpPr>
            <p:nvPr/>
          </p:nvSpPr>
          <p:spPr bwMode="auto">
            <a:xfrm flipH="1">
              <a:off x="2976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0824" name="Line 184"/>
            <p:cNvSpPr>
              <a:spLocks noChangeShapeType="1"/>
            </p:cNvSpPr>
            <p:nvPr/>
          </p:nvSpPr>
          <p:spPr bwMode="auto">
            <a:xfrm>
              <a:off x="3120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0825" name="Text Box 185"/>
          <p:cNvSpPr txBox="1">
            <a:spLocks noChangeArrowheads="1"/>
          </p:cNvSpPr>
          <p:nvPr/>
        </p:nvSpPr>
        <p:spPr bwMode="auto">
          <a:xfrm>
            <a:off x="358775" y="1320800"/>
            <a:ext cx="1552575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DD0111"/>
                </a:solidFill>
              </a:rPr>
              <a:t>Conquer</a:t>
            </a:r>
          </a:p>
          <a:p>
            <a:r>
              <a:rPr lang="en-US" sz="2800">
                <a:solidFill>
                  <a:srgbClr val="DD0111"/>
                </a:solidFill>
              </a:rPr>
              <a:t>and</a:t>
            </a:r>
          </a:p>
          <a:p>
            <a:r>
              <a:rPr lang="en-US" sz="2800">
                <a:solidFill>
                  <a:srgbClr val="DD0111"/>
                </a:solidFill>
              </a:rPr>
              <a:t>Merge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0ABC29-94BA-4D8F-BFC2-0D4D1D8414B1}" type="slidenum">
              <a:rPr lang="en-US"/>
              <a:pPr/>
              <a:t>11</a:t>
            </a:fld>
            <a:endParaRPr lang="en-US"/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Merging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8825" y="2568575"/>
            <a:ext cx="7732713" cy="267493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b="1"/>
              <a:t>Input: </a:t>
            </a:r>
            <a:r>
              <a:rPr lang="en-US"/>
              <a:t>Array </a:t>
            </a:r>
            <a:r>
              <a:rPr lang="en-US">
                <a:latin typeface="Comic Sans MS" pitchFamily="66" charset="0"/>
              </a:rPr>
              <a:t>A</a:t>
            </a:r>
            <a:r>
              <a:rPr lang="en-US" i="1"/>
              <a:t> </a:t>
            </a:r>
            <a:r>
              <a:rPr lang="en-US"/>
              <a:t>and indices </a:t>
            </a:r>
            <a:r>
              <a:rPr lang="en-US">
                <a:latin typeface="Comic Sans MS" pitchFamily="66" charset="0"/>
              </a:rPr>
              <a:t>p, q, r</a:t>
            </a:r>
            <a:r>
              <a:rPr lang="en-US" i="1"/>
              <a:t> </a:t>
            </a:r>
            <a:r>
              <a:rPr lang="en-US"/>
              <a:t>such that</a:t>
            </a:r>
            <a:r>
              <a:rPr lang="en-US">
                <a:latin typeface="Comic Sans MS" pitchFamily="66" charset="0"/>
              </a:rPr>
              <a:t>    p ≤ q &lt; r</a:t>
            </a:r>
          </a:p>
          <a:p>
            <a:pPr lvl="1">
              <a:lnSpc>
                <a:spcPct val="120000"/>
              </a:lnSpc>
            </a:pPr>
            <a:r>
              <a:rPr lang="en-US"/>
              <a:t>Subarrays </a:t>
            </a:r>
            <a:r>
              <a:rPr lang="en-US">
                <a:latin typeface="Comic Sans MS" pitchFamily="66" charset="0"/>
              </a:rPr>
              <a:t>A[p . . q]</a:t>
            </a:r>
            <a:r>
              <a:rPr lang="en-US"/>
              <a:t> and </a:t>
            </a:r>
            <a:r>
              <a:rPr lang="en-US">
                <a:latin typeface="Comic Sans MS" pitchFamily="66" charset="0"/>
              </a:rPr>
              <a:t>A[q + 1 . . r]</a:t>
            </a:r>
            <a:r>
              <a:rPr lang="en-US"/>
              <a:t> are sorted</a:t>
            </a:r>
          </a:p>
          <a:p>
            <a:pPr>
              <a:lnSpc>
                <a:spcPct val="120000"/>
              </a:lnSpc>
            </a:pPr>
            <a:r>
              <a:rPr lang="en-US" b="1"/>
              <a:t>Output: </a:t>
            </a:r>
            <a:r>
              <a:rPr lang="en-US"/>
              <a:t>One single sorted subarray </a:t>
            </a:r>
            <a:r>
              <a:rPr lang="en-US">
                <a:latin typeface="Comic Sans MS" pitchFamily="66" charset="0"/>
              </a:rPr>
              <a:t>A[p . . r]</a:t>
            </a:r>
            <a:endParaRPr lang="en-US"/>
          </a:p>
        </p:txBody>
      </p:sp>
      <p:grpSp>
        <p:nvGrpSpPr>
          <p:cNvPr id="241668" name="Group 4"/>
          <p:cNvGrpSpPr>
            <a:grpSpLocks/>
          </p:cNvGrpSpPr>
          <p:nvPr/>
        </p:nvGrpSpPr>
        <p:grpSpPr bwMode="auto">
          <a:xfrm>
            <a:off x="2941638" y="1317625"/>
            <a:ext cx="3098800" cy="1017588"/>
            <a:chOff x="3808" y="977"/>
            <a:chExt cx="1952" cy="641"/>
          </a:xfrm>
        </p:grpSpPr>
        <p:sp>
          <p:nvSpPr>
            <p:cNvPr id="241669" name="Text Box 5"/>
            <p:cNvSpPr txBox="1">
              <a:spLocks noChangeArrowheads="1"/>
            </p:cNvSpPr>
            <p:nvPr/>
          </p:nvSpPr>
          <p:spPr bwMode="auto">
            <a:xfrm>
              <a:off x="3823" y="1231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1</a:t>
              </a:r>
            </a:p>
          </p:txBody>
        </p:sp>
        <p:sp>
          <p:nvSpPr>
            <p:cNvPr id="241670" name="Text Box 6"/>
            <p:cNvSpPr txBox="1">
              <a:spLocks noChangeArrowheads="1"/>
            </p:cNvSpPr>
            <p:nvPr/>
          </p:nvSpPr>
          <p:spPr bwMode="auto">
            <a:xfrm>
              <a:off x="4063" y="1231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2</a:t>
              </a:r>
            </a:p>
          </p:txBody>
        </p:sp>
        <p:sp>
          <p:nvSpPr>
            <p:cNvPr id="241671" name="Text Box 7"/>
            <p:cNvSpPr txBox="1">
              <a:spLocks noChangeArrowheads="1"/>
            </p:cNvSpPr>
            <p:nvPr/>
          </p:nvSpPr>
          <p:spPr bwMode="auto">
            <a:xfrm>
              <a:off x="4303" y="1231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3</a:t>
              </a:r>
            </a:p>
          </p:txBody>
        </p:sp>
        <p:sp>
          <p:nvSpPr>
            <p:cNvPr id="241672" name="Text Box 8"/>
            <p:cNvSpPr txBox="1">
              <a:spLocks noChangeArrowheads="1"/>
            </p:cNvSpPr>
            <p:nvPr/>
          </p:nvSpPr>
          <p:spPr bwMode="auto">
            <a:xfrm>
              <a:off x="4543" y="1231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4</a:t>
              </a:r>
            </a:p>
          </p:txBody>
        </p:sp>
        <p:sp>
          <p:nvSpPr>
            <p:cNvPr id="241673" name="Text Box 9"/>
            <p:cNvSpPr txBox="1">
              <a:spLocks noChangeArrowheads="1"/>
            </p:cNvSpPr>
            <p:nvPr/>
          </p:nvSpPr>
          <p:spPr bwMode="auto">
            <a:xfrm>
              <a:off x="4783" y="1231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5</a:t>
              </a:r>
            </a:p>
          </p:txBody>
        </p:sp>
        <p:sp>
          <p:nvSpPr>
            <p:cNvPr id="241674" name="Text Box 10"/>
            <p:cNvSpPr txBox="1">
              <a:spLocks noChangeArrowheads="1"/>
            </p:cNvSpPr>
            <p:nvPr/>
          </p:nvSpPr>
          <p:spPr bwMode="auto">
            <a:xfrm>
              <a:off x="5023" y="1231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6</a:t>
              </a:r>
            </a:p>
          </p:txBody>
        </p:sp>
        <p:sp>
          <p:nvSpPr>
            <p:cNvPr id="241675" name="Text Box 11"/>
            <p:cNvSpPr txBox="1">
              <a:spLocks noChangeArrowheads="1"/>
            </p:cNvSpPr>
            <p:nvPr/>
          </p:nvSpPr>
          <p:spPr bwMode="auto">
            <a:xfrm>
              <a:off x="5263" y="1231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7</a:t>
              </a:r>
            </a:p>
          </p:txBody>
        </p:sp>
        <p:sp>
          <p:nvSpPr>
            <p:cNvPr id="241676" name="Text Box 12"/>
            <p:cNvSpPr txBox="1">
              <a:spLocks noChangeArrowheads="1"/>
            </p:cNvSpPr>
            <p:nvPr/>
          </p:nvSpPr>
          <p:spPr bwMode="auto">
            <a:xfrm>
              <a:off x="5503" y="1231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8</a:t>
              </a:r>
            </a:p>
          </p:txBody>
        </p:sp>
        <p:sp>
          <p:nvSpPr>
            <p:cNvPr id="241677" name="Rectangle 13"/>
            <p:cNvSpPr>
              <a:spLocks noChangeArrowheads="1"/>
            </p:cNvSpPr>
            <p:nvPr/>
          </p:nvSpPr>
          <p:spPr bwMode="auto">
            <a:xfrm>
              <a:off x="5488" y="1388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241678" name="Rectangle 14"/>
            <p:cNvSpPr>
              <a:spLocks noChangeArrowheads="1"/>
            </p:cNvSpPr>
            <p:nvPr/>
          </p:nvSpPr>
          <p:spPr bwMode="auto">
            <a:xfrm>
              <a:off x="5248" y="1388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241679" name="Rectangle 15"/>
            <p:cNvSpPr>
              <a:spLocks noChangeArrowheads="1"/>
            </p:cNvSpPr>
            <p:nvPr/>
          </p:nvSpPr>
          <p:spPr bwMode="auto">
            <a:xfrm>
              <a:off x="5008" y="1388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241680" name="Rectangle 16"/>
            <p:cNvSpPr>
              <a:spLocks noChangeArrowheads="1"/>
            </p:cNvSpPr>
            <p:nvPr/>
          </p:nvSpPr>
          <p:spPr bwMode="auto">
            <a:xfrm>
              <a:off x="4768" y="1388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241681" name="Rectangle 17"/>
            <p:cNvSpPr>
              <a:spLocks noChangeArrowheads="1"/>
            </p:cNvSpPr>
            <p:nvPr/>
          </p:nvSpPr>
          <p:spPr bwMode="auto">
            <a:xfrm>
              <a:off x="4528" y="1388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241682" name="Rectangle 18"/>
            <p:cNvSpPr>
              <a:spLocks noChangeArrowheads="1"/>
            </p:cNvSpPr>
            <p:nvPr/>
          </p:nvSpPr>
          <p:spPr bwMode="auto">
            <a:xfrm>
              <a:off x="4288" y="1388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241683" name="Rectangle 19"/>
            <p:cNvSpPr>
              <a:spLocks noChangeArrowheads="1"/>
            </p:cNvSpPr>
            <p:nvPr/>
          </p:nvSpPr>
          <p:spPr bwMode="auto">
            <a:xfrm>
              <a:off x="4048" y="1388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241684" name="Rectangle 20"/>
            <p:cNvSpPr>
              <a:spLocks noChangeArrowheads="1"/>
            </p:cNvSpPr>
            <p:nvPr/>
          </p:nvSpPr>
          <p:spPr bwMode="auto">
            <a:xfrm>
              <a:off x="3808" y="1388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241685" name="Line 21"/>
            <p:cNvSpPr>
              <a:spLocks noChangeShapeType="1"/>
            </p:cNvSpPr>
            <p:nvPr/>
          </p:nvSpPr>
          <p:spPr bwMode="auto">
            <a:xfrm>
              <a:off x="3808" y="1388"/>
              <a:ext cx="1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1686" name="Line 22"/>
            <p:cNvSpPr>
              <a:spLocks noChangeShapeType="1"/>
            </p:cNvSpPr>
            <p:nvPr/>
          </p:nvSpPr>
          <p:spPr bwMode="auto">
            <a:xfrm>
              <a:off x="3808" y="1618"/>
              <a:ext cx="1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1687" name="Line 23"/>
            <p:cNvSpPr>
              <a:spLocks noChangeShapeType="1"/>
            </p:cNvSpPr>
            <p:nvPr/>
          </p:nvSpPr>
          <p:spPr bwMode="auto">
            <a:xfrm>
              <a:off x="3808" y="1388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1688" name="Line 24"/>
            <p:cNvSpPr>
              <a:spLocks noChangeShapeType="1"/>
            </p:cNvSpPr>
            <p:nvPr/>
          </p:nvSpPr>
          <p:spPr bwMode="auto">
            <a:xfrm>
              <a:off x="404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1689" name="Line 25"/>
            <p:cNvSpPr>
              <a:spLocks noChangeShapeType="1"/>
            </p:cNvSpPr>
            <p:nvPr/>
          </p:nvSpPr>
          <p:spPr bwMode="auto">
            <a:xfrm>
              <a:off x="428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1690" name="Line 26"/>
            <p:cNvSpPr>
              <a:spLocks noChangeShapeType="1"/>
            </p:cNvSpPr>
            <p:nvPr/>
          </p:nvSpPr>
          <p:spPr bwMode="auto">
            <a:xfrm>
              <a:off x="452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1691" name="Line 27"/>
            <p:cNvSpPr>
              <a:spLocks noChangeShapeType="1"/>
            </p:cNvSpPr>
            <p:nvPr/>
          </p:nvSpPr>
          <p:spPr bwMode="auto">
            <a:xfrm>
              <a:off x="476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1692" name="Line 28"/>
            <p:cNvSpPr>
              <a:spLocks noChangeShapeType="1"/>
            </p:cNvSpPr>
            <p:nvPr/>
          </p:nvSpPr>
          <p:spPr bwMode="auto">
            <a:xfrm>
              <a:off x="500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1693" name="Line 29"/>
            <p:cNvSpPr>
              <a:spLocks noChangeShapeType="1"/>
            </p:cNvSpPr>
            <p:nvPr/>
          </p:nvSpPr>
          <p:spPr bwMode="auto">
            <a:xfrm>
              <a:off x="524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1694" name="Line 30"/>
            <p:cNvSpPr>
              <a:spLocks noChangeShapeType="1"/>
            </p:cNvSpPr>
            <p:nvPr/>
          </p:nvSpPr>
          <p:spPr bwMode="auto">
            <a:xfrm>
              <a:off x="548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1695" name="Line 31"/>
            <p:cNvSpPr>
              <a:spLocks noChangeShapeType="1"/>
            </p:cNvSpPr>
            <p:nvPr/>
          </p:nvSpPr>
          <p:spPr bwMode="auto">
            <a:xfrm>
              <a:off x="5728" y="1388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1696" name="Line 32"/>
            <p:cNvSpPr>
              <a:spLocks noChangeShapeType="1"/>
            </p:cNvSpPr>
            <p:nvPr/>
          </p:nvSpPr>
          <p:spPr bwMode="auto">
            <a:xfrm>
              <a:off x="3957" y="1260"/>
              <a:ext cx="7" cy="11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1697" name="Text Box 33"/>
            <p:cNvSpPr txBox="1">
              <a:spLocks noChangeArrowheads="1"/>
            </p:cNvSpPr>
            <p:nvPr/>
          </p:nvSpPr>
          <p:spPr bwMode="auto">
            <a:xfrm>
              <a:off x="3878" y="980"/>
              <a:ext cx="2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CC0000"/>
                  </a:solidFill>
                  <a:latin typeface="Comic Sans MS" pitchFamily="66" charset="0"/>
                </a:rPr>
                <a:t>p</a:t>
              </a:r>
            </a:p>
          </p:txBody>
        </p:sp>
        <p:sp>
          <p:nvSpPr>
            <p:cNvPr id="241698" name="Line 34"/>
            <p:cNvSpPr>
              <a:spLocks noChangeShapeType="1"/>
            </p:cNvSpPr>
            <p:nvPr/>
          </p:nvSpPr>
          <p:spPr bwMode="auto">
            <a:xfrm>
              <a:off x="5646" y="1257"/>
              <a:ext cx="7" cy="11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1699" name="Text Box 35"/>
            <p:cNvSpPr txBox="1">
              <a:spLocks noChangeArrowheads="1"/>
            </p:cNvSpPr>
            <p:nvPr/>
          </p:nvSpPr>
          <p:spPr bwMode="auto">
            <a:xfrm>
              <a:off x="5567" y="977"/>
              <a:ext cx="19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CC0000"/>
                  </a:solidFill>
                  <a:latin typeface="Comic Sans MS" pitchFamily="66" charset="0"/>
                </a:rPr>
                <a:t>r</a:t>
              </a:r>
            </a:p>
          </p:txBody>
        </p:sp>
        <p:sp>
          <p:nvSpPr>
            <p:cNvPr id="241700" name="Line 36"/>
            <p:cNvSpPr>
              <a:spLocks noChangeShapeType="1"/>
            </p:cNvSpPr>
            <p:nvPr/>
          </p:nvSpPr>
          <p:spPr bwMode="auto">
            <a:xfrm>
              <a:off x="4690" y="1275"/>
              <a:ext cx="7" cy="11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1701" name="Text Box 37"/>
            <p:cNvSpPr txBox="1">
              <a:spLocks noChangeArrowheads="1"/>
            </p:cNvSpPr>
            <p:nvPr/>
          </p:nvSpPr>
          <p:spPr bwMode="auto">
            <a:xfrm>
              <a:off x="4611" y="995"/>
              <a:ext cx="1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CC0000"/>
                  </a:solidFill>
                  <a:latin typeface="Comic Sans MS" pitchFamily="66" charset="0"/>
                </a:rPr>
                <a:t>q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E2DD89-1457-48D0-AD7D-E4532FBF9FFA}" type="slidenum">
              <a:rPr lang="en-US"/>
              <a:pPr/>
              <a:t>12</a:t>
            </a:fld>
            <a:endParaRPr lang="en-US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Merging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0213" y="1576388"/>
            <a:ext cx="8308975" cy="3894137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/>
              <a:t>Idea for merging:</a:t>
            </a:r>
          </a:p>
          <a:p>
            <a:pPr lvl="1">
              <a:lnSpc>
                <a:spcPct val="130000"/>
              </a:lnSpc>
            </a:pPr>
            <a:r>
              <a:rPr lang="en-US"/>
              <a:t>Two piles of sorted cards</a:t>
            </a:r>
          </a:p>
          <a:p>
            <a:pPr lvl="2">
              <a:lnSpc>
                <a:spcPct val="130000"/>
              </a:lnSpc>
            </a:pPr>
            <a:r>
              <a:rPr lang="en-US"/>
              <a:t>Choose the smaller of the two top cards</a:t>
            </a:r>
          </a:p>
          <a:p>
            <a:pPr lvl="2">
              <a:lnSpc>
                <a:spcPct val="130000"/>
              </a:lnSpc>
            </a:pPr>
            <a:r>
              <a:rPr lang="en-US"/>
              <a:t>Remove it and place it in the output pile</a:t>
            </a:r>
          </a:p>
          <a:p>
            <a:pPr lvl="1">
              <a:lnSpc>
                <a:spcPct val="130000"/>
              </a:lnSpc>
            </a:pPr>
            <a:r>
              <a:rPr lang="en-US"/>
              <a:t>Repeat the process until one pile is empty</a:t>
            </a:r>
          </a:p>
          <a:p>
            <a:pPr lvl="1">
              <a:lnSpc>
                <a:spcPct val="130000"/>
              </a:lnSpc>
            </a:pPr>
            <a:r>
              <a:rPr lang="en-US"/>
              <a:t>Take the remaining input pile and place it face-down onto the output pile</a:t>
            </a:r>
          </a:p>
        </p:txBody>
      </p:sp>
      <p:grpSp>
        <p:nvGrpSpPr>
          <p:cNvPr id="242692" name="Group 4"/>
          <p:cNvGrpSpPr>
            <a:grpSpLocks/>
          </p:cNvGrpSpPr>
          <p:nvPr/>
        </p:nvGrpSpPr>
        <p:grpSpPr bwMode="auto">
          <a:xfrm>
            <a:off x="5365750" y="1398588"/>
            <a:ext cx="3098800" cy="1017587"/>
            <a:chOff x="3808" y="977"/>
            <a:chExt cx="1952" cy="641"/>
          </a:xfrm>
        </p:grpSpPr>
        <p:sp>
          <p:nvSpPr>
            <p:cNvPr id="242693" name="Text Box 5"/>
            <p:cNvSpPr txBox="1">
              <a:spLocks noChangeArrowheads="1"/>
            </p:cNvSpPr>
            <p:nvPr/>
          </p:nvSpPr>
          <p:spPr bwMode="auto">
            <a:xfrm>
              <a:off x="3823" y="1231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1</a:t>
              </a:r>
            </a:p>
          </p:txBody>
        </p:sp>
        <p:sp>
          <p:nvSpPr>
            <p:cNvPr id="242694" name="Text Box 6"/>
            <p:cNvSpPr txBox="1">
              <a:spLocks noChangeArrowheads="1"/>
            </p:cNvSpPr>
            <p:nvPr/>
          </p:nvSpPr>
          <p:spPr bwMode="auto">
            <a:xfrm>
              <a:off x="4063" y="1231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2</a:t>
              </a:r>
            </a:p>
          </p:txBody>
        </p:sp>
        <p:sp>
          <p:nvSpPr>
            <p:cNvPr id="242695" name="Text Box 7"/>
            <p:cNvSpPr txBox="1">
              <a:spLocks noChangeArrowheads="1"/>
            </p:cNvSpPr>
            <p:nvPr/>
          </p:nvSpPr>
          <p:spPr bwMode="auto">
            <a:xfrm>
              <a:off x="4303" y="1231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3</a:t>
              </a:r>
            </a:p>
          </p:txBody>
        </p:sp>
        <p:sp>
          <p:nvSpPr>
            <p:cNvPr id="242696" name="Text Box 8"/>
            <p:cNvSpPr txBox="1">
              <a:spLocks noChangeArrowheads="1"/>
            </p:cNvSpPr>
            <p:nvPr/>
          </p:nvSpPr>
          <p:spPr bwMode="auto">
            <a:xfrm>
              <a:off x="4543" y="1231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4</a:t>
              </a:r>
            </a:p>
          </p:txBody>
        </p:sp>
        <p:sp>
          <p:nvSpPr>
            <p:cNvPr id="242697" name="Text Box 9"/>
            <p:cNvSpPr txBox="1">
              <a:spLocks noChangeArrowheads="1"/>
            </p:cNvSpPr>
            <p:nvPr/>
          </p:nvSpPr>
          <p:spPr bwMode="auto">
            <a:xfrm>
              <a:off x="4783" y="1231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5</a:t>
              </a:r>
            </a:p>
          </p:txBody>
        </p:sp>
        <p:sp>
          <p:nvSpPr>
            <p:cNvPr id="242698" name="Text Box 10"/>
            <p:cNvSpPr txBox="1">
              <a:spLocks noChangeArrowheads="1"/>
            </p:cNvSpPr>
            <p:nvPr/>
          </p:nvSpPr>
          <p:spPr bwMode="auto">
            <a:xfrm>
              <a:off x="5023" y="1231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6</a:t>
              </a:r>
            </a:p>
          </p:txBody>
        </p:sp>
        <p:sp>
          <p:nvSpPr>
            <p:cNvPr id="242699" name="Text Box 11"/>
            <p:cNvSpPr txBox="1">
              <a:spLocks noChangeArrowheads="1"/>
            </p:cNvSpPr>
            <p:nvPr/>
          </p:nvSpPr>
          <p:spPr bwMode="auto">
            <a:xfrm>
              <a:off x="5263" y="1231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7</a:t>
              </a:r>
            </a:p>
          </p:txBody>
        </p:sp>
        <p:sp>
          <p:nvSpPr>
            <p:cNvPr id="242700" name="Text Box 12"/>
            <p:cNvSpPr txBox="1">
              <a:spLocks noChangeArrowheads="1"/>
            </p:cNvSpPr>
            <p:nvPr/>
          </p:nvSpPr>
          <p:spPr bwMode="auto">
            <a:xfrm>
              <a:off x="5503" y="1231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8</a:t>
              </a:r>
            </a:p>
          </p:txBody>
        </p:sp>
        <p:sp>
          <p:nvSpPr>
            <p:cNvPr id="242701" name="Rectangle 13"/>
            <p:cNvSpPr>
              <a:spLocks noChangeArrowheads="1"/>
            </p:cNvSpPr>
            <p:nvPr/>
          </p:nvSpPr>
          <p:spPr bwMode="auto">
            <a:xfrm>
              <a:off x="5488" y="1388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242702" name="Rectangle 14"/>
            <p:cNvSpPr>
              <a:spLocks noChangeArrowheads="1"/>
            </p:cNvSpPr>
            <p:nvPr/>
          </p:nvSpPr>
          <p:spPr bwMode="auto">
            <a:xfrm>
              <a:off x="5248" y="1388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242703" name="Rectangle 15"/>
            <p:cNvSpPr>
              <a:spLocks noChangeArrowheads="1"/>
            </p:cNvSpPr>
            <p:nvPr/>
          </p:nvSpPr>
          <p:spPr bwMode="auto">
            <a:xfrm>
              <a:off x="5008" y="1388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242704" name="Rectangle 16"/>
            <p:cNvSpPr>
              <a:spLocks noChangeArrowheads="1"/>
            </p:cNvSpPr>
            <p:nvPr/>
          </p:nvSpPr>
          <p:spPr bwMode="auto">
            <a:xfrm>
              <a:off x="4768" y="1388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242705" name="Rectangle 17"/>
            <p:cNvSpPr>
              <a:spLocks noChangeArrowheads="1"/>
            </p:cNvSpPr>
            <p:nvPr/>
          </p:nvSpPr>
          <p:spPr bwMode="auto">
            <a:xfrm>
              <a:off x="4528" y="1388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242706" name="Rectangle 18"/>
            <p:cNvSpPr>
              <a:spLocks noChangeArrowheads="1"/>
            </p:cNvSpPr>
            <p:nvPr/>
          </p:nvSpPr>
          <p:spPr bwMode="auto">
            <a:xfrm>
              <a:off x="4288" y="1388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242707" name="Rectangle 19"/>
            <p:cNvSpPr>
              <a:spLocks noChangeArrowheads="1"/>
            </p:cNvSpPr>
            <p:nvPr/>
          </p:nvSpPr>
          <p:spPr bwMode="auto">
            <a:xfrm>
              <a:off x="4048" y="1388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242708" name="Rectangle 20"/>
            <p:cNvSpPr>
              <a:spLocks noChangeArrowheads="1"/>
            </p:cNvSpPr>
            <p:nvPr/>
          </p:nvSpPr>
          <p:spPr bwMode="auto">
            <a:xfrm>
              <a:off x="3808" y="1388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242709" name="Line 21"/>
            <p:cNvSpPr>
              <a:spLocks noChangeShapeType="1"/>
            </p:cNvSpPr>
            <p:nvPr/>
          </p:nvSpPr>
          <p:spPr bwMode="auto">
            <a:xfrm>
              <a:off x="3808" y="1388"/>
              <a:ext cx="1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2710" name="Line 22"/>
            <p:cNvSpPr>
              <a:spLocks noChangeShapeType="1"/>
            </p:cNvSpPr>
            <p:nvPr/>
          </p:nvSpPr>
          <p:spPr bwMode="auto">
            <a:xfrm>
              <a:off x="3808" y="1618"/>
              <a:ext cx="1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2711" name="Line 23"/>
            <p:cNvSpPr>
              <a:spLocks noChangeShapeType="1"/>
            </p:cNvSpPr>
            <p:nvPr/>
          </p:nvSpPr>
          <p:spPr bwMode="auto">
            <a:xfrm>
              <a:off x="3808" y="1388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2712" name="Line 24"/>
            <p:cNvSpPr>
              <a:spLocks noChangeShapeType="1"/>
            </p:cNvSpPr>
            <p:nvPr/>
          </p:nvSpPr>
          <p:spPr bwMode="auto">
            <a:xfrm>
              <a:off x="404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2713" name="Line 25"/>
            <p:cNvSpPr>
              <a:spLocks noChangeShapeType="1"/>
            </p:cNvSpPr>
            <p:nvPr/>
          </p:nvSpPr>
          <p:spPr bwMode="auto">
            <a:xfrm>
              <a:off x="428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2714" name="Line 26"/>
            <p:cNvSpPr>
              <a:spLocks noChangeShapeType="1"/>
            </p:cNvSpPr>
            <p:nvPr/>
          </p:nvSpPr>
          <p:spPr bwMode="auto">
            <a:xfrm>
              <a:off x="452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2715" name="Line 27"/>
            <p:cNvSpPr>
              <a:spLocks noChangeShapeType="1"/>
            </p:cNvSpPr>
            <p:nvPr/>
          </p:nvSpPr>
          <p:spPr bwMode="auto">
            <a:xfrm>
              <a:off x="476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2716" name="Line 28"/>
            <p:cNvSpPr>
              <a:spLocks noChangeShapeType="1"/>
            </p:cNvSpPr>
            <p:nvPr/>
          </p:nvSpPr>
          <p:spPr bwMode="auto">
            <a:xfrm>
              <a:off x="500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2717" name="Line 29"/>
            <p:cNvSpPr>
              <a:spLocks noChangeShapeType="1"/>
            </p:cNvSpPr>
            <p:nvPr/>
          </p:nvSpPr>
          <p:spPr bwMode="auto">
            <a:xfrm>
              <a:off x="524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2718" name="Line 30"/>
            <p:cNvSpPr>
              <a:spLocks noChangeShapeType="1"/>
            </p:cNvSpPr>
            <p:nvPr/>
          </p:nvSpPr>
          <p:spPr bwMode="auto">
            <a:xfrm>
              <a:off x="548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2719" name="Line 31"/>
            <p:cNvSpPr>
              <a:spLocks noChangeShapeType="1"/>
            </p:cNvSpPr>
            <p:nvPr/>
          </p:nvSpPr>
          <p:spPr bwMode="auto">
            <a:xfrm>
              <a:off x="5728" y="1388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2720" name="Line 32"/>
            <p:cNvSpPr>
              <a:spLocks noChangeShapeType="1"/>
            </p:cNvSpPr>
            <p:nvPr/>
          </p:nvSpPr>
          <p:spPr bwMode="auto">
            <a:xfrm>
              <a:off x="3957" y="1260"/>
              <a:ext cx="7" cy="11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2721" name="Text Box 33"/>
            <p:cNvSpPr txBox="1">
              <a:spLocks noChangeArrowheads="1"/>
            </p:cNvSpPr>
            <p:nvPr/>
          </p:nvSpPr>
          <p:spPr bwMode="auto">
            <a:xfrm>
              <a:off x="3878" y="980"/>
              <a:ext cx="2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CC0000"/>
                  </a:solidFill>
                  <a:latin typeface="Comic Sans MS" pitchFamily="66" charset="0"/>
                </a:rPr>
                <a:t>p</a:t>
              </a:r>
            </a:p>
          </p:txBody>
        </p:sp>
        <p:sp>
          <p:nvSpPr>
            <p:cNvPr id="242722" name="Line 34"/>
            <p:cNvSpPr>
              <a:spLocks noChangeShapeType="1"/>
            </p:cNvSpPr>
            <p:nvPr/>
          </p:nvSpPr>
          <p:spPr bwMode="auto">
            <a:xfrm>
              <a:off x="5646" y="1257"/>
              <a:ext cx="7" cy="11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2723" name="Text Box 35"/>
            <p:cNvSpPr txBox="1">
              <a:spLocks noChangeArrowheads="1"/>
            </p:cNvSpPr>
            <p:nvPr/>
          </p:nvSpPr>
          <p:spPr bwMode="auto">
            <a:xfrm>
              <a:off x="5567" y="977"/>
              <a:ext cx="19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CC0000"/>
                  </a:solidFill>
                  <a:latin typeface="Comic Sans MS" pitchFamily="66" charset="0"/>
                </a:rPr>
                <a:t>r</a:t>
              </a:r>
            </a:p>
          </p:txBody>
        </p:sp>
        <p:sp>
          <p:nvSpPr>
            <p:cNvPr id="242724" name="Line 36"/>
            <p:cNvSpPr>
              <a:spLocks noChangeShapeType="1"/>
            </p:cNvSpPr>
            <p:nvPr/>
          </p:nvSpPr>
          <p:spPr bwMode="auto">
            <a:xfrm>
              <a:off x="4690" y="1275"/>
              <a:ext cx="7" cy="11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2725" name="Text Box 37"/>
            <p:cNvSpPr txBox="1">
              <a:spLocks noChangeArrowheads="1"/>
            </p:cNvSpPr>
            <p:nvPr/>
          </p:nvSpPr>
          <p:spPr bwMode="auto">
            <a:xfrm>
              <a:off x="4611" y="995"/>
              <a:ext cx="1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CC0000"/>
                  </a:solidFill>
                  <a:latin typeface="Comic Sans MS" pitchFamily="66" charset="0"/>
                </a:rPr>
                <a:t>q</a:t>
              </a:r>
            </a:p>
          </p:txBody>
        </p:sp>
      </p:grpSp>
      <p:pic>
        <p:nvPicPr>
          <p:cNvPr id="242726" name="Picture 3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39838" y="5232400"/>
            <a:ext cx="7554912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2727" name="Text Box 39"/>
          <p:cNvSpPr txBox="1">
            <a:spLocks noChangeArrowheads="1"/>
          </p:cNvSpPr>
          <p:nvPr/>
        </p:nvSpPr>
        <p:spPr bwMode="auto">
          <a:xfrm>
            <a:off x="1509713" y="5335588"/>
            <a:ext cx="194627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/>
              <a:t>A1</a:t>
            </a:r>
            <a:r>
              <a:rPr lang="en-US" sz="1200">
                <a:sym typeface="Wingdings" pitchFamily="2" charset="2"/>
              </a:rPr>
              <a:t> A[p, q]                      </a:t>
            </a:r>
            <a:endParaRPr lang="en-US" sz="1200"/>
          </a:p>
        </p:txBody>
      </p:sp>
      <p:sp>
        <p:nvSpPr>
          <p:cNvPr id="242728" name="Text Box 40"/>
          <p:cNvSpPr txBox="1">
            <a:spLocks noChangeArrowheads="1"/>
          </p:cNvSpPr>
          <p:nvPr/>
        </p:nvSpPr>
        <p:spPr bwMode="auto">
          <a:xfrm>
            <a:off x="1512888" y="6045200"/>
            <a:ext cx="2085975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/>
              <a:t>A2</a:t>
            </a:r>
            <a:r>
              <a:rPr lang="en-US" sz="1200">
                <a:sym typeface="Wingdings" pitchFamily="2" charset="2"/>
              </a:rPr>
              <a:t> A[q+1, r]                      </a:t>
            </a:r>
            <a:endParaRPr lang="en-US" sz="1200"/>
          </a:p>
        </p:txBody>
      </p:sp>
      <p:sp>
        <p:nvSpPr>
          <p:cNvPr id="242729" name="Text Box 41"/>
          <p:cNvSpPr txBox="1">
            <a:spLocks noChangeArrowheads="1"/>
          </p:cNvSpPr>
          <p:nvPr/>
        </p:nvSpPr>
        <p:spPr bwMode="auto">
          <a:xfrm>
            <a:off x="6346825" y="5591175"/>
            <a:ext cx="1535113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sym typeface="Wingdings" pitchFamily="2" charset="2"/>
              </a:rPr>
              <a:t>A[p, r]                      </a:t>
            </a:r>
            <a:endParaRPr 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05BD50-6537-42C7-A151-84A7820E5085}" type="slidenum">
              <a:rPr lang="en-US"/>
              <a:pPr/>
              <a:t>13</a:t>
            </a:fld>
            <a:endParaRPr lang="en-US"/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/>
              <a:t>Example: MERGE(A, 9, 12, 16)</a:t>
            </a:r>
          </a:p>
        </p:txBody>
      </p:sp>
      <p:graphicFrame>
        <p:nvGraphicFramePr>
          <p:cNvPr id="264195" name="Object 3"/>
          <p:cNvGraphicFramePr>
            <a:graphicFrameLocks noChangeAspect="1"/>
          </p:cNvGraphicFramePr>
          <p:nvPr>
            <p:ph sz="quarter" idx="2"/>
          </p:nvPr>
        </p:nvGraphicFramePr>
        <p:xfrm>
          <a:off x="1903413" y="3687763"/>
          <a:ext cx="5091112" cy="1966912"/>
        </p:xfrm>
        <a:graphic>
          <a:graphicData uri="http://schemas.openxmlformats.org/presentationml/2006/ole">
            <p:oleObj spid="_x0000_s264195" name="Paint Shop Pro Image" r:id="rId4" imgW="5151220" imgH="1990244" progId="PaintShopPro">
              <p:embed/>
            </p:oleObj>
          </a:graphicData>
        </a:graphic>
      </p:graphicFrame>
      <p:grpSp>
        <p:nvGrpSpPr>
          <p:cNvPr id="264196" name="Group 4"/>
          <p:cNvGrpSpPr>
            <a:grpSpLocks/>
          </p:cNvGrpSpPr>
          <p:nvPr/>
        </p:nvGrpSpPr>
        <p:grpSpPr bwMode="auto">
          <a:xfrm>
            <a:off x="2019300" y="1127125"/>
            <a:ext cx="4860925" cy="2368550"/>
            <a:chOff x="221" y="864"/>
            <a:chExt cx="2544" cy="1150"/>
          </a:xfrm>
        </p:grpSpPr>
        <p:graphicFrame>
          <p:nvGraphicFramePr>
            <p:cNvPr id="264197" name="Object 5"/>
            <p:cNvGraphicFramePr>
              <a:graphicFrameLocks noChangeAspect="1"/>
            </p:cNvGraphicFramePr>
            <p:nvPr/>
          </p:nvGraphicFramePr>
          <p:xfrm>
            <a:off x="221" y="1066"/>
            <a:ext cx="2544" cy="948"/>
          </p:xfrm>
          <a:graphic>
            <a:graphicData uri="http://schemas.openxmlformats.org/presentationml/2006/ole">
              <p:oleObj spid="_x0000_s264197" name="Paint Shop Pro Image" r:id="rId5" imgW="5209756" imgH="1941463" progId="PaintShopPro">
                <p:embed/>
              </p:oleObj>
            </a:graphicData>
          </a:graphic>
        </p:graphicFrame>
        <p:sp>
          <p:nvSpPr>
            <p:cNvPr id="264198" name="Text Box 6"/>
            <p:cNvSpPr txBox="1">
              <a:spLocks noChangeArrowheads="1"/>
            </p:cNvSpPr>
            <p:nvPr/>
          </p:nvSpPr>
          <p:spPr bwMode="auto">
            <a:xfrm>
              <a:off x="806" y="864"/>
              <a:ext cx="143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CC0000"/>
                  </a:solidFill>
                  <a:latin typeface="Monotype Corsiva" pitchFamily="66" charset="0"/>
                </a:rPr>
                <a:t>p</a:t>
              </a:r>
            </a:p>
          </p:txBody>
        </p:sp>
        <p:sp>
          <p:nvSpPr>
            <p:cNvPr id="264199" name="Text Box 7"/>
            <p:cNvSpPr txBox="1">
              <a:spLocks noChangeArrowheads="1"/>
            </p:cNvSpPr>
            <p:nvPr/>
          </p:nvSpPr>
          <p:spPr bwMode="auto">
            <a:xfrm>
              <a:off x="2150" y="864"/>
              <a:ext cx="12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CC0000"/>
                  </a:solidFill>
                  <a:latin typeface="Monotype Corsiva" pitchFamily="66" charset="0"/>
                </a:rPr>
                <a:t>r</a:t>
              </a:r>
            </a:p>
          </p:txBody>
        </p:sp>
        <p:sp>
          <p:nvSpPr>
            <p:cNvPr id="264200" name="Text Box 8"/>
            <p:cNvSpPr txBox="1">
              <a:spLocks noChangeArrowheads="1"/>
            </p:cNvSpPr>
            <p:nvPr/>
          </p:nvSpPr>
          <p:spPr bwMode="auto">
            <a:xfrm>
              <a:off x="1392" y="864"/>
              <a:ext cx="1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CC0000"/>
                  </a:solidFill>
                  <a:latin typeface="Monotype Corsiva" pitchFamily="66" charset="0"/>
                </a:rPr>
                <a:t>q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F98355-079A-40A8-8C1D-A046DBB01E08}" type="slidenum">
              <a:rPr lang="en-US"/>
              <a:pPr/>
              <a:t>14</a:t>
            </a:fld>
            <a:endParaRPr lang="en-US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/>
              <a:t>Example: MERGE(A, 9, 12, 16)</a:t>
            </a:r>
          </a:p>
        </p:txBody>
      </p:sp>
      <p:graphicFrame>
        <p:nvGraphicFramePr>
          <p:cNvPr id="265219" name="Object 3"/>
          <p:cNvGraphicFramePr>
            <a:graphicFrameLocks noChangeAspect="1"/>
          </p:cNvGraphicFramePr>
          <p:nvPr>
            <p:ph sz="quarter" idx="3"/>
          </p:nvPr>
        </p:nvGraphicFramePr>
        <p:xfrm>
          <a:off x="2035175" y="1341438"/>
          <a:ext cx="5372100" cy="2025650"/>
        </p:xfrm>
        <a:graphic>
          <a:graphicData uri="http://schemas.openxmlformats.org/presentationml/2006/ole">
            <p:oleObj spid="_x0000_s265219" name="Paint Shop Pro Image" r:id="rId4" imgW="5229268" imgH="1971266" progId="PaintShopPro">
              <p:embed/>
            </p:oleObj>
          </a:graphicData>
        </a:graphic>
      </p:graphicFrame>
      <p:graphicFrame>
        <p:nvGraphicFramePr>
          <p:cNvPr id="265220" name="Object 4"/>
          <p:cNvGraphicFramePr>
            <a:graphicFrameLocks noChangeAspect="1"/>
          </p:cNvGraphicFramePr>
          <p:nvPr>
            <p:ph sz="quarter" idx="4"/>
          </p:nvPr>
        </p:nvGraphicFramePr>
        <p:xfrm>
          <a:off x="1958975" y="3824288"/>
          <a:ext cx="5373688" cy="2089150"/>
        </p:xfrm>
        <a:graphic>
          <a:graphicData uri="http://schemas.openxmlformats.org/presentationml/2006/ole">
            <p:oleObj spid="_x0000_s265220" name="Paint Shop Pro Image" r:id="rId5" imgW="5170732" imgH="2009756" progId="PaintShopPro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D31003-6BF7-45B8-9DC9-B522E95A97C2}" type="slidenum">
              <a:rPr lang="en-US"/>
              <a:pPr/>
              <a:t>15</a:t>
            </a:fld>
            <a:endParaRPr lang="en-US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/>
              <a:t>Example (cont.)</a:t>
            </a:r>
          </a:p>
        </p:txBody>
      </p:sp>
      <p:graphicFrame>
        <p:nvGraphicFramePr>
          <p:cNvPr id="266243" name="Object 3"/>
          <p:cNvGraphicFramePr>
            <a:graphicFrameLocks noChangeAspect="1"/>
          </p:cNvGraphicFramePr>
          <p:nvPr>
            <p:ph sz="quarter" idx="1"/>
          </p:nvPr>
        </p:nvGraphicFramePr>
        <p:xfrm>
          <a:off x="1674813" y="1281113"/>
          <a:ext cx="5438775" cy="2159000"/>
        </p:xfrm>
        <a:graphic>
          <a:graphicData uri="http://schemas.openxmlformats.org/presentationml/2006/ole">
            <p:oleObj spid="_x0000_s266243" name="Paint Shop Pro Image" r:id="rId4" imgW="5209756" imgH="2068293" progId="PaintShopPro">
              <p:embed/>
            </p:oleObj>
          </a:graphicData>
        </a:graphic>
      </p:graphicFrame>
      <p:graphicFrame>
        <p:nvGraphicFramePr>
          <p:cNvPr id="266244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1676400" y="3935413"/>
          <a:ext cx="5437188" cy="2187575"/>
        </p:xfrm>
        <a:graphic>
          <a:graphicData uri="http://schemas.openxmlformats.org/presentationml/2006/ole">
            <p:oleObj spid="_x0000_s266244" name="Paint Shop Pro Image" r:id="rId5" imgW="5190244" imgH="2087805" progId="PaintShopPro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8D029F-B29E-402D-B703-23105DF36FEB}" type="slidenum">
              <a:rPr lang="en-US"/>
              <a:pPr/>
              <a:t>16</a:t>
            </a:fld>
            <a:endParaRPr lang="en-US"/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/>
              <a:t>Example (cont.)</a:t>
            </a:r>
          </a:p>
        </p:txBody>
      </p:sp>
      <p:graphicFrame>
        <p:nvGraphicFramePr>
          <p:cNvPr id="267267" name="Object 3"/>
          <p:cNvGraphicFramePr>
            <a:graphicFrameLocks noChangeAspect="1"/>
          </p:cNvGraphicFramePr>
          <p:nvPr>
            <p:ph sz="quarter" idx="3"/>
          </p:nvPr>
        </p:nvGraphicFramePr>
        <p:xfrm>
          <a:off x="1698625" y="1341438"/>
          <a:ext cx="5765800" cy="2246312"/>
        </p:xfrm>
        <a:graphic>
          <a:graphicData uri="http://schemas.openxmlformats.org/presentationml/2006/ole">
            <p:oleObj spid="_x0000_s267267" name="Paint Shop Pro Image" r:id="rId4" imgW="5209756" imgH="2029268" progId="PaintShopPro">
              <p:embed/>
            </p:oleObj>
          </a:graphicData>
        </a:graphic>
      </p:graphicFrame>
      <p:graphicFrame>
        <p:nvGraphicFramePr>
          <p:cNvPr id="267268" name="Object 4"/>
          <p:cNvGraphicFramePr>
            <a:graphicFrameLocks noChangeAspect="1"/>
          </p:cNvGraphicFramePr>
          <p:nvPr>
            <p:ph sz="quarter" idx="4"/>
          </p:nvPr>
        </p:nvGraphicFramePr>
        <p:xfrm>
          <a:off x="1700213" y="3892550"/>
          <a:ext cx="5765800" cy="2182813"/>
        </p:xfrm>
        <a:graphic>
          <a:graphicData uri="http://schemas.openxmlformats.org/presentationml/2006/ole">
            <p:oleObj spid="_x0000_s267268" name="Paint Shop Pro Image" r:id="rId5" imgW="5258537" imgH="1990244" progId="PaintShopPro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107444-A810-4268-A348-D78F637B8C5A}" type="slidenum">
              <a:rPr lang="en-US"/>
              <a:pPr/>
              <a:t>17</a:t>
            </a:fld>
            <a:endParaRPr lang="en-US"/>
          </a:p>
        </p:txBody>
      </p:sp>
      <p:sp>
        <p:nvSpPr>
          <p:cNvPr id="268290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/>
              <a:t>Example (cont.)</a:t>
            </a:r>
          </a:p>
        </p:txBody>
      </p:sp>
      <p:graphicFrame>
        <p:nvGraphicFramePr>
          <p:cNvPr id="268291" name="Object 3"/>
          <p:cNvGraphicFramePr>
            <a:graphicFrameLocks noChangeAspect="1"/>
          </p:cNvGraphicFramePr>
          <p:nvPr/>
        </p:nvGraphicFramePr>
        <p:xfrm>
          <a:off x="1276350" y="1820863"/>
          <a:ext cx="6186488" cy="2405062"/>
        </p:xfrm>
        <a:graphic>
          <a:graphicData uri="http://schemas.openxmlformats.org/presentationml/2006/ole">
            <p:oleObj spid="_x0000_s268291" name="Paint Shop Pro Image" r:id="rId4" imgW="5219512" imgH="2029268" progId="PaintShopPro">
              <p:embed/>
            </p:oleObj>
          </a:graphicData>
        </a:graphic>
      </p:graphicFrame>
      <p:sp>
        <p:nvSpPr>
          <p:cNvPr id="268292" name="Text Box 4"/>
          <p:cNvSpPr txBox="1">
            <a:spLocks noChangeArrowheads="1"/>
          </p:cNvSpPr>
          <p:nvPr/>
        </p:nvSpPr>
        <p:spPr bwMode="auto">
          <a:xfrm>
            <a:off x="3949700" y="4368800"/>
            <a:ext cx="10937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latin typeface="Comic Sans MS" pitchFamily="66" charset="0"/>
              </a:rPr>
              <a:t>Done!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0E44BE-1B22-47FF-BBB8-7F841217BC1B}" type="slidenum">
              <a:rPr lang="en-US"/>
              <a:pPr/>
              <a:t>18</a:t>
            </a:fld>
            <a:endParaRPr lang="en-US"/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- Pseudocode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4438"/>
            <a:ext cx="8229600" cy="5643562"/>
          </a:xfrm>
        </p:spPr>
        <p:txBody>
          <a:bodyPr/>
          <a:lstStyle/>
          <a:p>
            <a:pPr marL="381000" indent="-381000">
              <a:buFontTx/>
              <a:buNone/>
            </a:pPr>
            <a:r>
              <a:rPr lang="en-US">
                <a:solidFill>
                  <a:srgbClr val="DD0111"/>
                </a:solidFill>
                <a:latin typeface="Monotype Corsiva" pitchFamily="66" charset="0"/>
              </a:rPr>
              <a:t>Alg.:</a:t>
            </a:r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MERGE(A, p, q, r)</a:t>
            </a:r>
          </a:p>
          <a:p>
            <a:pPr marL="381000" indent="-381000">
              <a:buFontTx/>
              <a:buAutoNum type="arabicPeriod"/>
            </a:pPr>
            <a:r>
              <a:rPr lang="en-US" sz="2400">
                <a:solidFill>
                  <a:schemeClr val="tx1"/>
                </a:solidFill>
              </a:rPr>
              <a:t>Compute </a:t>
            </a:r>
            <a:r>
              <a:rPr lang="en-US" sz="2400">
                <a:solidFill>
                  <a:schemeClr val="tx1"/>
                </a:solidFill>
                <a:latin typeface="Comic Sans MS" pitchFamily="66" charset="0"/>
              </a:rPr>
              <a:t>n</a:t>
            </a:r>
            <a:r>
              <a:rPr lang="en-US" sz="2400" baseline="-25000">
                <a:solidFill>
                  <a:schemeClr val="tx1"/>
                </a:solidFill>
                <a:latin typeface="Comic Sans MS" pitchFamily="66" charset="0"/>
              </a:rPr>
              <a:t>1</a:t>
            </a:r>
            <a:r>
              <a:rPr lang="en-US" sz="240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>
                <a:solidFill>
                  <a:schemeClr val="tx1"/>
                </a:solidFill>
              </a:rPr>
              <a:t>and</a:t>
            </a:r>
            <a:r>
              <a:rPr lang="en-US" sz="2400">
                <a:solidFill>
                  <a:schemeClr val="tx1"/>
                </a:solidFill>
                <a:latin typeface="Comic Sans MS" pitchFamily="66" charset="0"/>
              </a:rPr>
              <a:t> n</a:t>
            </a:r>
            <a:r>
              <a:rPr lang="en-US" sz="2400" baseline="-25000">
                <a:solidFill>
                  <a:schemeClr val="tx1"/>
                </a:solidFill>
                <a:latin typeface="Comic Sans MS" pitchFamily="66" charset="0"/>
              </a:rPr>
              <a:t>2</a:t>
            </a:r>
            <a:endParaRPr lang="en-US" sz="2400">
              <a:solidFill>
                <a:schemeClr val="tx1"/>
              </a:solidFill>
              <a:latin typeface="Comic Sans MS" pitchFamily="66" charset="0"/>
            </a:endParaRPr>
          </a:p>
          <a:p>
            <a:pPr marL="381000" indent="-381000">
              <a:buFontTx/>
              <a:buAutoNum type="arabicPeriod"/>
            </a:pPr>
            <a:r>
              <a:rPr lang="en-US" sz="2400">
                <a:solidFill>
                  <a:schemeClr val="tx1"/>
                </a:solidFill>
              </a:rPr>
              <a:t>Copy the first </a:t>
            </a:r>
            <a:r>
              <a:rPr lang="en-US" sz="2400">
                <a:solidFill>
                  <a:schemeClr val="tx1"/>
                </a:solidFill>
                <a:latin typeface="Comic Sans MS" pitchFamily="66" charset="0"/>
              </a:rPr>
              <a:t>n</a:t>
            </a:r>
            <a:r>
              <a:rPr lang="en-US" sz="2400" baseline="-25000">
                <a:solidFill>
                  <a:schemeClr val="tx1"/>
                </a:solidFill>
                <a:latin typeface="Comic Sans MS" pitchFamily="66" charset="0"/>
              </a:rPr>
              <a:t>1</a:t>
            </a:r>
            <a:r>
              <a:rPr lang="en-US" sz="2400">
                <a:solidFill>
                  <a:schemeClr val="tx1"/>
                </a:solidFill>
              </a:rPr>
              <a:t> elements into 			                </a:t>
            </a:r>
            <a:r>
              <a:rPr lang="en-US" sz="2400">
                <a:solidFill>
                  <a:schemeClr val="tx1"/>
                </a:solidFill>
                <a:latin typeface="Comic Sans MS" pitchFamily="66" charset="0"/>
              </a:rPr>
              <a:t>L[1 . . n</a:t>
            </a:r>
            <a:r>
              <a:rPr lang="en-US" sz="2400" baseline="-25000">
                <a:solidFill>
                  <a:schemeClr val="tx1"/>
                </a:solidFill>
                <a:latin typeface="Comic Sans MS" pitchFamily="66" charset="0"/>
              </a:rPr>
              <a:t>1</a:t>
            </a:r>
            <a:r>
              <a:rPr lang="en-US" sz="2400">
                <a:solidFill>
                  <a:schemeClr val="tx1"/>
                </a:solidFill>
                <a:latin typeface="Comic Sans MS" pitchFamily="66" charset="0"/>
              </a:rPr>
              <a:t> + 1]</a:t>
            </a:r>
            <a:r>
              <a:rPr lang="en-US" sz="2400">
                <a:solidFill>
                  <a:schemeClr val="tx1"/>
                </a:solidFill>
              </a:rPr>
              <a:t> and  the next </a:t>
            </a:r>
            <a:r>
              <a:rPr lang="en-US" sz="2400">
                <a:solidFill>
                  <a:schemeClr val="tx1"/>
                </a:solidFill>
                <a:latin typeface="Comic Sans MS" pitchFamily="66" charset="0"/>
              </a:rPr>
              <a:t>n</a:t>
            </a:r>
            <a:r>
              <a:rPr lang="en-US" sz="2400" baseline="-25000">
                <a:solidFill>
                  <a:schemeClr val="tx1"/>
                </a:solidFill>
                <a:latin typeface="Comic Sans MS" pitchFamily="66" charset="0"/>
              </a:rPr>
              <a:t>2</a:t>
            </a:r>
            <a:r>
              <a:rPr lang="en-US" sz="2400">
                <a:solidFill>
                  <a:schemeClr val="tx1"/>
                </a:solidFill>
              </a:rPr>
              <a:t> elements into </a:t>
            </a:r>
            <a:r>
              <a:rPr lang="en-US" sz="2400">
                <a:solidFill>
                  <a:schemeClr val="tx1"/>
                </a:solidFill>
                <a:latin typeface="Comic Sans MS" pitchFamily="66" charset="0"/>
              </a:rPr>
              <a:t>R[1 . . n</a:t>
            </a:r>
            <a:r>
              <a:rPr lang="en-US" sz="2400" baseline="-25000">
                <a:solidFill>
                  <a:schemeClr val="tx1"/>
                </a:solidFill>
                <a:latin typeface="Comic Sans MS" pitchFamily="66" charset="0"/>
              </a:rPr>
              <a:t>2</a:t>
            </a:r>
            <a:r>
              <a:rPr lang="en-US" sz="2400">
                <a:solidFill>
                  <a:schemeClr val="tx1"/>
                </a:solidFill>
                <a:latin typeface="Comic Sans MS" pitchFamily="66" charset="0"/>
              </a:rPr>
              <a:t> + 1]</a:t>
            </a:r>
          </a:p>
          <a:p>
            <a:pPr marL="381000" indent="-381000">
              <a:buFontTx/>
              <a:buAutoNum type="arabicPeriod"/>
            </a:pPr>
            <a:r>
              <a:rPr lang="en-US" sz="2400">
                <a:solidFill>
                  <a:schemeClr val="tx1"/>
                </a:solidFill>
                <a:latin typeface="Comic Sans MS" pitchFamily="66" charset="0"/>
              </a:rPr>
              <a:t>L[n</a:t>
            </a:r>
            <a:r>
              <a:rPr lang="en-US" sz="2400" baseline="-25000">
                <a:solidFill>
                  <a:schemeClr val="tx1"/>
                </a:solidFill>
                <a:latin typeface="Comic Sans MS" pitchFamily="66" charset="0"/>
              </a:rPr>
              <a:t>1</a:t>
            </a:r>
            <a:r>
              <a:rPr lang="en-US" sz="2400">
                <a:solidFill>
                  <a:schemeClr val="tx1"/>
                </a:solidFill>
                <a:latin typeface="Comic Sans MS" pitchFamily="66" charset="0"/>
              </a:rPr>
              <a:t> + 1] ← </a:t>
            </a:r>
            <a:r>
              <a:rPr lang="en-US" sz="240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;</a:t>
            </a: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     </a:t>
            </a:r>
            <a:r>
              <a:rPr lang="en-US" sz="2400">
                <a:solidFill>
                  <a:schemeClr val="tx1"/>
                </a:solidFill>
                <a:latin typeface="Comic Sans MS" pitchFamily="66" charset="0"/>
              </a:rPr>
              <a:t>R[n</a:t>
            </a:r>
            <a:r>
              <a:rPr lang="en-US" sz="2400" baseline="-25000">
                <a:solidFill>
                  <a:schemeClr val="tx1"/>
                </a:solidFill>
                <a:latin typeface="Comic Sans MS" pitchFamily="66" charset="0"/>
              </a:rPr>
              <a:t>2</a:t>
            </a:r>
            <a:r>
              <a:rPr lang="en-US" sz="2400">
                <a:solidFill>
                  <a:schemeClr val="tx1"/>
                </a:solidFill>
                <a:latin typeface="Comic Sans MS" pitchFamily="66" charset="0"/>
              </a:rPr>
              <a:t> + 1] </a:t>
            </a:r>
            <a:r>
              <a:rPr lang="en-US" sz="2400">
                <a:solidFill>
                  <a:schemeClr val="tx1"/>
                </a:solidFill>
              </a:rPr>
              <a:t>← </a:t>
            </a: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</a:t>
            </a:r>
            <a:endParaRPr lang="en-US" sz="2400">
              <a:solidFill>
                <a:schemeClr val="tx1"/>
              </a:solidFill>
            </a:endParaRPr>
          </a:p>
          <a:p>
            <a:pPr marL="381000" indent="-381000">
              <a:buFontTx/>
              <a:buAutoNum type="arabicPeriod"/>
            </a:pP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>
                <a:solidFill>
                  <a:schemeClr val="tx1"/>
                </a:solidFill>
                <a:latin typeface="Comic Sans MS" pitchFamily="66" charset="0"/>
              </a:rPr>
              <a:t>i ← 1;    j ← 1</a:t>
            </a:r>
          </a:p>
          <a:p>
            <a:pPr marL="381000" indent="-381000">
              <a:buFontTx/>
              <a:buAutoNum type="arabicPeriod"/>
            </a:pP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 b="1">
                <a:solidFill>
                  <a:schemeClr val="tx1"/>
                </a:solidFill>
              </a:rPr>
              <a:t>for </a:t>
            </a:r>
            <a:r>
              <a:rPr lang="en-US" sz="2400">
                <a:solidFill>
                  <a:schemeClr val="tx1"/>
                </a:solidFill>
                <a:latin typeface="Comic Sans MS" pitchFamily="66" charset="0"/>
              </a:rPr>
              <a:t>k ← p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 b="1">
                <a:solidFill>
                  <a:schemeClr val="tx1"/>
                </a:solidFill>
              </a:rPr>
              <a:t>to </a:t>
            </a:r>
            <a:r>
              <a:rPr lang="en-US" sz="2400">
                <a:solidFill>
                  <a:schemeClr val="tx1"/>
                </a:solidFill>
                <a:latin typeface="Comic Sans MS" pitchFamily="66" charset="0"/>
              </a:rPr>
              <a:t>r</a:t>
            </a:r>
          </a:p>
          <a:p>
            <a:pPr marL="381000" indent="-381000">
              <a:buFontTx/>
              <a:buAutoNum type="arabicPeriod"/>
            </a:pPr>
            <a:r>
              <a:rPr lang="en-US" sz="2400">
                <a:solidFill>
                  <a:schemeClr val="tx1"/>
                </a:solidFill>
              </a:rPr>
              <a:t>       </a:t>
            </a:r>
            <a:r>
              <a:rPr lang="en-US" sz="2400" b="1">
                <a:solidFill>
                  <a:schemeClr val="tx1"/>
                </a:solidFill>
              </a:rPr>
              <a:t>do if </a:t>
            </a:r>
            <a:r>
              <a:rPr lang="en-US" sz="2400">
                <a:solidFill>
                  <a:schemeClr val="tx1"/>
                </a:solidFill>
                <a:latin typeface="Comic Sans MS" pitchFamily="66" charset="0"/>
              </a:rPr>
              <a:t>L[ i ] ≤ R[ j ]</a:t>
            </a:r>
          </a:p>
          <a:p>
            <a:pPr marL="381000" indent="-381000">
              <a:buFontTx/>
              <a:buAutoNum type="arabicPeriod"/>
            </a:pPr>
            <a:r>
              <a:rPr lang="en-US" sz="2400">
                <a:solidFill>
                  <a:schemeClr val="tx1"/>
                </a:solidFill>
              </a:rPr>
              <a:t>            </a:t>
            </a:r>
            <a:r>
              <a:rPr lang="en-US" sz="2400" b="1">
                <a:solidFill>
                  <a:schemeClr val="tx1"/>
                </a:solidFill>
              </a:rPr>
              <a:t> then </a:t>
            </a:r>
            <a:r>
              <a:rPr lang="en-US" sz="2400">
                <a:solidFill>
                  <a:schemeClr val="tx1"/>
                </a:solidFill>
                <a:latin typeface="Comic Sans MS" pitchFamily="66" charset="0"/>
              </a:rPr>
              <a:t>A[k] ← L[ i ]</a:t>
            </a:r>
          </a:p>
          <a:p>
            <a:pPr marL="381000" indent="-381000">
              <a:buFontTx/>
              <a:buAutoNum type="arabicPeriod"/>
            </a:pPr>
            <a:r>
              <a:rPr lang="en-US" sz="2400">
                <a:solidFill>
                  <a:schemeClr val="tx1"/>
                </a:solidFill>
              </a:rPr>
              <a:t>                      </a:t>
            </a:r>
            <a:r>
              <a:rPr lang="en-US" sz="2400">
                <a:solidFill>
                  <a:schemeClr val="tx1"/>
                </a:solidFill>
                <a:latin typeface="Comic Sans MS" pitchFamily="66" charset="0"/>
              </a:rPr>
              <a:t>i ←i + 1</a:t>
            </a:r>
          </a:p>
          <a:p>
            <a:pPr marL="381000" indent="-381000">
              <a:buFontTx/>
              <a:buAutoNum type="arabicPeriod"/>
            </a:pPr>
            <a:r>
              <a:rPr lang="en-US" sz="2400">
                <a:solidFill>
                  <a:schemeClr val="tx1"/>
                </a:solidFill>
              </a:rPr>
              <a:t>           </a:t>
            </a:r>
            <a:r>
              <a:rPr lang="en-US" sz="2400" b="1">
                <a:solidFill>
                  <a:schemeClr val="tx1"/>
                </a:solidFill>
              </a:rPr>
              <a:t>  else </a:t>
            </a:r>
            <a:r>
              <a:rPr lang="en-US" sz="2400">
                <a:solidFill>
                  <a:schemeClr val="tx1"/>
                </a:solidFill>
                <a:latin typeface="Comic Sans MS" pitchFamily="66" charset="0"/>
              </a:rPr>
              <a:t>A[k] ← R[ j ]</a:t>
            </a:r>
          </a:p>
          <a:p>
            <a:pPr marL="381000" indent="-381000">
              <a:buFontTx/>
              <a:buAutoNum type="arabicPeriod"/>
            </a:pPr>
            <a:r>
              <a:rPr lang="en-US" sz="2400">
                <a:solidFill>
                  <a:schemeClr val="tx1"/>
                </a:solidFill>
              </a:rPr>
              <a:t>                      </a:t>
            </a:r>
            <a:r>
              <a:rPr lang="en-US" sz="2400">
                <a:solidFill>
                  <a:schemeClr val="tx1"/>
                </a:solidFill>
                <a:latin typeface="Comic Sans MS" pitchFamily="66" charset="0"/>
              </a:rPr>
              <a:t>j ← j + 1</a:t>
            </a:r>
          </a:p>
        </p:txBody>
      </p:sp>
      <p:grpSp>
        <p:nvGrpSpPr>
          <p:cNvPr id="269316" name="Group 4"/>
          <p:cNvGrpSpPr>
            <a:grpSpLocks/>
          </p:cNvGrpSpPr>
          <p:nvPr/>
        </p:nvGrpSpPr>
        <p:grpSpPr bwMode="auto">
          <a:xfrm>
            <a:off x="5713413" y="3108325"/>
            <a:ext cx="3162300" cy="1539875"/>
            <a:chOff x="3599" y="1958"/>
            <a:chExt cx="1992" cy="970"/>
          </a:xfrm>
        </p:grpSpPr>
        <p:sp>
          <p:nvSpPr>
            <p:cNvPr id="269317" name="Text Box 5"/>
            <p:cNvSpPr txBox="1">
              <a:spLocks noChangeArrowheads="1"/>
            </p:cNvSpPr>
            <p:nvPr/>
          </p:nvSpPr>
          <p:spPr bwMode="auto">
            <a:xfrm>
              <a:off x="4007" y="1958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p</a:t>
              </a:r>
            </a:p>
          </p:txBody>
        </p:sp>
        <p:sp>
          <p:nvSpPr>
            <p:cNvPr id="269318" name="Text Box 6"/>
            <p:cNvSpPr txBox="1">
              <a:spLocks noChangeArrowheads="1"/>
            </p:cNvSpPr>
            <p:nvPr/>
          </p:nvSpPr>
          <p:spPr bwMode="auto">
            <a:xfrm>
              <a:off x="5015" y="1958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q</a:t>
              </a:r>
            </a:p>
          </p:txBody>
        </p:sp>
        <p:sp>
          <p:nvSpPr>
            <p:cNvPr id="269319" name="Rectangle 7"/>
            <p:cNvSpPr>
              <a:spLocks noChangeArrowheads="1"/>
            </p:cNvSpPr>
            <p:nvPr/>
          </p:nvSpPr>
          <p:spPr bwMode="auto">
            <a:xfrm>
              <a:off x="4919" y="2150"/>
              <a:ext cx="336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7</a:t>
              </a:r>
              <a:endParaRPr lang="en-US" sz="2400" baseline="-25000">
                <a:solidFill>
                  <a:schemeClr val="accent2"/>
                </a:solidFill>
              </a:endParaRPr>
            </a:p>
          </p:txBody>
        </p:sp>
        <p:sp>
          <p:nvSpPr>
            <p:cNvPr id="269320" name="Rectangle 8"/>
            <p:cNvSpPr>
              <a:spLocks noChangeArrowheads="1"/>
            </p:cNvSpPr>
            <p:nvPr/>
          </p:nvSpPr>
          <p:spPr bwMode="auto">
            <a:xfrm>
              <a:off x="4583" y="2150"/>
              <a:ext cx="336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269321" name="Rectangle 9"/>
            <p:cNvSpPr>
              <a:spLocks noChangeArrowheads="1"/>
            </p:cNvSpPr>
            <p:nvPr/>
          </p:nvSpPr>
          <p:spPr bwMode="auto">
            <a:xfrm>
              <a:off x="4247" y="2150"/>
              <a:ext cx="336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269322" name="Rectangle 10"/>
            <p:cNvSpPr>
              <a:spLocks noChangeArrowheads="1"/>
            </p:cNvSpPr>
            <p:nvPr/>
          </p:nvSpPr>
          <p:spPr bwMode="auto">
            <a:xfrm>
              <a:off x="3911" y="2150"/>
              <a:ext cx="336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2</a:t>
              </a:r>
              <a:endParaRPr lang="en-US" sz="2400" baseline="-25000">
                <a:solidFill>
                  <a:schemeClr val="accent2"/>
                </a:solidFill>
              </a:endParaRPr>
            </a:p>
          </p:txBody>
        </p:sp>
        <p:sp>
          <p:nvSpPr>
            <p:cNvPr id="269323" name="Line 11"/>
            <p:cNvSpPr>
              <a:spLocks noChangeShapeType="1"/>
            </p:cNvSpPr>
            <p:nvPr/>
          </p:nvSpPr>
          <p:spPr bwMode="auto">
            <a:xfrm>
              <a:off x="3911" y="215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69324" name="Line 12"/>
            <p:cNvSpPr>
              <a:spLocks noChangeShapeType="1"/>
            </p:cNvSpPr>
            <p:nvPr/>
          </p:nvSpPr>
          <p:spPr bwMode="auto">
            <a:xfrm>
              <a:off x="4247" y="215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69325" name="Line 13"/>
            <p:cNvSpPr>
              <a:spLocks noChangeShapeType="1"/>
            </p:cNvSpPr>
            <p:nvPr/>
          </p:nvSpPr>
          <p:spPr bwMode="auto">
            <a:xfrm>
              <a:off x="4583" y="215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69326" name="Line 14"/>
            <p:cNvSpPr>
              <a:spLocks noChangeShapeType="1"/>
            </p:cNvSpPr>
            <p:nvPr/>
          </p:nvSpPr>
          <p:spPr bwMode="auto">
            <a:xfrm>
              <a:off x="4919" y="215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69327" name="Line 15"/>
            <p:cNvSpPr>
              <a:spLocks noChangeShapeType="1"/>
            </p:cNvSpPr>
            <p:nvPr/>
          </p:nvSpPr>
          <p:spPr bwMode="auto">
            <a:xfrm>
              <a:off x="5255" y="215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69328" name="Rectangle 16"/>
            <p:cNvSpPr>
              <a:spLocks noChangeArrowheads="1"/>
            </p:cNvSpPr>
            <p:nvPr/>
          </p:nvSpPr>
          <p:spPr bwMode="auto">
            <a:xfrm>
              <a:off x="4919" y="2640"/>
              <a:ext cx="336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6</a:t>
              </a:r>
              <a:endParaRPr lang="en-US" sz="2400" baseline="-25000">
                <a:solidFill>
                  <a:schemeClr val="accent2"/>
                </a:solidFill>
              </a:endParaRPr>
            </a:p>
          </p:txBody>
        </p:sp>
        <p:sp>
          <p:nvSpPr>
            <p:cNvPr id="269329" name="Rectangle 17"/>
            <p:cNvSpPr>
              <a:spLocks noChangeArrowheads="1"/>
            </p:cNvSpPr>
            <p:nvPr/>
          </p:nvSpPr>
          <p:spPr bwMode="auto">
            <a:xfrm>
              <a:off x="4583" y="2640"/>
              <a:ext cx="336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269330" name="Rectangle 18"/>
            <p:cNvSpPr>
              <a:spLocks noChangeArrowheads="1"/>
            </p:cNvSpPr>
            <p:nvPr/>
          </p:nvSpPr>
          <p:spPr bwMode="auto">
            <a:xfrm>
              <a:off x="4247" y="2640"/>
              <a:ext cx="336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269331" name="Rectangle 19"/>
            <p:cNvSpPr>
              <a:spLocks noChangeArrowheads="1"/>
            </p:cNvSpPr>
            <p:nvPr/>
          </p:nvSpPr>
          <p:spPr bwMode="auto">
            <a:xfrm>
              <a:off x="3911" y="2640"/>
              <a:ext cx="336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1</a:t>
              </a:r>
              <a:endParaRPr lang="en-US" sz="2400" baseline="-25000">
                <a:solidFill>
                  <a:schemeClr val="accent2"/>
                </a:solidFill>
              </a:endParaRPr>
            </a:p>
          </p:txBody>
        </p:sp>
        <p:sp>
          <p:nvSpPr>
            <p:cNvPr id="269332" name="Line 20"/>
            <p:cNvSpPr>
              <a:spLocks noChangeShapeType="1"/>
            </p:cNvSpPr>
            <p:nvPr/>
          </p:nvSpPr>
          <p:spPr bwMode="auto">
            <a:xfrm>
              <a:off x="3911" y="264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69333" name="Line 21"/>
            <p:cNvSpPr>
              <a:spLocks noChangeShapeType="1"/>
            </p:cNvSpPr>
            <p:nvPr/>
          </p:nvSpPr>
          <p:spPr bwMode="auto">
            <a:xfrm>
              <a:off x="4247" y="264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69334" name="Line 22"/>
            <p:cNvSpPr>
              <a:spLocks noChangeShapeType="1"/>
            </p:cNvSpPr>
            <p:nvPr/>
          </p:nvSpPr>
          <p:spPr bwMode="auto">
            <a:xfrm>
              <a:off x="4583" y="264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69335" name="Line 23"/>
            <p:cNvSpPr>
              <a:spLocks noChangeShapeType="1"/>
            </p:cNvSpPr>
            <p:nvPr/>
          </p:nvSpPr>
          <p:spPr bwMode="auto">
            <a:xfrm>
              <a:off x="4919" y="264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69336" name="Line 24"/>
            <p:cNvSpPr>
              <a:spLocks noChangeShapeType="1"/>
            </p:cNvSpPr>
            <p:nvPr/>
          </p:nvSpPr>
          <p:spPr bwMode="auto">
            <a:xfrm>
              <a:off x="5255" y="264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69337" name="Text Box 25"/>
            <p:cNvSpPr txBox="1">
              <a:spLocks noChangeArrowheads="1"/>
            </p:cNvSpPr>
            <p:nvPr/>
          </p:nvSpPr>
          <p:spPr bwMode="auto">
            <a:xfrm>
              <a:off x="5023" y="2486"/>
              <a:ext cx="13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r</a:t>
              </a:r>
            </a:p>
          </p:txBody>
        </p:sp>
        <p:sp>
          <p:nvSpPr>
            <p:cNvPr id="269338" name="Text Box 26"/>
            <p:cNvSpPr txBox="1">
              <a:spLocks noChangeArrowheads="1"/>
            </p:cNvSpPr>
            <p:nvPr/>
          </p:nvSpPr>
          <p:spPr bwMode="auto">
            <a:xfrm>
              <a:off x="3957" y="2486"/>
              <a:ext cx="37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q + 1</a:t>
              </a:r>
            </a:p>
          </p:txBody>
        </p:sp>
        <p:sp>
          <p:nvSpPr>
            <p:cNvPr id="269339" name="Text Box 27"/>
            <p:cNvSpPr txBox="1">
              <a:spLocks noChangeArrowheads="1"/>
            </p:cNvSpPr>
            <p:nvPr/>
          </p:nvSpPr>
          <p:spPr bwMode="auto">
            <a:xfrm>
              <a:off x="3623" y="219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L</a:t>
              </a:r>
            </a:p>
          </p:txBody>
        </p:sp>
        <p:sp>
          <p:nvSpPr>
            <p:cNvPr id="269340" name="Text Box 28"/>
            <p:cNvSpPr txBox="1">
              <a:spLocks noChangeArrowheads="1"/>
            </p:cNvSpPr>
            <p:nvPr/>
          </p:nvSpPr>
          <p:spPr bwMode="auto">
            <a:xfrm>
              <a:off x="3599" y="2678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R</a:t>
              </a:r>
            </a:p>
          </p:txBody>
        </p:sp>
        <p:sp>
          <p:nvSpPr>
            <p:cNvPr id="269341" name="Rectangle 29"/>
            <p:cNvSpPr>
              <a:spLocks noChangeArrowheads="1"/>
            </p:cNvSpPr>
            <p:nvPr/>
          </p:nvSpPr>
          <p:spPr bwMode="auto">
            <a:xfrm>
              <a:off x="5255" y="2150"/>
              <a:ext cx="336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  <a:sym typeface="Symbol" pitchFamily="18" charset="2"/>
                </a:rPr>
                <a:t></a:t>
              </a:r>
              <a:endParaRPr lang="en-US" sz="2400" baseline="-25000">
                <a:solidFill>
                  <a:schemeClr val="accent2"/>
                </a:solidFill>
                <a:sym typeface="Symbol" pitchFamily="18" charset="2"/>
              </a:endParaRPr>
            </a:p>
          </p:txBody>
        </p:sp>
        <p:sp>
          <p:nvSpPr>
            <p:cNvPr id="269342" name="Rectangle 30"/>
            <p:cNvSpPr>
              <a:spLocks noChangeArrowheads="1"/>
            </p:cNvSpPr>
            <p:nvPr/>
          </p:nvSpPr>
          <p:spPr bwMode="auto">
            <a:xfrm>
              <a:off x="5255" y="2640"/>
              <a:ext cx="336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  <a:sym typeface="Symbol" pitchFamily="18" charset="2"/>
                </a:rPr>
                <a:t></a:t>
              </a:r>
            </a:p>
          </p:txBody>
        </p:sp>
      </p:grpSp>
      <p:grpSp>
        <p:nvGrpSpPr>
          <p:cNvPr id="269343" name="Group 31"/>
          <p:cNvGrpSpPr>
            <a:grpSpLocks/>
          </p:cNvGrpSpPr>
          <p:nvPr/>
        </p:nvGrpSpPr>
        <p:grpSpPr bwMode="auto">
          <a:xfrm>
            <a:off x="5800725" y="939800"/>
            <a:ext cx="3100388" cy="1738313"/>
            <a:chOff x="3305" y="2504"/>
            <a:chExt cx="1953" cy="1095"/>
          </a:xfrm>
        </p:grpSpPr>
        <p:sp>
          <p:nvSpPr>
            <p:cNvPr id="269344" name="Text Box 32"/>
            <p:cNvSpPr txBox="1">
              <a:spLocks noChangeArrowheads="1"/>
            </p:cNvSpPr>
            <p:nvPr/>
          </p:nvSpPr>
          <p:spPr bwMode="auto">
            <a:xfrm>
              <a:off x="3321" y="2758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1</a:t>
              </a:r>
            </a:p>
          </p:txBody>
        </p:sp>
        <p:sp>
          <p:nvSpPr>
            <p:cNvPr id="269345" name="Text Box 33"/>
            <p:cNvSpPr txBox="1">
              <a:spLocks noChangeArrowheads="1"/>
            </p:cNvSpPr>
            <p:nvPr/>
          </p:nvSpPr>
          <p:spPr bwMode="auto">
            <a:xfrm>
              <a:off x="3561" y="2758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2</a:t>
              </a:r>
            </a:p>
          </p:txBody>
        </p:sp>
        <p:sp>
          <p:nvSpPr>
            <p:cNvPr id="269346" name="Text Box 34"/>
            <p:cNvSpPr txBox="1">
              <a:spLocks noChangeArrowheads="1"/>
            </p:cNvSpPr>
            <p:nvPr/>
          </p:nvSpPr>
          <p:spPr bwMode="auto">
            <a:xfrm>
              <a:off x="3801" y="2758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3</a:t>
              </a:r>
            </a:p>
          </p:txBody>
        </p:sp>
        <p:sp>
          <p:nvSpPr>
            <p:cNvPr id="269347" name="Text Box 35"/>
            <p:cNvSpPr txBox="1">
              <a:spLocks noChangeArrowheads="1"/>
            </p:cNvSpPr>
            <p:nvPr/>
          </p:nvSpPr>
          <p:spPr bwMode="auto">
            <a:xfrm>
              <a:off x="4041" y="2758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4</a:t>
              </a:r>
            </a:p>
          </p:txBody>
        </p:sp>
        <p:sp>
          <p:nvSpPr>
            <p:cNvPr id="269348" name="Text Box 36"/>
            <p:cNvSpPr txBox="1">
              <a:spLocks noChangeArrowheads="1"/>
            </p:cNvSpPr>
            <p:nvPr/>
          </p:nvSpPr>
          <p:spPr bwMode="auto">
            <a:xfrm>
              <a:off x="4281" y="2758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5</a:t>
              </a:r>
            </a:p>
          </p:txBody>
        </p:sp>
        <p:sp>
          <p:nvSpPr>
            <p:cNvPr id="269349" name="Text Box 37"/>
            <p:cNvSpPr txBox="1">
              <a:spLocks noChangeArrowheads="1"/>
            </p:cNvSpPr>
            <p:nvPr/>
          </p:nvSpPr>
          <p:spPr bwMode="auto">
            <a:xfrm>
              <a:off x="4521" y="2758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6</a:t>
              </a:r>
            </a:p>
          </p:txBody>
        </p:sp>
        <p:sp>
          <p:nvSpPr>
            <p:cNvPr id="269350" name="Text Box 38"/>
            <p:cNvSpPr txBox="1">
              <a:spLocks noChangeArrowheads="1"/>
            </p:cNvSpPr>
            <p:nvPr/>
          </p:nvSpPr>
          <p:spPr bwMode="auto">
            <a:xfrm>
              <a:off x="4761" y="2758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7</a:t>
              </a:r>
            </a:p>
          </p:txBody>
        </p:sp>
        <p:sp>
          <p:nvSpPr>
            <p:cNvPr id="269351" name="Text Box 39"/>
            <p:cNvSpPr txBox="1">
              <a:spLocks noChangeArrowheads="1"/>
            </p:cNvSpPr>
            <p:nvPr/>
          </p:nvSpPr>
          <p:spPr bwMode="auto">
            <a:xfrm>
              <a:off x="5001" y="2758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8</a:t>
              </a:r>
            </a:p>
          </p:txBody>
        </p:sp>
        <p:sp>
          <p:nvSpPr>
            <p:cNvPr id="269352" name="Rectangle 40"/>
            <p:cNvSpPr>
              <a:spLocks noChangeArrowheads="1"/>
            </p:cNvSpPr>
            <p:nvPr/>
          </p:nvSpPr>
          <p:spPr bwMode="auto">
            <a:xfrm>
              <a:off x="4986" y="2915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269353" name="Rectangle 41"/>
            <p:cNvSpPr>
              <a:spLocks noChangeArrowheads="1"/>
            </p:cNvSpPr>
            <p:nvPr/>
          </p:nvSpPr>
          <p:spPr bwMode="auto">
            <a:xfrm>
              <a:off x="4746" y="2915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269354" name="Rectangle 42"/>
            <p:cNvSpPr>
              <a:spLocks noChangeArrowheads="1"/>
            </p:cNvSpPr>
            <p:nvPr/>
          </p:nvSpPr>
          <p:spPr bwMode="auto">
            <a:xfrm>
              <a:off x="4506" y="2915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269355" name="Rectangle 43"/>
            <p:cNvSpPr>
              <a:spLocks noChangeArrowheads="1"/>
            </p:cNvSpPr>
            <p:nvPr/>
          </p:nvSpPr>
          <p:spPr bwMode="auto">
            <a:xfrm>
              <a:off x="4266" y="2915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269356" name="Rectangle 44"/>
            <p:cNvSpPr>
              <a:spLocks noChangeArrowheads="1"/>
            </p:cNvSpPr>
            <p:nvPr/>
          </p:nvSpPr>
          <p:spPr bwMode="auto">
            <a:xfrm>
              <a:off x="4026" y="2915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269357" name="Rectangle 45"/>
            <p:cNvSpPr>
              <a:spLocks noChangeArrowheads="1"/>
            </p:cNvSpPr>
            <p:nvPr/>
          </p:nvSpPr>
          <p:spPr bwMode="auto">
            <a:xfrm>
              <a:off x="3786" y="2915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269358" name="Rectangle 46"/>
            <p:cNvSpPr>
              <a:spLocks noChangeArrowheads="1"/>
            </p:cNvSpPr>
            <p:nvPr/>
          </p:nvSpPr>
          <p:spPr bwMode="auto">
            <a:xfrm>
              <a:off x="3546" y="2915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269359" name="Rectangle 47"/>
            <p:cNvSpPr>
              <a:spLocks noChangeArrowheads="1"/>
            </p:cNvSpPr>
            <p:nvPr/>
          </p:nvSpPr>
          <p:spPr bwMode="auto">
            <a:xfrm>
              <a:off x="3306" y="2915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269360" name="Line 48"/>
            <p:cNvSpPr>
              <a:spLocks noChangeShapeType="1"/>
            </p:cNvSpPr>
            <p:nvPr/>
          </p:nvSpPr>
          <p:spPr bwMode="auto">
            <a:xfrm>
              <a:off x="3306" y="2915"/>
              <a:ext cx="1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9361" name="Line 49"/>
            <p:cNvSpPr>
              <a:spLocks noChangeShapeType="1"/>
            </p:cNvSpPr>
            <p:nvPr/>
          </p:nvSpPr>
          <p:spPr bwMode="auto">
            <a:xfrm>
              <a:off x="3306" y="3145"/>
              <a:ext cx="1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9362" name="Line 50"/>
            <p:cNvSpPr>
              <a:spLocks noChangeShapeType="1"/>
            </p:cNvSpPr>
            <p:nvPr/>
          </p:nvSpPr>
          <p:spPr bwMode="auto">
            <a:xfrm>
              <a:off x="3306" y="2915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9363" name="Line 51"/>
            <p:cNvSpPr>
              <a:spLocks noChangeShapeType="1"/>
            </p:cNvSpPr>
            <p:nvPr/>
          </p:nvSpPr>
          <p:spPr bwMode="auto">
            <a:xfrm>
              <a:off x="3546" y="2915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9364" name="Line 52"/>
            <p:cNvSpPr>
              <a:spLocks noChangeShapeType="1"/>
            </p:cNvSpPr>
            <p:nvPr/>
          </p:nvSpPr>
          <p:spPr bwMode="auto">
            <a:xfrm>
              <a:off x="3786" y="2915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9365" name="Line 53"/>
            <p:cNvSpPr>
              <a:spLocks noChangeShapeType="1"/>
            </p:cNvSpPr>
            <p:nvPr/>
          </p:nvSpPr>
          <p:spPr bwMode="auto">
            <a:xfrm>
              <a:off x="4026" y="2915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9366" name="Line 54"/>
            <p:cNvSpPr>
              <a:spLocks noChangeShapeType="1"/>
            </p:cNvSpPr>
            <p:nvPr/>
          </p:nvSpPr>
          <p:spPr bwMode="auto">
            <a:xfrm>
              <a:off x="4266" y="2915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9367" name="Line 55"/>
            <p:cNvSpPr>
              <a:spLocks noChangeShapeType="1"/>
            </p:cNvSpPr>
            <p:nvPr/>
          </p:nvSpPr>
          <p:spPr bwMode="auto">
            <a:xfrm>
              <a:off x="4506" y="2915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9368" name="Line 56"/>
            <p:cNvSpPr>
              <a:spLocks noChangeShapeType="1"/>
            </p:cNvSpPr>
            <p:nvPr/>
          </p:nvSpPr>
          <p:spPr bwMode="auto">
            <a:xfrm>
              <a:off x="4746" y="2915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9369" name="Line 57"/>
            <p:cNvSpPr>
              <a:spLocks noChangeShapeType="1"/>
            </p:cNvSpPr>
            <p:nvPr/>
          </p:nvSpPr>
          <p:spPr bwMode="auto">
            <a:xfrm>
              <a:off x="4986" y="2915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9370" name="Line 58"/>
            <p:cNvSpPr>
              <a:spLocks noChangeShapeType="1"/>
            </p:cNvSpPr>
            <p:nvPr/>
          </p:nvSpPr>
          <p:spPr bwMode="auto">
            <a:xfrm>
              <a:off x="5226" y="2915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9371" name="Line 59"/>
            <p:cNvSpPr>
              <a:spLocks noChangeShapeType="1"/>
            </p:cNvSpPr>
            <p:nvPr/>
          </p:nvSpPr>
          <p:spPr bwMode="auto">
            <a:xfrm>
              <a:off x="3455" y="2787"/>
              <a:ext cx="7" cy="11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9372" name="Text Box 60"/>
            <p:cNvSpPr txBox="1">
              <a:spLocks noChangeArrowheads="1"/>
            </p:cNvSpPr>
            <p:nvPr/>
          </p:nvSpPr>
          <p:spPr bwMode="auto">
            <a:xfrm>
              <a:off x="3376" y="2507"/>
              <a:ext cx="2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CC0000"/>
                  </a:solidFill>
                  <a:latin typeface="Comic Sans MS" pitchFamily="66" charset="0"/>
                </a:rPr>
                <a:t>p</a:t>
              </a:r>
            </a:p>
          </p:txBody>
        </p:sp>
        <p:sp>
          <p:nvSpPr>
            <p:cNvPr id="269373" name="Line 61"/>
            <p:cNvSpPr>
              <a:spLocks noChangeShapeType="1"/>
            </p:cNvSpPr>
            <p:nvPr/>
          </p:nvSpPr>
          <p:spPr bwMode="auto">
            <a:xfrm>
              <a:off x="5144" y="2784"/>
              <a:ext cx="7" cy="11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9374" name="Text Box 62"/>
            <p:cNvSpPr txBox="1">
              <a:spLocks noChangeArrowheads="1"/>
            </p:cNvSpPr>
            <p:nvPr/>
          </p:nvSpPr>
          <p:spPr bwMode="auto">
            <a:xfrm>
              <a:off x="5065" y="2504"/>
              <a:ext cx="19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CC0000"/>
                  </a:solidFill>
                  <a:latin typeface="Comic Sans MS" pitchFamily="66" charset="0"/>
                </a:rPr>
                <a:t>r</a:t>
              </a:r>
            </a:p>
          </p:txBody>
        </p:sp>
        <p:sp>
          <p:nvSpPr>
            <p:cNvPr id="269375" name="Line 63"/>
            <p:cNvSpPr>
              <a:spLocks noChangeShapeType="1"/>
            </p:cNvSpPr>
            <p:nvPr/>
          </p:nvSpPr>
          <p:spPr bwMode="auto">
            <a:xfrm>
              <a:off x="4188" y="2802"/>
              <a:ext cx="7" cy="11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9376" name="Text Box 64"/>
            <p:cNvSpPr txBox="1">
              <a:spLocks noChangeArrowheads="1"/>
            </p:cNvSpPr>
            <p:nvPr/>
          </p:nvSpPr>
          <p:spPr bwMode="auto">
            <a:xfrm>
              <a:off x="4109" y="2522"/>
              <a:ext cx="1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CC0000"/>
                  </a:solidFill>
                  <a:latin typeface="Comic Sans MS" pitchFamily="66" charset="0"/>
                </a:rPr>
                <a:t>q</a:t>
              </a:r>
            </a:p>
          </p:txBody>
        </p:sp>
        <p:sp>
          <p:nvSpPr>
            <p:cNvPr id="269377" name="AutoShape 65"/>
            <p:cNvSpPr>
              <a:spLocks/>
            </p:cNvSpPr>
            <p:nvPr/>
          </p:nvSpPr>
          <p:spPr bwMode="auto">
            <a:xfrm rot="-5400000">
              <a:off x="3727" y="2798"/>
              <a:ext cx="106" cy="949"/>
            </a:xfrm>
            <a:prstGeom prst="leftBrace">
              <a:avLst>
                <a:gd name="adj1" fmla="val 7460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378" name="AutoShape 66"/>
            <p:cNvSpPr>
              <a:spLocks/>
            </p:cNvSpPr>
            <p:nvPr/>
          </p:nvSpPr>
          <p:spPr bwMode="auto">
            <a:xfrm rot="-5400000">
              <a:off x="4690" y="2798"/>
              <a:ext cx="106" cy="949"/>
            </a:xfrm>
            <a:prstGeom prst="leftBrace">
              <a:avLst>
                <a:gd name="adj1" fmla="val 7460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379" name="Text Box 67"/>
            <p:cNvSpPr txBox="1">
              <a:spLocks noChangeArrowheads="1"/>
            </p:cNvSpPr>
            <p:nvPr/>
          </p:nvSpPr>
          <p:spPr bwMode="auto">
            <a:xfrm>
              <a:off x="3678" y="3349"/>
              <a:ext cx="2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CC0000"/>
                  </a:solidFill>
                  <a:latin typeface="Comic Sans MS" pitchFamily="66" charset="0"/>
                </a:rPr>
                <a:t>n</a:t>
              </a:r>
              <a:r>
                <a:rPr lang="en-US" sz="2000" baseline="-25000">
                  <a:solidFill>
                    <a:srgbClr val="CC0000"/>
                  </a:solidFill>
                  <a:latin typeface="Comic Sans MS" pitchFamily="66" charset="0"/>
                </a:rPr>
                <a:t>1</a:t>
              </a:r>
              <a:endParaRPr lang="en-US" sz="2000">
                <a:solidFill>
                  <a:srgbClr val="CC0000"/>
                </a:solidFill>
                <a:latin typeface="Comic Sans MS" pitchFamily="66" charset="0"/>
              </a:endParaRPr>
            </a:p>
          </p:txBody>
        </p:sp>
        <p:sp>
          <p:nvSpPr>
            <p:cNvPr id="269380" name="Text Box 68"/>
            <p:cNvSpPr txBox="1">
              <a:spLocks noChangeArrowheads="1"/>
            </p:cNvSpPr>
            <p:nvPr/>
          </p:nvSpPr>
          <p:spPr bwMode="auto">
            <a:xfrm>
              <a:off x="4627" y="3338"/>
              <a:ext cx="2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CC0000"/>
                  </a:solidFill>
                  <a:latin typeface="Comic Sans MS" pitchFamily="66" charset="0"/>
                </a:rPr>
                <a:t>n</a:t>
              </a:r>
              <a:r>
                <a:rPr lang="en-US" sz="2000" baseline="-25000">
                  <a:solidFill>
                    <a:srgbClr val="CC0000"/>
                  </a:solidFill>
                  <a:latin typeface="Comic Sans MS" pitchFamily="66" charset="0"/>
                </a:rPr>
                <a:t>2</a:t>
              </a:r>
              <a:endParaRPr lang="en-US" sz="2000">
                <a:solidFill>
                  <a:srgbClr val="CC0000"/>
                </a:solidFill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F9400D-6D0B-4AB6-B334-4008E688E2C4}" type="slidenum">
              <a:rPr lang="en-US"/>
              <a:pPr/>
              <a:t>19</a:t>
            </a:fld>
            <a:endParaRPr lang="en-US"/>
          </a:p>
        </p:txBody>
      </p:sp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Running Time of Merge</a:t>
            </a:r>
            <a:br>
              <a:rPr lang="en-US" sz="3600"/>
            </a:br>
            <a:r>
              <a:rPr lang="en-US" sz="3600"/>
              <a:t>(assume last </a:t>
            </a:r>
            <a:r>
              <a:rPr lang="en-US" sz="3600" b="1"/>
              <a:t>for</a:t>
            </a:r>
            <a:r>
              <a:rPr lang="en-US" sz="3600"/>
              <a:t> loop)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7513" y="1235075"/>
            <a:ext cx="8115300" cy="42592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/>
              <a:t>Initialization (copying into temporary arrays):</a:t>
            </a:r>
          </a:p>
          <a:p>
            <a:pPr lvl="1">
              <a:lnSpc>
                <a:spcPct val="120000"/>
              </a:lnSpc>
            </a:pPr>
            <a:r>
              <a:rPr lang="en-US">
                <a:latin typeface="Comic Sans MS" pitchFamily="66" charset="0"/>
                <a:sym typeface="Symbol" pitchFamily="18" charset="2"/>
              </a:rPr>
              <a:t>(n</a:t>
            </a:r>
            <a:r>
              <a:rPr lang="en-US" baseline="-25000">
                <a:latin typeface="Comic Sans MS" pitchFamily="66" charset="0"/>
                <a:sym typeface="Symbol" pitchFamily="18" charset="2"/>
              </a:rPr>
              <a:t>1</a:t>
            </a:r>
            <a:r>
              <a:rPr lang="en-US">
                <a:latin typeface="Comic Sans MS" pitchFamily="66" charset="0"/>
                <a:sym typeface="Symbol" pitchFamily="18" charset="2"/>
              </a:rPr>
              <a:t> + n</a:t>
            </a:r>
            <a:r>
              <a:rPr lang="en-US" baseline="-25000">
                <a:latin typeface="Comic Sans MS" pitchFamily="66" charset="0"/>
                <a:sym typeface="Symbol" pitchFamily="18" charset="2"/>
              </a:rPr>
              <a:t>2</a:t>
            </a:r>
            <a:r>
              <a:rPr lang="en-US">
                <a:latin typeface="Comic Sans MS" pitchFamily="66" charset="0"/>
                <a:sym typeface="Symbol" pitchFamily="18" charset="2"/>
              </a:rPr>
              <a:t>) = (n)</a:t>
            </a:r>
            <a:r>
              <a:rPr lang="en-US">
                <a:sym typeface="Symbol" pitchFamily="18" charset="2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>
                <a:sym typeface="Symbol" pitchFamily="18" charset="2"/>
              </a:rPr>
              <a:t>Adding the elements to the final array:</a:t>
            </a:r>
            <a:endParaRPr lang="en-US">
              <a:latin typeface="Comic Sans MS" pitchFamily="66" charset="0"/>
              <a:sym typeface="Symbol" pitchFamily="18" charset="2"/>
            </a:endParaRP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>
                <a:latin typeface="Comic Sans MS" pitchFamily="66" charset="0"/>
                <a:sym typeface="Symbol" pitchFamily="18" charset="2"/>
              </a:rPr>
              <a:t> - n</a:t>
            </a:r>
            <a:r>
              <a:rPr lang="en-US">
                <a:sym typeface="Symbol" pitchFamily="18" charset="2"/>
              </a:rPr>
              <a:t> iterations, each taking constant time  </a:t>
            </a:r>
            <a:r>
              <a:rPr lang="en-US">
                <a:latin typeface="Comic Sans MS" pitchFamily="66" charset="0"/>
                <a:sym typeface="Symbol" pitchFamily="18" charset="2"/>
              </a:rPr>
              <a:t>(n)</a:t>
            </a:r>
            <a:endParaRPr lang="en-US">
              <a:sym typeface="Symbol" pitchFamily="18" charset="2"/>
            </a:endParaRPr>
          </a:p>
          <a:p>
            <a:pPr>
              <a:lnSpc>
                <a:spcPct val="120000"/>
              </a:lnSpc>
            </a:pPr>
            <a:r>
              <a:rPr lang="en-US">
                <a:sym typeface="Symbol" pitchFamily="18" charset="2"/>
              </a:rPr>
              <a:t>Total time for Merge:</a:t>
            </a:r>
          </a:p>
          <a:p>
            <a:pPr lvl="1">
              <a:lnSpc>
                <a:spcPct val="120000"/>
              </a:lnSpc>
            </a:pPr>
            <a:r>
              <a:rPr lang="en-US">
                <a:latin typeface="Comic Sans MS" pitchFamily="66" charset="0"/>
                <a:sym typeface="Symbol" pitchFamily="18" charset="2"/>
              </a:rPr>
              <a:t>(n)</a:t>
            </a:r>
          </a:p>
        </p:txBody>
      </p:sp>
      <p:pic>
        <p:nvPicPr>
          <p:cNvPr id="302084" name="Picture 4"/>
          <p:cNvPicPr>
            <a:picLocks noChangeAspect="1" noChangeArrowheads="1"/>
          </p:cNvPicPr>
          <p:nvPr/>
        </p:nvPicPr>
        <p:blipFill>
          <a:blip r:embed="rId3"/>
          <a:srcRect l="5753" t="7625" r="8281" b="5881"/>
          <a:stretch>
            <a:fillRect/>
          </a:stretch>
        </p:blipFill>
        <p:spPr bwMode="auto">
          <a:xfrm>
            <a:off x="2593975" y="4238625"/>
            <a:ext cx="5718175" cy="151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58E4AF-BB83-46F7-9F50-6E03EC0D6184}" type="slidenum">
              <a:rPr lang="en-US"/>
              <a:pPr/>
              <a:t>2</a:t>
            </a:fld>
            <a:endParaRPr lang="en-US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489575"/>
          </a:xfrm>
        </p:spPr>
        <p:txBody>
          <a:bodyPr/>
          <a:lstStyle/>
          <a:p>
            <a:r>
              <a:rPr lang="en-US" sz="2400"/>
              <a:t>Insertion sort</a:t>
            </a:r>
          </a:p>
          <a:p>
            <a:pPr lvl="1"/>
            <a:r>
              <a:rPr lang="en-US" sz="2000"/>
              <a:t>Design approach:</a:t>
            </a:r>
          </a:p>
          <a:p>
            <a:pPr lvl="1"/>
            <a:r>
              <a:rPr lang="en-US" sz="2000"/>
              <a:t>Sorts in place:</a:t>
            </a:r>
          </a:p>
          <a:p>
            <a:pPr lvl="1"/>
            <a:r>
              <a:rPr lang="en-US" sz="2000"/>
              <a:t>Best case:</a:t>
            </a:r>
          </a:p>
          <a:p>
            <a:pPr lvl="1"/>
            <a:r>
              <a:rPr lang="en-US" sz="2000"/>
              <a:t>Worst case: </a:t>
            </a:r>
          </a:p>
          <a:p>
            <a:pPr lvl="1"/>
            <a:endParaRPr lang="en-US" sz="2000"/>
          </a:p>
          <a:p>
            <a:pPr lvl="1"/>
            <a:endParaRPr lang="en-US" sz="2000"/>
          </a:p>
          <a:p>
            <a:r>
              <a:rPr lang="en-US" sz="2400"/>
              <a:t>Bubble Sort</a:t>
            </a:r>
          </a:p>
          <a:p>
            <a:pPr lvl="1"/>
            <a:r>
              <a:rPr lang="en-US" sz="2000"/>
              <a:t>Design approach:</a:t>
            </a:r>
          </a:p>
          <a:p>
            <a:pPr lvl="1"/>
            <a:r>
              <a:rPr lang="en-US" sz="2000"/>
              <a:t>Sorts in place:</a:t>
            </a:r>
          </a:p>
          <a:p>
            <a:pPr lvl="1"/>
            <a:r>
              <a:rPr lang="en-US" sz="2000"/>
              <a:t>Running time:</a:t>
            </a:r>
          </a:p>
          <a:p>
            <a:pPr lvl="1"/>
            <a:endParaRPr lang="en-US"/>
          </a:p>
        </p:txBody>
      </p:sp>
      <p:sp>
        <p:nvSpPr>
          <p:cNvPr id="271364" name="Text Box 4"/>
          <p:cNvSpPr txBox="1">
            <a:spLocks noChangeArrowheads="1"/>
          </p:cNvSpPr>
          <p:nvPr/>
        </p:nvSpPr>
        <p:spPr bwMode="auto">
          <a:xfrm>
            <a:off x="3656013" y="2017713"/>
            <a:ext cx="622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Yes</a:t>
            </a:r>
          </a:p>
        </p:txBody>
      </p:sp>
      <p:sp>
        <p:nvSpPr>
          <p:cNvPr id="271365" name="Text Box 5"/>
          <p:cNvSpPr txBox="1">
            <a:spLocks noChangeArrowheads="1"/>
          </p:cNvSpPr>
          <p:nvPr/>
        </p:nvSpPr>
        <p:spPr bwMode="auto">
          <a:xfrm>
            <a:off x="3656013" y="2351088"/>
            <a:ext cx="693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  <a:sym typeface="Symbol" pitchFamily="18" charset="2"/>
              </a:rPr>
              <a:t></a:t>
            </a:r>
            <a:r>
              <a:rPr lang="en-US" sz="2000">
                <a:latin typeface="Comic Sans MS" pitchFamily="66" charset="0"/>
              </a:rPr>
              <a:t>(n)</a:t>
            </a:r>
          </a:p>
        </p:txBody>
      </p:sp>
      <p:sp>
        <p:nvSpPr>
          <p:cNvPr id="271366" name="Text Box 6"/>
          <p:cNvSpPr txBox="1">
            <a:spLocks noChangeArrowheads="1"/>
          </p:cNvSpPr>
          <p:nvPr/>
        </p:nvSpPr>
        <p:spPr bwMode="auto">
          <a:xfrm>
            <a:off x="3656013" y="2751138"/>
            <a:ext cx="793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  <a:sym typeface="Symbol" pitchFamily="18" charset="2"/>
              </a:rPr>
              <a:t></a:t>
            </a:r>
            <a:r>
              <a:rPr lang="en-US" sz="2000">
                <a:latin typeface="Comic Sans MS" pitchFamily="66" charset="0"/>
              </a:rPr>
              <a:t>(n</a:t>
            </a:r>
            <a:r>
              <a:rPr lang="en-US" sz="2000" baseline="30000">
                <a:latin typeface="Comic Sans MS" pitchFamily="66" charset="0"/>
              </a:rPr>
              <a:t>2</a:t>
            </a:r>
            <a:r>
              <a:rPr lang="en-US" sz="2000">
                <a:latin typeface="Comic Sans MS" pitchFamily="66" charset="0"/>
              </a:rPr>
              <a:t>)</a:t>
            </a:r>
          </a:p>
        </p:txBody>
      </p:sp>
      <p:sp>
        <p:nvSpPr>
          <p:cNvPr id="271367" name="Text Box 7"/>
          <p:cNvSpPr txBox="1">
            <a:spLocks noChangeArrowheads="1"/>
          </p:cNvSpPr>
          <p:nvPr/>
        </p:nvSpPr>
        <p:spPr bwMode="auto">
          <a:xfrm>
            <a:off x="3656013" y="1655763"/>
            <a:ext cx="1497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incremental</a:t>
            </a:r>
          </a:p>
        </p:txBody>
      </p:sp>
      <p:sp>
        <p:nvSpPr>
          <p:cNvPr id="271368" name="Text Box 8"/>
          <p:cNvSpPr txBox="1">
            <a:spLocks noChangeArrowheads="1"/>
          </p:cNvSpPr>
          <p:nvPr/>
        </p:nvSpPr>
        <p:spPr bwMode="auto">
          <a:xfrm>
            <a:off x="3754438" y="4621213"/>
            <a:ext cx="622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Yes</a:t>
            </a:r>
          </a:p>
        </p:txBody>
      </p:sp>
      <p:sp>
        <p:nvSpPr>
          <p:cNvPr id="271369" name="Text Box 9"/>
          <p:cNvSpPr txBox="1">
            <a:spLocks noChangeArrowheads="1"/>
          </p:cNvSpPr>
          <p:nvPr/>
        </p:nvSpPr>
        <p:spPr bwMode="auto">
          <a:xfrm>
            <a:off x="3754438" y="4954588"/>
            <a:ext cx="793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  <a:sym typeface="Symbol" pitchFamily="18" charset="2"/>
              </a:rPr>
              <a:t></a:t>
            </a:r>
            <a:r>
              <a:rPr lang="en-US" sz="2000">
                <a:latin typeface="Comic Sans MS" pitchFamily="66" charset="0"/>
              </a:rPr>
              <a:t>(n</a:t>
            </a:r>
            <a:r>
              <a:rPr lang="en-US" sz="2000" baseline="30000">
                <a:latin typeface="Comic Sans MS" pitchFamily="66" charset="0"/>
              </a:rPr>
              <a:t>2</a:t>
            </a:r>
            <a:r>
              <a:rPr lang="en-US" sz="2000">
                <a:latin typeface="Comic Sans MS" pitchFamily="66" charset="0"/>
              </a:rPr>
              <a:t>)</a:t>
            </a:r>
          </a:p>
        </p:txBody>
      </p:sp>
      <p:sp>
        <p:nvSpPr>
          <p:cNvPr id="271370" name="Text Box 10"/>
          <p:cNvSpPr txBox="1">
            <a:spLocks noChangeArrowheads="1"/>
          </p:cNvSpPr>
          <p:nvPr/>
        </p:nvSpPr>
        <p:spPr bwMode="auto">
          <a:xfrm>
            <a:off x="3754438" y="4240213"/>
            <a:ext cx="1497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incremental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4" grpId="0"/>
      <p:bldP spid="271365" grpId="0"/>
      <p:bldP spid="271366" grpId="0"/>
      <p:bldP spid="271367" grpId="0"/>
      <p:bldP spid="271368" grpId="0"/>
      <p:bldP spid="271369" grpId="0"/>
      <p:bldP spid="27137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BC028B-4FA8-44C6-AD00-70CFF1D96BB4}" type="slidenum">
              <a:rPr lang="en-US"/>
              <a:pPr/>
              <a:t>20</a:t>
            </a:fld>
            <a:endParaRPr lang="en-US"/>
          </a:p>
        </p:txBody>
      </p:sp>
      <p:sp>
        <p:nvSpPr>
          <p:cNvPr id="273410" name="Rectangle 2"/>
          <p:cNvSpPr>
            <a:spLocks noChangeArrowheads="1"/>
          </p:cNvSpPr>
          <p:nvPr/>
        </p:nvSpPr>
        <p:spPr bwMode="auto">
          <a:xfrm>
            <a:off x="3505200" y="6324600"/>
            <a:ext cx="22098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title"/>
          </p:nvPr>
        </p:nvSpPr>
        <p:spPr>
          <a:xfrm>
            <a:off x="341313" y="100013"/>
            <a:ext cx="8650287" cy="906462"/>
          </a:xfrm>
        </p:spPr>
        <p:txBody>
          <a:bodyPr/>
          <a:lstStyle/>
          <a:p>
            <a:r>
              <a:rPr lang="en-US" sz="3600"/>
              <a:t>Analyzing Divide-and Conquer Algorithms</a:t>
            </a:r>
          </a:p>
        </p:txBody>
      </p:sp>
      <p:sp>
        <p:nvSpPr>
          <p:cNvPr id="2734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50838" y="1095375"/>
            <a:ext cx="8113712" cy="5610225"/>
          </a:xfrm>
        </p:spPr>
        <p:txBody>
          <a:bodyPr/>
          <a:lstStyle/>
          <a:p>
            <a:r>
              <a:rPr lang="en-US"/>
              <a:t>The recurrence is based on the three steps of the paradigm:</a:t>
            </a:r>
          </a:p>
          <a:p>
            <a:pPr lvl="1"/>
            <a:r>
              <a:rPr lang="en-US">
                <a:latin typeface="Comic Sans MS" pitchFamily="66" charset="0"/>
              </a:rPr>
              <a:t>T(n)</a:t>
            </a:r>
            <a:r>
              <a:rPr lang="en-US"/>
              <a:t> – running time on a problem of size </a:t>
            </a:r>
            <a:r>
              <a:rPr lang="en-US">
                <a:latin typeface="Comic Sans MS" pitchFamily="66" charset="0"/>
              </a:rPr>
              <a:t>n</a:t>
            </a:r>
          </a:p>
          <a:p>
            <a:pPr lvl="1"/>
            <a:r>
              <a:rPr lang="en-US" b="1">
                <a:sym typeface="Symbol" pitchFamily="18" charset="2"/>
              </a:rPr>
              <a:t>Divide</a:t>
            </a:r>
            <a:r>
              <a:rPr lang="en-US">
                <a:sym typeface="Symbol" pitchFamily="18" charset="2"/>
              </a:rPr>
              <a:t> the problem into </a:t>
            </a:r>
            <a:r>
              <a:rPr lang="en-US" b="1">
                <a:latin typeface="Comic Sans MS" pitchFamily="66" charset="0"/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subproblems, each of size </a:t>
            </a:r>
            <a:r>
              <a:rPr lang="en-US" b="1">
                <a:latin typeface="Comic Sans MS" pitchFamily="66" charset="0"/>
                <a:sym typeface="Symbol" pitchFamily="18" charset="2"/>
              </a:rPr>
              <a:t>n/b</a:t>
            </a:r>
            <a:r>
              <a:rPr lang="en-US">
                <a:latin typeface="Comic Sans MS" pitchFamily="66" charset="0"/>
                <a:sym typeface="Symbol" pitchFamily="18" charset="2"/>
              </a:rPr>
              <a:t>: </a:t>
            </a:r>
            <a:r>
              <a:rPr lang="en-US">
                <a:sym typeface="Symbol" pitchFamily="18" charset="2"/>
              </a:rPr>
              <a:t>takes </a:t>
            </a:r>
            <a:r>
              <a:rPr lang="en-US">
                <a:solidFill>
                  <a:srgbClr val="990033"/>
                </a:solidFill>
                <a:latin typeface="Comic Sans MS" pitchFamily="66" charset="0"/>
                <a:sym typeface="Symbol" pitchFamily="18" charset="2"/>
              </a:rPr>
              <a:t>D(n)</a:t>
            </a:r>
            <a:endParaRPr lang="en-US">
              <a:solidFill>
                <a:srgbClr val="990033"/>
              </a:solidFill>
              <a:sym typeface="Symbol" pitchFamily="18" charset="2"/>
            </a:endParaRPr>
          </a:p>
          <a:p>
            <a:pPr lvl="1"/>
            <a:r>
              <a:rPr lang="en-US" b="1">
                <a:sym typeface="Symbol" pitchFamily="18" charset="2"/>
              </a:rPr>
              <a:t>Conquer</a:t>
            </a:r>
            <a:r>
              <a:rPr lang="en-US">
                <a:sym typeface="Symbol" pitchFamily="18" charset="2"/>
              </a:rPr>
              <a:t> (solve) the subproblems </a:t>
            </a:r>
            <a:r>
              <a:rPr lang="en-US">
                <a:solidFill>
                  <a:srgbClr val="990033"/>
                </a:solidFill>
                <a:latin typeface="Comic Sans MS" pitchFamily="66" charset="0"/>
                <a:sym typeface="Symbol" pitchFamily="18" charset="2"/>
              </a:rPr>
              <a:t>aT(n/b)</a:t>
            </a:r>
            <a:r>
              <a:rPr lang="en-US">
                <a:latin typeface="Comic Sans MS" pitchFamily="66" charset="0"/>
                <a:sym typeface="Symbol" pitchFamily="18" charset="2"/>
              </a:rPr>
              <a:t> </a:t>
            </a:r>
          </a:p>
          <a:p>
            <a:pPr lvl="1"/>
            <a:r>
              <a:rPr lang="en-US" b="1">
                <a:sym typeface="Symbol" pitchFamily="18" charset="2"/>
              </a:rPr>
              <a:t>Combine</a:t>
            </a:r>
            <a:r>
              <a:rPr lang="en-US">
                <a:sym typeface="Symbol" pitchFamily="18" charset="2"/>
              </a:rPr>
              <a:t> the solutions </a:t>
            </a:r>
            <a:r>
              <a:rPr lang="en-US">
                <a:solidFill>
                  <a:srgbClr val="990033"/>
                </a:solidFill>
                <a:latin typeface="Comic Sans MS" pitchFamily="66" charset="0"/>
                <a:sym typeface="Symbol" pitchFamily="18" charset="2"/>
              </a:rPr>
              <a:t>C(n)</a:t>
            </a:r>
          </a:p>
          <a:p>
            <a:pPr lvl="1"/>
            <a:endParaRPr lang="en-US">
              <a:solidFill>
                <a:srgbClr val="990033"/>
              </a:solidFill>
              <a:sym typeface="Symbol" pitchFamily="18" charset="2"/>
            </a:endParaRPr>
          </a:p>
          <a:p>
            <a:pPr>
              <a:buFontTx/>
              <a:buNone/>
            </a:pPr>
            <a:r>
              <a:rPr lang="en-US">
                <a:sym typeface="Symbol" pitchFamily="18" charset="2"/>
              </a:rPr>
              <a:t>			 </a:t>
            </a:r>
            <a:r>
              <a:rPr lang="en-US">
                <a:latin typeface="Comic Sans MS" pitchFamily="66" charset="0"/>
                <a:sym typeface="Symbol" pitchFamily="18" charset="2"/>
              </a:rPr>
              <a:t>(1)				</a:t>
            </a:r>
            <a:r>
              <a:rPr lang="en-US">
                <a:sym typeface="Symbol" pitchFamily="18" charset="2"/>
              </a:rPr>
              <a:t>if </a:t>
            </a:r>
            <a:r>
              <a:rPr lang="en-US">
                <a:latin typeface="Comic Sans MS" pitchFamily="66" charset="0"/>
              </a:rPr>
              <a:t>n </a:t>
            </a:r>
            <a:r>
              <a:rPr lang="en-US">
                <a:latin typeface="Comic Sans MS" pitchFamily="66" charset="0"/>
                <a:cs typeface="Arial" charset="0"/>
              </a:rPr>
              <a:t>≤ c</a:t>
            </a:r>
            <a:r>
              <a:rPr lang="en-US">
                <a:sym typeface="Symbol" pitchFamily="18" charset="2"/>
              </a:rPr>
              <a:t> </a:t>
            </a:r>
          </a:p>
          <a:p>
            <a:pPr>
              <a:buFontTx/>
              <a:buNone/>
            </a:pPr>
            <a:r>
              <a:rPr lang="en-US">
                <a:sym typeface="Symbol" pitchFamily="18" charset="2"/>
              </a:rPr>
              <a:t>      </a:t>
            </a:r>
            <a:r>
              <a:rPr lang="en-US">
                <a:latin typeface="Comic Sans MS" pitchFamily="66" charset="0"/>
                <a:sym typeface="Symbol" pitchFamily="18" charset="2"/>
              </a:rPr>
              <a:t>T(n) = 	 aT(n/b) + D(n) + C(n)</a:t>
            </a:r>
            <a:r>
              <a:rPr lang="en-US">
                <a:sym typeface="Symbol" pitchFamily="18" charset="2"/>
              </a:rPr>
              <a:t>	otherwise</a:t>
            </a:r>
          </a:p>
        </p:txBody>
      </p:sp>
      <p:sp>
        <p:nvSpPr>
          <p:cNvPr id="273413" name="AutoShape 5"/>
          <p:cNvSpPr>
            <a:spLocks/>
          </p:cNvSpPr>
          <p:nvPr/>
        </p:nvSpPr>
        <p:spPr bwMode="auto">
          <a:xfrm>
            <a:off x="2100263" y="4703763"/>
            <a:ext cx="198437" cy="1011237"/>
          </a:xfrm>
          <a:prstGeom prst="leftBrace">
            <a:avLst>
              <a:gd name="adj1" fmla="val 424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982DE4-50F1-4CA1-9B84-6B1CBE683BAD}" type="slidenum">
              <a:rPr lang="en-US"/>
              <a:pPr/>
              <a:t>21</a:t>
            </a:fld>
            <a:endParaRPr lang="en-US"/>
          </a:p>
        </p:txBody>
      </p:sp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MERGE-SORT Running Time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7932737" cy="5076825"/>
          </a:xfrm>
        </p:spPr>
        <p:txBody>
          <a:bodyPr/>
          <a:lstStyle/>
          <a:p>
            <a:r>
              <a:rPr lang="en-US" b="1"/>
              <a:t>Divide: </a:t>
            </a:r>
          </a:p>
          <a:p>
            <a:pPr lvl="1"/>
            <a:r>
              <a:rPr lang="en-US"/>
              <a:t>compute </a:t>
            </a:r>
            <a:r>
              <a:rPr lang="en-US">
                <a:latin typeface="Comic Sans MS" pitchFamily="66" charset="0"/>
              </a:rPr>
              <a:t>q</a:t>
            </a:r>
            <a:r>
              <a:rPr lang="en-US" i="1"/>
              <a:t> </a:t>
            </a:r>
            <a:r>
              <a:rPr lang="en-US"/>
              <a:t>as the average of </a:t>
            </a:r>
            <a:r>
              <a:rPr lang="en-US">
                <a:latin typeface="Comic Sans MS" pitchFamily="66" charset="0"/>
              </a:rPr>
              <a:t>p</a:t>
            </a:r>
            <a:r>
              <a:rPr lang="en-US" i="1"/>
              <a:t> </a:t>
            </a:r>
            <a:r>
              <a:rPr lang="en-US"/>
              <a:t>and </a:t>
            </a:r>
            <a:r>
              <a:rPr lang="en-US">
                <a:latin typeface="Comic Sans MS" pitchFamily="66" charset="0"/>
              </a:rPr>
              <a:t>r:</a:t>
            </a:r>
            <a:r>
              <a:rPr lang="en-US" i="1"/>
              <a:t> </a:t>
            </a:r>
            <a:r>
              <a:rPr lang="en-US">
                <a:latin typeface="Comic Sans MS" pitchFamily="66" charset="0"/>
              </a:rPr>
              <a:t>D(n) = </a:t>
            </a:r>
            <a:r>
              <a:rPr lang="en-US">
                <a:latin typeface="Comic Sans MS" pitchFamily="66" charset="0"/>
                <a:sym typeface="Symbol" pitchFamily="18" charset="2"/>
              </a:rPr>
              <a:t>(1)</a:t>
            </a:r>
            <a:endParaRPr lang="en-US">
              <a:latin typeface="Comic Sans MS" pitchFamily="66" charset="0"/>
            </a:endParaRPr>
          </a:p>
          <a:p>
            <a:r>
              <a:rPr lang="en-US" b="1"/>
              <a:t>Conquer: </a:t>
            </a:r>
          </a:p>
          <a:p>
            <a:pPr lvl="1"/>
            <a:r>
              <a:rPr lang="en-US"/>
              <a:t>recursively solve 2 subproblems, each of size </a:t>
            </a:r>
            <a:r>
              <a:rPr lang="en-US">
                <a:latin typeface="Comic Sans MS" pitchFamily="66" charset="0"/>
              </a:rPr>
              <a:t>n/2 </a:t>
            </a:r>
            <a:r>
              <a:rPr lang="en-US" sz="2800">
                <a:sym typeface="Symbol" pitchFamily="18" charset="2"/>
              </a:rPr>
              <a:t> </a:t>
            </a:r>
            <a:r>
              <a:rPr lang="en-US">
                <a:latin typeface="Comic Sans MS" pitchFamily="66" charset="0"/>
              </a:rPr>
              <a:t>2T (n/2)</a:t>
            </a:r>
          </a:p>
          <a:p>
            <a:r>
              <a:rPr lang="en-US" b="1"/>
              <a:t>Combine: </a:t>
            </a:r>
          </a:p>
          <a:p>
            <a:pPr lvl="1"/>
            <a:r>
              <a:rPr lang="en-US"/>
              <a:t>MERGE on an </a:t>
            </a:r>
            <a:r>
              <a:rPr lang="en-US">
                <a:latin typeface="Comic Sans MS" pitchFamily="66" charset="0"/>
              </a:rPr>
              <a:t>n</a:t>
            </a:r>
            <a:r>
              <a:rPr lang="en-US"/>
              <a:t>-element subarray takes </a:t>
            </a:r>
            <a:r>
              <a:rPr lang="en-US">
                <a:latin typeface="Comic Sans MS" pitchFamily="66" charset="0"/>
                <a:sym typeface="Symbol" pitchFamily="18" charset="2"/>
              </a:rPr>
              <a:t></a:t>
            </a:r>
            <a:r>
              <a:rPr lang="en-US">
                <a:latin typeface="Comic Sans MS" pitchFamily="66" charset="0"/>
              </a:rPr>
              <a:t>(n)</a:t>
            </a:r>
            <a:r>
              <a:rPr lang="en-US"/>
              <a:t> time </a:t>
            </a:r>
            <a:r>
              <a:rPr lang="en-US" sz="2800">
                <a:sym typeface="Symbol" pitchFamily="18" charset="2"/>
              </a:rPr>
              <a:t> </a:t>
            </a:r>
            <a:r>
              <a:rPr lang="en-US">
                <a:latin typeface="Comic Sans MS" pitchFamily="66" charset="0"/>
              </a:rPr>
              <a:t>C(n) = </a:t>
            </a:r>
            <a:r>
              <a:rPr lang="en-US">
                <a:latin typeface="Comic Sans MS" pitchFamily="66" charset="0"/>
                <a:sym typeface="Symbol" pitchFamily="18" charset="2"/>
              </a:rPr>
              <a:t></a:t>
            </a:r>
            <a:r>
              <a:rPr lang="en-US">
                <a:latin typeface="Comic Sans MS" pitchFamily="66" charset="0"/>
              </a:rPr>
              <a:t>(n)</a:t>
            </a:r>
          </a:p>
          <a:p>
            <a:pPr>
              <a:buFontTx/>
              <a:buNone/>
            </a:pPr>
            <a:r>
              <a:rPr lang="en-US">
                <a:sym typeface="Symbol" pitchFamily="18" charset="2"/>
              </a:rPr>
              <a:t>	 		 </a:t>
            </a:r>
            <a:r>
              <a:rPr lang="en-US">
                <a:latin typeface="Comic Sans MS" pitchFamily="66" charset="0"/>
                <a:sym typeface="Symbol" pitchFamily="18" charset="2"/>
              </a:rPr>
              <a:t>(1)			</a:t>
            </a:r>
            <a:r>
              <a:rPr lang="en-US">
                <a:sym typeface="Symbol" pitchFamily="18" charset="2"/>
              </a:rPr>
              <a:t>if </a:t>
            </a:r>
            <a:r>
              <a:rPr lang="en-US">
                <a:latin typeface="Comic Sans MS" pitchFamily="66" charset="0"/>
              </a:rPr>
              <a:t>n </a:t>
            </a:r>
            <a:r>
              <a:rPr lang="en-US">
                <a:latin typeface="Comic Sans MS" pitchFamily="66" charset="0"/>
                <a:cs typeface="Arial" charset="0"/>
              </a:rPr>
              <a:t>=1</a:t>
            </a:r>
            <a:r>
              <a:rPr lang="en-US">
                <a:sym typeface="Symbol" pitchFamily="18" charset="2"/>
              </a:rPr>
              <a:t> </a:t>
            </a:r>
          </a:p>
          <a:p>
            <a:pPr>
              <a:buFontTx/>
              <a:buNone/>
            </a:pPr>
            <a:r>
              <a:rPr lang="en-US">
                <a:sym typeface="Symbol" pitchFamily="18" charset="2"/>
              </a:rPr>
              <a:t>      </a:t>
            </a:r>
            <a:r>
              <a:rPr lang="en-US">
                <a:latin typeface="Comic Sans MS" pitchFamily="66" charset="0"/>
                <a:sym typeface="Symbol" pitchFamily="18" charset="2"/>
              </a:rPr>
              <a:t>T(n) = 	 2T(n/2) + </a:t>
            </a:r>
            <a:r>
              <a:rPr lang="en-US">
                <a:latin typeface="Comic Sans MS" pitchFamily="66" charset="0"/>
              </a:rPr>
              <a:t>(n)</a:t>
            </a:r>
            <a:r>
              <a:rPr lang="en-US">
                <a:sym typeface="Symbol" pitchFamily="18" charset="2"/>
              </a:rPr>
              <a:t> 	if </a:t>
            </a:r>
            <a:r>
              <a:rPr lang="en-US">
                <a:latin typeface="Comic Sans MS" pitchFamily="66" charset="0"/>
                <a:sym typeface="Symbol" pitchFamily="18" charset="2"/>
              </a:rPr>
              <a:t>n &gt; 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74436" name="AutoShape 4"/>
          <p:cNvSpPr>
            <a:spLocks/>
          </p:cNvSpPr>
          <p:nvPr/>
        </p:nvSpPr>
        <p:spPr bwMode="auto">
          <a:xfrm>
            <a:off x="2176463" y="4913313"/>
            <a:ext cx="120650" cy="976312"/>
          </a:xfrm>
          <a:prstGeom prst="leftBrace">
            <a:avLst>
              <a:gd name="adj1" fmla="val 6743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EF87EC-3267-448D-9276-01B9A0FA42BE}" type="slidenum">
              <a:rPr lang="en-US"/>
              <a:pPr/>
              <a:t>22</a:t>
            </a:fld>
            <a:endParaRPr lang="en-US"/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Solve the Recurrence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314450"/>
            <a:ext cx="8229600" cy="5076825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		</a:t>
            </a:r>
            <a:r>
              <a:rPr lang="en-US">
                <a:latin typeface="Comic Sans MS" pitchFamily="66" charset="0"/>
              </a:rPr>
              <a:t>T(n) = 	c			if n = 1</a:t>
            </a:r>
          </a:p>
          <a:p>
            <a:pPr>
              <a:buFontTx/>
              <a:buNone/>
            </a:pPr>
            <a:r>
              <a:rPr lang="en-US">
                <a:latin typeface="Comic Sans MS" pitchFamily="66" charset="0"/>
              </a:rPr>
              <a:t>				2T(n/2) + cn	if n &gt; 1</a:t>
            </a:r>
          </a:p>
          <a:p>
            <a:pPr>
              <a:buFontTx/>
              <a:buNone/>
            </a:pPr>
            <a:endParaRPr lang="en-US" sz="2000">
              <a:latin typeface="Comic Sans MS" pitchFamily="66" charset="0"/>
            </a:endParaRPr>
          </a:p>
          <a:p>
            <a:pPr>
              <a:buFontTx/>
              <a:buNone/>
            </a:pPr>
            <a:r>
              <a:rPr lang="en-US" sz="2400">
                <a:solidFill>
                  <a:schemeClr val="tx1"/>
                </a:solidFill>
                <a:latin typeface="Comic Sans MS" pitchFamily="66" charset="0"/>
              </a:rPr>
              <a:t>		</a:t>
            </a:r>
            <a:r>
              <a:rPr lang="en-US">
                <a:solidFill>
                  <a:schemeClr val="tx1"/>
                </a:solidFill>
                <a:latin typeface="Comic Sans MS" pitchFamily="66" charset="0"/>
              </a:rPr>
              <a:t>Use Master’s Theorem:</a:t>
            </a:r>
          </a:p>
          <a:p>
            <a:pPr>
              <a:buFontTx/>
              <a:buNone/>
            </a:pPr>
            <a:r>
              <a:rPr lang="en-US">
                <a:solidFill>
                  <a:schemeClr val="tx1"/>
                </a:solidFill>
              </a:rPr>
              <a:t>		</a:t>
            </a:r>
          </a:p>
          <a:p>
            <a:pPr>
              <a:buFontTx/>
              <a:buNone/>
            </a:pPr>
            <a:r>
              <a:rPr lang="en-US">
                <a:solidFill>
                  <a:schemeClr val="tx1"/>
                </a:solidFill>
              </a:rPr>
              <a:t>			Compare </a:t>
            </a:r>
            <a:r>
              <a:rPr lang="en-US">
                <a:latin typeface="Comic Sans MS" pitchFamily="66" charset="0"/>
              </a:rPr>
              <a:t>n </a:t>
            </a:r>
            <a:r>
              <a:rPr lang="en-US">
                <a:solidFill>
                  <a:schemeClr val="tx1"/>
                </a:solidFill>
              </a:rPr>
              <a:t>with </a:t>
            </a:r>
            <a:r>
              <a:rPr lang="en-US">
                <a:latin typeface="Comic Sans MS" pitchFamily="66" charset="0"/>
              </a:rPr>
              <a:t>f(n) = cn</a:t>
            </a:r>
          </a:p>
          <a:p>
            <a:pPr>
              <a:buFontTx/>
              <a:buNone/>
            </a:pPr>
            <a:r>
              <a:rPr lang="en-US">
                <a:solidFill>
                  <a:schemeClr val="tx1"/>
                </a:solidFill>
              </a:rPr>
              <a:t>			Case 2: </a:t>
            </a:r>
            <a:r>
              <a:rPr lang="en-US">
                <a:latin typeface="Comic Sans MS" pitchFamily="66" charset="0"/>
              </a:rPr>
              <a:t>T(n) = </a:t>
            </a:r>
            <a:r>
              <a:rPr lang="el-GR">
                <a:latin typeface="Comic Sans MS" pitchFamily="66" charset="0"/>
                <a:cs typeface="Arial" charset="0"/>
              </a:rPr>
              <a:t>Θ</a:t>
            </a:r>
            <a:r>
              <a:rPr lang="en-US">
                <a:latin typeface="Comic Sans MS" pitchFamily="66" charset="0"/>
                <a:cs typeface="Arial" charset="0"/>
              </a:rPr>
              <a:t>(nlgn)</a:t>
            </a:r>
            <a:endParaRPr lang="el-GR">
              <a:latin typeface="Comic Sans MS" pitchFamily="66" charset="0"/>
              <a:cs typeface="Arial" charset="0"/>
            </a:endParaRPr>
          </a:p>
        </p:txBody>
      </p:sp>
      <p:sp>
        <p:nvSpPr>
          <p:cNvPr id="301060" name="AutoShape 4"/>
          <p:cNvSpPr>
            <a:spLocks/>
          </p:cNvSpPr>
          <p:nvPr/>
        </p:nvSpPr>
        <p:spPr bwMode="auto">
          <a:xfrm>
            <a:off x="2573338" y="1281113"/>
            <a:ext cx="200025" cy="941387"/>
          </a:xfrm>
          <a:prstGeom prst="leftBrace">
            <a:avLst>
              <a:gd name="adj1" fmla="val 3922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306594-7014-4F3B-8A51-9334CA8C74B6}" type="slidenum">
              <a:rPr lang="en-US"/>
              <a:pPr/>
              <a:t>23</a:t>
            </a:fld>
            <a:endParaRPr lang="en-US"/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Sort - Discussion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Running time insensitive of the input</a:t>
            </a:r>
          </a:p>
          <a:p>
            <a:endParaRPr lang="en-US"/>
          </a:p>
          <a:p>
            <a:r>
              <a:rPr lang="en-US"/>
              <a:t>Advantages:</a:t>
            </a:r>
          </a:p>
          <a:p>
            <a:pPr lvl="1"/>
            <a:r>
              <a:rPr lang="en-US"/>
              <a:t>Guaranteed to run in </a:t>
            </a:r>
            <a:r>
              <a:rPr lang="en-US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(nlgn)</a:t>
            </a:r>
          </a:p>
          <a:p>
            <a:pPr lvl="1"/>
            <a:endParaRPr lang="en-US">
              <a:sym typeface="Symbol" pitchFamily="18" charset="2"/>
            </a:endParaRPr>
          </a:p>
          <a:p>
            <a:r>
              <a:rPr lang="en-US">
                <a:sym typeface="Symbol" pitchFamily="18" charset="2"/>
              </a:rPr>
              <a:t>Disadvantage</a:t>
            </a:r>
          </a:p>
          <a:p>
            <a:pPr lvl="1"/>
            <a:r>
              <a:rPr lang="en-US">
                <a:sym typeface="Symbol" pitchFamily="18" charset="2"/>
              </a:rPr>
              <a:t>Requires extra space N</a:t>
            </a:r>
          </a:p>
          <a:p>
            <a:pPr lvl="1"/>
            <a:endParaRPr lang="en-US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4673BE-9C5D-486B-B466-5EB2647C7AA7}" type="slidenum">
              <a:rPr lang="en-US"/>
              <a:pPr/>
              <a:t>24</a:t>
            </a:fld>
            <a:endParaRPr lang="en-US"/>
          </a:p>
        </p:txBody>
      </p:sp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 Challenge 1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591550" cy="5076825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>
                <a:latin typeface="Comic Sans MS" pitchFamily="66" charset="0"/>
              </a:rPr>
              <a:t>Problem: </a:t>
            </a:r>
            <a:r>
              <a:rPr lang="en-US">
                <a:solidFill>
                  <a:schemeClr val="tx1"/>
                </a:solidFill>
                <a:latin typeface="Comic Sans MS" pitchFamily="66" charset="0"/>
              </a:rPr>
              <a:t>Sort a file of huge records with tiny keys</a:t>
            </a:r>
          </a:p>
          <a:p>
            <a:pPr marL="533400" indent="-533400">
              <a:buFontTx/>
              <a:buNone/>
            </a:pPr>
            <a:r>
              <a:rPr lang="en-US">
                <a:solidFill>
                  <a:schemeClr val="tx1"/>
                </a:solidFill>
              </a:rPr>
              <a:t>Example application: Reorganize your MP-3 files</a:t>
            </a:r>
          </a:p>
          <a:p>
            <a:pPr marL="533400" indent="-533400">
              <a:buFontTx/>
              <a:buNone/>
            </a:pPr>
            <a:endParaRPr lang="en-US">
              <a:solidFill>
                <a:schemeClr val="tx1"/>
              </a:solidFill>
            </a:endParaRPr>
          </a:p>
          <a:p>
            <a:pPr marL="533400" indent="-533400">
              <a:buFontTx/>
              <a:buNone/>
            </a:pPr>
            <a:r>
              <a:rPr lang="en-US">
                <a:latin typeface="Comic Sans MS" pitchFamily="66" charset="0"/>
              </a:rPr>
              <a:t>Which method to use?</a:t>
            </a:r>
          </a:p>
          <a:p>
            <a:pPr marL="914400" lvl="1" indent="-457200">
              <a:buFontTx/>
              <a:buAutoNum type="alphaUcPeriod"/>
            </a:pPr>
            <a:r>
              <a:rPr lang="en-US"/>
              <a:t>merge sort, guaranteed to run in time </a:t>
            </a:r>
            <a:r>
              <a:rPr lang="en-US">
                <a:sym typeface="Symbol" pitchFamily="18" charset="2"/>
              </a:rPr>
              <a:t></a:t>
            </a:r>
            <a:r>
              <a:rPr lang="en-US">
                <a:latin typeface="Comic Sans MS" pitchFamily="66" charset="0"/>
                <a:sym typeface="Symbol" pitchFamily="18" charset="2"/>
              </a:rPr>
              <a:t>NlgN</a:t>
            </a:r>
          </a:p>
          <a:p>
            <a:pPr marL="914400" lvl="1" indent="-457200">
              <a:buFontTx/>
              <a:buAutoNum type="alphaUcPeriod"/>
            </a:pPr>
            <a:r>
              <a:rPr lang="en-US">
                <a:sym typeface="Symbol" pitchFamily="18" charset="2"/>
              </a:rPr>
              <a:t>selection sort</a:t>
            </a:r>
          </a:p>
          <a:p>
            <a:pPr marL="914400" lvl="1" indent="-457200">
              <a:buFontTx/>
              <a:buAutoNum type="alphaUcPeriod"/>
            </a:pPr>
            <a:r>
              <a:rPr lang="en-US">
                <a:sym typeface="Symbol" pitchFamily="18" charset="2"/>
              </a:rPr>
              <a:t>bubble sort</a:t>
            </a:r>
          </a:p>
          <a:p>
            <a:pPr marL="914400" lvl="1" indent="-457200">
              <a:buFontTx/>
              <a:buAutoNum type="alphaUcPeriod"/>
            </a:pPr>
            <a:r>
              <a:rPr lang="en-US">
                <a:sym typeface="Symbol" pitchFamily="18" charset="2"/>
              </a:rPr>
              <a:t>a custom algorithm for huge records/tiny keys</a:t>
            </a:r>
          </a:p>
          <a:p>
            <a:pPr marL="914400" lvl="1" indent="-457200">
              <a:buFontTx/>
              <a:buAutoNum type="alphaUcPeriod"/>
            </a:pPr>
            <a:r>
              <a:rPr lang="en-US">
                <a:sym typeface="Symbol" pitchFamily="18" charset="2"/>
              </a:rPr>
              <a:t>insertion 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6AFB4A-E47E-480B-9A11-FBC9772E0F77}" type="slidenum">
              <a:rPr lang="en-US"/>
              <a:pPr/>
              <a:t>25</a:t>
            </a:fld>
            <a:endParaRPr lang="en-US"/>
          </a:p>
        </p:txBody>
      </p:sp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Sorting Files with Huge Records and Small Keys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80000"/>
              </a:lnSpc>
            </a:pPr>
            <a:r>
              <a:rPr lang="en-US"/>
              <a:t>Insertion sort or bubble sort?</a:t>
            </a:r>
          </a:p>
          <a:p>
            <a:pPr lvl="1">
              <a:lnSpc>
                <a:spcPct val="180000"/>
              </a:lnSpc>
            </a:pPr>
            <a:r>
              <a:rPr lang="en-US"/>
              <a:t>NO, too many exchanges</a:t>
            </a:r>
          </a:p>
          <a:p>
            <a:pPr>
              <a:lnSpc>
                <a:spcPct val="180000"/>
              </a:lnSpc>
            </a:pPr>
            <a:r>
              <a:rPr lang="en-US"/>
              <a:t>Selection sort?</a:t>
            </a:r>
          </a:p>
          <a:p>
            <a:pPr lvl="1">
              <a:lnSpc>
                <a:spcPct val="180000"/>
              </a:lnSpc>
            </a:pPr>
            <a:r>
              <a:rPr lang="en-US"/>
              <a:t>YES, it takes </a:t>
            </a:r>
            <a:r>
              <a:rPr lang="en-US">
                <a:solidFill>
                  <a:srgbClr val="CC0000"/>
                </a:solidFill>
              </a:rPr>
              <a:t>linear</a:t>
            </a:r>
            <a:r>
              <a:rPr lang="en-US"/>
              <a:t> time for exchanges </a:t>
            </a:r>
          </a:p>
          <a:p>
            <a:pPr>
              <a:lnSpc>
                <a:spcPct val="180000"/>
              </a:lnSpc>
            </a:pPr>
            <a:r>
              <a:rPr lang="en-US"/>
              <a:t>Merge sort or custom method?</a:t>
            </a:r>
          </a:p>
          <a:p>
            <a:pPr lvl="1">
              <a:lnSpc>
                <a:spcPct val="180000"/>
              </a:lnSpc>
            </a:pPr>
            <a:r>
              <a:rPr lang="en-US"/>
              <a:t>Probably not: selection sort simpler, does less swaps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F3712E-E6A1-4C69-9AA3-A69E08B3A9FE}" type="slidenum">
              <a:rPr lang="en-US"/>
              <a:pPr/>
              <a:t>26</a:t>
            </a:fld>
            <a:endParaRPr lang="en-US"/>
          </a:p>
        </p:txBody>
      </p:sp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 Challenge 2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None/>
            </a:pPr>
            <a:r>
              <a:rPr lang="en-US">
                <a:latin typeface="Comic Sans MS" pitchFamily="66" charset="0"/>
              </a:rPr>
              <a:t>Problem: </a:t>
            </a:r>
            <a:r>
              <a:rPr lang="en-US">
                <a:solidFill>
                  <a:schemeClr val="tx1"/>
                </a:solidFill>
                <a:latin typeface="Comic Sans MS" pitchFamily="66" charset="0"/>
              </a:rPr>
              <a:t>Sort a huge randomly-ordered file of small records</a:t>
            </a:r>
          </a:p>
          <a:p>
            <a:pPr marL="533400" indent="-533400">
              <a:buFontTx/>
              <a:buNone/>
            </a:pPr>
            <a:r>
              <a:rPr lang="en-US">
                <a:solidFill>
                  <a:schemeClr val="tx1"/>
                </a:solidFill>
              </a:rPr>
              <a:t>Application: Process transaction record for a phone company</a:t>
            </a:r>
          </a:p>
          <a:p>
            <a:pPr marL="533400" indent="-533400">
              <a:buFontTx/>
              <a:buNone/>
            </a:pPr>
            <a:endParaRPr lang="en-US">
              <a:solidFill>
                <a:schemeClr val="tx1"/>
              </a:solidFill>
            </a:endParaRPr>
          </a:p>
          <a:p>
            <a:pPr marL="533400" indent="-533400">
              <a:buFontTx/>
              <a:buNone/>
            </a:pPr>
            <a:r>
              <a:rPr lang="en-US">
                <a:latin typeface="Comic Sans MS" pitchFamily="66" charset="0"/>
              </a:rPr>
              <a:t>Which sorting method to use?</a:t>
            </a:r>
          </a:p>
          <a:p>
            <a:pPr marL="914400" lvl="1" indent="-457200">
              <a:buFontTx/>
              <a:buAutoNum type="alphaUcPeriod"/>
            </a:pPr>
            <a:r>
              <a:rPr lang="en-US"/>
              <a:t>Bubble sort</a:t>
            </a:r>
          </a:p>
          <a:p>
            <a:pPr marL="914400" lvl="1" indent="-457200">
              <a:buFontTx/>
              <a:buAutoNum type="alphaUcPeriod"/>
            </a:pPr>
            <a:r>
              <a:rPr lang="en-US"/>
              <a:t>Selection sort</a:t>
            </a:r>
          </a:p>
          <a:p>
            <a:pPr marL="914400" lvl="1" indent="-457200">
              <a:buFontTx/>
              <a:buAutoNum type="alphaUcPeriod"/>
            </a:pPr>
            <a:r>
              <a:rPr lang="en-US"/>
              <a:t>Mergesort guaranteed to run in time </a:t>
            </a:r>
            <a:r>
              <a:rPr lang="en-US">
                <a:sym typeface="Symbol" pitchFamily="18" charset="2"/>
              </a:rPr>
              <a:t></a:t>
            </a:r>
            <a:r>
              <a:rPr lang="en-US">
                <a:latin typeface="Comic Sans MS" pitchFamily="66" charset="0"/>
                <a:sym typeface="Symbol" pitchFamily="18" charset="2"/>
              </a:rPr>
              <a:t>NlgN</a:t>
            </a:r>
          </a:p>
          <a:p>
            <a:pPr marL="914400" lvl="1" indent="-457200">
              <a:buFontTx/>
              <a:buAutoNum type="alphaUcPeriod"/>
            </a:pPr>
            <a:r>
              <a:rPr lang="en-US"/>
              <a:t>Insertion sort</a:t>
            </a:r>
          </a:p>
          <a:p>
            <a:pPr marL="914400" lvl="1" indent="-457200">
              <a:buFontTx/>
              <a:buAutoNum type="alphaUcPeriod"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C522CF-876D-47B0-81B4-566FA851ED4B}" type="slidenum">
              <a:rPr lang="en-US"/>
              <a:pPr/>
              <a:t>27</a:t>
            </a:fld>
            <a:endParaRPr lang="en-US"/>
          </a:p>
        </p:txBody>
      </p:sp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3" y="100013"/>
            <a:ext cx="8515350" cy="906462"/>
          </a:xfrm>
        </p:spPr>
        <p:txBody>
          <a:bodyPr/>
          <a:lstStyle/>
          <a:p>
            <a:r>
              <a:rPr lang="en-US" sz="3600"/>
              <a:t>Sorting Huge, Randomly - Ordered Files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/>
              <a:t>Selection sort?</a:t>
            </a:r>
          </a:p>
          <a:p>
            <a:pPr lvl="1">
              <a:lnSpc>
                <a:spcPct val="130000"/>
              </a:lnSpc>
            </a:pPr>
            <a:r>
              <a:rPr lang="en-US"/>
              <a:t>NO, always takes quadratic time</a:t>
            </a:r>
          </a:p>
          <a:p>
            <a:pPr>
              <a:lnSpc>
                <a:spcPct val="130000"/>
              </a:lnSpc>
            </a:pPr>
            <a:r>
              <a:rPr lang="en-US"/>
              <a:t>Bubble sort?</a:t>
            </a:r>
          </a:p>
          <a:p>
            <a:pPr lvl="1">
              <a:lnSpc>
                <a:spcPct val="130000"/>
              </a:lnSpc>
            </a:pPr>
            <a:r>
              <a:rPr lang="en-US"/>
              <a:t>NO, quadratic time for randomly-ordered keys</a:t>
            </a:r>
          </a:p>
          <a:p>
            <a:pPr>
              <a:lnSpc>
                <a:spcPct val="130000"/>
              </a:lnSpc>
            </a:pPr>
            <a:r>
              <a:rPr lang="en-US"/>
              <a:t>Insertion sort?</a:t>
            </a:r>
          </a:p>
          <a:p>
            <a:pPr lvl="1">
              <a:lnSpc>
                <a:spcPct val="130000"/>
              </a:lnSpc>
            </a:pPr>
            <a:r>
              <a:rPr lang="en-US"/>
              <a:t>NO, quadratic time for randomly-ordered keys</a:t>
            </a:r>
          </a:p>
          <a:p>
            <a:pPr>
              <a:lnSpc>
                <a:spcPct val="130000"/>
              </a:lnSpc>
            </a:pPr>
            <a:r>
              <a:rPr lang="en-US"/>
              <a:t>Mergesort?</a:t>
            </a:r>
          </a:p>
          <a:p>
            <a:pPr lvl="1">
              <a:lnSpc>
                <a:spcPct val="130000"/>
              </a:lnSpc>
            </a:pPr>
            <a:r>
              <a:rPr lang="en-US"/>
              <a:t>YES, it is designed for this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6D4031-B81C-4926-BC38-86313F1287AB}" type="slidenum">
              <a:rPr lang="en-US"/>
              <a:pPr/>
              <a:t>28</a:t>
            </a:fld>
            <a:endParaRPr lang="en-US"/>
          </a:p>
        </p:txBody>
      </p:sp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 Challenge 3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None/>
            </a:pPr>
            <a:r>
              <a:rPr lang="en-US">
                <a:latin typeface="Comic Sans MS" pitchFamily="66" charset="0"/>
              </a:rPr>
              <a:t>Problem: </a:t>
            </a:r>
            <a:r>
              <a:rPr lang="en-US">
                <a:solidFill>
                  <a:schemeClr val="tx1"/>
                </a:solidFill>
                <a:latin typeface="Comic Sans MS" pitchFamily="66" charset="0"/>
              </a:rPr>
              <a:t>sort a file that is already almost in order</a:t>
            </a:r>
          </a:p>
          <a:p>
            <a:pPr marL="533400" indent="-533400">
              <a:buFontTx/>
              <a:buNone/>
            </a:pPr>
            <a:r>
              <a:rPr lang="en-US">
                <a:solidFill>
                  <a:schemeClr val="tx1"/>
                </a:solidFill>
              </a:rPr>
              <a:t>Applications:</a:t>
            </a:r>
          </a:p>
          <a:p>
            <a:pPr marL="914400" lvl="1" indent="-457200"/>
            <a:r>
              <a:rPr lang="en-US"/>
              <a:t>Re-sort a huge database after a few changes</a:t>
            </a:r>
          </a:p>
          <a:p>
            <a:pPr marL="914400" lvl="1" indent="-457200"/>
            <a:r>
              <a:rPr lang="en-US"/>
              <a:t>Doublecheck that someone else sorted a file</a:t>
            </a:r>
          </a:p>
          <a:p>
            <a:pPr marL="533400" indent="-533400">
              <a:buFontTx/>
              <a:buNone/>
            </a:pPr>
            <a:r>
              <a:rPr lang="en-US">
                <a:latin typeface="Comic Sans MS" pitchFamily="66" charset="0"/>
              </a:rPr>
              <a:t>Which sorting method to use?</a:t>
            </a:r>
          </a:p>
          <a:p>
            <a:pPr marL="914400" lvl="1" indent="-457200">
              <a:buFontTx/>
              <a:buAutoNum type="alphaUcPeriod"/>
            </a:pPr>
            <a:r>
              <a:rPr lang="en-US"/>
              <a:t>Mergesort, guaranteed to run in time </a:t>
            </a:r>
            <a:r>
              <a:rPr lang="en-US">
                <a:sym typeface="Symbol" pitchFamily="18" charset="2"/>
              </a:rPr>
              <a:t></a:t>
            </a:r>
            <a:r>
              <a:rPr lang="en-US">
                <a:latin typeface="Comic Sans MS" pitchFamily="66" charset="0"/>
                <a:sym typeface="Symbol" pitchFamily="18" charset="2"/>
              </a:rPr>
              <a:t>NlgN</a:t>
            </a:r>
          </a:p>
          <a:p>
            <a:pPr marL="914400" lvl="1" indent="-457200">
              <a:buFontTx/>
              <a:buAutoNum type="alphaUcPeriod"/>
            </a:pPr>
            <a:r>
              <a:rPr lang="en-US"/>
              <a:t>Selection sort</a:t>
            </a:r>
          </a:p>
          <a:p>
            <a:pPr marL="914400" lvl="1" indent="-457200">
              <a:buFontTx/>
              <a:buAutoNum type="alphaUcPeriod"/>
            </a:pPr>
            <a:r>
              <a:rPr lang="en-US"/>
              <a:t>Bubble sort</a:t>
            </a:r>
          </a:p>
          <a:p>
            <a:pPr marL="914400" lvl="1" indent="-457200">
              <a:buFontTx/>
              <a:buAutoNum type="alphaUcPeriod"/>
            </a:pPr>
            <a:r>
              <a:rPr lang="en-US"/>
              <a:t>A custom algorithm for almost in-order files</a:t>
            </a:r>
          </a:p>
          <a:p>
            <a:pPr marL="914400" lvl="1" indent="-457200">
              <a:buFontTx/>
              <a:buAutoNum type="alphaUcPeriod"/>
            </a:pPr>
            <a:r>
              <a:rPr lang="en-US"/>
              <a:t>Insertion 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D0B3EE-5A8F-499B-BFC2-F54AF2B72B1D}" type="slidenum">
              <a:rPr lang="en-US"/>
              <a:pPr/>
              <a:t>29</a:t>
            </a:fld>
            <a:endParaRPr lang="en-US"/>
          </a:p>
        </p:txBody>
      </p:sp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Sorting Files That are Almost in Order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Selection sort?</a:t>
            </a:r>
          </a:p>
          <a:p>
            <a:pPr lvl="1"/>
            <a:r>
              <a:rPr lang="en-US"/>
              <a:t>NO, always takes quadratic time</a:t>
            </a:r>
          </a:p>
          <a:p>
            <a:r>
              <a:rPr lang="en-US"/>
              <a:t>Bubble sort?</a:t>
            </a:r>
          </a:p>
          <a:p>
            <a:pPr lvl="1"/>
            <a:r>
              <a:rPr lang="en-US"/>
              <a:t>NO, bad for some definitions of “almost in order”</a:t>
            </a:r>
          </a:p>
          <a:p>
            <a:pPr lvl="1"/>
            <a:r>
              <a:rPr lang="pt-BR">
                <a:latin typeface="Comic Sans MS" pitchFamily="66" charset="0"/>
              </a:rPr>
              <a:t>Ex:</a:t>
            </a:r>
            <a:r>
              <a:rPr lang="pt-BR"/>
              <a:t> </a:t>
            </a:r>
            <a:r>
              <a:rPr lang="pt-BR" sz="2000"/>
              <a:t>B C D E F G H I J K L M N O P Q R S T U V W X Y Z A</a:t>
            </a:r>
          </a:p>
          <a:p>
            <a:r>
              <a:rPr lang="en-US"/>
              <a:t>Insertion sort?</a:t>
            </a:r>
          </a:p>
          <a:p>
            <a:pPr lvl="1"/>
            <a:r>
              <a:rPr lang="en-US"/>
              <a:t>YES, takes linear time for most definitions of “almost in order”</a:t>
            </a:r>
          </a:p>
          <a:p>
            <a:r>
              <a:rPr lang="en-US"/>
              <a:t>Mergesort or custom method?</a:t>
            </a:r>
          </a:p>
          <a:p>
            <a:pPr lvl="1"/>
            <a:r>
              <a:rPr lang="en-US"/>
              <a:t>Probably not: insertion sort simpler and faster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FB43B6-21AD-4632-9934-C76DC71E790E}" type="slidenum">
              <a:rPr lang="en-US"/>
              <a:pPr/>
              <a:t>3</a:t>
            </a:fld>
            <a:endParaRPr lang="en-US"/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489575"/>
          </a:xfrm>
        </p:spPr>
        <p:txBody>
          <a:bodyPr/>
          <a:lstStyle/>
          <a:p>
            <a:r>
              <a:rPr lang="en-US" sz="2400"/>
              <a:t>Selection sort</a:t>
            </a:r>
          </a:p>
          <a:p>
            <a:pPr lvl="1"/>
            <a:r>
              <a:rPr lang="en-US" sz="2000"/>
              <a:t>Design approach:</a:t>
            </a:r>
          </a:p>
          <a:p>
            <a:pPr lvl="1"/>
            <a:r>
              <a:rPr lang="en-US" sz="2000"/>
              <a:t>Sorts in place:</a:t>
            </a:r>
          </a:p>
          <a:p>
            <a:pPr lvl="1"/>
            <a:r>
              <a:rPr lang="en-US" sz="2000"/>
              <a:t>Running time: </a:t>
            </a:r>
          </a:p>
          <a:p>
            <a:pPr lvl="1"/>
            <a:endParaRPr lang="en-US" sz="2000"/>
          </a:p>
          <a:p>
            <a:pPr lvl="1"/>
            <a:endParaRPr lang="en-US" sz="2000"/>
          </a:p>
          <a:p>
            <a:r>
              <a:rPr lang="en-US" sz="2400"/>
              <a:t>Merge Sort</a:t>
            </a:r>
          </a:p>
          <a:p>
            <a:pPr lvl="1"/>
            <a:r>
              <a:rPr lang="en-US" sz="2000"/>
              <a:t>Design approach:</a:t>
            </a:r>
          </a:p>
          <a:p>
            <a:pPr lvl="1"/>
            <a:r>
              <a:rPr lang="en-US" sz="2000"/>
              <a:t>Sorts in place:</a:t>
            </a:r>
          </a:p>
          <a:p>
            <a:pPr lvl="1"/>
            <a:r>
              <a:rPr lang="en-US" sz="2000"/>
              <a:t>Running time:</a:t>
            </a:r>
          </a:p>
        </p:txBody>
      </p:sp>
      <p:sp>
        <p:nvSpPr>
          <p:cNvPr id="272388" name="Text Box 4"/>
          <p:cNvSpPr txBox="1">
            <a:spLocks noChangeArrowheads="1"/>
          </p:cNvSpPr>
          <p:nvPr/>
        </p:nvSpPr>
        <p:spPr bwMode="auto">
          <a:xfrm>
            <a:off x="3656013" y="2017713"/>
            <a:ext cx="622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Yes</a:t>
            </a:r>
          </a:p>
        </p:txBody>
      </p:sp>
      <p:sp>
        <p:nvSpPr>
          <p:cNvPr id="272389" name="Text Box 5"/>
          <p:cNvSpPr txBox="1">
            <a:spLocks noChangeArrowheads="1"/>
          </p:cNvSpPr>
          <p:nvPr/>
        </p:nvSpPr>
        <p:spPr bwMode="auto">
          <a:xfrm>
            <a:off x="3656013" y="2427288"/>
            <a:ext cx="793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  <a:sym typeface="Symbol" pitchFamily="18" charset="2"/>
              </a:rPr>
              <a:t></a:t>
            </a:r>
            <a:r>
              <a:rPr lang="en-US" sz="2000">
                <a:latin typeface="Comic Sans MS" pitchFamily="66" charset="0"/>
              </a:rPr>
              <a:t>(n</a:t>
            </a:r>
            <a:r>
              <a:rPr lang="en-US" sz="2000" baseline="30000">
                <a:latin typeface="Comic Sans MS" pitchFamily="66" charset="0"/>
              </a:rPr>
              <a:t>2</a:t>
            </a:r>
            <a:r>
              <a:rPr lang="en-US" sz="2000">
                <a:latin typeface="Comic Sans MS" pitchFamily="66" charset="0"/>
              </a:rPr>
              <a:t>)</a:t>
            </a:r>
          </a:p>
        </p:txBody>
      </p:sp>
      <p:sp>
        <p:nvSpPr>
          <p:cNvPr id="272390" name="Text Box 6"/>
          <p:cNvSpPr txBox="1">
            <a:spLocks noChangeArrowheads="1"/>
          </p:cNvSpPr>
          <p:nvPr/>
        </p:nvSpPr>
        <p:spPr bwMode="auto">
          <a:xfrm>
            <a:off x="3656013" y="1655763"/>
            <a:ext cx="1497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incremental</a:t>
            </a:r>
          </a:p>
        </p:txBody>
      </p:sp>
      <p:sp>
        <p:nvSpPr>
          <p:cNvPr id="272391" name="Text Box 7"/>
          <p:cNvSpPr txBox="1">
            <a:spLocks noChangeArrowheads="1"/>
          </p:cNvSpPr>
          <p:nvPr/>
        </p:nvSpPr>
        <p:spPr bwMode="auto">
          <a:xfrm>
            <a:off x="3656013" y="4300538"/>
            <a:ext cx="5095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No</a:t>
            </a:r>
          </a:p>
        </p:txBody>
      </p:sp>
      <p:sp>
        <p:nvSpPr>
          <p:cNvPr id="272392" name="Text Box 8"/>
          <p:cNvSpPr txBox="1">
            <a:spLocks noChangeArrowheads="1"/>
          </p:cNvSpPr>
          <p:nvPr/>
        </p:nvSpPr>
        <p:spPr bwMode="auto">
          <a:xfrm>
            <a:off x="3656013" y="4633913"/>
            <a:ext cx="1352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  <a:sym typeface="Symbol" pitchFamily="18" charset="2"/>
              </a:rPr>
              <a:t>Let’s see!!</a:t>
            </a:r>
            <a:endParaRPr lang="en-US" sz="2000">
              <a:latin typeface="Comic Sans MS" pitchFamily="66" charset="0"/>
            </a:endParaRPr>
          </a:p>
        </p:txBody>
      </p:sp>
      <p:sp>
        <p:nvSpPr>
          <p:cNvPr id="272393" name="Text Box 9"/>
          <p:cNvSpPr txBox="1">
            <a:spLocks noChangeArrowheads="1"/>
          </p:cNvSpPr>
          <p:nvPr/>
        </p:nvSpPr>
        <p:spPr bwMode="auto">
          <a:xfrm>
            <a:off x="3656013" y="3919538"/>
            <a:ext cx="2330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divide and conquer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8" grpId="0"/>
      <p:bldP spid="272389" grpId="0"/>
      <p:bldP spid="272390" grpId="0"/>
      <p:bldP spid="272391" grpId="0"/>
      <p:bldP spid="272392" grpId="0"/>
      <p:bldP spid="27239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A14E2E-50A3-45F9-92D9-CD3BC2F3EDD1}" type="slidenum">
              <a:rPr lang="en-US"/>
              <a:pPr/>
              <a:t>30</a:t>
            </a:fld>
            <a:endParaRPr lang="en-US"/>
          </a:p>
        </p:txBody>
      </p:sp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Quicksort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/>
              <a:t>Sort an array </a:t>
            </a:r>
            <a:r>
              <a:rPr lang="en-US">
                <a:latin typeface="Comic Sans MS" pitchFamily="66" charset="0"/>
              </a:rPr>
              <a:t>A[p…r]</a:t>
            </a:r>
          </a:p>
          <a:p>
            <a:pPr>
              <a:lnSpc>
                <a:spcPct val="120000"/>
              </a:lnSpc>
            </a:pPr>
            <a:r>
              <a:rPr lang="en-US" b="1"/>
              <a:t>Divide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Partition the array </a:t>
            </a:r>
            <a:r>
              <a:rPr lang="en-US" sz="2000">
                <a:latin typeface="Comic Sans MS" pitchFamily="66" charset="0"/>
              </a:rPr>
              <a:t>A</a:t>
            </a:r>
            <a:r>
              <a:rPr lang="en-US" sz="2000"/>
              <a:t> into 2 subarrays </a:t>
            </a:r>
            <a:r>
              <a:rPr lang="en-US" sz="2000">
                <a:latin typeface="Comic Sans MS" pitchFamily="66" charset="0"/>
              </a:rPr>
              <a:t>A[p..q]</a:t>
            </a:r>
            <a:r>
              <a:rPr lang="en-US" sz="2000"/>
              <a:t> and </a:t>
            </a:r>
            <a:r>
              <a:rPr lang="en-US" sz="2000">
                <a:latin typeface="Comic Sans MS" pitchFamily="66" charset="0"/>
              </a:rPr>
              <a:t>A[q+1..r]</a:t>
            </a:r>
            <a:r>
              <a:rPr lang="en-US" sz="2000"/>
              <a:t>, such that each element of </a:t>
            </a:r>
            <a:r>
              <a:rPr lang="en-US" sz="2000">
                <a:latin typeface="Comic Sans MS" pitchFamily="66" charset="0"/>
              </a:rPr>
              <a:t>A[p..q]</a:t>
            </a:r>
            <a:r>
              <a:rPr lang="en-US" sz="2000"/>
              <a:t> is smaller than or equal to each element in </a:t>
            </a:r>
            <a:r>
              <a:rPr lang="en-US" sz="2000">
                <a:latin typeface="Comic Sans MS" pitchFamily="66" charset="0"/>
              </a:rPr>
              <a:t>A[q+1..r]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Need to find index </a:t>
            </a:r>
            <a:r>
              <a:rPr lang="en-US" sz="2000">
                <a:latin typeface="Comic Sans MS" pitchFamily="66" charset="0"/>
              </a:rPr>
              <a:t>q</a:t>
            </a:r>
            <a:r>
              <a:rPr lang="en-US" sz="2000"/>
              <a:t> to partition the array</a:t>
            </a:r>
          </a:p>
          <a:p>
            <a:pPr lvl="1">
              <a:lnSpc>
                <a:spcPct val="120000"/>
              </a:lnSpc>
              <a:buFontTx/>
              <a:buNone/>
            </a:pPr>
            <a:endParaRPr lang="en-US"/>
          </a:p>
        </p:txBody>
      </p:sp>
      <p:pic>
        <p:nvPicPr>
          <p:cNvPr id="287773" name="Picture 2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4135438"/>
            <a:ext cx="4837113" cy="208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87774" name="Group 30"/>
          <p:cNvGrpSpPr>
            <a:grpSpLocks/>
          </p:cNvGrpSpPr>
          <p:nvPr/>
        </p:nvGrpSpPr>
        <p:grpSpPr bwMode="auto">
          <a:xfrm>
            <a:off x="5105400" y="1157288"/>
            <a:ext cx="3352800" cy="1019175"/>
            <a:chOff x="3216" y="729"/>
            <a:chExt cx="2112" cy="642"/>
          </a:xfrm>
        </p:grpSpPr>
        <p:grpSp>
          <p:nvGrpSpPr>
            <p:cNvPr id="287775" name="Group 31"/>
            <p:cNvGrpSpPr>
              <a:grpSpLocks/>
            </p:cNvGrpSpPr>
            <p:nvPr/>
          </p:nvGrpSpPr>
          <p:grpSpPr bwMode="auto">
            <a:xfrm>
              <a:off x="3245" y="1104"/>
              <a:ext cx="2083" cy="267"/>
              <a:chOff x="480" y="1152"/>
              <a:chExt cx="2083" cy="267"/>
            </a:xfrm>
          </p:grpSpPr>
          <p:sp>
            <p:nvSpPr>
              <p:cNvPr id="287776" name="Rectangle 32"/>
              <p:cNvSpPr>
                <a:spLocks noChangeArrowheads="1"/>
              </p:cNvSpPr>
              <p:nvPr/>
            </p:nvSpPr>
            <p:spPr bwMode="auto">
              <a:xfrm>
                <a:off x="2303" y="1152"/>
                <a:ext cx="260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7777" name="Rectangle 33"/>
              <p:cNvSpPr>
                <a:spLocks noChangeArrowheads="1"/>
              </p:cNvSpPr>
              <p:nvPr/>
            </p:nvSpPr>
            <p:spPr bwMode="auto">
              <a:xfrm>
                <a:off x="2042" y="1152"/>
                <a:ext cx="261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7778" name="Rectangle 34"/>
              <p:cNvSpPr>
                <a:spLocks noChangeArrowheads="1"/>
              </p:cNvSpPr>
              <p:nvPr/>
            </p:nvSpPr>
            <p:spPr bwMode="auto">
              <a:xfrm>
                <a:off x="1782" y="1152"/>
                <a:ext cx="260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7779" name="Rectangle 35"/>
              <p:cNvSpPr>
                <a:spLocks noChangeArrowheads="1"/>
              </p:cNvSpPr>
              <p:nvPr/>
            </p:nvSpPr>
            <p:spPr bwMode="auto">
              <a:xfrm>
                <a:off x="1522" y="1152"/>
                <a:ext cx="260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7780" name="Rectangle 36"/>
              <p:cNvSpPr>
                <a:spLocks noChangeArrowheads="1"/>
              </p:cNvSpPr>
              <p:nvPr/>
            </p:nvSpPr>
            <p:spPr bwMode="auto">
              <a:xfrm>
                <a:off x="1261" y="1152"/>
                <a:ext cx="261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7781" name="Rectangle 37"/>
              <p:cNvSpPr>
                <a:spLocks noChangeArrowheads="1"/>
              </p:cNvSpPr>
              <p:nvPr/>
            </p:nvSpPr>
            <p:spPr bwMode="auto">
              <a:xfrm>
                <a:off x="1001" y="1152"/>
                <a:ext cx="260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7782" name="Rectangle 38"/>
              <p:cNvSpPr>
                <a:spLocks noChangeArrowheads="1"/>
              </p:cNvSpPr>
              <p:nvPr/>
            </p:nvSpPr>
            <p:spPr bwMode="auto">
              <a:xfrm>
                <a:off x="740" y="1152"/>
                <a:ext cx="261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7783" name="Rectangle 39"/>
              <p:cNvSpPr>
                <a:spLocks noChangeArrowheads="1"/>
              </p:cNvSpPr>
              <p:nvPr/>
            </p:nvSpPr>
            <p:spPr bwMode="auto">
              <a:xfrm>
                <a:off x="480" y="1152"/>
                <a:ext cx="260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7784" name="Line 40"/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85" name="Line 41"/>
              <p:cNvSpPr>
                <a:spLocks noChangeShapeType="1"/>
              </p:cNvSpPr>
              <p:nvPr/>
            </p:nvSpPr>
            <p:spPr bwMode="auto">
              <a:xfrm>
                <a:off x="480" y="1419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86" name="Line 42"/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87" name="Line 43"/>
              <p:cNvSpPr>
                <a:spLocks noChangeShapeType="1"/>
              </p:cNvSpPr>
              <p:nvPr/>
            </p:nvSpPr>
            <p:spPr bwMode="auto">
              <a:xfrm>
                <a:off x="740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88" name="Line 44"/>
              <p:cNvSpPr>
                <a:spLocks noChangeShapeType="1"/>
              </p:cNvSpPr>
              <p:nvPr/>
            </p:nvSpPr>
            <p:spPr bwMode="auto">
              <a:xfrm>
                <a:off x="100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89" name="Line 45"/>
              <p:cNvSpPr>
                <a:spLocks noChangeShapeType="1"/>
              </p:cNvSpPr>
              <p:nvPr/>
            </p:nvSpPr>
            <p:spPr bwMode="auto">
              <a:xfrm>
                <a:off x="126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90" name="Line 46"/>
              <p:cNvSpPr>
                <a:spLocks noChangeShapeType="1"/>
              </p:cNvSpPr>
              <p:nvPr/>
            </p:nvSpPr>
            <p:spPr bwMode="auto">
              <a:xfrm>
                <a:off x="152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91" name="Line 47"/>
              <p:cNvSpPr>
                <a:spLocks noChangeShapeType="1"/>
              </p:cNvSpPr>
              <p:nvPr/>
            </p:nvSpPr>
            <p:spPr bwMode="auto">
              <a:xfrm>
                <a:off x="178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92" name="Line 48"/>
              <p:cNvSpPr>
                <a:spLocks noChangeShapeType="1"/>
              </p:cNvSpPr>
              <p:nvPr/>
            </p:nvSpPr>
            <p:spPr bwMode="auto">
              <a:xfrm>
                <a:off x="204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93" name="Line 49"/>
              <p:cNvSpPr>
                <a:spLocks noChangeShapeType="1"/>
              </p:cNvSpPr>
              <p:nvPr/>
            </p:nvSpPr>
            <p:spPr bwMode="auto">
              <a:xfrm>
                <a:off x="2303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94" name="Line 50"/>
              <p:cNvSpPr>
                <a:spLocks noChangeShapeType="1"/>
              </p:cNvSpPr>
              <p:nvPr/>
            </p:nvSpPr>
            <p:spPr bwMode="auto">
              <a:xfrm>
                <a:off x="2563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7795" name="AutoShape 51"/>
            <p:cNvSpPr>
              <a:spLocks/>
            </p:cNvSpPr>
            <p:nvPr/>
          </p:nvSpPr>
          <p:spPr bwMode="auto">
            <a:xfrm rot="5400000">
              <a:off x="3816" y="312"/>
              <a:ext cx="96" cy="1296"/>
            </a:xfrm>
            <a:prstGeom prst="leftBrace">
              <a:avLst>
                <a:gd name="adj1" fmla="val 1125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796" name="AutoShape 52"/>
            <p:cNvSpPr>
              <a:spLocks/>
            </p:cNvSpPr>
            <p:nvPr/>
          </p:nvSpPr>
          <p:spPr bwMode="auto">
            <a:xfrm rot="5400000">
              <a:off x="4896" y="576"/>
              <a:ext cx="96" cy="768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797" name="Text Box 53"/>
            <p:cNvSpPr txBox="1">
              <a:spLocks noChangeArrowheads="1"/>
            </p:cNvSpPr>
            <p:nvPr/>
          </p:nvSpPr>
          <p:spPr bwMode="auto">
            <a:xfrm>
              <a:off x="4416" y="729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cs typeface="Arial" charset="0"/>
                </a:rPr>
                <a:t>≤</a:t>
              </a:r>
            </a:p>
          </p:txBody>
        </p:sp>
      </p:grpSp>
      <p:sp>
        <p:nvSpPr>
          <p:cNvPr id="287798" name="Text Box 54"/>
          <p:cNvSpPr txBox="1">
            <a:spLocks noChangeArrowheads="1"/>
          </p:cNvSpPr>
          <p:nvPr/>
        </p:nvSpPr>
        <p:spPr bwMode="auto">
          <a:xfrm>
            <a:off x="5638800" y="1066800"/>
            <a:ext cx="917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A[p…q]</a:t>
            </a:r>
          </a:p>
        </p:txBody>
      </p:sp>
      <p:sp>
        <p:nvSpPr>
          <p:cNvPr id="287799" name="Text Box 55"/>
          <p:cNvSpPr txBox="1">
            <a:spLocks noChangeArrowheads="1"/>
          </p:cNvSpPr>
          <p:nvPr/>
        </p:nvSpPr>
        <p:spPr bwMode="auto">
          <a:xfrm>
            <a:off x="7315200" y="1066800"/>
            <a:ext cx="1117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A[q+1…r]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BF999D-F262-4BB8-9FDF-20AC948514B1}" type="slidenum">
              <a:rPr lang="en-US"/>
              <a:pPr/>
              <a:t>31</a:t>
            </a:fld>
            <a:endParaRPr lang="en-US"/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Quicksort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endParaRPr lang="en-US">
              <a:latin typeface="Comic Sans MS" pitchFamily="66" charset="0"/>
            </a:endParaRPr>
          </a:p>
          <a:p>
            <a:pPr>
              <a:lnSpc>
                <a:spcPct val="120000"/>
              </a:lnSpc>
            </a:pPr>
            <a:endParaRPr lang="en-US" b="1"/>
          </a:p>
          <a:p>
            <a:pPr>
              <a:lnSpc>
                <a:spcPct val="120000"/>
              </a:lnSpc>
            </a:pPr>
            <a:r>
              <a:rPr lang="en-US" b="1"/>
              <a:t>Conquer</a:t>
            </a:r>
          </a:p>
          <a:p>
            <a:pPr lvl="1">
              <a:lnSpc>
                <a:spcPct val="120000"/>
              </a:lnSpc>
            </a:pPr>
            <a:r>
              <a:rPr lang="en-US"/>
              <a:t>Recursively sort </a:t>
            </a:r>
            <a:r>
              <a:rPr lang="en-US">
                <a:latin typeface="Comic Sans MS" pitchFamily="66" charset="0"/>
              </a:rPr>
              <a:t>A[p..q]</a:t>
            </a:r>
            <a:r>
              <a:rPr lang="en-US"/>
              <a:t> and </a:t>
            </a:r>
            <a:r>
              <a:rPr lang="en-US">
                <a:latin typeface="Comic Sans MS" pitchFamily="66" charset="0"/>
              </a:rPr>
              <a:t>A[q+1..r]</a:t>
            </a:r>
            <a:r>
              <a:rPr lang="en-US"/>
              <a:t> using Quicksort</a:t>
            </a:r>
          </a:p>
          <a:p>
            <a:pPr>
              <a:lnSpc>
                <a:spcPct val="120000"/>
              </a:lnSpc>
            </a:pPr>
            <a:r>
              <a:rPr lang="en-US" b="1"/>
              <a:t>Combine</a:t>
            </a:r>
          </a:p>
          <a:p>
            <a:pPr lvl="1">
              <a:lnSpc>
                <a:spcPct val="120000"/>
              </a:lnSpc>
            </a:pPr>
            <a:r>
              <a:rPr lang="en-US"/>
              <a:t>Trivial: the arrays are sorted in place </a:t>
            </a:r>
            <a:endParaRPr lang="en-US">
              <a:sym typeface="Symbol" pitchFamily="18" charset="2"/>
            </a:endParaRPr>
          </a:p>
          <a:p>
            <a:pPr lvl="1">
              <a:lnSpc>
                <a:spcPct val="120000"/>
              </a:lnSpc>
            </a:pPr>
            <a:r>
              <a:rPr lang="en-US">
                <a:sym typeface="Symbol" pitchFamily="18" charset="2"/>
              </a:rPr>
              <a:t>No additional work is required to combine them</a:t>
            </a:r>
          </a:p>
          <a:p>
            <a:pPr lvl="1">
              <a:lnSpc>
                <a:spcPct val="120000"/>
              </a:lnSpc>
            </a:pPr>
            <a:r>
              <a:rPr lang="en-US">
                <a:sym typeface="Symbol" pitchFamily="18" charset="2"/>
              </a:rPr>
              <a:t>The entire array is now sorted</a:t>
            </a:r>
          </a:p>
        </p:txBody>
      </p:sp>
      <p:sp>
        <p:nvSpPr>
          <p:cNvPr id="304154" name="Text Box 26"/>
          <p:cNvSpPr txBox="1">
            <a:spLocks noChangeArrowheads="1"/>
          </p:cNvSpPr>
          <p:nvPr/>
        </p:nvSpPr>
        <p:spPr bwMode="auto">
          <a:xfrm>
            <a:off x="5638800" y="1066800"/>
            <a:ext cx="917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A[p…q]</a:t>
            </a:r>
          </a:p>
        </p:txBody>
      </p:sp>
      <p:sp>
        <p:nvSpPr>
          <p:cNvPr id="304155" name="Text Box 27"/>
          <p:cNvSpPr txBox="1">
            <a:spLocks noChangeArrowheads="1"/>
          </p:cNvSpPr>
          <p:nvPr/>
        </p:nvSpPr>
        <p:spPr bwMode="auto">
          <a:xfrm>
            <a:off x="7315200" y="1066800"/>
            <a:ext cx="1117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A[q+1…r]</a:t>
            </a:r>
          </a:p>
        </p:txBody>
      </p:sp>
      <p:grpSp>
        <p:nvGrpSpPr>
          <p:cNvPr id="304157" name="Group 29"/>
          <p:cNvGrpSpPr>
            <a:grpSpLocks/>
          </p:cNvGrpSpPr>
          <p:nvPr/>
        </p:nvGrpSpPr>
        <p:grpSpPr bwMode="auto">
          <a:xfrm>
            <a:off x="5105400" y="1157288"/>
            <a:ext cx="3352800" cy="1019175"/>
            <a:chOff x="3216" y="729"/>
            <a:chExt cx="2112" cy="642"/>
          </a:xfrm>
        </p:grpSpPr>
        <p:grpSp>
          <p:nvGrpSpPr>
            <p:cNvPr id="304132" name="Group 4"/>
            <p:cNvGrpSpPr>
              <a:grpSpLocks/>
            </p:cNvGrpSpPr>
            <p:nvPr/>
          </p:nvGrpSpPr>
          <p:grpSpPr bwMode="auto">
            <a:xfrm>
              <a:off x="3245" y="1104"/>
              <a:ext cx="2083" cy="267"/>
              <a:chOff x="480" y="1152"/>
              <a:chExt cx="2083" cy="267"/>
            </a:xfrm>
          </p:grpSpPr>
          <p:sp>
            <p:nvSpPr>
              <p:cNvPr id="304133" name="Rectangle 5"/>
              <p:cNvSpPr>
                <a:spLocks noChangeArrowheads="1"/>
              </p:cNvSpPr>
              <p:nvPr/>
            </p:nvSpPr>
            <p:spPr bwMode="auto">
              <a:xfrm>
                <a:off x="2303" y="1152"/>
                <a:ext cx="260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04134" name="Rectangle 6"/>
              <p:cNvSpPr>
                <a:spLocks noChangeArrowheads="1"/>
              </p:cNvSpPr>
              <p:nvPr/>
            </p:nvSpPr>
            <p:spPr bwMode="auto">
              <a:xfrm>
                <a:off x="2042" y="1152"/>
                <a:ext cx="261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04135" name="Rectangle 7"/>
              <p:cNvSpPr>
                <a:spLocks noChangeArrowheads="1"/>
              </p:cNvSpPr>
              <p:nvPr/>
            </p:nvSpPr>
            <p:spPr bwMode="auto">
              <a:xfrm>
                <a:off x="1782" y="1152"/>
                <a:ext cx="260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04136" name="Rectangle 8"/>
              <p:cNvSpPr>
                <a:spLocks noChangeArrowheads="1"/>
              </p:cNvSpPr>
              <p:nvPr/>
            </p:nvSpPr>
            <p:spPr bwMode="auto">
              <a:xfrm>
                <a:off x="1522" y="1152"/>
                <a:ext cx="260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04137" name="Rectangle 9"/>
              <p:cNvSpPr>
                <a:spLocks noChangeArrowheads="1"/>
              </p:cNvSpPr>
              <p:nvPr/>
            </p:nvSpPr>
            <p:spPr bwMode="auto">
              <a:xfrm>
                <a:off x="1261" y="1152"/>
                <a:ext cx="261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04138" name="Rectangle 10"/>
              <p:cNvSpPr>
                <a:spLocks noChangeArrowheads="1"/>
              </p:cNvSpPr>
              <p:nvPr/>
            </p:nvSpPr>
            <p:spPr bwMode="auto">
              <a:xfrm>
                <a:off x="1001" y="1152"/>
                <a:ext cx="260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04139" name="Rectangle 11"/>
              <p:cNvSpPr>
                <a:spLocks noChangeArrowheads="1"/>
              </p:cNvSpPr>
              <p:nvPr/>
            </p:nvSpPr>
            <p:spPr bwMode="auto">
              <a:xfrm>
                <a:off x="740" y="1152"/>
                <a:ext cx="261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04140" name="Rectangle 12"/>
              <p:cNvSpPr>
                <a:spLocks noChangeArrowheads="1"/>
              </p:cNvSpPr>
              <p:nvPr/>
            </p:nvSpPr>
            <p:spPr bwMode="auto">
              <a:xfrm>
                <a:off x="480" y="1152"/>
                <a:ext cx="260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04141" name="Line 13"/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4142" name="Line 14"/>
              <p:cNvSpPr>
                <a:spLocks noChangeShapeType="1"/>
              </p:cNvSpPr>
              <p:nvPr/>
            </p:nvSpPr>
            <p:spPr bwMode="auto">
              <a:xfrm>
                <a:off x="480" y="1419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4143" name="Line 15"/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4144" name="Line 16"/>
              <p:cNvSpPr>
                <a:spLocks noChangeShapeType="1"/>
              </p:cNvSpPr>
              <p:nvPr/>
            </p:nvSpPr>
            <p:spPr bwMode="auto">
              <a:xfrm>
                <a:off x="740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4145" name="Line 17"/>
              <p:cNvSpPr>
                <a:spLocks noChangeShapeType="1"/>
              </p:cNvSpPr>
              <p:nvPr/>
            </p:nvSpPr>
            <p:spPr bwMode="auto">
              <a:xfrm>
                <a:off x="100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4146" name="Line 18"/>
              <p:cNvSpPr>
                <a:spLocks noChangeShapeType="1"/>
              </p:cNvSpPr>
              <p:nvPr/>
            </p:nvSpPr>
            <p:spPr bwMode="auto">
              <a:xfrm>
                <a:off x="126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4147" name="Line 19"/>
              <p:cNvSpPr>
                <a:spLocks noChangeShapeType="1"/>
              </p:cNvSpPr>
              <p:nvPr/>
            </p:nvSpPr>
            <p:spPr bwMode="auto">
              <a:xfrm>
                <a:off x="152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4148" name="Line 20"/>
              <p:cNvSpPr>
                <a:spLocks noChangeShapeType="1"/>
              </p:cNvSpPr>
              <p:nvPr/>
            </p:nvSpPr>
            <p:spPr bwMode="auto">
              <a:xfrm>
                <a:off x="178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4149" name="Line 21"/>
              <p:cNvSpPr>
                <a:spLocks noChangeShapeType="1"/>
              </p:cNvSpPr>
              <p:nvPr/>
            </p:nvSpPr>
            <p:spPr bwMode="auto">
              <a:xfrm>
                <a:off x="204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4150" name="Line 22"/>
              <p:cNvSpPr>
                <a:spLocks noChangeShapeType="1"/>
              </p:cNvSpPr>
              <p:nvPr/>
            </p:nvSpPr>
            <p:spPr bwMode="auto">
              <a:xfrm>
                <a:off x="2303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4151" name="Line 23"/>
              <p:cNvSpPr>
                <a:spLocks noChangeShapeType="1"/>
              </p:cNvSpPr>
              <p:nvPr/>
            </p:nvSpPr>
            <p:spPr bwMode="auto">
              <a:xfrm>
                <a:off x="2563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4152" name="AutoShape 24"/>
            <p:cNvSpPr>
              <a:spLocks/>
            </p:cNvSpPr>
            <p:nvPr/>
          </p:nvSpPr>
          <p:spPr bwMode="auto">
            <a:xfrm rot="5400000">
              <a:off x="3816" y="312"/>
              <a:ext cx="96" cy="1296"/>
            </a:xfrm>
            <a:prstGeom prst="leftBrace">
              <a:avLst>
                <a:gd name="adj1" fmla="val 1125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4153" name="AutoShape 25"/>
            <p:cNvSpPr>
              <a:spLocks/>
            </p:cNvSpPr>
            <p:nvPr/>
          </p:nvSpPr>
          <p:spPr bwMode="auto">
            <a:xfrm rot="5400000">
              <a:off x="4896" y="576"/>
              <a:ext cx="96" cy="768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4156" name="Text Box 28"/>
            <p:cNvSpPr txBox="1">
              <a:spLocks noChangeArrowheads="1"/>
            </p:cNvSpPr>
            <p:nvPr/>
          </p:nvSpPr>
          <p:spPr bwMode="auto">
            <a:xfrm>
              <a:off x="4416" y="729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cs typeface="Arial" charset="0"/>
                </a:rPr>
                <a:t>≤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B2D3AD-71C9-498B-9D11-9C35DE779A7D}" type="slidenum">
              <a:rPr lang="en-US"/>
              <a:pPr/>
              <a:t>32</a:t>
            </a:fld>
            <a:endParaRPr lang="en-US"/>
          </a:p>
        </p:txBody>
      </p:sp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	QUICKSORT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Tx/>
              <a:buNone/>
            </a:pPr>
            <a:r>
              <a:rPr lang="en-US" sz="2400">
                <a:latin typeface="Monotype Corsiva" pitchFamily="66" charset="0"/>
              </a:rPr>
              <a:t>Alg.:</a:t>
            </a:r>
            <a:r>
              <a:rPr lang="en-US" sz="2400"/>
              <a:t> QUICKSORT</a:t>
            </a:r>
            <a:r>
              <a:rPr lang="en-US" sz="2400">
                <a:latin typeface="Comic Sans MS" pitchFamily="66" charset="0"/>
              </a:rPr>
              <a:t>(A, p, r)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 sz="2400"/>
              <a:t>	</a:t>
            </a:r>
            <a:r>
              <a:rPr lang="en-US" sz="2400" b="1"/>
              <a:t>if</a:t>
            </a:r>
            <a:r>
              <a:rPr lang="en-US" sz="2400"/>
              <a:t> </a:t>
            </a:r>
            <a:r>
              <a:rPr lang="en-US" sz="2400">
                <a:latin typeface="Comic Sans MS" pitchFamily="66" charset="0"/>
              </a:rPr>
              <a:t>p &lt; r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 sz="2400"/>
              <a:t>	   </a:t>
            </a:r>
            <a:r>
              <a:rPr lang="en-US" sz="2400" b="1"/>
              <a:t>then</a:t>
            </a:r>
            <a:r>
              <a:rPr lang="en-US" sz="2400"/>
              <a:t> </a:t>
            </a:r>
            <a:r>
              <a:rPr lang="en-US" sz="2400">
                <a:latin typeface="Comic Sans MS" pitchFamily="66" charset="0"/>
              </a:rPr>
              <a:t>q</a:t>
            </a:r>
            <a:r>
              <a:rPr lang="en-US" sz="2400"/>
              <a:t> </a:t>
            </a:r>
            <a:r>
              <a:rPr lang="en-US" sz="2400">
                <a:sym typeface="Symbol" pitchFamily="18" charset="2"/>
              </a:rPr>
              <a:t> PARTITION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(A, p, r)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 sz="2400">
                <a:sym typeface="Symbol" pitchFamily="18" charset="2"/>
              </a:rPr>
              <a:t>		     QUICKSORT 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(A, p, q)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 sz="2400">
                <a:sym typeface="Symbol" pitchFamily="18" charset="2"/>
              </a:rPr>
              <a:t>		     QUICKSORT 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(A, q+1, r)</a:t>
            </a:r>
          </a:p>
        </p:txBody>
      </p:sp>
      <p:pic>
        <p:nvPicPr>
          <p:cNvPr id="2887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0813" y="5754688"/>
            <a:ext cx="6500812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8773" name="Text Box 5"/>
          <p:cNvSpPr txBox="1">
            <a:spLocks noChangeArrowheads="1"/>
          </p:cNvSpPr>
          <p:nvPr/>
        </p:nvSpPr>
        <p:spPr bwMode="auto">
          <a:xfrm>
            <a:off x="812800" y="5362575"/>
            <a:ext cx="1846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Recurrence:</a:t>
            </a:r>
          </a:p>
        </p:txBody>
      </p:sp>
      <p:sp>
        <p:nvSpPr>
          <p:cNvPr id="288774" name="Text Box 6"/>
          <p:cNvSpPr txBox="1">
            <a:spLocks noChangeArrowheads="1"/>
          </p:cNvSpPr>
          <p:nvPr/>
        </p:nvSpPr>
        <p:spPr bwMode="auto">
          <a:xfrm>
            <a:off x="4887913" y="1447800"/>
            <a:ext cx="24209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Initially: p=1, r=n</a:t>
            </a:r>
          </a:p>
        </p:txBody>
      </p:sp>
      <p:sp>
        <p:nvSpPr>
          <p:cNvPr id="288775" name="Text Box 7"/>
          <p:cNvSpPr txBox="1">
            <a:spLocks noChangeArrowheads="1"/>
          </p:cNvSpPr>
          <p:nvPr/>
        </p:nvSpPr>
        <p:spPr bwMode="auto">
          <a:xfrm>
            <a:off x="6824663" y="5761038"/>
            <a:ext cx="163195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PARTITION())</a:t>
            </a:r>
          </a:p>
        </p:txBody>
      </p:sp>
      <p:sp>
        <p:nvSpPr>
          <p:cNvPr id="288778" name="Rectangle 10"/>
          <p:cNvSpPr>
            <a:spLocks noChangeArrowheads="1"/>
          </p:cNvSpPr>
          <p:nvPr/>
        </p:nvSpPr>
        <p:spPr bwMode="auto">
          <a:xfrm>
            <a:off x="949325" y="5784850"/>
            <a:ext cx="397192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T(n) = T(q) + T(n – q) + f(</a:t>
            </a:r>
            <a:r>
              <a:rPr lang="en-US" sz="2400">
                <a:solidFill>
                  <a:schemeClr val="accent2"/>
                </a:solidFill>
                <a:sym typeface="Symbol" pitchFamily="18" charset="2"/>
              </a:rPr>
              <a:t>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0265AA-DBFE-46BB-A484-EA372363EA12}" type="slidenum">
              <a:rPr lang="en-US"/>
              <a:pPr/>
              <a:t>33</a:t>
            </a:fld>
            <a:endParaRPr lang="en-US"/>
          </a:p>
        </p:txBody>
      </p:sp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Partitioning the Array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/>
              <a:t>Choosing PARTITION()</a:t>
            </a:r>
          </a:p>
          <a:p>
            <a:pPr lvl="1">
              <a:lnSpc>
                <a:spcPct val="140000"/>
              </a:lnSpc>
            </a:pPr>
            <a:r>
              <a:rPr lang="en-US"/>
              <a:t>There are different ways to do this</a:t>
            </a:r>
          </a:p>
          <a:p>
            <a:pPr lvl="1">
              <a:lnSpc>
                <a:spcPct val="140000"/>
              </a:lnSpc>
            </a:pPr>
            <a:r>
              <a:rPr lang="en-US"/>
              <a:t>Each has its own advantages/disadvantages</a:t>
            </a:r>
          </a:p>
          <a:p>
            <a:pPr>
              <a:lnSpc>
                <a:spcPct val="140000"/>
              </a:lnSpc>
            </a:pPr>
            <a:r>
              <a:rPr lang="en-US"/>
              <a:t>Hoare partition (see prob. 7-1, page 159)</a:t>
            </a:r>
          </a:p>
          <a:p>
            <a:pPr lvl="1">
              <a:lnSpc>
                <a:spcPct val="140000"/>
              </a:lnSpc>
            </a:pPr>
            <a:r>
              <a:rPr lang="en-US"/>
              <a:t>Select a pivot element </a:t>
            </a:r>
            <a:r>
              <a:rPr lang="en-US" b="1">
                <a:latin typeface="Comic Sans MS" pitchFamily="66" charset="0"/>
              </a:rPr>
              <a:t>x</a:t>
            </a:r>
            <a:r>
              <a:rPr lang="en-US"/>
              <a:t> around which to partition</a:t>
            </a:r>
          </a:p>
          <a:p>
            <a:pPr lvl="1">
              <a:lnSpc>
                <a:spcPct val="140000"/>
              </a:lnSpc>
            </a:pPr>
            <a:r>
              <a:rPr lang="en-US"/>
              <a:t>Grows two regions</a:t>
            </a:r>
          </a:p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tx1"/>
                </a:solidFill>
                <a:latin typeface="Comic Sans MS" pitchFamily="66" charset="0"/>
              </a:rPr>
              <a:t>		</a:t>
            </a:r>
            <a:r>
              <a:rPr lang="en-US" sz="2400">
                <a:solidFill>
                  <a:schemeClr val="tx1"/>
                </a:solidFill>
                <a:latin typeface="Comic Sans MS" pitchFamily="66" charset="0"/>
              </a:rPr>
              <a:t>A[p…i] </a:t>
            </a:r>
            <a:r>
              <a:rPr lang="en-US" sz="240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</a:t>
            </a:r>
            <a:r>
              <a:rPr lang="en-US" sz="240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chemeClr val="tx1"/>
                </a:solidFill>
                <a:latin typeface="Comic Sans MS" pitchFamily="66" charset="0"/>
              </a:rPr>
              <a:t>x</a:t>
            </a:r>
            <a:r>
              <a:rPr lang="en-US" sz="2400">
                <a:solidFill>
                  <a:schemeClr val="tx1"/>
                </a:solidFill>
                <a:latin typeface="Comic Sans MS" pitchFamily="66" charset="0"/>
              </a:rPr>
              <a:t> </a:t>
            </a:r>
          </a:p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sz="240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		</a:t>
            </a:r>
            <a:r>
              <a:rPr lang="en-US" sz="2400" b="1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40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  </a:t>
            </a:r>
            <a:r>
              <a:rPr lang="en-US" sz="2400">
                <a:solidFill>
                  <a:schemeClr val="tx1"/>
                </a:solidFill>
                <a:latin typeface="Comic Sans MS" pitchFamily="66" charset="0"/>
              </a:rPr>
              <a:t>A[j…r]</a:t>
            </a:r>
            <a:endParaRPr lang="en-US" sz="2400"/>
          </a:p>
        </p:txBody>
      </p:sp>
      <p:grpSp>
        <p:nvGrpSpPr>
          <p:cNvPr id="289827" name="Group 35"/>
          <p:cNvGrpSpPr>
            <a:grpSpLocks/>
          </p:cNvGrpSpPr>
          <p:nvPr/>
        </p:nvGrpSpPr>
        <p:grpSpPr bwMode="auto">
          <a:xfrm>
            <a:off x="4968875" y="4699000"/>
            <a:ext cx="3317875" cy="1735138"/>
            <a:chOff x="3266" y="1648"/>
            <a:chExt cx="2090" cy="1093"/>
          </a:xfrm>
        </p:grpSpPr>
        <p:grpSp>
          <p:nvGrpSpPr>
            <p:cNvPr id="289826" name="Group 34"/>
            <p:cNvGrpSpPr>
              <a:grpSpLocks/>
            </p:cNvGrpSpPr>
            <p:nvPr/>
          </p:nvGrpSpPr>
          <p:grpSpPr bwMode="auto">
            <a:xfrm>
              <a:off x="3266" y="1648"/>
              <a:ext cx="2090" cy="676"/>
              <a:chOff x="3266" y="1648"/>
              <a:chExt cx="2090" cy="676"/>
            </a:xfrm>
          </p:grpSpPr>
          <p:grpSp>
            <p:nvGrpSpPr>
              <p:cNvPr id="289796" name="Group 4"/>
              <p:cNvGrpSpPr>
                <a:grpSpLocks/>
              </p:cNvGrpSpPr>
              <p:nvPr/>
            </p:nvGrpSpPr>
            <p:grpSpPr bwMode="auto">
              <a:xfrm>
                <a:off x="3266" y="2057"/>
                <a:ext cx="2083" cy="267"/>
                <a:chOff x="480" y="1152"/>
                <a:chExt cx="2083" cy="267"/>
              </a:xfrm>
            </p:grpSpPr>
            <p:sp>
              <p:nvSpPr>
                <p:cNvPr id="289797" name="Rectangle 5"/>
                <p:cNvSpPr>
                  <a:spLocks noChangeArrowheads="1"/>
                </p:cNvSpPr>
                <p:nvPr/>
              </p:nvSpPr>
              <p:spPr bwMode="auto">
                <a:xfrm>
                  <a:off x="2303" y="1152"/>
                  <a:ext cx="260" cy="267"/>
                </a:xfrm>
                <a:prstGeom prst="rect">
                  <a:avLst/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endParaRPr lang="en-US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9798" name="Rectangle 6"/>
                <p:cNvSpPr>
                  <a:spLocks noChangeArrowheads="1"/>
                </p:cNvSpPr>
                <p:nvPr/>
              </p:nvSpPr>
              <p:spPr bwMode="auto">
                <a:xfrm>
                  <a:off x="2042" y="1152"/>
                  <a:ext cx="261" cy="267"/>
                </a:xfrm>
                <a:prstGeom prst="rect">
                  <a:avLst/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endParaRPr lang="en-US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9799" name="Rectangle 7"/>
                <p:cNvSpPr>
                  <a:spLocks noChangeArrowheads="1"/>
                </p:cNvSpPr>
                <p:nvPr/>
              </p:nvSpPr>
              <p:spPr bwMode="auto">
                <a:xfrm>
                  <a:off x="1782" y="1152"/>
                  <a:ext cx="260" cy="267"/>
                </a:xfrm>
                <a:prstGeom prst="rect">
                  <a:avLst/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endParaRPr lang="en-US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9800" name="Rectangle 8"/>
                <p:cNvSpPr>
                  <a:spLocks noChangeArrowheads="1"/>
                </p:cNvSpPr>
                <p:nvPr/>
              </p:nvSpPr>
              <p:spPr bwMode="auto">
                <a:xfrm>
                  <a:off x="1522" y="1152"/>
                  <a:ext cx="260" cy="2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endParaRPr lang="en-US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9801" name="Rectangle 9"/>
                <p:cNvSpPr>
                  <a:spLocks noChangeArrowheads="1"/>
                </p:cNvSpPr>
                <p:nvPr/>
              </p:nvSpPr>
              <p:spPr bwMode="auto">
                <a:xfrm>
                  <a:off x="1261" y="1152"/>
                  <a:ext cx="261" cy="2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endParaRPr lang="en-US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9802" name="Rectangle 10"/>
                <p:cNvSpPr>
                  <a:spLocks noChangeArrowheads="1"/>
                </p:cNvSpPr>
                <p:nvPr/>
              </p:nvSpPr>
              <p:spPr bwMode="auto">
                <a:xfrm>
                  <a:off x="1001" y="1152"/>
                  <a:ext cx="260" cy="267"/>
                </a:xfrm>
                <a:prstGeom prst="rect">
                  <a:avLst/>
                </a:prstGeom>
                <a:solidFill>
                  <a:srgbClr val="EAEAEA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endParaRPr lang="en-US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9803" name="Rectangle 11"/>
                <p:cNvSpPr>
                  <a:spLocks noChangeArrowheads="1"/>
                </p:cNvSpPr>
                <p:nvPr/>
              </p:nvSpPr>
              <p:spPr bwMode="auto">
                <a:xfrm>
                  <a:off x="740" y="1152"/>
                  <a:ext cx="261" cy="267"/>
                </a:xfrm>
                <a:prstGeom prst="rect">
                  <a:avLst/>
                </a:prstGeom>
                <a:solidFill>
                  <a:srgbClr val="EAEAEA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endParaRPr lang="en-US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9804" name="Rectangle 12"/>
                <p:cNvSpPr>
                  <a:spLocks noChangeArrowheads="1"/>
                </p:cNvSpPr>
                <p:nvPr/>
              </p:nvSpPr>
              <p:spPr bwMode="auto">
                <a:xfrm>
                  <a:off x="480" y="1152"/>
                  <a:ext cx="260" cy="267"/>
                </a:xfrm>
                <a:prstGeom prst="rect">
                  <a:avLst/>
                </a:prstGeom>
                <a:solidFill>
                  <a:srgbClr val="EAEAEA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endParaRPr lang="en-US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9805" name="Line 13"/>
                <p:cNvSpPr>
                  <a:spLocks noChangeShapeType="1"/>
                </p:cNvSpPr>
                <p:nvPr/>
              </p:nvSpPr>
              <p:spPr bwMode="auto">
                <a:xfrm>
                  <a:off x="480" y="1152"/>
                  <a:ext cx="2083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9806" name="Line 14"/>
                <p:cNvSpPr>
                  <a:spLocks noChangeShapeType="1"/>
                </p:cNvSpPr>
                <p:nvPr/>
              </p:nvSpPr>
              <p:spPr bwMode="auto">
                <a:xfrm>
                  <a:off x="480" y="1419"/>
                  <a:ext cx="2083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9807" name="Line 15"/>
                <p:cNvSpPr>
                  <a:spLocks noChangeShapeType="1"/>
                </p:cNvSpPr>
                <p:nvPr/>
              </p:nvSpPr>
              <p:spPr bwMode="auto">
                <a:xfrm>
                  <a:off x="480" y="1152"/>
                  <a:ext cx="0" cy="267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9808" name="Line 16"/>
                <p:cNvSpPr>
                  <a:spLocks noChangeShapeType="1"/>
                </p:cNvSpPr>
                <p:nvPr/>
              </p:nvSpPr>
              <p:spPr bwMode="auto">
                <a:xfrm>
                  <a:off x="740" y="1152"/>
                  <a:ext cx="0" cy="26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9809" name="Line 17"/>
                <p:cNvSpPr>
                  <a:spLocks noChangeShapeType="1"/>
                </p:cNvSpPr>
                <p:nvPr/>
              </p:nvSpPr>
              <p:spPr bwMode="auto">
                <a:xfrm>
                  <a:off x="1001" y="1152"/>
                  <a:ext cx="0" cy="26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9810" name="Line 18"/>
                <p:cNvSpPr>
                  <a:spLocks noChangeShapeType="1"/>
                </p:cNvSpPr>
                <p:nvPr/>
              </p:nvSpPr>
              <p:spPr bwMode="auto">
                <a:xfrm>
                  <a:off x="1261" y="1152"/>
                  <a:ext cx="0" cy="26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9811" name="Line 19"/>
                <p:cNvSpPr>
                  <a:spLocks noChangeShapeType="1"/>
                </p:cNvSpPr>
                <p:nvPr/>
              </p:nvSpPr>
              <p:spPr bwMode="auto">
                <a:xfrm>
                  <a:off x="1522" y="1152"/>
                  <a:ext cx="0" cy="26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9812" name="Line 20"/>
                <p:cNvSpPr>
                  <a:spLocks noChangeShapeType="1"/>
                </p:cNvSpPr>
                <p:nvPr/>
              </p:nvSpPr>
              <p:spPr bwMode="auto">
                <a:xfrm>
                  <a:off x="1782" y="1152"/>
                  <a:ext cx="0" cy="26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9813" name="Line 21"/>
                <p:cNvSpPr>
                  <a:spLocks noChangeShapeType="1"/>
                </p:cNvSpPr>
                <p:nvPr/>
              </p:nvSpPr>
              <p:spPr bwMode="auto">
                <a:xfrm>
                  <a:off x="2042" y="1152"/>
                  <a:ext cx="0" cy="26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9814" name="Line 22"/>
                <p:cNvSpPr>
                  <a:spLocks noChangeShapeType="1"/>
                </p:cNvSpPr>
                <p:nvPr/>
              </p:nvSpPr>
              <p:spPr bwMode="auto">
                <a:xfrm>
                  <a:off x="2303" y="1152"/>
                  <a:ext cx="0" cy="26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9815" name="Line 23"/>
                <p:cNvSpPr>
                  <a:spLocks noChangeShapeType="1"/>
                </p:cNvSpPr>
                <p:nvPr/>
              </p:nvSpPr>
              <p:spPr bwMode="auto">
                <a:xfrm>
                  <a:off x="2563" y="1152"/>
                  <a:ext cx="0" cy="267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9816" name="AutoShape 24"/>
              <p:cNvSpPr>
                <a:spLocks/>
              </p:cNvSpPr>
              <p:nvPr/>
            </p:nvSpPr>
            <p:spPr bwMode="auto">
              <a:xfrm rot="5400000">
                <a:off x="3609" y="1589"/>
                <a:ext cx="110" cy="784"/>
              </a:xfrm>
              <a:prstGeom prst="leftBrace">
                <a:avLst>
                  <a:gd name="adj1" fmla="val 59394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9817" name="AutoShape 25"/>
              <p:cNvSpPr>
                <a:spLocks/>
              </p:cNvSpPr>
              <p:nvPr/>
            </p:nvSpPr>
            <p:spPr bwMode="auto">
              <a:xfrm rot="5400000">
                <a:off x="4917" y="1604"/>
                <a:ext cx="96" cy="768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9818" name="Text Box 26"/>
              <p:cNvSpPr txBox="1">
                <a:spLocks noChangeArrowheads="1"/>
              </p:cNvSpPr>
              <p:nvPr/>
            </p:nvSpPr>
            <p:spPr bwMode="auto">
              <a:xfrm>
                <a:off x="3413" y="1648"/>
                <a:ext cx="8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A[p…i] </a:t>
                </a:r>
                <a:r>
                  <a:rPr lang="en-US">
                    <a:latin typeface="Comic Sans MS" pitchFamily="66" charset="0"/>
                    <a:sym typeface="Symbol" pitchFamily="18" charset="2"/>
                  </a:rPr>
                  <a:t></a:t>
                </a:r>
                <a:r>
                  <a:rPr lang="en-US">
                    <a:latin typeface="Comic Sans MS" pitchFamily="66" charset="0"/>
                  </a:rPr>
                  <a:t> x </a:t>
                </a:r>
              </a:p>
            </p:txBody>
          </p:sp>
          <p:sp>
            <p:nvSpPr>
              <p:cNvPr id="289819" name="Text Box 27"/>
              <p:cNvSpPr txBox="1">
                <a:spLocks noChangeArrowheads="1"/>
              </p:cNvSpPr>
              <p:nvPr/>
            </p:nvSpPr>
            <p:spPr bwMode="auto">
              <a:xfrm>
                <a:off x="4553" y="1648"/>
                <a:ext cx="80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  <a:sym typeface="Symbol" pitchFamily="18" charset="2"/>
                  </a:rPr>
                  <a:t>x  </a:t>
                </a:r>
                <a:r>
                  <a:rPr lang="en-US">
                    <a:latin typeface="Comic Sans MS" pitchFamily="66" charset="0"/>
                  </a:rPr>
                  <a:t>A[j…r]</a:t>
                </a:r>
              </a:p>
            </p:txBody>
          </p:sp>
        </p:grpSp>
        <p:grpSp>
          <p:nvGrpSpPr>
            <p:cNvPr id="289820" name="Group 28"/>
            <p:cNvGrpSpPr>
              <a:grpSpLocks/>
            </p:cNvGrpSpPr>
            <p:nvPr/>
          </p:nvGrpSpPr>
          <p:grpSpPr bwMode="auto">
            <a:xfrm>
              <a:off x="3844" y="2357"/>
              <a:ext cx="148" cy="375"/>
              <a:chOff x="3308" y="2215"/>
              <a:chExt cx="148" cy="375"/>
            </a:xfrm>
          </p:grpSpPr>
          <p:sp>
            <p:nvSpPr>
              <p:cNvPr id="289821" name="Text Box 29"/>
              <p:cNvSpPr txBox="1">
                <a:spLocks noChangeArrowheads="1"/>
              </p:cNvSpPr>
              <p:nvPr/>
            </p:nvSpPr>
            <p:spPr bwMode="auto">
              <a:xfrm>
                <a:off x="3308" y="2359"/>
                <a:ext cx="14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i</a:t>
                </a:r>
              </a:p>
            </p:txBody>
          </p:sp>
          <p:sp>
            <p:nvSpPr>
              <p:cNvPr id="289822" name="Line 30"/>
              <p:cNvSpPr>
                <a:spLocks noChangeShapeType="1"/>
              </p:cNvSpPr>
              <p:nvPr/>
            </p:nvSpPr>
            <p:spPr bwMode="auto">
              <a:xfrm flipV="1">
                <a:off x="3382" y="2215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9823" name="Group 31"/>
            <p:cNvGrpSpPr>
              <a:grpSpLocks/>
            </p:cNvGrpSpPr>
            <p:nvPr/>
          </p:nvGrpSpPr>
          <p:grpSpPr bwMode="auto">
            <a:xfrm>
              <a:off x="4647" y="2366"/>
              <a:ext cx="148" cy="375"/>
              <a:chOff x="5560" y="2224"/>
              <a:chExt cx="148" cy="375"/>
            </a:xfrm>
          </p:grpSpPr>
          <p:sp>
            <p:nvSpPr>
              <p:cNvPr id="289824" name="Text Box 32"/>
              <p:cNvSpPr txBox="1">
                <a:spLocks noChangeArrowheads="1"/>
              </p:cNvSpPr>
              <p:nvPr/>
            </p:nvSpPr>
            <p:spPr bwMode="auto">
              <a:xfrm>
                <a:off x="5560" y="2368"/>
                <a:ext cx="14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j</a:t>
                </a:r>
              </a:p>
            </p:txBody>
          </p:sp>
          <p:sp>
            <p:nvSpPr>
              <p:cNvPr id="289825" name="Line 33"/>
              <p:cNvSpPr>
                <a:spLocks noChangeShapeType="1"/>
              </p:cNvSpPr>
              <p:nvPr/>
            </p:nvSpPr>
            <p:spPr bwMode="auto">
              <a:xfrm flipV="1">
                <a:off x="5634" y="222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90CE2C-4F85-4E47-A5CF-16449E5BC076}" type="slidenum">
              <a:rPr lang="en-US"/>
              <a:pPr/>
              <a:t>34</a:t>
            </a:fld>
            <a:endParaRPr lang="en-US"/>
          </a:p>
        </p:txBody>
      </p:sp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grpSp>
        <p:nvGrpSpPr>
          <p:cNvPr id="290819" name="Group 3"/>
          <p:cNvGrpSpPr>
            <a:grpSpLocks/>
          </p:cNvGrpSpPr>
          <p:nvPr/>
        </p:nvGrpSpPr>
        <p:grpSpPr bwMode="auto">
          <a:xfrm>
            <a:off x="4876800" y="1828800"/>
            <a:ext cx="3306763" cy="1066800"/>
            <a:chOff x="3072" y="1152"/>
            <a:chExt cx="2083" cy="672"/>
          </a:xfrm>
        </p:grpSpPr>
        <p:grpSp>
          <p:nvGrpSpPr>
            <p:cNvPr id="290820" name="Group 4"/>
            <p:cNvGrpSpPr>
              <a:grpSpLocks/>
            </p:cNvGrpSpPr>
            <p:nvPr/>
          </p:nvGrpSpPr>
          <p:grpSpPr bwMode="auto">
            <a:xfrm>
              <a:off x="3072" y="1152"/>
              <a:ext cx="2083" cy="267"/>
              <a:chOff x="480" y="1152"/>
              <a:chExt cx="2083" cy="267"/>
            </a:xfrm>
          </p:grpSpPr>
          <p:sp>
            <p:nvSpPr>
              <p:cNvPr id="290821" name="Rectangle 5"/>
              <p:cNvSpPr>
                <a:spLocks noChangeArrowheads="1"/>
              </p:cNvSpPr>
              <p:nvPr/>
            </p:nvSpPr>
            <p:spPr bwMode="auto">
              <a:xfrm>
                <a:off x="2303" y="1152"/>
                <a:ext cx="260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7</a:t>
                </a:r>
              </a:p>
            </p:txBody>
          </p:sp>
          <p:sp>
            <p:nvSpPr>
              <p:cNvPr id="290822" name="Rectangle 6"/>
              <p:cNvSpPr>
                <a:spLocks noChangeArrowheads="1"/>
              </p:cNvSpPr>
              <p:nvPr/>
            </p:nvSpPr>
            <p:spPr bwMode="auto">
              <a:xfrm>
                <a:off x="2042" y="1152"/>
                <a:ext cx="261" cy="267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290823" name="Rectangle 7"/>
              <p:cNvSpPr>
                <a:spLocks noChangeArrowheads="1"/>
              </p:cNvSpPr>
              <p:nvPr/>
            </p:nvSpPr>
            <p:spPr bwMode="auto">
              <a:xfrm>
                <a:off x="1782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290824" name="Rectangle 8"/>
              <p:cNvSpPr>
                <a:spLocks noChangeArrowheads="1"/>
              </p:cNvSpPr>
              <p:nvPr/>
            </p:nvSpPr>
            <p:spPr bwMode="auto">
              <a:xfrm>
                <a:off x="1522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4</a:t>
                </a:r>
              </a:p>
            </p:txBody>
          </p:sp>
          <p:sp>
            <p:nvSpPr>
              <p:cNvPr id="290825" name="Rectangle 9"/>
              <p:cNvSpPr>
                <a:spLocks noChangeArrowheads="1"/>
              </p:cNvSpPr>
              <p:nvPr/>
            </p:nvSpPr>
            <p:spPr bwMode="auto">
              <a:xfrm>
                <a:off x="1261" y="1152"/>
                <a:ext cx="261" cy="267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6</a:t>
                </a:r>
              </a:p>
            </p:txBody>
          </p:sp>
          <p:sp>
            <p:nvSpPr>
              <p:cNvPr id="290826" name="Rectangle 10"/>
              <p:cNvSpPr>
                <a:spLocks noChangeArrowheads="1"/>
              </p:cNvSpPr>
              <p:nvPr/>
            </p:nvSpPr>
            <p:spPr bwMode="auto">
              <a:xfrm>
                <a:off x="1001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290827" name="Rectangle 11"/>
              <p:cNvSpPr>
                <a:spLocks noChangeArrowheads="1"/>
              </p:cNvSpPr>
              <p:nvPr/>
            </p:nvSpPr>
            <p:spPr bwMode="auto">
              <a:xfrm>
                <a:off x="740" y="1152"/>
                <a:ext cx="261" cy="267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290828" name="Rectangle 12"/>
              <p:cNvSpPr>
                <a:spLocks noChangeArrowheads="1"/>
              </p:cNvSpPr>
              <p:nvPr/>
            </p:nvSpPr>
            <p:spPr bwMode="auto">
              <a:xfrm>
                <a:off x="480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5</a:t>
                </a:r>
              </a:p>
            </p:txBody>
          </p:sp>
          <p:sp>
            <p:nvSpPr>
              <p:cNvPr id="290829" name="Line 13"/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830" name="Line 14"/>
              <p:cNvSpPr>
                <a:spLocks noChangeShapeType="1"/>
              </p:cNvSpPr>
              <p:nvPr/>
            </p:nvSpPr>
            <p:spPr bwMode="auto">
              <a:xfrm>
                <a:off x="480" y="1419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831" name="Line 15"/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832" name="Line 16"/>
              <p:cNvSpPr>
                <a:spLocks noChangeShapeType="1"/>
              </p:cNvSpPr>
              <p:nvPr/>
            </p:nvSpPr>
            <p:spPr bwMode="auto">
              <a:xfrm>
                <a:off x="740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833" name="Line 17"/>
              <p:cNvSpPr>
                <a:spLocks noChangeShapeType="1"/>
              </p:cNvSpPr>
              <p:nvPr/>
            </p:nvSpPr>
            <p:spPr bwMode="auto">
              <a:xfrm>
                <a:off x="100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834" name="Line 18"/>
              <p:cNvSpPr>
                <a:spLocks noChangeShapeType="1"/>
              </p:cNvSpPr>
              <p:nvPr/>
            </p:nvSpPr>
            <p:spPr bwMode="auto">
              <a:xfrm>
                <a:off x="126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835" name="Line 19"/>
              <p:cNvSpPr>
                <a:spLocks noChangeShapeType="1"/>
              </p:cNvSpPr>
              <p:nvPr/>
            </p:nvSpPr>
            <p:spPr bwMode="auto">
              <a:xfrm>
                <a:off x="152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836" name="Line 20"/>
              <p:cNvSpPr>
                <a:spLocks noChangeShapeType="1"/>
              </p:cNvSpPr>
              <p:nvPr/>
            </p:nvSpPr>
            <p:spPr bwMode="auto">
              <a:xfrm>
                <a:off x="178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837" name="Line 21"/>
              <p:cNvSpPr>
                <a:spLocks noChangeShapeType="1"/>
              </p:cNvSpPr>
              <p:nvPr/>
            </p:nvSpPr>
            <p:spPr bwMode="auto">
              <a:xfrm>
                <a:off x="204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838" name="Line 22"/>
              <p:cNvSpPr>
                <a:spLocks noChangeShapeType="1"/>
              </p:cNvSpPr>
              <p:nvPr/>
            </p:nvSpPr>
            <p:spPr bwMode="auto">
              <a:xfrm>
                <a:off x="2303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839" name="Line 23"/>
              <p:cNvSpPr>
                <a:spLocks noChangeShapeType="1"/>
              </p:cNvSpPr>
              <p:nvPr/>
            </p:nvSpPr>
            <p:spPr bwMode="auto">
              <a:xfrm>
                <a:off x="2563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0840" name="Text Box 24"/>
            <p:cNvSpPr txBox="1">
              <a:spLocks noChangeArrowheads="1"/>
            </p:cNvSpPr>
            <p:nvPr/>
          </p:nvSpPr>
          <p:spPr bwMode="auto">
            <a:xfrm>
              <a:off x="3116" y="1593"/>
              <a:ext cx="1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i</a:t>
              </a:r>
            </a:p>
          </p:txBody>
        </p:sp>
        <p:sp>
          <p:nvSpPr>
            <p:cNvPr id="290841" name="Text Box 25"/>
            <p:cNvSpPr txBox="1">
              <a:spLocks noChangeArrowheads="1"/>
            </p:cNvSpPr>
            <p:nvPr/>
          </p:nvSpPr>
          <p:spPr bwMode="auto">
            <a:xfrm>
              <a:off x="4704" y="1593"/>
              <a:ext cx="1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j</a:t>
              </a:r>
            </a:p>
          </p:txBody>
        </p:sp>
        <p:sp>
          <p:nvSpPr>
            <p:cNvPr id="290842" name="Line 26"/>
            <p:cNvSpPr>
              <a:spLocks noChangeShapeType="1"/>
            </p:cNvSpPr>
            <p:nvPr/>
          </p:nvSpPr>
          <p:spPr bwMode="auto">
            <a:xfrm flipV="1">
              <a:off x="3190" y="144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0843" name="Line 27"/>
            <p:cNvSpPr>
              <a:spLocks noChangeShapeType="1"/>
            </p:cNvSpPr>
            <p:nvPr/>
          </p:nvSpPr>
          <p:spPr bwMode="auto">
            <a:xfrm flipV="1">
              <a:off x="4778" y="144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0844" name="Group 28"/>
          <p:cNvGrpSpPr>
            <a:grpSpLocks/>
          </p:cNvGrpSpPr>
          <p:nvPr/>
        </p:nvGrpSpPr>
        <p:grpSpPr bwMode="auto">
          <a:xfrm>
            <a:off x="609600" y="3505200"/>
            <a:ext cx="3306763" cy="1066800"/>
            <a:chOff x="384" y="2208"/>
            <a:chExt cx="2083" cy="672"/>
          </a:xfrm>
        </p:grpSpPr>
        <p:grpSp>
          <p:nvGrpSpPr>
            <p:cNvPr id="290845" name="Group 29"/>
            <p:cNvGrpSpPr>
              <a:grpSpLocks/>
            </p:cNvGrpSpPr>
            <p:nvPr/>
          </p:nvGrpSpPr>
          <p:grpSpPr bwMode="auto">
            <a:xfrm>
              <a:off x="384" y="2208"/>
              <a:ext cx="2083" cy="267"/>
              <a:chOff x="480" y="1152"/>
              <a:chExt cx="2083" cy="267"/>
            </a:xfrm>
          </p:grpSpPr>
          <p:sp>
            <p:nvSpPr>
              <p:cNvPr id="290846" name="Rectangle 30"/>
              <p:cNvSpPr>
                <a:spLocks noChangeArrowheads="1"/>
              </p:cNvSpPr>
              <p:nvPr/>
            </p:nvSpPr>
            <p:spPr bwMode="auto">
              <a:xfrm>
                <a:off x="2303" y="1152"/>
                <a:ext cx="260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7</a:t>
                </a:r>
              </a:p>
            </p:txBody>
          </p:sp>
          <p:sp>
            <p:nvSpPr>
              <p:cNvPr id="290847" name="Rectangle 31"/>
              <p:cNvSpPr>
                <a:spLocks noChangeArrowheads="1"/>
              </p:cNvSpPr>
              <p:nvPr/>
            </p:nvSpPr>
            <p:spPr bwMode="auto">
              <a:xfrm>
                <a:off x="2042" y="1152"/>
                <a:ext cx="261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5</a:t>
                </a:r>
              </a:p>
            </p:txBody>
          </p:sp>
          <p:sp>
            <p:nvSpPr>
              <p:cNvPr id="290848" name="Rectangle 32"/>
              <p:cNvSpPr>
                <a:spLocks noChangeArrowheads="1"/>
              </p:cNvSpPr>
              <p:nvPr/>
            </p:nvSpPr>
            <p:spPr bwMode="auto">
              <a:xfrm>
                <a:off x="1782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290849" name="Rectangle 33"/>
              <p:cNvSpPr>
                <a:spLocks noChangeArrowheads="1"/>
              </p:cNvSpPr>
              <p:nvPr/>
            </p:nvSpPr>
            <p:spPr bwMode="auto">
              <a:xfrm>
                <a:off x="1522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4</a:t>
                </a:r>
              </a:p>
            </p:txBody>
          </p:sp>
          <p:sp>
            <p:nvSpPr>
              <p:cNvPr id="290850" name="Rectangle 34"/>
              <p:cNvSpPr>
                <a:spLocks noChangeArrowheads="1"/>
              </p:cNvSpPr>
              <p:nvPr/>
            </p:nvSpPr>
            <p:spPr bwMode="auto">
              <a:xfrm>
                <a:off x="1261" y="1152"/>
                <a:ext cx="261" cy="267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6</a:t>
                </a:r>
              </a:p>
            </p:txBody>
          </p:sp>
          <p:sp>
            <p:nvSpPr>
              <p:cNvPr id="290851" name="Rectangle 35"/>
              <p:cNvSpPr>
                <a:spLocks noChangeArrowheads="1"/>
              </p:cNvSpPr>
              <p:nvPr/>
            </p:nvSpPr>
            <p:spPr bwMode="auto">
              <a:xfrm>
                <a:off x="1001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290852" name="Rectangle 36"/>
              <p:cNvSpPr>
                <a:spLocks noChangeArrowheads="1"/>
              </p:cNvSpPr>
              <p:nvPr/>
            </p:nvSpPr>
            <p:spPr bwMode="auto">
              <a:xfrm>
                <a:off x="740" y="1152"/>
                <a:ext cx="261" cy="267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290853" name="Rectangle 37"/>
              <p:cNvSpPr>
                <a:spLocks noChangeArrowheads="1"/>
              </p:cNvSpPr>
              <p:nvPr/>
            </p:nvSpPr>
            <p:spPr bwMode="auto">
              <a:xfrm>
                <a:off x="480" y="1152"/>
                <a:ext cx="260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290854" name="Line 38"/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855" name="Line 39"/>
              <p:cNvSpPr>
                <a:spLocks noChangeShapeType="1"/>
              </p:cNvSpPr>
              <p:nvPr/>
            </p:nvSpPr>
            <p:spPr bwMode="auto">
              <a:xfrm>
                <a:off x="480" y="1419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856" name="Line 40"/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857" name="Line 41"/>
              <p:cNvSpPr>
                <a:spLocks noChangeShapeType="1"/>
              </p:cNvSpPr>
              <p:nvPr/>
            </p:nvSpPr>
            <p:spPr bwMode="auto">
              <a:xfrm>
                <a:off x="740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858" name="Line 42"/>
              <p:cNvSpPr>
                <a:spLocks noChangeShapeType="1"/>
              </p:cNvSpPr>
              <p:nvPr/>
            </p:nvSpPr>
            <p:spPr bwMode="auto">
              <a:xfrm>
                <a:off x="100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859" name="Line 43"/>
              <p:cNvSpPr>
                <a:spLocks noChangeShapeType="1"/>
              </p:cNvSpPr>
              <p:nvPr/>
            </p:nvSpPr>
            <p:spPr bwMode="auto">
              <a:xfrm>
                <a:off x="126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860" name="Line 44"/>
              <p:cNvSpPr>
                <a:spLocks noChangeShapeType="1"/>
              </p:cNvSpPr>
              <p:nvPr/>
            </p:nvSpPr>
            <p:spPr bwMode="auto">
              <a:xfrm>
                <a:off x="152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861" name="Line 45"/>
              <p:cNvSpPr>
                <a:spLocks noChangeShapeType="1"/>
              </p:cNvSpPr>
              <p:nvPr/>
            </p:nvSpPr>
            <p:spPr bwMode="auto">
              <a:xfrm>
                <a:off x="178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862" name="Line 46"/>
              <p:cNvSpPr>
                <a:spLocks noChangeShapeType="1"/>
              </p:cNvSpPr>
              <p:nvPr/>
            </p:nvSpPr>
            <p:spPr bwMode="auto">
              <a:xfrm>
                <a:off x="204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863" name="Line 47"/>
              <p:cNvSpPr>
                <a:spLocks noChangeShapeType="1"/>
              </p:cNvSpPr>
              <p:nvPr/>
            </p:nvSpPr>
            <p:spPr bwMode="auto">
              <a:xfrm>
                <a:off x="2303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864" name="Line 48"/>
              <p:cNvSpPr>
                <a:spLocks noChangeShapeType="1"/>
              </p:cNvSpPr>
              <p:nvPr/>
            </p:nvSpPr>
            <p:spPr bwMode="auto">
              <a:xfrm>
                <a:off x="2563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0865" name="Text Box 49"/>
            <p:cNvSpPr txBox="1">
              <a:spLocks noChangeArrowheads="1"/>
            </p:cNvSpPr>
            <p:nvPr/>
          </p:nvSpPr>
          <p:spPr bwMode="auto">
            <a:xfrm>
              <a:off x="428" y="2649"/>
              <a:ext cx="1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i</a:t>
              </a:r>
            </a:p>
          </p:txBody>
        </p:sp>
        <p:sp>
          <p:nvSpPr>
            <p:cNvPr id="290866" name="Text Box 50"/>
            <p:cNvSpPr txBox="1">
              <a:spLocks noChangeArrowheads="1"/>
            </p:cNvSpPr>
            <p:nvPr/>
          </p:nvSpPr>
          <p:spPr bwMode="auto">
            <a:xfrm>
              <a:off x="2016" y="2649"/>
              <a:ext cx="1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j</a:t>
              </a:r>
            </a:p>
          </p:txBody>
        </p:sp>
        <p:sp>
          <p:nvSpPr>
            <p:cNvPr id="290867" name="Line 51"/>
            <p:cNvSpPr>
              <a:spLocks noChangeShapeType="1"/>
            </p:cNvSpPr>
            <p:nvPr/>
          </p:nvSpPr>
          <p:spPr bwMode="auto">
            <a:xfrm flipV="1">
              <a:off x="502" y="250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0868" name="Line 52"/>
            <p:cNvSpPr>
              <a:spLocks noChangeShapeType="1"/>
            </p:cNvSpPr>
            <p:nvPr/>
          </p:nvSpPr>
          <p:spPr bwMode="auto">
            <a:xfrm flipV="1">
              <a:off x="2090" y="250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0869" name="Group 53"/>
          <p:cNvGrpSpPr>
            <a:grpSpLocks/>
          </p:cNvGrpSpPr>
          <p:nvPr/>
        </p:nvGrpSpPr>
        <p:grpSpPr bwMode="auto">
          <a:xfrm>
            <a:off x="4876800" y="3505200"/>
            <a:ext cx="3306763" cy="1066800"/>
            <a:chOff x="3072" y="2208"/>
            <a:chExt cx="2083" cy="672"/>
          </a:xfrm>
        </p:grpSpPr>
        <p:grpSp>
          <p:nvGrpSpPr>
            <p:cNvPr id="290870" name="Group 54"/>
            <p:cNvGrpSpPr>
              <a:grpSpLocks/>
            </p:cNvGrpSpPr>
            <p:nvPr/>
          </p:nvGrpSpPr>
          <p:grpSpPr bwMode="auto">
            <a:xfrm>
              <a:off x="3072" y="2208"/>
              <a:ext cx="2083" cy="267"/>
              <a:chOff x="480" y="1152"/>
              <a:chExt cx="2083" cy="267"/>
            </a:xfrm>
          </p:grpSpPr>
          <p:sp>
            <p:nvSpPr>
              <p:cNvPr id="290871" name="Rectangle 55"/>
              <p:cNvSpPr>
                <a:spLocks noChangeArrowheads="1"/>
              </p:cNvSpPr>
              <p:nvPr/>
            </p:nvSpPr>
            <p:spPr bwMode="auto">
              <a:xfrm>
                <a:off x="2303" y="1152"/>
                <a:ext cx="260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7</a:t>
                </a:r>
              </a:p>
            </p:txBody>
          </p:sp>
          <p:sp>
            <p:nvSpPr>
              <p:cNvPr id="290872" name="Rectangle 56"/>
              <p:cNvSpPr>
                <a:spLocks noChangeArrowheads="1"/>
              </p:cNvSpPr>
              <p:nvPr/>
            </p:nvSpPr>
            <p:spPr bwMode="auto">
              <a:xfrm>
                <a:off x="2042" y="1152"/>
                <a:ext cx="261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5</a:t>
                </a:r>
              </a:p>
            </p:txBody>
          </p:sp>
          <p:sp>
            <p:nvSpPr>
              <p:cNvPr id="290873" name="Rectangle 57"/>
              <p:cNvSpPr>
                <a:spLocks noChangeArrowheads="1"/>
              </p:cNvSpPr>
              <p:nvPr/>
            </p:nvSpPr>
            <p:spPr bwMode="auto">
              <a:xfrm>
                <a:off x="1782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290874" name="Rectangle 58"/>
              <p:cNvSpPr>
                <a:spLocks noChangeArrowheads="1"/>
              </p:cNvSpPr>
              <p:nvPr/>
            </p:nvSpPr>
            <p:spPr bwMode="auto">
              <a:xfrm>
                <a:off x="1522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4</a:t>
                </a:r>
              </a:p>
            </p:txBody>
          </p:sp>
          <p:sp>
            <p:nvSpPr>
              <p:cNvPr id="290875" name="Rectangle 59"/>
              <p:cNvSpPr>
                <a:spLocks noChangeArrowheads="1"/>
              </p:cNvSpPr>
              <p:nvPr/>
            </p:nvSpPr>
            <p:spPr bwMode="auto">
              <a:xfrm>
                <a:off x="1261" y="1152"/>
                <a:ext cx="261" cy="267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6</a:t>
                </a:r>
              </a:p>
            </p:txBody>
          </p:sp>
          <p:sp>
            <p:nvSpPr>
              <p:cNvPr id="290876" name="Rectangle 60"/>
              <p:cNvSpPr>
                <a:spLocks noChangeArrowheads="1"/>
              </p:cNvSpPr>
              <p:nvPr/>
            </p:nvSpPr>
            <p:spPr bwMode="auto">
              <a:xfrm>
                <a:off x="1001" y="1152"/>
                <a:ext cx="260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290877" name="Rectangle 61"/>
              <p:cNvSpPr>
                <a:spLocks noChangeArrowheads="1"/>
              </p:cNvSpPr>
              <p:nvPr/>
            </p:nvSpPr>
            <p:spPr bwMode="auto">
              <a:xfrm>
                <a:off x="740" y="1152"/>
                <a:ext cx="261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290878" name="Rectangle 62"/>
              <p:cNvSpPr>
                <a:spLocks noChangeArrowheads="1"/>
              </p:cNvSpPr>
              <p:nvPr/>
            </p:nvSpPr>
            <p:spPr bwMode="auto">
              <a:xfrm>
                <a:off x="480" y="1152"/>
                <a:ext cx="260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290879" name="Line 63"/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880" name="Line 64"/>
              <p:cNvSpPr>
                <a:spLocks noChangeShapeType="1"/>
              </p:cNvSpPr>
              <p:nvPr/>
            </p:nvSpPr>
            <p:spPr bwMode="auto">
              <a:xfrm>
                <a:off x="480" y="1419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881" name="Line 65"/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882" name="Line 66"/>
              <p:cNvSpPr>
                <a:spLocks noChangeShapeType="1"/>
              </p:cNvSpPr>
              <p:nvPr/>
            </p:nvSpPr>
            <p:spPr bwMode="auto">
              <a:xfrm>
                <a:off x="740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883" name="Line 67"/>
              <p:cNvSpPr>
                <a:spLocks noChangeShapeType="1"/>
              </p:cNvSpPr>
              <p:nvPr/>
            </p:nvSpPr>
            <p:spPr bwMode="auto">
              <a:xfrm>
                <a:off x="100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884" name="Line 68"/>
              <p:cNvSpPr>
                <a:spLocks noChangeShapeType="1"/>
              </p:cNvSpPr>
              <p:nvPr/>
            </p:nvSpPr>
            <p:spPr bwMode="auto">
              <a:xfrm>
                <a:off x="126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885" name="Line 69"/>
              <p:cNvSpPr>
                <a:spLocks noChangeShapeType="1"/>
              </p:cNvSpPr>
              <p:nvPr/>
            </p:nvSpPr>
            <p:spPr bwMode="auto">
              <a:xfrm>
                <a:off x="152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886" name="Line 70"/>
              <p:cNvSpPr>
                <a:spLocks noChangeShapeType="1"/>
              </p:cNvSpPr>
              <p:nvPr/>
            </p:nvSpPr>
            <p:spPr bwMode="auto">
              <a:xfrm>
                <a:off x="178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887" name="Line 71"/>
              <p:cNvSpPr>
                <a:spLocks noChangeShapeType="1"/>
              </p:cNvSpPr>
              <p:nvPr/>
            </p:nvSpPr>
            <p:spPr bwMode="auto">
              <a:xfrm>
                <a:off x="204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888" name="Line 72"/>
              <p:cNvSpPr>
                <a:spLocks noChangeShapeType="1"/>
              </p:cNvSpPr>
              <p:nvPr/>
            </p:nvSpPr>
            <p:spPr bwMode="auto">
              <a:xfrm>
                <a:off x="2303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889" name="Line 73"/>
              <p:cNvSpPr>
                <a:spLocks noChangeShapeType="1"/>
              </p:cNvSpPr>
              <p:nvPr/>
            </p:nvSpPr>
            <p:spPr bwMode="auto">
              <a:xfrm>
                <a:off x="2563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0890" name="Text Box 74"/>
            <p:cNvSpPr txBox="1">
              <a:spLocks noChangeArrowheads="1"/>
            </p:cNvSpPr>
            <p:nvPr/>
          </p:nvSpPr>
          <p:spPr bwMode="auto">
            <a:xfrm>
              <a:off x="3888" y="2649"/>
              <a:ext cx="1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i</a:t>
              </a:r>
            </a:p>
          </p:txBody>
        </p:sp>
        <p:sp>
          <p:nvSpPr>
            <p:cNvPr id="290891" name="Text Box 75"/>
            <p:cNvSpPr txBox="1">
              <a:spLocks noChangeArrowheads="1"/>
            </p:cNvSpPr>
            <p:nvPr/>
          </p:nvSpPr>
          <p:spPr bwMode="auto">
            <a:xfrm>
              <a:off x="4416" y="2649"/>
              <a:ext cx="1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j</a:t>
              </a:r>
            </a:p>
          </p:txBody>
        </p:sp>
        <p:sp>
          <p:nvSpPr>
            <p:cNvPr id="290892" name="Line 76"/>
            <p:cNvSpPr>
              <a:spLocks noChangeShapeType="1"/>
            </p:cNvSpPr>
            <p:nvPr/>
          </p:nvSpPr>
          <p:spPr bwMode="auto">
            <a:xfrm flipV="1">
              <a:off x="3962" y="250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0893" name="Line 77"/>
            <p:cNvSpPr>
              <a:spLocks noChangeShapeType="1"/>
            </p:cNvSpPr>
            <p:nvPr/>
          </p:nvSpPr>
          <p:spPr bwMode="auto">
            <a:xfrm flipV="1">
              <a:off x="4490" y="250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0894" name="Group 78"/>
          <p:cNvGrpSpPr>
            <a:grpSpLocks/>
          </p:cNvGrpSpPr>
          <p:nvPr/>
        </p:nvGrpSpPr>
        <p:grpSpPr bwMode="auto">
          <a:xfrm>
            <a:off x="609600" y="5257800"/>
            <a:ext cx="3306763" cy="1066800"/>
            <a:chOff x="384" y="3312"/>
            <a:chExt cx="2083" cy="672"/>
          </a:xfrm>
        </p:grpSpPr>
        <p:grpSp>
          <p:nvGrpSpPr>
            <p:cNvPr id="290895" name="Group 79"/>
            <p:cNvGrpSpPr>
              <a:grpSpLocks/>
            </p:cNvGrpSpPr>
            <p:nvPr/>
          </p:nvGrpSpPr>
          <p:grpSpPr bwMode="auto">
            <a:xfrm>
              <a:off x="384" y="3312"/>
              <a:ext cx="2083" cy="267"/>
              <a:chOff x="480" y="1152"/>
              <a:chExt cx="2083" cy="267"/>
            </a:xfrm>
          </p:grpSpPr>
          <p:sp>
            <p:nvSpPr>
              <p:cNvPr id="290896" name="Rectangle 80"/>
              <p:cNvSpPr>
                <a:spLocks noChangeArrowheads="1"/>
              </p:cNvSpPr>
              <p:nvPr/>
            </p:nvSpPr>
            <p:spPr bwMode="auto">
              <a:xfrm>
                <a:off x="2303" y="1152"/>
                <a:ext cx="260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7</a:t>
                </a:r>
              </a:p>
            </p:txBody>
          </p:sp>
          <p:sp>
            <p:nvSpPr>
              <p:cNvPr id="290897" name="Rectangle 81"/>
              <p:cNvSpPr>
                <a:spLocks noChangeArrowheads="1"/>
              </p:cNvSpPr>
              <p:nvPr/>
            </p:nvSpPr>
            <p:spPr bwMode="auto">
              <a:xfrm>
                <a:off x="2042" y="1152"/>
                <a:ext cx="261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5</a:t>
                </a:r>
              </a:p>
            </p:txBody>
          </p:sp>
          <p:sp>
            <p:nvSpPr>
              <p:cNvPr id="290898" name="Rectangle 82"/>
              <p:cNvSpPr>
                <a:spLocks noChangeArrowheads="1"/>
              </p:cNvSpPr>
              <p:nvPr/>
            </p:nvSpPr>
            <p:spPr bwMode="auto">
              <a:xfrm>
                <a:off x="1782" y="1152"/>
                <a:ext cx="260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6</a:t>
                </a:r>
              </a:p>
            </p:txBody>
          </p:sp>
          <p:sp>
            <p:nvSpPr>
              <p:cNvPr id="290899" name="Rectangle 83"/>
              <p:cNvSpPr>
                <a:spLocks noChangeArrowheads="1"/>
              </p:cNvSpPr>
              <p:nvPr/>
            </p:nvSpPr>
            <p:spPr bwMode="auto">
              <a:xfrm>
                <a:off x="1522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4</a:t>
                </a:r>
              </a:p>
            </p:txBody>
          </p:sp>
          <p:sp>
            <p:nvSpPr>
              <p:cNvPr id="290900" name="Rectangle 84"/>
              <p:cNvSpPr>
                <a:spLocks noChangeArrowheads="1"/>
              </p:cNvSpPr>
              <p:nvPr/>
            </p:nvSpPr>
            <p:spPr bwMode="auto">
              <a:xfrm>
                <a:off x="1261" y="1152"/>
                <a:ext cx="261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290901" name="Rectangle 85"/>
              <p:cNvSpPr>
                <a:spLocks noChangeArrowheads="1"/>
              </p:cNvSpPr>
              <p:nvPr/>
            </p:nvSpPr>
            <p:spPr bwMode="auto">
              <a:xfrm>
                <a:off x="1001" y="1152"/>
                <a:ext cx="260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290902" name="Rectangle 86"/>
              <p:cNvSpPr>
                <a:spLocks noChangeArrowheads="1"/>
              </p:cNvSpPr>
              <p:nvPr/>
            </p:nvSpPr>
            <p:spPr bwMode="auto">
              <a:xfrm>
                <a:off x="740" y="1152"/>
                <a:ext cx="261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290903" name="Rectangle 87"/>
              <p:cNvSpPr>
                <a:spLocks noChangeArrowheads="1"/>
              </p:cNvSpPr>
              <p:nvPr/>
            </p:nvSpPr>
            <p:spPr bwMode="auto">
              <a:xfrm>
                <a:off x="480" y="1152"/>
                <a:ext cx="260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290904" name="Line 88"/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905" name="Line 89"/>
              <p:cNvSpPr>
                <a:spLocks noChangeShapeType="1"/>
              </p:cNvSpPr>
              <p:nvPr/>
            </p:nvSpPr>
            <p:spPr bwMode="auto">
              <a:xfrm>
                <a:off x="480" y="1419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906" name="Line 90"/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907" name="Line 91"/>
              <p:cNvSpPr>
                <a:spLocks noChangeShapeType="1"/>
              </p:cNvSpPr>
              <p:nvPr/>
            </p:nvSpPr>
            <p:spPr bwMode="auto">
              <a:xfrm>
                <a:off x="740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908" name="Line 92"/>
              <p:cNvSpPr>
                <a:spLocks noChangeShapeType="1"/>
              </p:cNvSpPr>
              <p:nvPr/>
            </p:nvSpPr>
            <p:spPr bwMode="auto">
              <a:xfrm>
                <a:off x="100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909" name="Line 93"/>
              <p:cNvSpPr>
                <a:spLocks noChangeShapeType="1"/>
              </p:cNvSpPr>
              <p:nvPr/>
            </p:nvSpPr>
            <p:spPr bwMode="auto">
              <a:xfrm>
                <a:off x="126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910" name="Line 94"/>
              <p:cNvSpPr>
                <a:spLocks noChangeShapeType="1"/>
              </p:cNvSpPr>
              <p:nvPr/>
            </p:nvSpPr>
            <p:spPr bwMode="auto">
              <a:xfrm>
                <a:off x="152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911" name="Line 95"/>
              <p:cNvSpPr>
                <a:spLocks noChangeShapeType="1"/>
              </p:cNvSpPr>
              <p:nvPr/>
            </p:nvSpPr>
            <p:spPr bwMode="auto">
              <a:xfrm>
                <a:off x="178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912" name="Line 96"/>
              <p:cNvSpPr>
                <a:spLocks noChangeShapeType="1"/>
              </p:cNvSpPr>
              <p:nvPr/>
            </p:nvSpPr>
            <p:spPr bwMode="auto">
              <a:xfrm>
                <a:off x="204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913" name="Line 97"/>
              <p:cNvSpPr>
                <a:spLocks noChangeShapeType="1"/>
              </p:cNvSpPr>
              <p:nvPr/>
            </p:nvSpPr>
            <p:spPr bwMode="auto">
              <a:xfrm>
                <a:off x="2303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914" name="Line 98"/>
              <p:cNvSpPr>
                <a:spLocks noChangeShapeType="1"/>
              </p:cNvSpPr>
              <p:nvPr/>
            </p:nvSpPr>
            <p:spPr bwMode="auto">
              <a:xfrm>
                <a:off x="2563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0915" name="Text Box 99"/>
            <p:cNvSpPr txBox="1">
              <a:spLocks noChangeArrowheads="1"/>
            </p:cNvSpPr>
            <p:nvPr/>
          </p:nvSpPr>
          <p:spPr bwMode="auto">
            <a:xfrm>
              <a:off x="1200" y="3753"/>
              <a:ext cx="1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i</a:t>
              </a:r>
            </a:p>
          </p:txBody>
        </p:sp>
        <p:sp>
          <p:nvSpPr>
            <p:cNvPr id="290916" name="Text Box 100"/>
            <p:cNvSpPr txBox="1">
              <a:spLocks noChangeArrowheads="1"/>
            </p:cNvSpPr>
            <p:nvPr/>
          </p:nvSpPr>
          <p:spPr bwMode="auto">
            <a:xfrm>
              <a:off x="1728" y="3753"/>
              <a:ext cx="1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j</a:t>
              </a:r>
            </a:p>
          </p:txBody>
        </p:sp>
        <p:sp>
          <p:nvSpPr>
            <p:cNvPr id="290917" name="Line 101"/>
            <p:cNvSpPr>
              <a:spLocks noChangeShapeType="1"/>
            </p:cNvSpPr>
            <p:nvPr/>
          </p:nvSpPr>
          <p:spPr bwMode="auto">
            <a:xfrm flipV="1">
              <a:off x="1274" y="36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0918" name="Line 102"/>
            <p:cNvSpPr>
              <a:spLocks noChangeShapeType="1"/>
            </p:cNvSpPr>
            <p:nvPr/>
          </p:nvSpPr>
          <p:spPr bwMode="auto">
            <a:xfrm flipV="1">
              <a:off x="1802" y="36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0919" name="Group 103"/>
          <p:cNvGrpSpPr>
            <a:grpSpLocks/>
          </p:cNvGrpSpPr>
          <p:nvPr/>
        </p:nvGrpSpPr>
        <p:grpSpPr bwMode="auto">
          <a:xfrm>
            <a:off x="304800" y="1143000"/>
            <a:ext cx="3886200" cy="1752600"/>
            <a:chOff x="192" y="720"/>
            <a:chExt cx="2448" cy="1104"/>
          </a:xfrm>
        </p:grpSpPr>
        <p:grpSp>
          <p:nvGrpSpPr>
            <p:cNvPr id="290920" name="Group 104"/>
            <p:cNvGrpSpPr>
              <a:grpSpLocks/>
            </p:cNvGrpSpPr>
            <p:nvPr/>
          </p:nvGrpSpPr>
          <p:grpSpPr bwMode="auto">
            <a:xfrm>
              <a:off x="384" y="1152"/>
              <a:ext cx="2083" cy="267"/>
              <a:chOff x="480" y="1152"/>
              <a:chExt cx="2083" cy="267"/>
            </a:xfrm>
          </p:grpSpPr>
          <p:sp>
            <p:nvSpPr>
              <p:cNvPr id="290921" name="Rectangle 105"/>
              <p:cNvSpPr>
                <a:spLocks noChangeArrowheads="1"/>
              </p:cNvSpPr>
              <p:nvPr/>
            </p:nvSpPr>
            <p:spPr bwMode="auto">
              <a:xfrm>
                <a:off x="2303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7</a:t>
                </a:r>
              </a:p>
            </p:txBody>
          </p:sp>
          <p:sp>
            <p:nvSpPr>
              <p:cNvPr id="290922" name="Rectangle 106"/>
              <p:cNvSpPr>
                <a:spLocks noChangeArrowheads="1"/>
              </p:cNvSpPr>
              <p:nvPr/>
            </p:nvSpPr>
            <p:spPr bwMode="auto">
              <a:xfrm>
                <a:off x="2042" y="1152"/>
                <a:ext cx="261" cy="267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290923" name="Rectangle 107"/>
              <p:cNvSpPr>
                <a:spLocks noChangeArrowheads="1"/>
              </p:cNvSpPr>
              <p:nvPr/>
            </p:nvSpPr>
            <p:spPr bwMode="auto">
              <a:xfrm>
                <a:off x="1782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290924" name="Rectangle 108"/>
              <p:cNvSpPr>
                <a:spLocks noChangeArrowheads="1"/>
              </p:cNvSpPr>
              <p:nvPr/>
            </p:nvSpPr>
            <p:spPr bwMode="auto">
              <a:xfrm>
                <a:off x="1522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4</a:t>
                </a:r>
              </a:p>
            </p:txBody>
          </p:sp>
          <p:sp>
            <p:nvSpPr>
              <p:cNvPr id="290925" name="Rectangle 109"/>
              <p:cNvSpPr>
                <a:spLocks noChangeArrowheads="1"/>
              </p:cNvSpPr>
              <p:nvPr/>
            </p:nvSpPr>
            <p:spPr bwMode="auto">
              <a:xfrm>
                <a:off x="1261" y="1152"/>
                <a:ext cx="261" cy="267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6</a:t>
                </a:r>
              </a:p>
            </p:txBody>
          </p:sp>
          <p:sp>
            <p:nvSpPr>
              <p:cNvPr id="290926" name="Rectangle 110"/>
              <p:cNvSpPr>
                <a:spLocks noChangeArrowheads="1"/>
              </p:cNvSpPr>
              <p:nvPr/>
            </p:nvSpPr>
            <p:spPr bwMode="auto">
              <a:xfrm>
                <a:off x="1001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290927" name="Rectangle 111"/>
              <p:cNvSpPr>
                <a:spLocks noChangeArrowheads="1"/>
              </p:cNvSpPr>
              <p:nvPr/>
            </p:nvSpPr>
            <p:spPr bwMode="auto">
              <a:xfrm>
                <a:off x="740" y="1152"/>
                <a:ext cx="261" cy="267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290928" name="Rectangle 112"/>
              <p:cNvSpPr>
                <a:spLocks noChangeArrowheads="1"/>
              </p:cNvSpPr>
              <p:nvPr/>
            </p:nvSpPr>
            <p:spPr bwMode="auto">
              <a:xfrm>
                <a:off x="480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5</a:t>
                </a:r>
              </a:p>
            </p:txBody>
          </p:sp>
          <p:sp>
            <p:nvSpPr>
              <p:cNvPr id="290929" name="Line 113"/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930" name="Line 114"/>
              <p:cNvSpPr>
                <a:spLocks noChangeShapeType="1"/>
              </p:cNvSpPr>
              <p:nvPr/>
            </p:nvSpPr>
            <p:spPr bwMode="auto">
              <a:xfrm>
                <a:off x="480" y="1419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931" name="Line 115"/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932" name="Line 116"/>
              <p:cNvSpPr>
                <a:spLocks noChangeShapeType="1"/>
              </p:cNvSpPr>
              <p:nvPr/>
            </p:nvSpPr>
            <p:spPr bwMode="auto">
              <a:xfrm>
                <a:off x="740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933" name="Line 117"/>
              <p:cNvSpPr>
                <a:spLocks noChangeShapeType="1"/>
              </p:cNvSpPr>
              <p:nvPr/>
            </p:nvSpPr>
            <p:spPr bwMode="auto">
              <a:xfrm>
                <a:off x="100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934" name="Line 118"/>
              <p:cNvSpPr>
                <a:spLocks noChangeShapeType="1"/>
              </p:cNvSpPr>
              <p:nvPr/>
            </p:nvSpPr>
            <p:spPr bwMode="auto">
              <a:xfrm>
                <a:off x="126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935" name="Line 119"/>
              <p:cNvSpPr>
                <a:spLocks noChangeShapeType="1"/>
              </p:cNvSpPr>
              <p:nvPr/>
            </p:nvSpPr>
            <p:spPr bwMode="auto">
              <a:xfrm>
                <a:off x="152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936" name="Line 120"/>
              <p:cNvSpPr>
                <a:spLocks noChangeShapeType="1"/>
              </p:cNvSpPr>
              <p:nvPr/>
            </p:nvSpPr>
            <p:spPr bwMode="auto">
              <a:xfrm>
                <a:off x="178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937" name="Line 121"/>
              <p:cNvSpPr>
                <a:spLocks noChangeShapeType="1"/>
              </p:cNvSpPr>
              <p:nvPr/>
            </p:nvSpPr>
            <p:spPr bwMode="auto">
              <a:xfrm>
                <a:off x="204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938" name="Line 122"/>
              <p:cNvSpPr>
                <a:spLocks noChangeShapeType="1"/>
              </p:cNvSpPr>
              <p:nvPr/>
            </p:nvSpPr>
            <p:spPr bwMode="auto">
              <a:xfrm>
                <a:off x="2303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939" name="Line 123"/>
              <p:cNvSpPr>
                <a:spLocks noChangeShapeType="1"/>
              </p:cNvSpPr>
              <p:nvPr/>
            </p:nvSpPr>
            <p:spPr bwMode="auto">
              <a:xfrm>
                <a:off x="2563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0940" name="Text Box 124"/>
            <p:cNvSpPr txBox="1">
              <a:spLocks noChangeArrowheads="1"/>
            </p:cNvSpPr>
            <p:nvPr/>
          </p:nvSpPr>
          <p:spPr bwMode="auto">
            <a:xfrm>
              <a:off x="192" y="1593"/>
              <a:ext cx="1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i</a:t>
              </a:r>
            </a:p>
          </p:txBody>
        </p:sp>
        <p:sp>
          <p:nvSpPr>
            <p:cNvPr id="290941" name="Text Box 125"/>
            <p:cNvSpPr txBox="1">
              <a:spLocks noChangeArrowheads="1"/>
            </p:cNvSpPr>
            <p:nvPr/>
          </p:nvSpPr>
          <p:spPr bwMode="auto">
            <a:xfrm>
              <a:off x="2492" y="1593"/>
              <a:ext cx="1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j</a:t>
              </a:r>
            </a:p>
          </p:txBody>
        </p:sp>
        <p:sp>
          <p:nvSpPr>
            <p:cNvPr id="290942" name="Line 126"/>
            <p:cNvSpPr>
              <a:spLocks noChangeShapeType="1"/>
            </p:cNvSpPr>
            <p:nvPr/>
          </p:nvSpPr>
          <p:spPr bwMode="auto">
            <a:xfrm flipV="1">
              <a:off x="266" y="144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0943" name="Line 127"/>
            <p:cNvSpPr>
              <a:spLocks noChangeShapeType="1"/>
            </p:cNvSpPr>
            <p:nvPr/>
          </p:nvSpPr>
          <p:spPr bwMode="auto">
            <a:xfrm flipV="1">
              <a:off x="2566" y="144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0944" name="AutoShape 128"/>
            <p:cNvSpPr>
              <a:spLocks/>
            </p:cNvSpPr>
            <p:nvPr/>
          </p:nvSpPr>
          <p:spPr bwMode="auto">
            <a:xfrm rot="5400000">
              <a:off x="1368" y="-24"/>
              <a:ext cx="96" cy="2064"/>
            </a:xfrm>
            <a:prstGeom prst="leftBrace">
              <a:avLst>
                <a:gd name="adj1" fmla="val 1791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0945" name="Text Box 129"/>
            <p:cNvSpPr txBox="1">
              <a:spLocks noChangeArrowheads="1"/>
            </p:cNvSpPr>
            <p:nvPr/>
          </p:nvSpPr>
          <p:spPr bwMode="auto">
            <a:xfrm>
              <a:off x="1152" y="720"/>
              <a:ext cx="5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A[p…r]</a:t>
              </a:r>
            </a:p>
          </p:txBody>
        </p:sp>
      </p:grpSp>
      <p:grpSp>
        <p:nvGrpSpPr>
          <p:cNvPr id="290946" name="Group 130"/>
          <p:cNvGrpSpPr>
            <a:grpSpLocks/>
          </p:cNvGrpSpPr>
          <p:nvPr/>
        </p:nvGrpSpPr>
        <p:grpSpPr bwMode="auto">
          <a:xfrm>
            <a:off x="4876800" y="4572000"/>
            <a:ext cx="3352800" cy="1752600"/>
            <a:chOff x="3072" y="2880"/>
            <a:chExt cx="2112" cy="1104"/>
          </a:xfrm>
        </p:grpSpPr>
        <p:grpSp>
          <p:nvGrpSpPr>
            <p:cNvPr id="290947" name="Group 131"/>
            <p:cNvGrpSpPr>
              <a:grpSpLocks/>
            </p:cNvGrpSpPr>
            <p:nvPr/>
          </p:nvGrpSpPr>
          <p:grpSpPr bwMode="auto">
            <a:xfrm>
              <a:off x="3101" y="3312"/>
              <a:ext cx="2083" cy="267"/>
              <a:chOff x="480" y="1152"/>
              <a:chExt cx="2083" cy="267"/>
            </a:xfrm>
          </p:grpSpPr>
          <p:sp>
            <p:nvSpPr>
              <p:cNvPr id="290948" name="Rectangle 132"/>
              <p:cNvSpPr>
                <a:spLocks noChangeArrowheads="1"/>
              </p:cNvSpPr>
              <p:nvPr/>
            </p:nvSpPr>
            <p:spPr bwMode="auto">
              <a:xfrm>
                <a:off x="2303" y="1152"/>
                <a:ext cx="260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7</a:t>
                </a:r>
              </a:p>
            </p:txBody>
          </p:sp>
          <p:sp>
            <p:nvSpPr>
              <p:cNvPr id="290949" name="Rectangle 133"/>
              <p:cNvSpPr>
                <a:spLocks noChangeArrowheads="1"/>
              </p:cNvSpPr>
              <p:nvPr/>
            </p:nvSpPr>
            <p:spPr bwMode="auto">
              <a:xfrm>
                <a:off x="2042" y="1152"/>
                <a:ext cx="261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5</a:t>
                </a:r>
              </a:p>
            </p:txBody>
          </p:sp>
          <p:sp>
            <p:nvSpPr>
              <p:cNvPr id="290950" name="Rectangle 134"/>
              <p:cNvSpPr>
                <a:spLocks noChangeArrowheads="1"/>
              </p:cNvSpPr>
              <p:nvPr/>
            </p:nvSpPr>
            <p:spPr bwMode="auto">
              <a:xfrm>
                <a:off x="1782" y="1152"/>
                <a:ext cx="260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6</a:t>
                </a:r>
              </a:p>
            </p:txBody>
          </p:sp>
          <p:sp>
            <p:nvSpPr>
              <p:cNvPr id="290951" name="Rectangle 135"/>
              <p:cNvSpPr>
                <a:spLocks noChangeArrowheads="1"/>
              </p:cNvSpPr>
              <p:nvPr/>
            </p:nvSpPr>
            <p:spPr bwMode="auto">
              <a:xfrm>
                <a:off x="1522" y="1152"/>
                <a:ext cx="260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4</a:t>
                </a:r>
              </a:p>
            </p:txBody>
          </p:sp>
          <p:sp>
            <p:nvSpPr>
              <p:cNvPr id="290952" name="Rectangle 136"/>
              <p:cNvSpPr>
                <a:spLocks noChangeArrowheads="1"/>
              </p:cNvSpPr>
              <p:nvPr/>
            </p:nvSpPr>
            <p:spPr bwMode="auto">
              <a:xfrm>
                <a:off x="1261" y="1152"/>
                <a:ext cx="261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290953" name="Rectangle 137"/>
              <p:cNvSpPr>
                <a:spLocks noChangeArrowheads="1"/>
              </p:cNvSpPr>
              <p:nvPr/>
            </p:nvSpPr>
            <p:spPr bwMode="auto">
              <a:xfrm>
                <a:off x="1001" y="1152"/>
                <a:ext cx="260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290954" name="Rectangle 138"/>
              <p:cNvSpPr>
                <a:spLocks noChangeArrowheads="1"/>
              </p:cNvSpPr>
              <p:nvPr/>
            </p:nvSpPr>
            <p:spPr bwMode="auto">
              <a:xfrm>
                <a:off x="740" y="1152"/>
                <a:ext cx="261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290955" name="Rectangle 139"/>
              <p:cNvSpPr>
                <a:spLocks noChangeArrowheads="1"/>
              </p:cNvSpPr>
              <p:nvPr/>
            </p:nvSpPr>
            <p:spPr bwMode="auto">
              <a:xfrm>
                <a:off x="480" y="1152"/>
                <a:ext cx="260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290956" name="Line 140"/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957" name="Line 141"/>
              <p:cNvSpPr>
                <a:spLocks noChangeShapeType="1"/>
              </p:cNvSpPr>
              <p:nvPr/>
            </p:nvSpPr>
            <p:spPr bwMode="auto">
              <a:xfrm>
                <a:off x="480" y="1419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958" name="Line 142"/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959" name="Line 143"/>
              <p:cNvSpPr>
                <a:spLocks noChangeShapeType="1"/>
              </p:cNvSpPr>
              <p:nvPr/>
            </p:nvSpPr>
            <p:spPr bwMode="auto">
              <a:xfrm>
                <a:off x="740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960" name="Line 144"/>
              <p:cNvSpPr>
                <a:spLocks noChangeShapeType="1"/>
              </p:cNvSpPr>
              <p:nvPr/>
            </p:nvSpPr>
            <p:spPr bwMode="auto">
              <a:xfrm>
                <a:off x="100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961" name="Line 145"/>
              <p:cNvSpPr>
                <a:spLocks noChangeShapeType="1"/>
              </p:cNvSpPr>
              <p:nvPr/>
            </p:nvSpPr>
            <p:spPr bwMode="auto">
              <a:xfrm>
                <a:off x="126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962" name="Line 146"/>
              <p:cNvSpPr>
                <a:spLocks noChangeShapeType="1"/>
              </p:cNvSpPr>
              <p:nvPr/>
            </p:nvSpPr>
            <p:spPr bwMode="auto">
              <a:xfrm>
                <a:off x="152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963" name="Line 147"/>
              <p:cNvSpPr>
                <a:spLocks noChangeShapeType="1"/>
              </p:cNvSpPr>
              <p:nvPr/>
            </p:nvSpPr>
            <p:spPr bwMode="auto">
              <a:xfrm>
                <a:off x="178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964" name="Line 148"/>
              <p:cNvSpPr>
                <a:spLocks noChangeShapeType="1"/>
              </p:cNvSpPr>
              <p:nvPr/>
            </p:nvSpPr>
            <p:spPr bwMode="auto">
              <a:xfrm>
                <a:off x="204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965" name="Line 149"/>
              <p:cNvSpPr>
                <a:spLocks noChangeShapeType="1"/>
              </p:cNvSpPr>
              <p:nvPr/>
            </p:nvSpPr>
            <p:spPr bwMode="auto">
              <a:xfrm>
                <a:off x="2303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966" name="Line 150"/>
              <p:cNvSpPr>
                <a:spLocks noChangeShapeType="1"/>
              </p:cNvSpPr>
              <p:nvPr/>
            </p:nvSpPr>
            <p:spPr bwMode="auto">
              <a:xfrm>
                <a:off x="2563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0967" name="Text Box 151"/>
            <p:cNvSpPr txBox="1">
              <a:spLocks noChangeArrowheads="1"/>
            </p:cNvSpPr>
            <p:nvPr/>
          </p:nvSpPr>
          <p:spPr bwMode="auto">
            <a:xfrm>
              <a:off x="4431" y="3753"/>
              <a:ext cx="1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i</a:t>
              </a:r>
            </a:p>
          </p:txBody>
        </p:sp>
        <p:sp>
          <p:nvSpPr>
            <p:cNvPr id="290968" name="Text Box 152"/>
            <p:cNvSpPr txBox="1">
              <a:spLocks noChangeArrowheads="1"/>
            </p:cNvSpPr>
            <p:nvPr/>
          </p:nvSpPr>
          <p:spPr bwMode="auto">
            <a:xfrm>
              <a:off x="4224" y="3753"/>
              <a:ext cx="1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j</a:t>
              </a:r>
            </a:p>
          </p:txBody>
        </p:sp>
        <p:sp>
          <p:nvSpPr>
            <p:cNvPr id="290969" name="Line 153"/>
            <p:cNvSpPr>
              <a:spLocks noChangeShapeType="1"/>
            </p:cNvSpPr>
            <p:nvPr/>
          </p:nvSpPr>
          <p:spPr bwMode="auto">
            <a:xfrm flipV="1">
              <a:off x="4505" y="36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0970" name="Line 154"/>
            <p:cNvSpPr>
              <a:spLocks noChangeShapeType="1"/>
            </p:cNvSpPr>
            <p:nvPr/>
          </p:nvSpPr>
          <p:spPr bwMode="auto">
            <a:xfrm flipV="1">
              <a:off x="4298" y="36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0971" name="AutoShape 155"/>
            <p:cNvSpPr>
              <a:spLocks/>
            </p:cNvSpPr>
            <p:nvPr/>
          </p:nvSpPr>
          <p:spPr bwMode="auto">
            <a:xfrm rot="5400000">
              <a:off x="3672" y="2520"/>
              <a:ext cx="96" cy="1296"/>
            </a:xfrm>
            <a:prstGeom prst="leftBrace">
              <a:avLst>
                <a:gd name="adj1" fmla="val 1125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0972" name="AutoShape 156"/>
            <p:cNvSpPr>
              <a:spLocks/>
            </p:cNvSpPr>
            <p:nvPr/>
          </p:nvSpPr>
          <p:spPr bwMode="auto">
            <a:xfrm rot="5400000">
              <a:off x="4752" y="2784"/>
              <a:ext cx="96" cy="768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0973" name="Text Box 157"/>
            <p:cNvSpPr txBox="1">
              <a:spLocks noChangeArrowheads="1"/>
            </p:cNvSpPr>
            <p:nvPr/>
          </p:nvSpPr>
          <p:spPr bwMode="auto">
            <a:xfrm>
              <a:off x="3408" y="2880"/>
              <a:ext cx="57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A[p…q]</a:t>
              </a:r>
            </a:p>
          </p:txBody>
        </p:sp>
        <p:sp>
          <p:nvSpPr>
            <p:cNvPr id="290974" name="Text Box 158"/>
            <p:cNvSpPr txBox="1">
              <a:spLocks noChangeArrowheads="1"/>
            </p:cNvSpPr>
            <p:nvPr/>
          </p:nvSpPr>
          <p:spPr bwMode="auto">
            <a:xfrm>
              <a:off x="4464" y="2880"/>
              <a:ext cx="7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A[q+1…r]</a:t>
              </a:r>
            </a:p>
          </p:txBody>
        </p:sp>
      </p:grpSp>
      <p:sp>
        <p:nvSpPr>
          <p:cNvPr id="290975" name="Text Box 159"/>
          <p:cNvSpPr txBox="1">
            <a:spLocks noChangeArrowheads="1"/>
          </p:cNvSpPr>
          <p:nvPr/>
        </p:nvSpPr>
        <p:spPr bwMode="auto">
          <a:xfrm>
            <a:off x="4146550" y="1225550"/>
            <a:ext cx="1104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pivot x=5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DC2387-4C31-4D41-A0E5-C18B1F701B4B}" type="slidenum">
              <a:rPr lang="en-US"/>
              <a:pPr/>
              <a:t>35</a:t>
            </a:fld>
            <a:endParaRPr lang="en-US"/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pic>
        <p:nvPicPr>
          <p:cNvPr id="307204" name="Picture 4"/>
          <p:cNvPicPr>
            <a:picLocks noChangeAspect="1" noChangeArrowheads="1"/>
          </p:cNvPicPr>
          <p:nvPr>
            <p:ph type="body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147763" y="1314450"/>
            <a:ext cx="6388100" cy="5013325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5CFB71-61B5-4972-83B9-706607755205}" type="slidenum">
              <a:rPr lang="en-US"/>
              <a:pPr/>
              <a:t>36</a:t>
            </a:fld>
            <a:endParaRPr lang="en-US"/>
          </a:p>
        </p:txBody>
      </p:sp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Partitioning the Array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338762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sz="2400">
                <a:solidFill>
                  <a:srgbClr val="CC0000"/>
                </a:solidFill>
                <a:latin typeface="Monotype Corsiva" pitchFamily="66" charset="0"/>
              </a:rPr>
              <a:t>Alg.</a:t>
            </a:r>
            <a:r>
              <a:rPr lang="en-US" sz="2400"/>
              <a:t> </a:t>
            </a:r>
            <a:r>
              <a:rPr lang="en-US" sz="2400">
                <a:solidFill>
                  <a:schemeClr val="tx1"/>
                </a:solidFill>
              </a:rPr>
              <a:t>PARTITION (A, p, r)</a:t>
            </a:r>
          </a:p>
          <a:p>
            <a:pPr marL="533400" indent="-533400">
              <a:buFontTx/>
              <a:buAutoNum type="arabicPeriod"/>
            </a:pP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>
                <a:solidFill>
                  <a:schemeClr val="tx1"/>
                </a:solidFill>
                <a:latin typeface="Comic Sans MS" pitchFamily="66" charset="0"/>
              </a:rPr>
              <a:t>x </a:t>
            </a:r>
            <a:r>
              <a:rPr lang="en-US" sz="240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 A[p]</a:t>
            </a:r>
          </a:p>
          <a:p>
            <a:pPr marL="533400" indent="-533400">
              <a:buFontTx/>
              <a:buAutoNum type="arabicPeriod"/>
            </a:pP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40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i  p – 1</a:t>
            </a:r>
          </a:p>
          <a:p>
            <a:pPr marL="533400" indent="-533400">
              <a:buFontTx/>
              <a:buAutoNum type="arabicPeriod"/>
            </a:pP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40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j  r + 1</a:t>
            </a:r>
          </a:p>
          <a:p>
            <a:pPr marL="533400" indent="-533400">
              <a:buFontTx/>
              <a:buAutoNum type="arabicPeriod"/>
            </a:pP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400" b="1">
                <a:solidFill>
                  <a:schemeClr val="tx1"/>
                </a:solidFill>
                <a:sym typeface="Symbol" pitchFamily="18" charset="2"/>
              </a:rPr>
              <a:t>while</a:t>
            </a: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 TRUE</a:t>
            </a:r>
          </a:p>
          <a:p>
            <a:pPr marL="533400" indent="-533400">
              <a:buFontTx/>
              <a:buAutoNum type="arabicPeriod"/>
            </a:pP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           </a:t>
            </a:r>
            <a:r>
              <a:rPr lang="en-US" sz="2400" b="1">
                <a:solidFill>
                  <a:schemeClr val="tx1"/>
                </a:solidFill>
                <a:sym typeface="Symbol" pitchFamily="18" charset="2"/>
              </a:rPr>
              <a:t>do repeat</a:t>
            </a: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40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j  j – 1</a:t>
            </a:r>
          </a:p>
          <a:p>
            <a:pPr marL="533400" indent="-533400">
              <a:buFontTx/>
              <a:buAutoNum type="arabicPeriod"/>
            </a:pP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                   </a:t>
            </a:r>
            <a:r>
              <a:rPr lang="en-US" sz="2400" b="1">
                <a:solidFill>
                  <a:schemeClr val="tx1"/>
                </a:solidFill>
                <a:sym typeface="Symbol" pitchFamily="18" charset="2"/>
              </a:rPr>
              <a:t>until</a:t>
            </a: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40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A[j] </a:t>
            </a:r>
            <a:r>
              <a:rPr lang="en-US" sz="2400">
                <a:solidFill>
                  <a:schemeClr val="tx1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≤ x</a:t>
            </a:r>
          </a:p>
          <a:p>
            <a:pPr marL="533400" indent="-533400">
              <a:buFontTx/>
              <a:buAutoNum type="arabicPeriod"/>
            </a:pPr>
            <a:r>
              <a:rPr lang="en-US" sz="2400">
                <a:solidFill>
                  <a:schemeClr val="tx1"/>
                </a:solidFill>
                <a:cs typeface="Arial" charset="0"/>
                <a:sym typeface="Symbol" pitchFamily="18" charset="2"/>
              </a:rPr>
              <a:t>           </a:t>
            </a:r>
            <a:r>
              <a:rPr lang="en-US" sz="2400" b="1">
                <a:solidFill>
                  <a:schemeClr val="tx1"/>
                </a:solidFill>
                <a:cs typeface="Arial" charset="0"/>
                <a:sym typeface="Symbol" pitchFamily="18" charset="2"/>
              </a:rPr>
              <a:t>do</a:t>
            </a:r>
            <a:r>
              <a:rPr lang="en-US" sz="2400">
                <a:solidFill>
                  <a:schemeClr val="tx1"/>
                </a:solidFill>
                <a:cs typeface="Arial" charset="0"/>
                <a:sym typeface="Symbol" pitchFamily="18" charset="2"/>
              </a:rPr>
              <a:t>  </a:t>
            </a:r>
            <a:r>
              <a:rPr lang="en-US" sz="2400" b="1">
                <a:solidFill>
                  <a:schemeClr val="tx1"/>
                </a:solidFill>
                <a:cs typeface="Arial" charset="0"/>
                <a:sym typeface="Symbol" pitchFamily="18" charset="2"/>
              </a:rPr>
              <a:t>repeat</a:t>
            </a:r>
            <a:r>
              <a:rPr lang="en-US" sz="2400">
                <a:solidFill>
                  <a:schemeClr val="tx1"/>
                </a:solidFill>
                <a:cs typeface="Arial" charset="0"/>
                <a:sym typeface="Symbol" pitchFamily="18" charset="2"/>
              </a:rPr>
              <a:t> </a:t>
            </a:r>
            <a:r>
              <a:rPr lang="en-US" sz="2400">
                <a:solidFill>
                  <a:schemeClr val="tx1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i </a:t>
            </a:r>
            <a:r>
              <a:rPr lang="en-US" sz="240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 i + 1</a:t>
            </a:r>
          </a:p>
          <a:p>
            <a:pPr marL="533400" indent="-533400">
              <a:buFontTx/>
              <a:buAutoNum type="arabicPeriod"/>
            </a:pP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                   </a:t>
            </a:r>
            <a:r>
              <a:rPr lang="en-US" sz="2400" b="1">
                <a:solidFill>
                  <a:schemeClr val="tx1"/>
                </a:solidFill>
                <a:sym typeface="Symbol" pitchFamily="18" charset="2"/>
              </a:rPr>
              <a:t>until</a:t>
            </a: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40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A[i] </a:t>
            </a:r>
            <a:r>
              <a:rPr lang="en-US" sz="2400">
                <a:solidFill>
                  <a:schemeClr val="tx1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≥ x</a:t>
            </a:r>
          </a:p>
          <a:p>
            <a:pPr marL="533400" indent="-533400">
              <a:buFontTx/>
              <a:buAutoNum type="arabicPeriod"/>
            </a:pPr>
            <a:r>
              <a:rPr lang="en-US" sz="2400">
                <a:solidFill>
                  <a:schemeClr val="tx1"/>
                </a:solidFill>
                <a:cs typeface="Arial" charset="0"/>
                <a:sym typeface="Symbol" pitchFamily="18" charset="2"/>
              </a:rPr>
              <a:t>            </a:t>
            </a:r>
            <a:r>
              <a:rPr lang="en-US" sz="2400" b="1">
                <a:solidFill>
                  <a:schemeClr val="tx1"/>
                </a:solidFill>
                <a:cs typeface="Arial" charset="0"/>
                <a:sym typeface="Symbol" pitchFamily="18" charset="2"/>
              </a:rPr>
              <a:t>if</a:t>
            </a:r>
            <a:r>
              <a:rPr lang="en-US" sz="2400">
                <a:solidFill>
                  <a:schemeClr val="tx1"/>
                </a:solidFill>
                <a:cs typeface="Arial" charset="0"/>
                <a:sym typeface="Symbol" pitchFamily="18" charset="2"/>
              </a:rPr>
              <a:t> </a:t>
            </a:r>
            <a:r>
              <a:rPr lang="en-US" sz="2400">
                <a:solidFill>
                  <a:schemeClr val="tx1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i &lt; j</a:t>
            </a:r>
          </a:p>
          <a:p>
            <a:pPr marL="533400" indent="-533400">
              <a:buFontTx/>
              <a:buAutoNum type="arabicPeriod"/>
            </a:pPr>
            <a:r>
              <a:rPr lang="en-US" sz="2400">
                <a:solidFill>
                  <a:schemeClr val="tx1"/>
                </a:solidFill>
                <a:cs typeface="Arial" charset="0"/>
                <a:sym typeface="Symbol" pitchFamily="18" charset="2"/>
              </a:rPr>
              <a:t>                   </a:t>
            </a:r>
            <a:r>
              <a:rPr lang="en-US" sz="2400" b="1">
                <a:solidFill>
                  <a:schemeClr val="tx1"/>
                </a:solidFill>
                <a:cs typeface="Arial" charset="0"/>
                <a:sym typeface="Symbol" pitchFamily="18" charset="2"/>
              </a:rPr>
              <a:t>then</a:t>
            </a:r>
            <a:r>
              <a:rPr lang="en-US" sz="2400">
                <a:solidFill>
                  <a:schemeClr val="tx1"/>
                </a:solidFill>
                <a:cs typeface="Arial" charset="0"/>
                <a:sym typeface="Symbol" pitchFamily="18" charset="2"/>
              </a:rPr>
              <a:t> exchange </a:t>
            </a:r>
            <a:r>
              <a:rPr lang="en-US" sz="2400">
                <a:solidFill>
                  <a:schemeClr val="tx1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A[i]  A[j]</a:t>
            </a:r>
          </a:p>
          <a:p>
            <a:pPr marL="533400" indent="-533400">
              <a:buFontTx/>
              <a:buAutoNum type="arabicPeriod"/>
            </a:pP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   	       </a:t>
            </a:r>
            <a:r>
              <a:rPr lang="en-US" sz="2400" b="1">
                <a:solidFill>
                  <a:schemeClr val="tx1"/>
                </a:solidFill>
                <a:sym typeface="Symbol" pitchFamily="18" charset="2"/>
              </a:rPr>
              <a:t>else</a:t>
            </a: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400" b="1">
                <a:solidFill>
                  <a:schemeClr val="tx1"/>
                </a:solidFill>
                <a:sym typeface="Symbol" pitchFamily="18" charset="2"/>
              </a:rPr>
              <a:t>return</a:t>
            </a: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40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j</a:t>
            </a:r>
          </a:p>
        </p:txBody>
      </p:sp>
      <p:sp>
        <p:nvSpPr>
          <p:cNvPr id="291844" name="Text Box 4"/>
          <p:cNvSpPr txBox="1">
            <a:spLocks noChangeArrowheads="1"/>
          </p:cNvSpPr>
          <p:nvPr/>
        </p:nvSpPr>
        <p:spPr bwMode="auto">
          <a:xfrm>
            <a:off x="6724650" y="5638800"/>
            <a:ext cx="2114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Running time: </a:t>
            </a:r>
            <a:r>
              <a:rPr lang="en-US">
                <a:latin typeface="Comic Sans MS" pitchFamily="66" charset="0"/>
                <a:sym typeface="Symbol" pitchFamily="18" charset="2"/>
              </a:rPr>
              <a:t>(n)</a:t>
            </a:r>
          </a:p>
          <a:p>
            <a:r>
              <a:rPr lang="en-US">
                <a:latin typeface="Comic Sans MS" pitchFamily="66" charset="0"/>
                <a:sym typeface="Symbol" pitchFamily="18" charset="2"/>
              </a:rPr>
              <a:t>n = r – p + 1</a:t>
            </a:r>
          </a:p>
        </p:txBody>
      </p:sp>
      <p:grpSp>
        <p:nvGrpSpPr>
          <p:cNvPr id="291845" name="Group 5"/>
          <p:cNvGrpSpPr>
            <a:grpSpLocks/>
          </p:cNvGrpSpPr>
          <p:nvPr/>
        </p:nvGrpSpPr>
        <p:grpSpPr bwMode="auto">
          <a:xfrm>
            <a:off x="5303838" y="1938338"/>
            <a:ext cx="3306762" cy="423862"/>
            <a:chOff x="480" y="1152"/>
            <a:chExt cx="2083" cy="267"/>
          </a:xfrm>
        </p:grpSpPr>
        <p:sp>
          <p:nvSpPr>
            <p:cNvPr id="291846" name="Rectangle 6"/>
            <p:cNvSpPr>
              <a:spLocks noChangeArrowheads="1"/>
            </p:cNvSpPr>
            <p:nvPr/>
          </p:nvSpPr>
          <p:spPr bwMode="auto">
            <a:xfrm>
              <a:off x="2303" y="1152"/>
              <a:ext cx="260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291847" name="Rectangle 7"/>
            <p:cNvSpPr>
              <a:spLocks noChangeArrowheads="1"/>
            </p:cNvSpPr>
            <p:nvPr/>
          </p:nvSpPr>
          <p:spPr bwMode="auto">
            <a:xfrm>
              <a:off x="2042" y="1152"/>
              <a:ext cx="261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291848" name="Rectangle 8"/>
            <p:cNvSpPr>
              <a:spLocks noChangeArrowheads="1"/>
            </p:cNvSpPr>
            <p:nvPr/>
          </p:nvSpPr>
          <p:spPr bwMode="auto">
            <a:xfrm>
              <a:off x="1782" y="1152"/>
              <a:ext cx="260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291849" name="Rectangle 9"/>
            <p:cNvSpPr>
              <a:spLocks noChangeArrowheads="1"/>
            </p:cNvSpPr>
            <p:nvPr/>
          </p:nvSpPr>
          <p:spPr bwMode="auto">
            <a:xfrm>
              <a:off x="1522" y="1152"/>
              <a:ext cx="260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291850" name="Rectangle 10"/>
            <p:cNvSpPr>
              <a:spLocks noChangeArrowheads="1"/>
            </p:cNvSpPr>
            <p:nvPr/>
          </p:nvSpPr>
          <p:spPr bwMode="auto">
            <a:xfrm>
              <a:off x="1261" y="1152"/>
              <a:ext cx="261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291851" name="Rectangle 11"/>
            <p:cNvSpPr>
              <a:spLocks noChangeArrowheads="1"/>
            </p:cNvSpPr>
            <p:nvPr/>
          </p:nvSpPr>
          <p:spPr bwMode="auto">
            <a:xfrm>
              <a:off x="1001" y="1152"/>
              <a:ext cx="260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291852" name="Rectangle 12"/>
            <p:cNvSpPr>
              <a:spLocks noChangeArrowheads="1"/>
            </p:cNvSpPr>
            <p:nvPr/>
          </p:nvSpPr>
          <p:spPr bwMode="auto">
            <a:xfrm>
              <a:off x="740" y="1152"/>
              <a:ext cx="261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291853" name="Rectangle 13"/>
            <p:cNvSpPr>
              <a:spLocks noChangeArrowheads="1"/>
            </p:cNvSpPr>
            <p:nvPr/>
          </p:nvSpPr>
          <p:spPr bwMode="auto">
            <a:xfrm>
              <a:off x="480" y="1152"/>
              <a:ext cx="260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291854" name="Line 14"/>
            <p:cNvSpPr>
              <a:spLocks noChangeShapeType="1"/>
            </p:cNvSpPr>
            <p:nvPr/>
          </p:nvSpPr>
          <p:spPr bwMode="auto">
            <a:xfrm>
              <a:off x="480" y="1152"/>
              <a:ext cx="208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1855" name="Line 15"/>
            <p:cNvSpPr>
              <a:spLocks noChangeShapeType="1"/>
            </p:cNvSpPr>
            <p:nvPr/>
          </p:nvSpPr>
          <p:spPr bwMode="auto">
            <a:xfrm>
              <a:off x="480" y="1419"/>
              <a:ext cx="208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1856" name="Line 16"/>
            <p:cNvSpPr>
              <a:spLocks noChangeShapeType="1"/>
            </p:cNvSpPr>
            <p:nvPr/>
          </p:nvSpPr>
          <p:spPr bwMode="auto">
            <a:xfrm>
              <a:off x="480" y="115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1857" name="Line 17"/>
            <p:cNvSpPr>
              <a:spLocks noChangeShapeType="1"/>
            </p:cNvSpPr>
            <p:nvPr/>
          </p:nvSpPr>
          <p:spPr bwMode="auto">
            <a:xfrm>
              <a:off x="740" y="115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1858" name="Line 18"/>
            <p:cNvSpPr>
              <a:spLocks noChangeShapeType="1"/>
            </p:cNvSpPr>
            <p:nvPr/>
          </p:nvSpPr>
          <p:spPr bwMode="auto">
            <a:xfrm>
              <a:off x="1001" y="115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1859" name="Line 19"/>
            <p:cNvSpPr>
              <a:spLocks noChangeShapeType="1"/>
            </p:cNvSpPr>
            <p:nvPr/>
          </p:nvSpPr>
          <p:spPr bwMode="auto">
            <a:xfrm>
              <a:off x="1261" y="115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1860" name="Line 20"/>
            <p:cNvSpPr>
              <a:spLocks noChangeShapeType="1"/>
            </p:cNvSpPr>
            <p:nvPr/>
          </p:nvSpPr>
          <p:spPr bwMode="auto">
            <a:xfrm>
              <a:off x="1522" y="115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1861" name="Line 21"/>
            <p:cNvSpPr>
              <a:spLocks noChangeShapeType="1"/>
            </p:cNvSpPr>
            <p:nvPr/>
          </p:nvSpPr>
          <p:spPr bwMode="auto">
            <a:xfrm>
              <a:off x="1782" y="115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1862" name="Line 22"/>
            <p:cNvSpPr>
              <a:spLocks noChangeShapeType="1"/>
            </p:cNvSpPr>
            <p:nvPr/>
          </p:nvSpPr>
          <p:spPr bwMode="auto">
            <a:xfrm>
              <a:off x="2042" y="115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1863" name="Line 23"/>
            <p:cNvSpPr>
              <a:spLocks noChangeShapeType="1"/>
            </p:cNvSpPr>
            <p:nvPr/>
          </p:nvSpPr>
          <p:spPr bwMode="auto">
            <a:xfrm>
              <a:off x="2303" y="115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1864" name="Line 24"/>
            <p:cNvSpPr>
              <a:spLocks noChangeShapeType="1"/>
            </p:cNvSpPr>
            <p:nvPr/>
          </p:nvSpPr>
          <p:spPr bwMode="auto">
            <a:xfrm>
              <a:off x="2563" y="115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1865" name="Text Box 25"/>
          <p:cNvSpPr txBox="1">
            <a:spLocks noChangeArrowheads="1"/>
          </p:cNvSpPr>
          <p:nvPr/>
        </p:nvSpPr>
        <p:spPr bwMode="auto">
          <a:xfrm>
            <a:off x="5029200" y="2667000"/>
            <a:ext cx="234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291866" name="Text Box 26"/>
          <p:cNvSpPr txBox="1">
            <a:spLocks noChangeArrowheads="1"/>
          </p:cNvSpPr>
          <p:nvPr/>
        </p:nvSpPr>
        <p:spPr bwMode="auto">
          <a:xfrm>
            <a:off x="8604250" y="2681288"/>
            <a:ext cx="234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j</a:t>
            </a:r>
          </a:p>
        </p:txBody>
      </p:sp>
      <p:sp>
        <p:nvSpPr>
          <p:cNvPr id="291867" name="Line 27"/>
          <p:cNvSpPr>
            <a:spLocks noChangeShapeType="1"/>
          </p:cNvSpPr>
          <p:nvPr/>
        </p:nvSpPr>
        <p:spPr bwMode="auto">
          <a:xfrm flipV="1">
            <a:off x="5146675" y="2438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1868" name="Line 28"/>
          <p:cNvSpPr>
            <a:spLocks noChangeShapeType="1"/>
          </p:cNvSpPr>
          <p:nvPr/>
        </p:nvSpPr>
        <p:spPr bwMode="auto">
          <a:xfrm flipV="1">
            <a:off x="8721725" y="24526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1869" name="Text Box 29"/>
          <p:cNvSpPr txBox="1">
            <a:spLocks noChangeArrowheads="1"/>
          </p:cNvSpPr>
          <p:nvPr/>
        </p:nvSpPr>
        <p:spPr bwMode="auto">
          <a:xfrm>
            <a:off x="4757738" y="1955800"/>
            <a:ext cx="423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A:</a:t>
            </a:r>
          </a:p>
        </p:txBody>
      </p:sp>
      <p:grpSp>
        <p:nvGrpSpPr>
          <p:cNvPr id="291870" name="Group 30"/>
          <p:cNvGrpSpPr>
            <a:grpSpLocks/>
          </p:cNvGrpSpPr>
          <p:nvPr/>
        </p:nvGrpSpPr>
        <p:grpSpPr bwMode="auto">
          <a:xfrm>
            <a:off x="4757738" y="2909888"/>
            <a:ext cx="3852862" cy="1662112"/>
            <a:chOff x="2997" y="1833"/>
            <a:chExt cx="2427" cy="1047"/>
          </a:xfrm>
        </p:grpSpPr>
        <p:grpSp>
          <p:nvGrpSpPr>
            <p:cNvPr id="291871" name="Group 31"/>
            <p:cNvGrpSpPr>
              <a:grpSpLocks/>
            </p:cNvGrpSpPr>
            <p:nvPr/>
          </p:nvGrpSpPr>
          <p:grpSpPr bwMode="auto">
            <a:xfrm>
              <a:off x="3341" y="2181"/>
              <a:ext cx="2083" cy="267"/>
              <a:chOff x="480" y="1152"/>
              <a:chExt cx="2083" cy="267"/>
            </a:xfrm>
          </p:grpSpPr>
          <p:sp>
            <p:nvSpPr>
              <p:cNvPr id="291872" name="Rectangle 32"/>
              <p:cNvSpPr>
                <a:spLocks noChangeArrowheads="1"/>
              </p:cNvSpPr>
              <p:nvPr/>
            </p:nvSpPr>
            <p:spPr bwMode="auto">
              <a:xfrm>
                <a:off x="2303" y="1152"/>
                <a:ext cx="260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a</a:t>
                </a:r>
                <a:r>
                  <a:rPr lang="en-US" baseline="-25000">
                    <a:solidFill>
                      <a:schemeClr val="accent2"/>
                    </a:solidFill>
                  </a:rPr>
                  <a:t>r</a:t>
                </a:r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1873" name="Rectangle 33"/>
              <p:cNvSpPr>
                <a:spLocks noChangeArrowheads="1"/>
              </p:cNvSpPr>
              <p:nvPr/>
            </p:nvSpPr>
            <p:spPr bwMode="auto">
              <a:xfrm>
                <a:off x="2042" y="1152"/>
                <a:ext cx="261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1874" name="Rectangle 34"/>
              <p:cNvSpPr>
                <a:spLocks noChangeArrowheads="1"/>
              </p:cNvSpPr>
              <p:nvPr/>
            </p:nvSpPr>
            <p:spPr bwMode="auto">
              <a:xfrm>
                <a:off x="1782" y="1152"/>
                <a:ext cx="260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1875" name="Rectangle 35"/>
              <p:cNvSpPr>
                <a:spLocks noChangeArrowheads="1"/>
              </p:cNvSpPr>
              <p:nvPr/>
            </p:nvSpPr>
            <p:spPr bwMode="auto">
              <a:xfrm>
                <a:off x="1522" y="1152"/>
                <a:ext cx="260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1876" name="Rectangle 36"/>
              <p:cNvSpPr>
                <a:spLocks noChangeArrowheads="1"/>
              </p:cNvSpPr>
              <p:nvPr/>
            </p:nvSpPr>
            <p:spPr bwMode="auto">
              <a:xfrm>
                <a:off x="1261" y="1152"/>
                <a:ext cx="261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1877" name="Rectangle 37"/>
              <p:cNvSpPr>
                <a:spLocks noChangeArrowheads="1"/>
              </p:cNvSpPr>
              <p:nvPr/>
            </p:nvSpPr>
            <p:spPr bwMode="auto">
              <a:xfrm>
                <a:off x="1001" y="1152"/>
                <a:ext cx="260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1878" name="Rectangle 38"/>
              <p:cNvSpPr>
                <a:spLocks noChangeArrowheads="1"/>
              </p:cNvSpPr>
              <p:nvPr/>
            </p:nvSpPr>
            <p:spPr bwMode="auto">
              <a:xfrm>
                <a:off x="740" y="1152"/>
                <a:ext cx="261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1879" name="Rectangle 39"/>
              <p:cNvSpPr>
                <a:spLocks noChangeArrowheads="1"/>
              </p:cNvSpPr>
              <p:nvPr/>
            </p:nvSpPr>
            <p:spPr bwMode="auto">
              <a:xfrm>
                <a:off x="480" y="1152"/>
                <a:ext cx="260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a</a:t>
                </a:r>
                <a:r>
                  <a:rPr lang="en-US" baseline="-25000">
                    <a:solidFill>
                      <a:schemeClr val="accent2"/>
                    </a:solidFill>
                  </a:rPr>
                  <a:t>p</a:t>
                </a:r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1880" name="Line 40"/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881" name="Line 41"/>
              <p:cNvSpPr>
                <a:spLocks noChangeShapeType="1"/>
              </p:cNvSpPr>
              <p:nvPr/>
            </p:nvSpPr>
            <p:spPr bwMode="auto">
              <a:xfrm>
                <a:off x="480" y="1419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882" name="Line 42"/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883" name="Line 43"/>
              <p:cNvSpPr>
                <a:spLocks noChangeShapeType="1"/>
              </p:cNvSpPr>
              <p:nvPr/>
            </p:nvSpPr>
            <p:spPr bwMode="auto">
              <a:xfrm>
                <a:off x="740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884" name="Line 44"/>
              <p:cNvSpPr>
                <a:spLocks noChangeShapeType="1"/>
              </p:cNvSpPr>
              <p:nvPr/>
            </p:nvSpPr>
            <p:spPr bwMode="auto">
              <a:xfrm>
                <a:off x="100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885" name="Line 45"/>
              <p:cNvSpPr>
                <a:spLocks noChangeShapeType="1"/>
              </p:cNvSpPr>
              <p:nvPr/>
            </p:nvSpPr>
            <p:spPr bwMode="auto">
              <a:xfrm>
                <a:off x="126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886" name="Line 46"/>
              <p:cNvSpPr>
                <a:spLocks noChangeShapeType="1"/>
              </p:cNvSpPr>
              <p:nvPr/>
            </p:nvSpPr>
            <p:spPr bwMode="auto">
              <a:xfrm>
                <a:off x="152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887" name="Line 47"/>
              <p:cNvSpPr>
                <a:spLocks noChangeShapeType="1"/>
              </p:cNvSpPr>
              <p:nvPr/>
            </p:nvSpPr>
            <p:spPr bwMode="auto">
              <a:xfrm>
                <a:off x="178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888" name="Line 48"/>
              <p:cNvSpPr>
                <a:spLocks noChangeShapeType="1"/>
              </p:cNvSpPr>
              <p:nvPr/>
            </p:nvSpPr>
            <p:spPr bwMode="auto">
              <a:xfrm>
                <a:off x="204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889" name="Line 49"/>
              <p:cNvSpPr>
                <a:spLocks noChangeShapeType="1"/>
              </p:cNvSpPr>
              <p:nvPr/>
            </p:nvSpPr>
            <p:spPr bwMode="auto">
              <a:xfrm>
                <a:off x="2303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890" name="Line 50"/>
              <p:cNvSpPr>
                <a:spLocks noChangeShapeType="1"/>
              </p:cNvSpPr>
              <p:nvPr/>
            </p:nvSpPr>
            <p:spPr bwMode="auto">
              <a:xfrm>
                <a:off x="2563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1891" name="Text Box 51"/>
            <p:cNvSpPr txBox="1">
              <a:spLocks noChangeArrowheads="1"/>
            </p:cNvSpPr>
            <p:nvPr/>
          </p:nvSpPr>
          <p:spPr bwMode="auto">
            <a:xfrm>
              <a:off x="4700" y="2649"/>
              <a:ext cx="1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i</a:t>
              </a:r>
            </a:p>
          </p:txBody>
        </p:sp>
        <p:sp>
          <p:nvSpPr>
            <p:cNvPr id="291892" name="Text Box 52"/>
            <p:cNvSpPr txBox="1">
              <a:spLocks noChangeArrowheads="1"/>
            </p:cNvSpPr>
            <p:nvPr/>
          </p:nvSpPr>
          <p:spPr bwMode="auto">
            <a:xfrm>
              <a:off x="4392" y="2649"/>
              <a:ext cx="3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j=q</a:t>
              </a:r>
            </a:p>
          </p:txBody>
        </p:sp>
        <p:sp>
          <p:nvSpPr>
            <p:cNvPr id="291893" name="Line 53"/>
            <p:cNvSpPr>
              <a:spLocks noChangeShapeType="1"/>
            </p:cNvSpPr>
            <p:nvPr/>
          </p:nvSpPr>
          <p:spPr bwMode="auto">
            <a:xfrm flipV="1">
              <a:off x="4774" y="250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1894" name="Line 54"/>
            <p:cNvSpPr>
              <a:spLocks noChangeShapeType="1"/>
            </p:cNvSpPr>
            <p:nvPr/>
          </p:nvSpPr>
          <p:spPr bwMode="auto">
            <a:xfrm flipV="1">
              <a:off x="4534" y="250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1895" name="Text Box 55"/>
            <p:cNvSpPr txBox="1">
              <a:spLocks noChangeArrowheads="1"/>
            </p:cNvSpPr>
            <p:nvPr/>
          </p:nvSpPr>
          <p:spPr bwMode="auto">
            <a:xfrm>
              <a:off x="2997" y="2192"/>
              <a:ext cx="26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A:</a:t>
              </a:r>
            </a:p>
          </p:txBody>
        </p:sp>
        <p:sp>
          <p:nvSpPr>
            <p:cNvPr id="291896" name="AutoShape 56"/>
            <p:cNvSpPr>
              <a:spLocks/>
            </p:cNvSpPr>
            <p:nvPr/>
          </p:nvSpPr>
          <p:spPr bwMode="auto">
            <a:xfrm rot="5400000">
              <a:off x="3912" y="1464"/>
              <a:ext cx="96" cy="1296"/>
            </a:xfrm>
            <a:prstGeom prst="leftBrace">
              <a:avLst>
                <a:gd name="adj1" fmla="val 1125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897" name="AutoShape 57"/>
            <p:cNvSpPr>
              <a:spLocks/>
            </p:cNvSpPr>
            <p:nvPr/>
          </p:nvSpPr>
          <p:spPr bwMode="auto">
            <a:xfrm rot="5400000">
              <a:off x="4992" y="1728"/>
              <a:ext cx="96" cy="768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898" name="Text Box 58"/>
            <p:cNvSpPr txBox="1">
              <a:spLocks noChangeArrowheads="1"/>
            </p:cNvSpPr>
            <p:nvPr/>
          </p:nvSpPr>
          <p:spPr bwMode="auto">
            <a:xfrm>
              <a:off x="3648" y="1833"/>
              <a:ext cx="57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A[p…q]</a:t>
              </a:r>
            </a:p>
          </p:txBody>
        </p:sp>
        <p:sp>
          <p:nvSpPr>
            <p:cNvPr id="291899" name="Text Box 59"/>
            <p:cNvSpPr txBox="1">
              <a:spLocks noChangeArrowheads="1"/>
            </p:cNvSpPr>
            <p:nvPr/>
          </p:nvSpPr>
          <p:spPr bwMode="auto">
            <a:xfrm>
              <a:off x="4704" y="1833"/>
              <a:ext cx="7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A[q+1…r]</a:t>
              </a:r>
            </a:p>
          </p:txBody>
        </p:sp>
        <p:sp>
          <p:nvSpPr>
            <p:cNvPr id="291900" name="Text Box 60"/>
            <p:cNvSpPr txBox="1">
              <a:spLocks noChangeArrowheads="1"/>
            </p:cNvSpPr>
            <p:nvPr/>
          </p:nvSpPr>
          <p:spPr bwMode="auto">
            <a:xfrm>
              <a:off x="4512" y="1881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cs typeface="Arial" charset="0"/>
                </a:rPr>
                <a:t>≤</a:t>
              </a:r>
            </a:p>
          </p:txBody>
        </p:sp>
      </p:grpSp>
      <p:sp>
        <p:nvSpPr>
          <p:cNvPr id="291901" name="Text Box 61"/>
          <p:cNvSpPr txBox="1">
            <a:spLocks noChangeArrowheads="1"/>
          </p:cNvSpPr>
          <p:nvPr/>
        </p:nvSpPr>
        <p:spPr bwMode="auto">
          <a:xfrm>
            <a:off x="5368925" y="1592263"/>
            <a:ext cx="2841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Monotype Corsiva" pitchFamily="66" charset="0"/>
              </a:rPr>
              <a:t>p</a:t>
            </a:r>
          </a:p>
        </p:txBody>
      </p:sp>
      <p:sp>
        <p:nvSpPr>
          <p:cNvPr id="291902" name="Text Box 62"/>
          <p:cNvSpPr txBox="1">
            <a:spLocks noChangeArrowheads="1"/>
          </p:cNvSpPr>
          <p:nvPr/>
        </p:nvSpPr>
        <p:spPr bwMode="auto">
          <a:xfrm>
            <a:off x="8274050" y="1546225"/>
            <a:ext cx="2524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Monotype Corsiva" pitchFamily="66" charset="0"/>
              </a:rPr>
              <a:t>r</a:t>
            </a:r>
          </a:p>
        </p:txBody>
      </p:sp>
      <p:sp>
        <p:nvSpPr>
          <p:cNvPr id="291903" name="Text Box 63"/>
          <p:cNvSpPr txBox="1">
            <a:spLocks noChangeArrowheads="1"/>
          </p:cNvSpPr>
          <p:nvPr/>
        </p:nvSpPr>
        <p:spPr bwMode="auto">
          <a:xfrm>
            <a:off x="6870700" y="4991100"/>
            <a:ext cx="1809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Each element is</a:t>
            </a:r>
          </a:p>
          <a:p>
            <a:r>
              <a:rPr lang="en-US">
                <a:solidFill>
                  <a:schemeClr val="folHlink"/>
                </a:solidFill>
              </a:rPr>
              <a:t>visited once!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C70C77-80F1-4265-AD2E-CD4F80E0A4D1}" type="slidenum">
              <a:rPr lang="en-US"/>
              <a:pPr/>
              <a:t>37</a:t>
            </a:fld>
            <a:endParaRPr lang="en-US"/>
          </a:p>
        </p:txBody>
      </p:sp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	 Recurrence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Tx/>
              <a:buNone/>
            </a:pPr>
            <a:r>
              <a:rPr lang="en-US" sz="2400">
                <a:latin typeface="Monotype Corsiva" pitchFamily="66" charset="0"/>
              </a:rPr>
              <a:t>Alg.:</a:t>
            </a:r>
            <a:r>
              <a:rPr lang="en-US" sz="2400"/>
              <a:t> QUICKSORT</a:t>
            </a:r>
            <a:r>
              <a:rPr lang="en-US" sz="2400">
                <a:latin typeface="Comic Sans MS" pitchFamily="66" charset="0"/>
              </a:rPr>
              <a:t>(A, p, r)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 sz="2400"/>
              <a:t>	</a:t>
            </a:r>
            <a:r>
              <a:rPr lang="en-US" sz="2400" b="1"/>
              <a:t>if</a:t>
            </a:r>
            <a:r>
              <a:rPr lang="en-US" sz="2400"/>
              <a:t> </a:t>
            </a:r>
            <a:r>
              <a:rPr lang="en-US" sz="2400">
                <a:latin typeface="Comic Sans MS" pitchFamily="66" charset="0"/>
              </a:rPr>
              <a:t>p &lt; r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 sz="2400"/>
              <a:t>	   </a:t>
            </a:r>
            <a:r>
              <a:rPr lang="en-US" sz="2400" b="1"/>
              <a:t>then</a:t>
            </a:r>
            <a:r>
              <a:rPr lang="en-US" sz="2400"/>
              <a:t> </a:t>
            </a:r>
            <a:r>
              <a:rPr lang="en-US" sz="2400">
                <a:latin typeface="Comic Sans MS" pitchFamily="66" charset="0"/>
              </a:rPr>
              <a:t>q</a:t>
            </a:r>
            <a:r>
              <a:rPr lang="en-US" sz="2400"/>
              <a:t> </a:t>
            </a:r>
            <a:r>
              <a:rPr lang="en-US" sz="2400">
                <a:sym typeface="Symbol" pitchFamily="18" charset="2"/>
              </a:rPr>
              <a:t> PARTITION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(A, p, r)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 sz="2400">
                <a:sym typeface="Symbol" pitchFamily="18" charset="2"/>
              </a:rPr>
              <a:t>		     QUICKSORT 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(A, p, q)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 sz="2400">
                <a:sym typeface="Symbol" pitchFamily="18" charset="2"/>
              </a:rPr>
              <a:t>		     QUICKSORT 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(A, q+1, r)</a:t>
            </a:r>
          </a:p>
        </p:txBody>
      </p:sp>
      <p:sp>
        <p:nvSpPr>
          <p:cNvPr id="356357" name="Text Box 5"/>
          <p:cNvSpPr txBox="1">
            <a:spLocks noChangeArrowheads="1"/>
          </p:cNvSpPr>
          <p:nvPr/>
        </p:nvSpPr>
        <p:spPr bwMode="auto">
          <a:xfrm>
            <a:off x="812800" y="5362575"/>
            <a:ext cx="1846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Recurrence:</a:t>
            </a:r>
          </a:p>
        </p:txBody>
      </p:sp>
      <p:sp>
        <p:nvSpPr>
          <p:cNvPr id="356358" name="Text Box 6"/>
          <p:cNvSpPr txBox="1">
            <a:spLocks noChangeArrowheads="1"/>
          </p:cNvSpPr>
          <p:nvPr/>
        </p:nvSpPr>
        <p:spPr bwMode="auto">
          <a:xfrm>
            <a:off x="4887913" y="1447800"/>
            <a:ext cx="24209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Initially: p=1, r=n</a:t>
            </a:r>
          </a:p>
        </p:txBody>
      </p:sp>
      <p:sp>
        <p:nvSpPr>
          <p:cNvPr id="356360" name="Rectangle 8"/>
          <p:cNvSpPr>
            <a:spLocks noChangeArrowheads="1"/>
          </p:cNvSpPr>
          <p:nvPr/>
        </p:nvSpPr>
        <p:spPr bwMode="auto">
          <a:xfrm>
            <a:off x="2832100" y="5881688"/>
            <a:ext cx="397192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T(n) = T(q) + T(n – q) + n</a:t>
            </a:r>
            <a:endParaRPr lang="en-US" sz="2400">
              <a:solidFill>
                <a:schemeClr val="accent2"/>
              </a:solidFill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0B7540-B539-412E-94B1-EB45D24A22E2}" type="slidenum">
              <a:rPr lang="en-US"/>
              <a:pPr/>
              <a:t>38</a:t>
            </a:fld>
            <a:endParaRPr lang="en-US"/>
          </a:p>
        </p:txBody>
      </p:sp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Worst Case Partitioning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259762" cy="50768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/>
              <a:t>Worst-case partitioning</a:t>
            </a:r>
          </a:p>
          <a:p>
            <a:pPr lvl="1">
              <a:lnSpc>
                <a:spcPct val="150000"/>
              </a:lnSpc>
            </a:pPr>
            <a:r>
              <a:rPr lang="en-US" sz="2000"/>
              <a:t>One region has one element and the other  has n – 1 elements</a:t>
            </a:r>
          </a:p>
          <a:p>
            <a:pPr lvl="1">
              <a:lnSpc>
                <a:spcPct val="150000"/>
              </a:lnSpc>
            </a:pPr>
            <a:r>
              <a:rPr lang="en-US" sz="2000"/>
              <a:t>Maximally unbalanced</a:t>
            </a:r>
          </a:p>
          <a:p>
            <a:pPr>
              <a:lnSpc>
                <a:spcPct val="150000"/>
              </a:lnSpc>
            </a:pPr>
            <a:r>
              <a:rPr lang="en-US" sz="2400"/>
              <a:t>Recurrence: q=1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sz="2000"/>
              <a:t>T(n) = T(1) + T(n – 1) + </a:t>
            </a:r>
            <a:r>
              <a:rPr lang="en-US" sz="2000">
                <a:sym typeface="Symbol" pitchFamily="18" charset="2"/>
              </a:rPr>
              <a:t>n,  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sz="2000">
                <a:sym typeface="Symbol" pitchFamily="18" charset="2"/>
              </a:rPr>
              <a:t>	T(1) = (1)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sz="2000">
                <a:sym typeface="Symbol" pitchFamily="18" charset="2"/>
              </a:rPr>
              <a:t>T(n) = T(n – 1) + n</a:t>
            </a:r>
          </a:p>
          <a:p>
            <a:pPr lvl="1">
              <a:lnSpc>
                <a:spcPct val="150000"/>
              </a:lnSpc>
              <a:buFontTx/>
              <a:buNone/>
            </a:pPr>
            <a:endParaRPr lang="en-US" sz="1800">
              <a:sym typeface="Symbol" pitchFamily="18" charset="2"/>
            </a:endParaRP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sz="2000">
                <a:sym typeface="Symbol" pitchFamily="18" charset="2"/>
              </a:rPr>
              <a:t>	    = </a:t>
            </a:r>
          </a:p>
        </p:txBody>
      </p:sp>
      <p:graphicFrame>
        <p:nvGraphicFramePr>
          <p:cNvPr id="292868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2012950" y="5087938"/>
          <a:ext cx="5268913" cy="1036637"/>
        </p:xfrm>
        <a:graphic>
          <a:graphicData uri="http://schemas.openxmlformats.org/presentationml/2006/ole">
            <p:oleObj spid="_x0000_s292868" name="Equation" r:id="rId4" imgW="2323800" imgH="457200" progId="Equation.DSMT4">
              <p:embed/>
            </p:oleObj>
          </a:graphicData>
        </a:graphic>
      </p:graphicFrame>
      <p:grpSp>
        <p:nvGrpSpPr>
          <p:cNvPr id="292869" name="Group 5"/>
          <p:cNvGrpSpPr>
            <a:grpSpLocks/>
          </p:cNvGrpSpPr>
          <p:nvPr/>
        </p:nvGrpSpPr>
        <p:grpSpPr bwMode="auto">
          <a:xfrm>
            <a:off x="4648200" y="2757488"/>
            <a:ext cx="4011613" cy="2957512"/>
            <a:chOff x="2928" y="1737"/>
            <a:chExt cx="2527" cy="1863"/>
          </a:xfrm>
        </p:grpSpPr>
        <p:sp>
          <p:nvSpPr>
            <p:cNvPr id="292870" name="Text Box 6"/>
            <p:cNvSpPr txBox="1">
              <a:spLocks noChangeArrowheads="1"/>
            </p:cNvSpPr>
            <p:nvPr/>
          </p:nvSpPr>
          <p:spPr bwMode="auto">
            <a:xfrm>
              <a:off x="3409" y="1737"/>
              <a:ext cx="1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n</a:t>
              </a:r>
            </a:p>
          </p:txBody>
        </p:sp>
        <p:sp>
          <p:nvSpPr>
            <p:cNvPr id="292871" name="Text Box 7"/>
            <p:cNvSpPr txBox="1">
              <a:spLocks noChangeArrowheads="1"/>
            </p:cNvSpPr>
            <p:nvPr/>
          </p:nvSpPr>
          <p:spPr bwMode="auto">
            <a:xfrm>
              <a:off x="3630" y="1938"/>
              <a:ext cx="40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n - 1</a:t>
              </a:r>
            </a:p>
          </p:txBody>
        </p:sp>
        <p:sp>
          <p:nvSpPr>
            <p:cNvPr id="292872" name="Text Box 8"/>
            <p:cNvSpPr txBox="1">
              <a:spLocks noChangeArrowheads="1"/>
            </p:cNvSpPr>
            <p:nvPr/>
          </p:nvSpPr>
          <p:spPr bwMode="auto">
            <a:xfrm>
              <a:off x="3847" y="2178"/>
              <a:ext cx="4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n - 2</a:t>
              </a:r>
            </a:p>
          </p:txBody>
        </p:sp>
        <p:sp>
          <p:nvSpPr>
            <p:cNvPr id="292873" name="Text Box 9"/>
            <p:cNvSpPr txBox="1">
              <a:spLocks noChangeArrowheads="1"/>
            </p:cNvSpPr>
            <p:nvPr/>
          </p:nvSpPr>
          <p:spPr bwMode="auto">
            <a:xfrm>
              <a:off x="4087" y="2418"/>
              <a:ext cx="4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n - 3</a:t>
              </a:r>
            </a:p>
          </p:txBody>
        </p:sp>
        <p:sp>
          <p:nvSpPr>
            <p:cNvPr id="292874" name="Text Box 10"/>
            <p:cNvSpPr txBox="1">
              <a:spLocks noChangeArrowheads="1"/>
            </p:cNvSpPr>
            <p:nvPr/>
          </p:nvSpPr>
          <p:spPr bwMode="auto">
            <a:xfrm>
              <a:off x="4494" y="2802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2</a:t>
              </a:r>
            </a:p>
          </p:txBody>
        </p:sp>
        <p:sp>
          <p:nvSpPr>
            <p:cNvPr id="292875" name="Text Box 11"/>
            <p:cNvSpPr txBox="1">
              <a:spLocks noChangeArrowheads="1"/>
            </p:cNvSpPr>
            <p:nvPr/>
          </p:nvSpPr>
          <p:spPr bwMode="auto">
            <a:xfrm>
              <a:off x="4715" y="3042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1</a:t>
              </a:r>
            </a:p>
          </p:txBody>
        </p:sp>
        <p:sp>
          <p:nvSpPr>
            <p:cNvPr id="292876" name="Text Box 12"/>
            <p:cNvSpPr txBox="1">
              <a:spLocks noChangeArrowheads="1"/>
            </p:cNvSpPr>
            <p:nvPr/>
          </p:nvSpPr>
          <p:spPr bwMode="auto">
            <a:xfrm>
              <a:off x="3120" y="1929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1</a:t>
              </a:r>
            </a:p>
          </p:txBody>
        </p:sp>
        <p:sp>
          <p:nvSpPr>
            <p:cNvPr id="292877" name="Text Box 13"/>
            <p:cNvSpPr txBox="1">
              <a:spLocks noChangeArrowheads="1"/>
            </p:cNvSpPr>
            <p:nvPr/>
          </p:nvSpPr>
          <p:spPr bwMode="auto">
            <a:xfrm>
              <a:off x="3323" y="2178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1</a:t>
              </a:r>
            </a:p>
          </p:txBody>
        </p:sp>
        <p:sp>
          <p:nvSpPr>
            <p:cNvPr id="292878" name="Text Box 14"/>
            <p:cNvSpPr txBox="1">
              <a:spLocks noChangeArrowheads="1"/>
            </p:cNvSpPr>
            <p:nvPr/>
          </p:nvSpPr>
          <p:spPr bwMode="auto">
            <a:xfrm>
              <a:off x="3552" y="2418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1</a:t>
              </a:r>
            </a:p>
          </p:txBody>
        </p:sp>
        <p:sp>
          <p:nvSpPr>
            <p:cNvPr id="292879" name="Text Box 15"/>
            <p:cNvSpPr txBox="1">
              <a:spLocks noChangeArrowheads="1"/>
            </p:cNvSpPr>
            <p:nvPr/>
          </p:nvSpPr>
          <p:spPr bwMode="auto">
            <a:xfrm>
              <a:off x="4235" y="3042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1</a:t>
              </a:r>
            </a:p>
          </p:txBody>
        </p:sp>
        <p:sp>
          <p:nvSpPr>
            <p:cNvPr id="292880" name="Line 16"/>
            <p:cNvSpPr>
              <a:spLocks noChangeShapeType="1"/>
            </p:cNvSpPr>
            <p:nvPr/>
          </p:nvSpPr>
          <p:spPr bwMode="auto">
            <a:xfrm flipH="1">
              <a:off x="3312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2881" name="Line 17"/>
            <p:cNvSpPr>
              <a:spLocks noChangeShapeType="1"/>
            </p:cNvSpPr>
            <p:nvPr/>
          </p:nvSpPr>
          <p:spPr bwMode="auto">
            <a:xfrm flipH="1">
              <a:off x="3504" y="212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2882" name="Line 18"/>
            <p:cNvSpPr>
              <a:spLocks noChangeShapeType="1"/>
            </p:cNvSpPr>
            <p:nvPr/>
          </p:nvSpPr>
          <p:spPr bwMode="auto">
            <a:xfrm flipH="1">
              <a:off x="3744" y="236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2883" name="Line 19"/>
            <p:cNvSpPr>
              <a:spLocks noChangeShapeType="1"/>
            </p:cNvSpPr>
            <p:nvPr/>
          </p:nvSpPr>
          <p:spPr bwMode="auto">
            <a:xfrm flipH="1">
              <a:off x="3984" y="2649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2884" name="Text Box 20"/>
            <p:cNvSpPr txBox="1">
              <a:spLocks noChangeArrowheads="1"/>
            </p:cNvSpPr>
            <p:nvPr/>
          </p:nvSpPr>
          <p:spPr bwMode="auto">
            <a:xfrm>
              <a:off x="3803" y="2658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1</a:t>
              </a:r>
            </a:p>
          </p:txBody>
        </p:sp>
        <p:sp>
          <p:nvSpPr>
            <p:cNvPr id="292885" name="Line 21"/>
            <p:cNvSpPr>
              <a:spLocks noChangeShapeType="1"/>
            </p:cNvSpPr>
            <p:nvPr/>
          </p:nvSpPr>
          <p:spPr bwMode="auto">
            <a:xfrm>
              <a:off x="3600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2886" name="Line 22"/>
            <p:cNvSpPr>
              <a:spLocks noChangeShapeType="1"/>
            </p:cNvSpPr>
            <p:nvPr/>
          </p:nvSpPr>
          <p:spPr bwMode="auto">
            <a:xfrm>
              <a:off x="3792" y="212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2887" name="Line 23"/>
            <p:cNvSpPr>
              <a:spLocks noChangeShapeType="1"/>
            </p:cNvSpPr>
            <p:nvPr/>
          </p:nvSpPr>
          <p:spPr bwMode="auto">
            <a:xfrm>
              <a:off x="4032" y="236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2888" name="Line 24"/>
            <p:cNvSpPr>
              <a:spLocks noChangeAspect="1" noChangeShapeType="1"/>
            </p:cNvSpPr>
            <p:nvPr/>
          </p:nvSpPr>
          <p:spPr bwMode="auto">
            <a:xfrm>
              <a:off x="4272" y="2649"/>
              <a:ext cx="173" cy="1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2889" name="Line 25"/>
            <p:cNvSpPr>
              <a:spLocks noChangeShapeType="1"/>
            </p:cNvSpPr>
            <p:nvPr/>
          </p:nvSpPr>
          <p:spPr bwMode="auto">
            <a:xfrm>
              <a:off x="4656" y="2985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2890" name="Line 26"/>
            <p:cNvSpPr>
              <a:spLocks noChangeShapeType="1"/>
            </p:cNvSpPr>
            <p:nvPr/>
          </p:nvSpPr>
          <p:spPr bwMode="auto">
            <a:xfrm flipH="1">
              <a:off x="4416" y="2985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2891" name="Line 27"/>
            <p:cNvSpPr>
              <a:spLocks noChangeShapeType="1"/>
            </p:cNvSpPr>
            <p:nvPr/>
          </p:nvSpPr>
          <p:spPr bwMode="auto">
            <a:xfrm>
              <a:off x="3024" y="1833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2892" name="Text Box 28"/>
            <p:cNvSpPr txBox="1">
              <a:spLocks noChangeArrowheads="1"/>
            </p:cNvSpPr>
            <p:nvPr/>
          </p:nvSpPr>
          <p:spPr bwMode="auto">
            <a:xfrm>
              <a:off x="2928" y="2409"/>
              <a:ext cx="191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n</a:t>
              </a:r>
            </a:p>
          </p:txBody>
        </p:sp>
        <p:sp>
          <p:nvSpPr>
            <p:cNvPr id="292893" name="Text Box 29"/>
            <p:cNvSpPr txBox="1">
              <a:spLocks noChangeArrowheads="1"/>
            </p:cNvSpPr>
            <p:nvPr/>
          </p:nvSpPr>
          <p:spPr bwMode="auto">
            <a:xfrm>
              <a:off x="4944" y="1737"/>
              <a:ext cx="1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n</a:t>
              </a:r>
            </a:p>
          </p:txBody>
        </p:sp>
        <p:sp>
          <p:nvSpPr>
            <p:cNvPr id="292894" name="Text Box 30"/>
            <p:cNvSpPr txBox="1">
              <a:spLocks noChangeArrowheads="1"/>
            </p:cNvSpPr>
            <p:nvPr/>
          </p:nvSpPr>
          <p:spPr bwMode="auto">
            <a:xfrm>
              <a:off x="4944" y="1938"/>
              <a:ext cx="1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n</a:t>
              </a:r>
            </a:p>
          </p:txBody>
        </p:sp>
        <p:sp>
          <p:nvSpPr>
            <p:cNvPr id="292895" name="Text Box 31"/>
            <p:cNvSpPr txBox="1">
              <a:spLocks noChangeArrowheads="1"/>
            </p:cNvSpPr>
            <p:nvPr/>
          </p:nvSpPr>
          <p:spPr bwMode="auto">
            <a:xfrm>
              <a:off x="4944" y="2130"/>
              <a:ext cx="40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n - 1</a:t>
              </a:r>
            </a:p>
          </p:txBody>
        </p:sp>
        <p:sp>
          <p:nvSpPr>
            <p:cNvPr id="292896" name="Text Box 32"/>
            <p:cNvSpPr txBox="1">
              <a:spLocks noChangeArrowheads="1"/>
            </p:cNvSpPr>
            <p:nvPr/>
          </p:nvSpPr>
          <p:spPr bwMode="auto">
            <a:xfrm>
              <a:off x="4944" y="2370"/>
              <a:ext cx="4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n - 2</a:t>
              </a:r>
            </a:p>
          </p:txBody>
        </p:sp>
        <p:sp>
          <p:nvSpPr>
            <p:cNvPr id="292897" name="Line 33"/>
            <p:cNvSpPr>
              <a:spLocks noChangeShapeType="1"/>
            </p:cNvSpPr>
            <p:nvPr/>
          </p:nvSpPr>
          <p:spPr bwMode="auto">
            <a:xfrm>
              <a:off x="5136" y="2601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2898" name="Text Box 34"/>
            <p:cNvSpPr txBox="1">
              <a:spLocks noChangeArrowheads="1"/>
            </p:cNvSpPr>
            <p:nvPr/>
          </p:nvSpPr>
          <p:spPr bwMode="auto">
            <a:xfrm>
              <a:off x="4992" y="2793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3</a:t>
              </a:r>
            </a:p>
          </p:txBody>
        </p:sp>
        <p:sp>
          <p:nvSpPr>
            <p:cNvPr id="292899" name="Text Box 35"/>
            <p:cNvSpPr txBox="1">
              <a:spLocks noChangeArrowheads="1"/>
            </p:cNvSpPr>
            <p:nvPr/>
          </p:nvSpPr>
          <p:spPr bwMode="auto">
            <a:xfrm>
              <a:off x="4992" y="3042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2</a:t>
              </a:r>
            </a:p>
          </p:txBody>
        </p:sp>
        <p:sp>
          <p:nvSpPr>
            <p:cNvPr id="292900" name="Line 36"/>
            <p:cNvSpPr>
              <a:spLocks noChangeShapeType="1"/>
            </p:cNvSpPr>
            <p:nvPr/>
          </p:nvSpPr>
          <p:spPr bwMode="auto">
            <a:xfrm>
              <a:off x="4992" y="3273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2901" name="Text Box 37"/>
            <p:cNvSpPr txBox="1">
              <a:spLocks noChangeArrowheads="1"/>
            </p:cNvSpPr>
            <p:nvPr/>
          </p:nvSpPr>
          <p:spPr bwMode="auto">
            <a:xfrm>
              <a:off x="4992" y="3369"/>
              <a:ext cx="46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  <a:sym typeface="Symbol" pitchFamily="18" charset="2"/>
                </a:rPr>
                <a:t>(n</a:t>
              </a:r>
              <a:r>
                <a:rPr lang="en-US" baseline="30000">
                  <a:latin typeface="Comic Sans MS" pitchFamily="66" charset="0"/>
                  <a:sym typeface="Symbol" pitchFamily="18" charset="2"/>
                </a:rPr>
                <a:t>2</a:t>
              </a:r>
              <a:r>
                <a:rPr lang="en-US">
                  <a:latin typeface="Comic Sans MS" pitchFamily="66" charset="0"/>
                  <a:sym typeface="Symbol" pitchFamily="18" charset="2"/>
                </a:rPr>
                <a:t>)</a:t>
              </a:r>
            </a:p>
          </p:txBody>
        </p:sp>
      </p:grpSp>
      <p:sp>
        <p:nvSpPr>
          <p:cNvPr id="292902" name="Text Box 38"/>
          <p:cNvSpPr txBox="1">
            <a:spLocks noChangeArrowheads="1"/>
          </p:cNvSpPr>
          <p:nvPr/>
        </p:nvSpPr>
        <p:spPr bwMode="auto">
          <a:xfrm>
            <a:off x="2587625" y="6249988"/>
            <a:ext cx="5049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</a:rPr>
              <a:t>When does the worst case happen?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90C6EE-75EA-4DB9-B101-A01D8FC8B97C}" type="slidenum">
              <a:rPr lang="en-US"/>
              <a:pPr/>
              <a:t>39</a:t>
            </a:fld>
            <a:endParaRPr lang="en-US"/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Best Case Partitioning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066800"/>
            <a:ext cx="8335962" cy="27479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/>
              <a:t>Best-case partitioning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Partitioning produces two regions of size </a:t>
            </a:r>
            <a:r>
              <a:rPr lang="en-US" sz="2000">
                <a:latin typeface="Comic Sans MS" pitchFamily="66" charset="0"/>
              </a:rPr>
              <a:t>n/2</a:t>
            </a:r>
          </a:p>
          <a:p>
            <a:pPr>
              <a:lnSpc>
                <a:spcPct val="120000"/>
              </a:lnSpc>
            </a:pPr>
            <a:r>
              <a:rPr lang="en-US" sz="2400"/>
              <a:t>Recurrence: q=n/2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sz="2000">
                <a:latin typeface="Comic Sans MS" pitchFamily="66" charset="0"/>
              </a:rPr>
              <a:t>T(n) = 2T(n/2) + </a:t>
            </a:r>
            <a:r>
              <a:rPr lang="en-US" sz="2000">
                <a:latin typeface="Comic Sans MS" pitchFamily="66" charset="0"/>
                <a:sym typeface="Symbol" pitchFamily="18" charset="2"/>
              </a:rPr>
              <a:t>(n)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sz="2000">
                <a:latin typeface="Comic Sans MS" pitchFamily="66" charset="0"/>
                <a:sym typeface="Symbol" pitchFamily="18" charset="2"/>
              </a:rPr>
              <a:t>T(n) = (nlgn)</a:t>
            </a:r>
            <a:r>
              <a:rPr lang="en-US" sz="2000">
                <a:sym typeface="Symbol" pitchFamily="18" charset="2"/>
              </a:rPr>
              <a:t> (Master theorem)</a:t>
            </a:r>
          </a:p>
        </p:txBody>
      </p:sp>
      <p:graphicFrame>
        <p:nvGraphicFramePr>
          <p:cNvPr id="293892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600200" y="3581400"/>
          <a:ext cx="6096000" cy="3074988"/>
        </p:xfrm>
        <a:graphic>
          <a:graphicData uri="http://schemas.openxmlformats.org/presentationml/2006/ole">
            <p:oleObj spid="_x0000_s293892" name="Paint Shop Pro Image" r:id="rId4" imgW="6614634" imgH="3336585" progId="PaintShopPro">
              <p:embed/>
            </p:oleObj>
          </a:graphicData>
        </a:graphic>
      </p:graphicFrame>
      <p:sp>
        <p:nvSpPr>
          <p:cNvPr id="293893" name="Rectangle 5"/>
          <p:cNvSpPr>
            <a:spLocks noChangeArrowheads="1"/>
          </p:cNvSpPr>
          <p:nvPr/>
        </p:nvSpPr>
        <p:spPr bwMode="auto">
          <a:xfrm>
            <a:off x="6248400" y="6400800"/>
            <a:ext cx="11430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93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293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9B9F58-08FF-4CC5-877D-292DE4B68CA8}" type="slidenum">
              <a:rPr lang="en-US"/>
              <a:pPr/>
              <a:t>4</a:t>
            </a:fld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Divide-and-Conquer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/>
              <a:t>Divide</a:t>
            </a:r>
            <a:r>
              <a:rPr lang="en-US" sz="2400"/>
              <a:t> the problem into a number of sub-problems</a:t>
            </a:r>
          </a:p>
          <a:p>
            <a:pPr lvl="1">
              <a:lnSpc>
                <a:spcPct val="150000"/>
              </a:lnSpc>
            </a:pPr>
            <a:r>
              <a:rPr lang="en-US" sz="2000"/>
              <a:t>Similar sub-problems of smaller size</a:t>
            </a:r>
          </a:p>
          <a:p>
            <a:pPr>
              <a:lnSpc>
                <a:spcPct val="150000"/>
              </a:lnSpc>
            </a:pPr>
            <a:r>
              <a:rPr lang="en-US" sz="2400" b="1"/>
              <a:t>Conquer</a:t>
            </a:r>
            <a:r>
              <a:rPr lang="en-US" sz="2400"/>
              <a:t> the sub-problems</a:t>
            </a:r>
          </a:p>
          <a:p>
            <a:pPr lvl="1">
              <a:lnSpc>
                <a:spcPct val="150000"/>
              </a:lnSpc>
            </a:pPr>
            <a:r>
              <a:rPr lang="en-US" sz="2000"/>
              <a:t>Solve the sub-problems </a:t>
            </a:r>
            <a:r>
              <a:rPr lang="en-US" sz="2000" u="sng"/>
              <a:t>recursively</a:t>
            </a:r>
          </a:p>
          <a:p>
            <a:pPr lvl="1">
              <a:lnSpc>
                <a:spcPct val="150000"/>
              </a:lnSpc>
            </a:pPr>
            <a:r>
              <a:rPr lang="en-US" sz="2000"/>
              <a:t>Sub-problem size small enough </a:t>
            </a:r>
            <a:r>
              <a:rPr lang="en-US" sz="2000">
                <a:sym typeface="Symbol" pitchFamily="18" charset="2"/>
              </a:rPr>
              <a:t> solve the problems in straightforward manner</a:t>
            </a:r>
          </a:p>
          <a:p>
            <a:pPr>
              <a:lnSpc>
                <a:spcPct val="150000"/>
              </a:lnSpc>
            </a:pPr>
            <a:r>
              <a:rPr lang="en-US" sz="2400" b="1"/>
              <a:t>Combine</a:t>
            </a:r>
            <a:r>
              <a:rPr lang="en-US" sz="2400"/>
              <a:t> the solutions of the sub-problems</a:t>
            </a:r>
          </a:p>
          <a:p>
            <a:pPr lvl="1">
              <a:lnSpc>
                <a:spcPct val="150000"/>
              </a:lnSpc>
            </a:pPr>
            <a:r>
              <a:rPr lang="en-US" sz="2000"/>
              <a:t>Obtain the solution for the original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50D66A-A0DA-4C39-B386-7193DDA31A0E}" type="slidenum">
              <a:rPr lang="en-US"/>
              <a:pPr/>
              <a:t>40</a:t>
            </a:fld>
            <a:endParaRPr lang="en-US"/>
          </a:p>
        </p:txBody>
      </p:sp>
      <p:graphicFrame>
        <p:nvGraphicFramePr>
          <p:cNvPr id="294914" name="Object 2"/>
          <p:cNvGraphicFramePr>
            <a:graphicFrameLocks noChangeAspect="1"/>
          </p:cNvGraphicFramePr>
          <p:nvPr>
            <p:ph sz="half" idx="2"/>
          </p:nvPr>
        </p:nvGraphicFramePr>
        <p:xfrm>
          <a:off x="2098675" y="2370138"/>
          <a:ext cx="4922838" cy="2992437"/>
        </p:xfrm>
        <a:graphic>
          <a:graphicData uri="http://schemas.openxmlformats.org/presentationml/2006/ole">
            <p:oleObj spid="_x0000_s294914" name="Paint Shop Pro Image" r:id="rId4" imgW="6546341" imgH="3980488" progId="PaintShopPro">
              <p:embed/>
            </p:oleObj>
          </a:graphicData>
        </a:graphic>
      </p:graphicFrame>
      <p:sp>
        <p:nvSpPr>
          <p:cNvPr id="2949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Between Worst and Best</a:t>
            </a:r>
          </a:p>
        </p:txBody>
      </p:sp>
      <p:sp>
        <p:nvSpPr>
          <p:cNvPr id="29491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066800"/>
            <a:ext cx="8259762" cy="2824163"/>
          </a:xfrm>
        </p:spPr>
        <p:txBody>
          <a:bodyPr/>
          <a:lstStyle/>
          <a:p>
            <a:endParaRPr lang="en-US" sz="2000"/>
          </a:p>
          <a:p>
            <a:r>
              <a:rPr lang="en-US" sz="2400"/>
              <a:t>9-to-1 proportional split</a:t>
            </a:r>
          </a:p>
          <a:p>
            <a:pPr>
              <a:buFontTx/>
              <a:buNone/>
            </a:pPr>
            <a:r>
              <a:rPr lang="en-US" sz="2000">
                <a:latin typeface="Comic Sans MS" pitchFamily="66" charset="0"/>
              </a:rPr>
              <a:t>			</a:t>
            </a:r>
            <a:r>
              <a:rPr lang="en-US" sz="1800">
                <a:latin typeface="Comic Sans MS" pitchFamily="66" charset="0"/>
              </a:rPr>
              <a:t>Q(n) = Q(9n/10) + Q(n/10) + n</a:t>
            </a:r>
          </a:p>
        </p:txBody>
      </p:sp>
      <p:sp>
        <p:nvSpPr>
          <p:cNvPr id="294917" name="Rectangle 5"/>
          <p:cNvSpPr>
            <a:spLocks noChangeArrowheads="1"/>
          </p:cNvSpPr>
          <p:nvPr/>
        </p:nvSpPr>
        <p:spPr bwMode="auto">
          <a:xfrm>
            <a:off x="5735638" y="5942013"/>
            <a:ext cx="1487487" cy="4651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9491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7975" y="4424363"/>
            <a:ext cx="5610225" cy="201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949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B0AFE0-27E8-49D5-BACB-76B78C316412}" type="slidenum">
              <a:rPr lang="en-US"/>
              <a:pPr/>
              <a:t>41</a:t>
            </a:fld>
            <a:endParaRPr lang="en-US"/>
          </a:p>
        </p:txBody>
      </p:sp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How does partition affect performance?</a:t>
            </a:r>
          </a:p>
        </p:txBody>
      </p:sp>
      <p:pic>
        <p:nvPicPr>
          <p:cNvPr id="308228" name="Picture 4"/>
          <p:cNvPicPr>
            <a:picLocks noChangeAspect="1" noChangeArrowheads="1"/>
          </p:cNvPicPr>
          <p:nvPr>
            <p:ph type="body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114425" y="1611313"/>
            <a:ext cx="7173913" cy="4265612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114C22-FD4C-4086-B1B8-DAF77C64CF07}" type="slidenum">
              <a:rPr lang="en-US"/>
              <a:pPr/>
              <a:t>42</a:t>
            </a:fld>
            <a:endParaRPr lang="en-US"/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How does partition affect performance?</a:t>
            </a:r>
          </a:p>
        </p:txBody>
      </p:sp>
      <p:pic>
        <p:nvPicPr>
          <p:cNvPr id="309253" name="Picture 5"/>
          <p:cNvPicPr>
            <a:picLocks noChangeAspect="1" noChangeArrowheads="1"/>
          </p:cNvPicPr>
          <p:nvPr>
            <p:ph type="body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565275" y="1295400"/>
            <a:ext cx="5861050" cy="5332413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0074FA-7AEC-4AB1-8325-E519CC2DAE24}" type="slidenum">
              <a:rPr lang="en-US"/>
              <a:pPr/>
              <a:t>43</a:t>
            </a:fld>
            <a:endParaRPr lang="en-US"/>
          </a:p>
        </p:txBody>
      </p:sp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of Quicksort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2214562"/>
          </a:xfrm>
        </p:spPr>
        <p:txBody>
          <a:bodyPr/>
          <a:lstStyle/>
          <a:p>
            <a:r>
              <a:rPr lang="en-US" sz="2400"/>
              <a:t>Average case</a:t>
            </a:r>
          </a:p>
          <a:p>
            <a:pPr lvl="1"/>
            <a:r>
              <a:rPr lang="en-US" sz="2000"/>
              <a:t>All permutations of the input numbers are equally likely</a:t>
            </a:r>
          </a:p>
          <a:p>
            <a:pPr lvl="1"/>
            <a:r>
              <a:rPr lang="en-US" sz="2000"/>
              <a:t>On a random input array, we will have a </a:t>
            </a:r>
            <a:r>
              <a:rPr lang="en-US" sz="2000" b="1"/>
              <a:t>mix</a:t>
            </a:r>
            <a:r>
              <a:rPr lang="en-US" sz="2000"/>
              <a:t> of well balanced and unbalanced splits</a:t>
            </a:r>
          </a:p>
          <a:p>
            <a:pPr lvl="1"/>
            <a:r>
              <a:rPr lang="en-US" sz="2000"/>
              <a:t>Good and bad splits are randomly distributed across throughout the tree</a:t>
            </a:r>
          </a:p>
        </p:txBody>
      </p:sp>
      <p:sp>
        <p:nvSpPr>
          <p:cNvPr id="295940" name="Text Box 4"/>
          <p:cNvSpPr txBox="1">
            <a:spLocks noChangeArrowheads="1"/>
          </p:cNvSpPr>
          <p:nvPr/>
        </p:nvSpPr>
        <p:spPr bwMode="auto">
          <a:xfrm>
            <a:off x="1127125" y="4710113"/>
            <a:ext cx="2114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Alternate of a good</a:t>
            </a:r>
          </a:p>
          <a:p>
            <a:r>
              <a:rPr lang="en-US"/>
              <a:t>and a bad split</a:t>
            </a:r>
          </a:p>
        </p:txBody>
      </p:sp>
      <p:sp>
        <p:nvSpPr>
          <p:cNvPr id="295941" name="Text Box 5"/>
          <p:cNvSpPr txBox="1">
            <a:spLocks noChangeArrowheads="1"/>
          </p:cNvSpPr>
          <p:nvPr/>
        </p:nvSpPr>
        <p:spPr bwMode="auto">
          <a:xfrm>
            <a:off x="5657850" y="4749800"/>
            <a:ext cx="1581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Nearly well</a:t>
            </a:r>
          </a:p>
          <a:p>
            <a:r>
              <a:rPr lang="en-US"/>
              <a:t>balanced split</a:t>
            </a:r>
          </a:p>
        </p:txBody>
      </p:sp>
      <p:grpSp>
        <p:nvGrpSpPr>
          <p:cNvPr id="295942" name="Group 6"/>
          <p:cNvGrpSpPr>
            <a:grpSpLocks/>
          </p:cNvGrpSpPr>
          <p:nvPr/>
        </p:nvGrpSpPr>
        <p:grpSpPr bwMode="auto">
          <a:xfrm>
            <a:off x="1017588" y="3429000"/>
            <a:ext cx="1447800" cy="685800"/>
            <a:chOff x="641" y="2169"/>
            <a:chExt cx="912" cy="432"/>
          </a:xfrm>
        </p:grpSpPr>
        <p:sp>
          <p:nvSpPr>
            <p:cNvPr id="295943" name="Text Box 7"/>
            <p:cNvSpPr txBox="1">
              <a:spLocks noChangeArrowheads="1"/>
            </p:cNvSpPr>
            <p:nvPr/>
          </p:nvSpPr>
          <p:spPr bwMode="auto">
            <a:xfrm>
              <a:off x="930" y="2169"/>
              <a:ext cx="1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n</a:t>
              </a:r>
            </a:p>
          </p:txBody>
        </p:sp>
        <p:sp>
          <p:nvSpPr>
            <p:cNvPr id="295944" name="Text Box 8"/>
            <p:cNvSpPr txBox="1">
              <a:spLocks noChangeArrowheads="1"/>
            </p:cNvSpPr>
            <p:nvPr/>
          </p:nvSpPr>
          <p:spPr bwMode="auto">
            <a:xfrm>
              <a:off x="1151" y="2370"/>
              <a:ext cx="40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n - 1</a:t>
              </a:r>
            </a:p>
          </p:txBody>
        </p:sp>
        <p:sp>
          <p:nvSpPr>
            <p:cNvPr id="295945" name="Text Box 9"/>
            <p:cNvSpPr txBox="1">
              <a:spLocks noChangeArrowheads="1"/>
            </p:cNvSpPr>
            <p:nvPr/>
          </p:nvSpPr>
          <p:spPr bwMode="auto">
            <a:xfrm>
              <a:off x="641" y="2361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1</a:t>
              </a:r>
            </a:p>
          </p:txBody>
        </p:sp>
        <p:sp>
          <p:nvSpPr>
            <p:cNvPr id="295946" name="Line 10"/>
            <p:cNvSpPr>
              <a:spLocks noChangeShapeType="1"/>
            </p:cNvSpPr>
            <p:nvPr/>
          </p:nvSpPr>
          <p:spPr bwMode="auto">
            <a:xfrm flipH="1">
              <a:off x="833" y="235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5947" name="Line 11"/>
            <p:cNvSpPr>
              <a:spLocks noChangeShapeType="1"/>
            </p:cNvSpPr>
            <p:nvPr/>
          </p:nvSpPr>
          <p:spPr bwMode="auto">
            <a:xfrm>
              <a:off x="1121" y="235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5948" name="Group 12"/>
          <p:cNvGrpSpPr>
            <a:grpSpLocks/>
          </p:cNvGrpSpPr>
          <p:nvPr/>
        </p:nvGrpSpPr>
        <p:grpSpPr bwMode="auto">
          <a:xfrm>
            <a:off x="990600" y="4038600"/>
            <a:ext cx="2251075" cy="519113"/>
            <a:chOff x="624" y="2553"/>
            <a:chExt cx="1418" cy="327"/>
          </a:xfrm>
        </p:grpSpPr>
        <p:sp>
          <p:nvSpPr>
            <p:cNvPr id="295949" name="Text Box 13"/>
            <p:cNvSpPr txBox="1">
              <a:spLocks noChangeArrowheads="1"/>
            </p:cNvSpPr>
            <p:nvPr/>
          </p:nvSpPr>
          <p:spPr bwMode="auto">
            <a:xfrm>
              <a:off x="1368" y="2649"/>
              <a:ext cx="6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(n – 1)/2</a:t>
              </a:r>
            </a:p>
          </p:txBody>
        </p:sp>
        <p:sp>
          <p:nvSpPr>
            <p:cNvPr id="295950" name="Text Box 14"/>
            <p:cNvSpPr txBox="1">
              <a:spLocks noChangeArrowheads="1"/>
            </p:cNvSpPr>
            <p:nvPr/>
          </p:nvSpPr>
          <p:spPr bwMode="auto">
            <a:xfrm>
              <a:off x="624" y="2649"/>
              <a:ext cx="6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(n – 1)/2</a:t>
              </a:r>
            </a:p>
          </p:txBody>
        </p:sp>
        <p:sp>
          <p:nvSpPr>
            <p:cNvPr id="295951" name="Line 15"/>
            <p:cNvSpPr>
              <a:spLocks noChangeShapeType="1"/>
            </p:cNvSpPr>
            <p:nvPr/>
          </p:nvSpPr>
          <p:spPr bwMode="auto">
            <a:xfrm flipH="1">
              <a:off x="1025" y="2553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5952" name="Line 16"/>
            <p:cNvSpPr>
              <a:spLocks noChangeShapeType="1"/>
            </p:cNvSpPr>
            <p:nvPr/>
          </p:nvSpPr>
          <p:spPr bwMode="auto">
            <a:xfrm>
              <a:off x="1313" y="2553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5953" name="Group 17"/>
          <p:cNvGrpSpPr>
            <a:grpSpLocks/>
          </p:cNvGrpSpPr>
          <p:nvPr/>
        </p:nvGrpSpPr>
        <p:grpSpPr bwMode="auto">
          <a:xfrm>
            <a:off x="4953000" y="3429000"/>
            <a:ext cx="2641600" cy="900113"/>
            <a:chOff x="2928" y="2265"/>
            <a:chExt cx="1664" cy="567"/>
          </a:xfrm>
        </p:grpSpPr>
        <p:sp>
          <p:nvSpPr>
            <p:cNvPr id="295954" name="Text Box 18"/>
            <p:cNvSpPr txBox="1">
              <a:spLocks noChangeArrowheads="1"/>
            </p:cNvSpPr>
            <p:nvPr/>
          </p:nvSpPr>
          <p:spPr bwMode="auto">
            <a:xfrm>
              <a:off x="3697" y="2265"/>
              <a:ext cx="1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n</a:t>
              </a:r>
            </a:p>
          </p:txBody>
        </p:sp>
        <p:sp>
          <p:nvSpPr>
            <p:cNvPr id="295955" name="Text Box 19"/>
            <p:cNvSpPr txBox="1">
              <a:spLocks noChangeArrowheads="1"/>
            </p:cNvSpPr>
            <p:nvPr/>
          </p:nvSpPr>
          <p:spPr bwMode="auto">
            <a:xfrm>
              <a:off x="3918" y="2601"/>
              <a:ext cx="6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(n – 1)/2</a:t>
              </a:r>
            </a:p>
          </p:txBody>
        </p:sp>
        <p:sp>
          <p:nvSpPr>
            <p:cNvPr id="295956" name="Text Box 20"/>
            <p:cNvSpPr txBox="1">
              <a:spLocks noChangeArrowheads="1"/>
            </p:cNvSpPr>
            <p:nvPr/>
          </p:nvSpPr>
          <p:spPr bwMode="auto">
            <a:xfrm>
              <a:off x="2928" y="2592"/>
              <a:ext cx="89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(n – 1)/2 + 1</a:t>
              </a:r>
            </a:p>
          </p:txBody>
        </p:sp>
        <p:sp>
          <p:nvSpPr>
            <p:cNvPr id="295957" name="Line 21"/>
            <p:cNvSpPr>
              <a:spLocks noChangeShapeType="1"/>
            </p:cNvSpPr>
            <p:nvPr/>
          </p:nvSpPr>
          <p:spPr bwMode="auto">
            <a:xfrm flipH="1">
              <a:off x="3600" y="244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5958" name="Line 22"/>
            <p:cNvSpPr>
              <a:spLocks noChangeShapeType="1"/>
            </p:cNvSpPr>
            <p:nvPr/>
          </p:nvSpPr>
          <p:spPr bwMode="auto">
            <a:xfrm>
              <a:off x="3888" y="244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5959" name="Rectangle 23"/>
          <p:cNvSpPr>
            <a:spLocks noChangeArrowheads="1"/>
          </p:cNvSpPr>
          <p:nvPr/>
        </p:nvSpPr>
        <p:spPr bwMode="auto">
          <a:xfrm>
            <a:off x="533400" y="5634038"/>
            <a:ext cx="8229600" cy="84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>
                <a:solidFill>
                  <a:schemeClr val="accent2"/>
                </a:solidFill>
              </a:rPr>
              <a:t>Running time of Quicksort  when levels alternate between good and bad splits is </a:t>
            </a:r>
            <a:r>
              <a:rPr lang="en-US" sz="2400">
                <a:solidFill>
                  <a:schemeClr val="accent2"/>
                </a:solidFill>
                <a:latin typeface="Comic Sans MS" pitchFamily="66" charset="0"/>
              </a:rPr>
              <a:t>O(nlgn)</a:t>
            </a:r>
          </a:p>
        </p:txBody>
      </p:sp>
      <p:sp>
        <p:nvSpPr>
          <p:cNvPr id="295960" name="Text Box 24"/>
          <p:cNvSpPr txBox="1">
            <a:spLocks noChangeArrowheads="1"/>
          </p:cNvSpPr>
          <p:nvPr/>
        </p:nvSpPr>
        <p:spPr bwMode="auto">
          <a:xfrm>
            <a:off x="2774950" y="3397250"/>
            <a:ext cx="2901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combined partitioning cost:</a:t>
            </a:r>
          </a:p>
          <a:p>
            <a:r>
              <a:rPr lang="en-US"/>
              <a:t>2n-1 = </a:t>
            </a:r>
            <a:r>
              <a:rPr lang="en-US">
                <a:sym typeface="Symbol" pitchFamily="18" charset="2"/>
              </a:rPr>
              <a:t>(n)</a:t>
            </a:r>
          </a:p>
        </p:txBody>
      </p:sp>
      <p:sp>
        <p:nvSpPr>
          <p:cNvPr id="295961" name="Text Box 25"/>
          <p:cNvSpPr txBox="1">
            <a:spLocks noChangeArrowheads="1"/>
          </p:cNvSpPr>
          <p:nvPr/>
        </p:nvSpPr>
        <p:spPr bwMode="auto">
          <a:xfrm>
            <a:off x="6734175" y="3232150"/>
            <a:ext cx="1847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partitioning cost:</a:t>
            </a:r>
          </a:p>
          <a:p>
            <a:r>
              <a:rPr lang="en-US"/>
              <a:t>n = </a:t>
            </a:r>
            <a:r>
              <a:rPr lang="en-US">
                <a:sym typeface="Symbol" pitchFamily="18" charset="2"/>
              </a:rPr>
              <a:t>(n)</a:t>
            </a:r>
          </a:p>
        </p:txBody>
      </p:sp>
      <p:sp>
        <p:nvSpPr>
          <p:cNvPr id="295962" name="Oval 26"/>
          <p:cNvSpPr>
            <a:spLocks noChangeArrowheads="1"/>
          </p:cNvSpPr>
          <p:nvPr/>
        </p:nvSpPr>
        <p:spPr bwMode="auto">
          <a:xfrm rot="1809080">
            <a:off x="1346200" y="3563938"/>
            <a:ext cx="1200150" cy="452437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5963" name="Oval 27"/>
          <p:cNvSpPr>
            <a:spLocks noChangeArrowheads="1"/>
          </p:cNvSpPr>
          <p:nvPr/>
        </p:nvSpPr>
        <p:spPr bwMode="auto">
          <a:xfrm>
            <a:off x="6118225" y="3416300"/>
            <a:ext cx="428625" cy="403225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40" grpId="0"/>
      <p:bldP spid="295941" grpId="0"/>
      <p:bldP spid="295959" grpId="0"/>
      <p:bldP spid="295960" grpId="0"/>
      <p:bldP spid="295961" grpId="0"/>
      <p:bldP spid="295962" grpId="0" animBg="1"/>
      <p:bldP spid="29596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00942F-ED90-495E-BE10-D4D0C3771ED3}" type="slidenum">
              <a:rPr lang="en-US"/>
              <a:pPr/>
              <a:t>5</a:t>
            </a:fld>
            <a:endParaRPr lang="en-US"/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Sort Approach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062038"/>
            <a:ext cx="8229600" cy="541496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/>
              <a:t>To sort an array </a:t>
            </a:r>
            <a:r>
              <a:rPr lang="en-US">
                <a:latin typeface="Comic Sans MS" pitchFamily="66" charset="0"/>
              </a:rPr>
              <a:t>A[p . . r]:</a:t>
            </a:r>
            <a:endParaRPr lang="en-US" b="1">
              <a:latin typeface="Comic Sans MS" pitchFamily="66" charset="0"/>
            </a:endParaRPr>
          </a:p>
          <a:p>
            <a:pPr>
              <a:lnSpc>
                <a:spcPct val="120000"/>
              </a:lnSpc>
            </a:pPr>
            <a:r>
              <a:rPr lang="en-US" b="1"/>
              <a:t>Divide</a:t>
            </a:r>
          </a:p>
          <a:p>
            <a:pPr lvl="1"/>
            <a:r>
              <a:rPr lang="en-US"/>
              <a:t>Divide the n-element sequence to be sorted into two subsequences of </a:t>
            </a:r>
            <a:r>
              <a:rPr lang="en-US">
                <a:latin typeface="Comic Sans MS" pitchFamily="66" charset="0"/>
              </a:rPr>
              <a:t>n/2</a:t>
            </a:r>
            <a:r>
              <a:rPr lang="en-US"/>
              <a:t> elements each</a:t>
            </a:r>
          </a:p>
          <a:p>
            <a:r>
              <a:rPr lang="en-US" b="1"/>
              <a:t>Conquer</a:t>
            </a:r>
          </a:p>
          <a:p>
            <a:pPr lvl="1">
              <a:lnSpc>
                <a:spcPct val="120000"/>
              </a:lnSpc>
            </a:pPr>
            <a:r>
              <a:rPr lang="en-US"/>
              <a:t>Sort the subsequences recursively using merge sort</a:t>
            </a:r>
          </a:p>
          <a:p>
            <a:pPr lvl="1">
              <a:lnSpc>
                <a:spcPct val="120000"/>
              </a:lnSpc>
            </a:pPr>
            <a:r>
              <a:rPr lang="en-US"/>
              <a:t>When the size of the sequences is 1 there is nothing more to do</a:t>
            </a:r>
          </a:p>
          <a:p>
            <a:pPr>
              <a:lnSpc>
                <a:spcPct val="120000"/>
              </a:lnSpc>
            </a:pPr>
            <a:r>
              <a:rPr lang="en-US" b="1"/>
              <a:t>Combine</a:t>
            </a:r>
          </a:p>
          <a:p>
            <a:pPr lvl="1">
              <a:lnSpc>
                <a:spcPct val="120000"/>
              </a:lnSpc>
            </a:pPr>
            <a:r>
              <a:rPr lang="en-US"/>
              <a:t>Merge the two sorted subsequences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D342FC-7C26-4AA4-93FC-2A7F36820CDE}" type="slidenum">
              <a:rPr lang="en-US"/>
              <a:pPr/>
              <a:t>6</a:t>
            </a:fld>
            <a:endParaRPr lang="en-US"/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Sort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238" y="1574800"/>
            <a:ext cx="8716962" cy="4648200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400">
                <a:solidFill>
                  <a:srgbClr val="DD0111"/>
                </a:solidFill>
                <a:latin typeface="Monotype Corsiva" pitchFamily="66" charset="0"/>
              </a:rPr>
              <a:t>Alg.:</a:t>
            </a:r>
            <a:r>
              <a:rPr lang="en-US" sz="2400"/>
              <a:t> MERGE-SORT</a:t>
            </a:r>
            <a:r>
              <a:rPr lang="en-US" sz="2400">
                <a:latin typeface="Comic Sans MS" pitchFamily="66" charset="0"/>
              </a:rPr>
              <a:t>(A, p, r)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400" b="1"/>
              <a:t>	</a:t>
            </a:r>
            <a:r>
              <a:rPr lang="en-US" sz="2000" b="1"/>
              <a:t>if </a:t>
            </a:r>
            <a:r>
              <a:rPr lang="en-US" sz="2000">
                <a:latin typeface="Comic Sans MS" pitchFamily="66" charset="0"/>
              </a:rPr>
              <a:t>p &lt; r</a:t>
            </a:r>
            <a:r>
              <a:rPr lang="en-US" sz="2000" i="1"/>
              <a:t>  					</a:t>
            </a:r>
            <a:r>
              <a:rPr lang="en-US" sz="2000"/>
              <a:t>Check for base case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b="1"/>
              <a:t>	   then </a:t>
            </a:r>
            <a:r>
              <a:rPr lang="en-US" sz="2000">
                <a:latin typeface="Comic Sans MS" pitchFamily="66" charset="0"/>
              </a:rPr>
              <a:t>q ← </a:t>
            </a:r>
            <a:r>
              <a:rPr lang="en-US" sz="2000">
                <a:latin typeface="Comic Sans MS" pitchFamily="66" charset="0"/>
                <a:sym typeface="Symbol" pitchFamily="18" charset="2"/>
              </a:rPr>
              <a:t></a:t>
            </a:r>
            <a:r>
              <a:rPr lang="en-US" sz="2000">
                <a:latin typeface="Comic Sans MS" pitchFamily="66" charset="0"/>
              </a:rPr>
              <a:t>(p + r)/2</a:t>
            </a:r>
            <a:r>
              <a:rPr lang="en-US" sz="2000">
                <a:latin typeface="Comic Sans MS" pitchFamily="66" charset="0"/>
                <a:sym typeface="Symbol" pitchFamily="18" charset="2"/>
              </a:rPr>
              <a:t></a:t>
            </a:r>
            <a:r>
              <a:rPr lang="en-US" sz="2000"/>
              <a:t> </a:t>
            </a:r>
            <a:r>
              <a:rPr lang="en-US" sz="2000" i="1"/>
              <a:t> 			</a:t>
            </a:r>
            <a:r>
              <a:rPr lang="en-US" sz="2000"/>
              <a:t>Divide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/>
              <a:t>		MERGE-SORT</a:t>
            </a:r>
            <a:r>
              <a:rPr lang="en-US" sz="2000">
                <a:latin typeface="Comic Sans MS" pitchFamily="66" charset="0"/>
              </a:rPr>
              <a:t>(A, p, q)</a:t>
            </a:r>
            <a:r>
              <a:rPr lang="en-US" sz="2000" i="1"/>
              <a:t>  		</a:t>
            </a:r>
            <a:r>
              <a:rPr lang="en-US" sz="2000"/>
              <a:t>Conquer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/>
              <a:t>		MERGE-SORT</a:t>
            </a:r>
            <a:r>
              <a:rPr lang="en-US" sz="2000">
                <a:latin typeface="Comic Sans MS" pitchFamily="66" charset="0"/>
              </a:rPr>
              <a:t>(A, q + 1, r) </a:t>
            </a:r>
            <a:r>
              <a:rPr lang="en-US" sz="2000" i="1"/>
              <a:t> 		</a:t>
            </a:r>
            <a:r>
              <a:rPr lang="en-US" sz="2000"/>
              <a:t>Conquer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/>
              <a:t>		MERGE</a:t>
            </a:r>
            <a:r>
              <a:rPr lang="en-US" sz="2000">
                <a:latin typeface="Comic Sans MS" pitchFamily="66" charset="0"/>
              </a:rPr>
              <a:t>(A, p, q, r)</a:t>
            </a:r>
            <a:r>
              <a:rPr lang="en-US" sz="2000" i="1"/>
              <a:t>  			</a:t>
            </a:r>
            <a:r>
              <a:rPr lang="en-US" sz="2000"/>
              <a:t>Combine</a:t>
            </a:r>
          </a:p>
          <a:p>
            <a:pPr>
              <a:lnSpc>
                <a:spcPct val="150000"/>
              </a:lnSpc>
            </a:pPr>
            <a:endParaRPr lang="en-US" sz="1800"/>
          </a:p>
          <a:p>
            <a:pPr>
              <a:lnSpc>
                <a:spcPct val="150000"/>
              </a:lnSpc>
            </a:pPr>
            <a:r>
              <a:rPr lang="en-US" sz="2400">
                <a:solidFill>
                  <a:srgbClr val="DD0111"/>
                </a:solidFill>
              </a:rPr>
              <a:t>Initial call:</a:t>
            </a:r>
            <a:r>
              <a:rPr lang="en-US" sz="2400" b="1" i="1"/>
              <a:t> </a:t>
            </a:r>
            <a:r>
              <a:rPr lang="en-US" sz="2400"/>
              <a:t>MERGE-SORT</a:t>
            </a:r>
            <a:r>
              <a:rPr lang="en-US" sz="2400">
                <a:latin typeface="Comic Sans MS" pitchFamily="66" charset="0"/>
              </a:rPr>
              <a:t>(A, 1, n)</a:t>
            </a:r>
            <a:endParaRPr lang="en-US" sz="2000"/>
          </a:p>
        </p:txBody>
      </p:sp>
      <p:sp>
        <p:nvSpPr>
          <p:cNvPr id="297988" name="AutoShape 4"/>
          <p:cNvSpPr>
            <a:spLocks noChangeArrowheads="1"/>
          </p:cNvSpPr>
          <p:nvPr/>
        </p:nvSpPr>
        <p:spPr bwMode="auto">
          <a:xfrm rot="-8014074">
            <a:off x="5609432" y="2513806"/>
            <a:ext cx="131762" cy="123825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989" name="AutoShape 5"/>
          <p:cNvSpPr>
            <a:spLocks noChangeArrowheads="1"/>
          </p:cNvSpPr>
          <p:nvPr/>
        </p:nvSpPr>
        <p:spPr bwMode="auto">
          <a:xfrm rot="-8014074">
            <a:off x="5609432" y="3047206"/>
            <a:ext cx="131762" cy="123825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990" name="AutoShape 6"/>
          <p:cNvSpPr>
            <a:spLocks noChangeArrowheads="1"/>
          </p:cNvSpPr>
          <p:nvPr/>
        </p:nvSpPr>
        <p:spPr bwMode="auto">
          <a:xfrm rot="-8014074">
            <a:off x="5609432" y="3580606"/>
            <a:ext cx="131762" cy="123825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991" name="AutoShape 7"/>
          <p:cNvSpPr>
            <a:spLocks noChangeArrowheads="1"/>
          </p:cNvSpPr>
          <p:nvPr/>
        </p:nvSpPr>
        <p:spPr bwMode="auto">
          <a:xfrm rot="-8014074">
            <a:off x="5609432" y="4114006"/>
            <a:ext cx="131762" cy="123825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992" name="AutoShape 8"/>
          <p:cNvSpPr>
            <a:spLocks noChangeArrowheads="1"/>
          </p:cNvSpPr>
          <p:nvPr/>
        </p:nvSpPr>
        <p:spPr bwMode="auto">
          <a:xfrm rot="-8014074">
            <a:off x="5609432" y="4647406"/>
            <a:ext cx="131762" cy="123825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993" name="Text Box 9"/>
          <p:cNvSpPr txBox="1">
            <a:spLocks noChangeArrowheads="1"/>
          </p:cNvSpPr>
          <p:nvPr/>
        </p:nvSpPr>
        <p:spPr bwMode="auto">
          <a:xfrm>
            <a:off x="5418138" y="1550988"/>
            <a:ext cx="22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297994" name="Text Box 10"/>
          <p:cNvSpPr txBox="1">
            <a:spLocks noChangeArrowheads="1"/>
          </p:cNvSpPr>
          <p:nvPr/>
        </p:nvSpPr>
        <p:spPr bwMode="auto">
          <a:xfrm>
            <a:off x="5799138" y="1550988"/>
            <a:ext cx="22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000"/>
              <a:t>2</a:t>
            </a:r>
          </a:p>
        </p:txBody>
      </p:sp>
      <p:sp>
        <p:nvSpPr>
          <p:cNvPr id="297995" name="Text Box 11"/>
          <p:cNvSpPr txBox="1">
            <a:spLocks noChangeArrowheads="1"/>
          </p:cNvSpPr>
          <p:nvPr/>
        </p:nvSpPr>
        <p:spPr bwMode="auto">
          <a:xfrm>
            <a:off x="6180138" y="1550988"/>
            <a:ext cx="22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000"/>
              <a:t>3</a:t>
            </a:r>
          </a:p>
        </p:txBody>
      </p:sp>
      <p:sp>
        <p:nvSpPr>
          <p:cNvPr id="297996" name="Text Box 12"/>
          <p:cNvSpPr txBox="1">
            <a:spLocks noChangeArrowheads="1"/>
          </p:cNvSpPr>
          <p:nvPr/>
        </p:nvSpPr>
        <p:spPr bwMode="auto">
          <a:xfrm>
            <a:off x="6561138" y="1550988"/>
            <a:ext cx="22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000"/>
              <a:t>4</a:t>
            </a:r>
          </a:p>
        </p:txBody>
      </p:sp>
      <p:sp>
        <p:nvSpPr>
          <p:cNvPr id="297997" name="Text Box 13"/>
          <p:cNvSpPr txBox="1">
            <a:spLocks noChangeArrowheads="1"/>
          </p:cNvSpPr>
          <p:nvPr/>
        </p:nvSpPr>
        <p:spPr bwMode="auto">
          <a:xfrm>
            <a:off x="6942138" y="1550988"/>
            <a:ext cx="22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000"/>
              <a:t>5</a:t>
            </a:r>
          </a:p>
        </p:txBody>
      </p:sp>
      <p:sp>
        <p:nvSpPr>
          <p:cNvPr id="297998" name="Text Box 14"/>
          <p:cNvSpPr txBox="1">
            <a:spLocks noChangeArrowheads="1"/>
          </p:cNvSpPr>
          <p:nvPr/>
        </p:nvSpPr>
        <p:spPr bwMode="auto">
          <a:xfrm>
            <a:off x="7323138" y="1550988"/>
            <a:ext cx="22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000"/>
              <a:t>6</a:t>
            </a:r>
          </a:p>
        </p:txBody>
      </p:sp>
      <p:sp>
        <p:nvSpPr>
          <p:cNvPr id="297999" name="Text Box 15"/>
          <p:cNvSpPr txBox="1">
            <a:spLocks noChangeArrowheads="1"/>
          </p:cNvSpPr>
          <p:nvPr/>
        </p:nvSpPr>
        <p:spPr bwMode="auto">
          <a:xfrm>
            <a:off x="7704138" y="1550988"/>
            <a:ext cx="22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000"/>
              <a:t>7</a:t>
            </a:r>
          </a:p>
        </p:txBody>
      </p:sp>
      <p:sp>
        <p:nvSpPr>
          <p:cNvPr id="298000" name="Text Box 16"/>
          <p:cNvSpPr txBox="1">
            <a:spLocks noChangeArrowheads="1"/>
          </p:cNvSpPr>
          <p:nvPr/>
        </p:nvSpPr>
        <p:spPr bwMode="auto">
          <a:xfrm>
            <a:off x="8085138" y="1550988"/>
            <a:ext cx="22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000"/>
              <a:t>8</a:t>
            </a:r>
          </a:p>
        </p:txBody>
      </p:sp>
      <p:sp>
        <p:nvSpPr>
          <p:cNvPr id="298001" name="Rectangle 17"/>
          <p:cNvSpPr>
            <a:spLocks noChangeArrowheads="1"/>
          </p:cNvSpPr>
          <p:nvPr/>
        </p:nvSpPr>
        <p:spPr bwMode="auto">
          <a:xfrm>
            <a:off x="8061325" y="1800225"/>
            <a:ext cx="381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298002" name="Rectangle 18"/>
          <p:cNvSpPr>
            <a:spLocks noChangeArrowheads="1"/>
          </p:cNvSpPr>
          <p:nvPr/>
        </p:nvSpPr>
        <p:spPr bwMode="auto">
          <a:xfrm>
            <a:off x="7680325" y="1800225"/>
            <a:ext cx="381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298003" name="Rectangle 19"/>
          <p:cNvSpPr>
            <a:spLocks noChangeArrowheads="1"/>
          </p:cNvSpPr>
          <p:nvPr/>
        </p:nvSpPr>
        <p:spPr bwMode="auto">
          <a:xfrm>
            <a:off x="7299325" y="1800225"/>
            <a:ext cx="381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298004" name="Rectangle 20"/>
          <p:cNvSpPr>
            <a:spLocks noChangeArrowheads="1"/>
          </p:cNvSpPr>
          <p:nvPr/>
        </p:nvSpPr>
        <p:spPr bwMode="auto">
          <a:xfrm>
            <a:off x="6918325" y="1800225"/>
            <a:ext cx="381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298005" name="Rectangle 21"/>
          <p:cNvSpPr>
            <a:spLocks noChangeArrowheads="1"/>
          </p:cNvSpPr>
          <p:nvPr/>
        </p:nvSpPr>
        <p:spPr bwMode="auto">
          <a:xfrm>
            <a:off x="6537325" y="1800225"/>
            <a:ext cx="381000" cy="36512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298006" name="Rectangle 22"/>
          <p:cNvSpPr>
            <a:spLocks noChangeArrowheads="1"/>
          </p:cNvSpPr>
          <p:nvPr/>
        </p:nvSpPr>
        <p:spPr bwMode="auto">
          <a:xfrm>
            <a:off x="6156325" y="1800225"/>
            <a:ext cx="381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298007" name="Rectangle 23"/>
          <p:cNvSpPr>
            <a:spLocks noChangeArrowheads="1"/>
          </p:cNvSpPr>
          <p:nvPr/>
        </p:nvSpPr>
        <p:spPr bwMode="auto">
          <a:xfrm>
            <a:off x="5775325" y="1800225"/>
            <a:ext cx="381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298008" name="Rectangle 24"/>
          <p:cNvSpPr>
            <a:spLocks noChangeArrowheads="1"/>
          </p:cNvSpPr>
          <p:nvPr/>
        </p:nvSpPr>
        <p:spPr bwMode="auto">
          <a:xfrm>
            <a:off x="5394325" y="1800225"/>
            <a:ext cx="381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298009" name="Line 25"/>
          <p:cNvSpPr>
            <a:spLocks noChangeShapeType="1"/>
          </p:cNvSpPr>
          <p:nvPr/>
        </p:nvSpPr>
        <p:spPr bwMode="auto">
          <a:xfrm>
            <a:off x="5394325" y="1800225"/>
            <a:ext cx="3048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8010" name="Line 26"/>
          <p:cNvSpPr>
            <a:spLocks noChangeShapeType="1"/>
          </p:cNvSpPr>
          <p:nvPr/>
        </p:nvSpPr>
        <p:spPr bwMode="auto">
          <a:xfrm>
            <a:off x="5394325" y="2165350"/>
            <a:ext cx="3048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8011" name="Line 27"/>
          <p:cNvSpPr>
            <a:spLocks noChangeShapeType="1"/>
          </p:cNvSpPr>
          <p:nvPr/>
        </p:nvSpPr>
        <p:spPr bwMode="auto">
          <a:xfrm>
            <a:off x="5394325" y="1800225"/>
            <a:ext cx="0" cy="36512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8012" name="Line 28"/>
          <p:cNvSpPr>
            <a:spLocks noChangeShapeType="1"/>
          </p:cNvSpPr>
          <p:nvPr/>
        </p:nvSpPr>
        <p:spPr bwMode="auto">
          <a:xfrm>
            <a:off x="5775325" y="1800225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8013" name="Line 29"/>
          <p:cNvSpPr>
            <a:spLocks noChangeShapeType="1"/>
          </p:cNvSpPr>
          <p:nvPr/>
        </p:nvSpPr>
        <p:spPr bwMode="auto">
          <a:xfrm>
            <a:off x="6156325" y="1800225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8014" name="Line 30"/>
          <p:cNvSpPr>
            <a:spLocks noChangeShapeType="1"/>
          </p:cNvSpPr>
          <p:nvPr/>
        </p:nvSpPr>
        <p:spPr bwMode="auto">
          <a:xfrm>
            <a:off x="6537325" y="1800225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8015" name="Line 31"/>
          <p:cNvSpPr>
            <a:spLocks noChangeShapeType="1"/>
          </p:cNvSpPr>
          <p:nvPr/>
        </p:nvSpPr>
        <p:spPr bwMode="auto">
          <a:xfrm>
            <a:off x="6918325" y="1800225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8016" name="Line 32"/>
          <p:cNvSpPr>
            <a:spLocks noChangeShapeType="1"/>
          </p:cNvSpPr>
          <p:nvPr/>
        </p:nvSpPr>
        <p:spPr bwMode="auto">
          <a:xfrm>
            <a:off x="7299325" y="1800225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8017" name="Line 33"/>
          <p:cNvSpPr>
            <a:spLocks noChangeShapeType="1"/>
          </p:cNvSpPr>
          <p:nvPr/>
        </p:nvSpPr>
        <p:spPr bwMode="auto">
          <a:xfrm>
            <a:off x="7680325" y="1800225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8018" name="Line 34"/>
          <p:cNvSpPr>
            <a:spLocks noChangeShapeType="1"/>
          </p:cNvSpPr>
          <p:nvPr/>
        </p:nvSpPr>
        <p:spPr bwMode="auto">
          <a:xfrm>
            <a:off x="8061325" y="1800225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8019" name="Line 35"/>
          <p:cNvSpPr>
            <a:spLocks noChangeShapeType="1"/>
          </p:cNvSpPr>
          <p:nvPr/>
        </p:nvSpPr>
        <p:spPr bwMode="auto">
          <a:xfrm>
            <a:off x="8442325" y="1800225"/>
            <a:ext cx="0" cy="36512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8020" name="Line 36"/>
          <p:cNvSpPr>
            <a:spLocks noChangeShapeType="1"/>
          </p:cNvSpPr>
          <p:nvPr/>
        </p:nvSpPr>
        <p:spPr bwMode="auto">
          <a:xfrm>
            <a:off x="5621338" y="1579563"/>
            <a:ext cx="11112" cy="1809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8021" name="Text Box 37"/>
          <p:cNvSpPr txBox="1">
            <a:spLocks noChangeArrowheads="1"/>
          </p:cNvSpPr>
          <p:nvPr/>
        </p:nvSpPr>
        <p:spPr bwMode="auto">
          <a:xfrm>
            <a:off x="5495925" y="11541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p</a:t>
            </a:r>
          </a:p>
        </p:txBody>
      </p:sp>
      <p:sp>
        <p:nvSpPr>
          <p:cNvPr id="298022" name="Line 38"/>
          <p:cNvSpPr>
            <a:spLocks noChangeShapeType="1"/>
          </p:cNvSpPr>
          <p:nvPr/>
        </p:nvSpPr>
        <p:spPr bwMode="auto">
          <a:xfrm>
            <a:off x="8302625" y="1574800"/>
            <a:ext cx="11113" cy="1809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8023" name="Text Box 39"/>
          <p:cNvSpPr txBox="1">
            <a:spLocks noChangeArrowheads="1"/>
          </p:cNvSpPr>
          <p:nvPr/>
        </p:nvSpPr>
        <p:spPr bwMode="auto">
          <a:xfrm>
            <a:off x="8177213" y="1149350"/>
            <a:ext cx="26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r</a:t>
            </a:r>
          </a:p>
        </p:txBody>
      </p:sp>
      <p:sp>
        <p:nvSpPr>
          <p:cNvPr id="298024" name="Line 40"/>
          <p:cNvSpPr>
            <a:spLocks noChangeShapeType="1"/>
          </p:cNvSpPr>
          <p:nvPr/>
        </p:nvSpPr>
        <p:spPr bwMode="auto">
          <a:xfrm>
            <a:off x="6784975" y="1603375"/>
            <a:ext cx="11113" cy="1809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8025" name="Text Box 41"/>
          <p:cNvSpPr txBox="1">
            <a:spLocks noChangeArrowheads="1"/>
          </p:cNvSpPr>
          <p:nvPr/>
        </p:nvSpPr>
        <p:spPr bwMode="auto">
          <a:xfrm>
            <a:off x="6659563" y="11779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q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EB083B-70D2-452A-B445-3CB49CE58ADC}" type="slidenum">
              <a:rPr lang="en-US"/>
              <a:pPr/>
              <a:t>7</a:t>
            </a:fld>
            <a:endParaRPr lang="en-US"/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– </a:t>
            </a:r>
            <a:r>
              <a:rPr lang="en-US">
                <a:latin typeface="Comic Sans MS" pitchFamily="66" charset="0"/>
              </a:rPr>
              <a:t>n</a:t>
            </a:r>
            <a:r>
              <a:rPr lang="en-US"/>
              <a:t> Power of 2</a:t>
            </a:r>
          </a:p>
        </p:txBody>
      </p:sp>
      <p:grpSp>
        <p:nvGrpSpPr>
          <p:cNvPr id="237571" name="Group 3"/>
          <p:cNvGrpSpPr>
            <a:grpSpLocks/>
          </p:cNvGrpSpPr>
          <p:nvPr/>
        </p:nvGrpSpPr>
        <p:grpSpPr bwMode="auto">
          <a:xfrm>
            <a:off x="3024188" y="1447800"/>
            <a:ext cx="5586412" cy="614363"/>
            <a:chOff x="1905" y="912"/>
            <a:chExt cx="3519" cy="387"/>
          </a:xfrm>
        </p:grpSpPr>
        <p:sp>
          <p:nvSpPr>
            <p:cNvPr id="237572" name="Text Box 4"/>
            <p:cNvSpPr txBox="1">
              <a:spLocks noChangeArrowheads="1"/>
            </p:cNvSpPr>
            <p:nvPr/>
          </p:nvSpPr>
          <p:spPr bwMode="auto">
            <a:xfrm>
              <a:off x="1920" y="91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1</a:t>
              </a:r>
            </a:p>
          </p:txBody>
        </p:sp>
        <p:sp>
          <p:nvSpPr>
            <p:cNvPr id="237573" name="Text Box 5"/>
            <p:cNvSpPr txBox="1">
              <a:spLocks noChangeArrowheads="1"/>
            </p:cNvSpPr>
            <p:nvPr/>
          </p:nvSpPr>
          <p:spPr bwMode="auto">
            <a:xfrm>
              <a:off x="2160" y="91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2</a:t>
              </a:r>
            </a:p>
          </p:txBody>
        </p:sp>
        <p:sp>
          <p:nvSpPr>
            <p:cNvPr id="237574" name="Text Box 6"/>
            <p:cNvSpPr txBox="1">
              <a:spLocks noChangeArrowheads="1"/>
            </p:cNvSpPr>
            <p:nvPr/>
          </p:nvSpPr>
          <p:spPr bwMode="auto">
            <a:xfrm>
              <a:off x="2400" y="91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3</a:t>
              </a:r>
            </a:p>
          </p:txBody>
        </p:sp>
        <p:sp>
          <p:nvSpPr>
            <p:cNvPr id="237575" name="Text Box 7"/>
            <p:cNvSpPr txBox="1">
              <a:spLocks noChangeArrowheads="1"/>
            </p:cNvSpPr>
            <p:nvPr/>
          </p:nvSpPr>
          <p:spPr bwMode="auto">
            <a:xfrm>
              <a:off x="2640" y="91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4</a:t>
              </a:r>
            </a:p>
          </p:txBody>
        </p:sp>
        <p:sp>
          <p:nvSpPr>
            <p:cNvPr id="237576" name="Text Box 8"/>
            <p:cNvSpPr txBox="1">
              <a:spLocks noChangeArrowheads="1"/>
            </p:cNvSpPr>
            <p:nvPr/>
          </p:nvSpPr>
          <p:spPr bwMode="auto">
            <a:xfrm>
              <a:off x="2880" y="91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5</a:t>
              </a:r>
            </a:p>
          </p:txBody>
        </p:sp>
        <p:sp>
          <p:nvSpPr>
            <p:cNvPr id="237577" name="Text Box 9"/>
            <p:cNvSpPr txBox="1">
              <a:spLocks noChangeArrowheads="1"/>
            </p:cNvSpPr>
            <p:nvPr/>
          </p:nvSpPr>
          <p:spPr bwMode="auto">
            <a:xfrm>
              <a:off x="3120" y="91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6</a:t>
              </a:r>
            </a:p>
          </p:txBody>
        </p:sp>
        <p:sp>
          <p:nvSpPr>
            <p:cNvPr id="237578" name="Text Box 10"/>
            <p:cNvSpPr txBox="1">
              <a:spLocks noChangeArrowheads="1"/>
            </p:cNvSpPr>
            <p:nvPr/>
          </p:nvSpPr>
          <p:spPr bwMode="auto">
            <a:xfrm>
              <a:off x="3360" y="91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7</a:t>
              </a:r>
            </a:p>
          </p:txBody>
        </p:sp>
        <p:sp>
          <p:nvSpPr>
            <p:cNvPr id="237579" name="Text Box 11"/>
            <p:cNvSpPr txBox="1">
              <a:spLocks noChangeArrowheads="1"/>
            </p:cNvSpPr>
            <p:nvPr/>
          </p:nvSpPr>
          <p:spPr bwMode="auto">
            <a:xfrm>
              <a:off x="3600" y="91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8</a:t>
              </a:r>
            </a:p>
          </p:txBody>
        </p:sp>
        <p:sp>
          <p:nvSpPr>
            <p:cNvPr id="237580" name="Text Box 12"/>
            <p:cNvSpPr txBox="1">
              <a:spLocks noChangeArrowheads="1"/>
            </p:cNvSpPr>
            <p:nvPr/>
          </p:nvSpPr>
          <p:spPr bwMode="auto">
            <a:xfrm>
              <a:off x="4800" y="1056"/>
              <a:ext cx="62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/>
                <a:t>q = 4</a:t>
              </a:r>
            </a:p>
          </p:txBody>
        </p:sp>
        <p:sp>
          <p:nvSpPr>
            <p:cNvPr id="237581" name="Rectangle 13"/>
            <p:cNvSpPr>
              <a:spLocks noChangeArrowheads="1"/>
            </p:cNvSpPr>
            <p:nvPr/>
          </p:nvSpPr>
          <p:spPr bwMode="auto">
            <a:xfrm>
              <a:off x="3585" y="1069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237582" name="Rectangle 14"/>
            <p:cNvSpPr>
              <a:spLocks noChangeArrowheads="1"/>
            </p:cNvSpPr>
            <p:nvPr/>
          </p:nvSpPr>
          <p:spPr bwMode="auto">
            <a:xfrm>
              <a:off x="3345" y="1069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237583" name="Rectangle 15"/>
            <p:cNvSpPr>
              <a:spLocks noChangeArrowheads="1"/>
            </p:cNvSpPr>
            <p:nvPr/>
          </p:nvSpPr>
          <p:spPr bwMode="auto">
            <a:xfrm>
              <a:off x="3105" y="1069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237584" name="Rectangle 16"/>
            <p:cNvSpPr>
              <a:spLocks noChangeArrowheads="1"/>
            </p:cNvSpPr>
            <p:nvPr/>
          </p:nvSpPr>
          <p:spPr bwMode="auto">
            <a:xfrm>
              <a:off x="2865" y="1069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237585" name="Rectangle 17"/>
            <p:cNvSpPr>
              <a:spLocks noChangeArrowheads="1"/>
            </p:cNvSpPr>
            <p:nvPr/>
          </p:nvSpPr>
          <p:spPr bwMode="auto">
            <a:xfrm>
              <a:off x="2625" y="1069"/>
              <a:ext cx="240" cy="230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237586" name="Rectangle 18"/>
            <p:cNvSpPr>
              <a:spLocks noChangeArrowheads="1"/>
            </p:cNvSpPr>
            <p:nvPr/>
          </p:nvSpPr>
          <p:spPr bwMode="auto">
            <a:xfrm>
              <a:off x="2385" y="1069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237587" name="Rectangle 19"/>
            <p:cNvSpPr>
              <a:spLocks noChangeArrowheads="1"/>
            </p:cNvSpPr>
            <p:nvPr/>
          </p:nvSpPr>
          <p:spPr bwMode="auto">
            <a:xfrm>
              <a:off x="2145" y="1069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237588" name="Rectangle 20"/>
            <p:cNvSpPr>
              <a:spLocks noChangeArrowheads="1"/>
            </p:cNvSpPr>
            <p:nvPr/>
          </p:nvSpPr>
          <p:spPr bwMode="auto">
            <a:xfrm>
              <a:off x="1905" y="1069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237589" name="Line 21"/>
            <p:cNvSpPr>
              <a:spLocks noChangeShapeType="1"/>
            </p:cNvSpPr>
            <p:nvPr/>
          </p:nvSpPr>
          <p:spPr bwMode="auto">
            <a:xfrm>
              <a:off x="1905" y="1069"/>
              <a:ext cx="1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7590" name="Line 22"/>
            <p:cNvSpPr>
              <a:spLocks noChangeShapeType="1"/>
            </p:cNvSpPr>
            <p:nvPr/>
          </p:nvSpPr>
          <p:spPr bwMode="auto">
            <a:xfrm>
              <a:off x="1905" y="1299"/>
              <a:ext cx="1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7591" name="Line 23"/>
            <p:cNvSpPr>
              <a:spLocks noChangeShapeType="1"/>
            </p:cNvSpPr>
            <p:nvPr/>
          </p:nvSpPr>
          <p:spPr bwMode="auto">
            <a:xfrm>
              <a:off x="1905" y="1069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7592" name="Line 24"/>
            <p:cNvSpPr>
              <a:spLocks noChangeShapeType="1"/>
            </p:cNvSpPr>
            <p:nvPr/>
          </p:nvSpPr>
          <p:spPr bwMode="auto">
            <a:xfrm>
              <a:off x="214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7593" name="Line 25"/>
            <p:cNvSpPr>
              <a:spLocks noChangeShapeType="1"/>
            </p:cNvSpPr>
            <p:nvPr/>
          </p:nvSpPr>
          <p:spPr bwMode="auto">
            <a:xfrm>
              <a:off x="238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7594" name="Line 26"/>
            <p:cNvSpPr>
              <a:spLocks noChangeShapeType="1"/>
            </p:cNvSpPr>
            <p:nvPr/>
          </p:nvSpPr>
          <p:spPr bwMode="auto">
            <a:xfrm>
              <a:off x="262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7595" name="Line 27"/>
            <p:cNvSpPr>
              <a:spLocks noChangeShapeType="1"/>
            </p:cNvSpPr>
            <p:nvPr/>
          </p:nvSpPr>
          <p:spPr bwMode="auto">
            <a:xfrm>
              <a:off x="286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7596" name="Line 28"/>
            <p:cNvSpPr>
              <a:spLocks noChangeShapeType="1"/>
            </p:cNvSpPr>
            <p:nvPr/>
          </p:nvSpPr>
          <p:spPr bwMode="auto">
            <a:xfrm>
              <a:off x="310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7597" name="Line 29"/>
            <p:cNvSpPr>
              <a:spLocks noChangeShapeType="1"/>
            </p:cNvSpPr>
            <p:nvPr/>
          </p:nvSpPr>
          <p:spPr bwMode="auto">
            <a:xfrm>
              <a:off x="334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7598" name="Line 30"/>
            <p:cNvSpPr>
              <a:spLocks noChangeShapeType="1"/>
            </p:cNvSpPr>
            <p:nvPr/>
          </p:nvSpPr>
          <p:spPr bwMode="auto">
            <a:xfrm>
              <a:off x="358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7599" name="Line 31"/>
            <p:cNvSpPr>
              <a:spLocks noChangeShapeType="1"/>
            </p:cNvSpPr>
            <p:nvPr/>
          </p:nvSpPr>
          <p:spPr bwMode="auto">
            <a:xfrm>
              <a:off x="3825" y="1069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7600" name="Group 32"/>
          <p:cNvGrpSpPr>
            <a:grpSpLocks/>
          </p:cNvGrpSpPr>
          <p:nvPr/>
        </p:nvGrpSpPr>
        <p:grpSpPr bwMode="auto">
          <a:xfrm>
            <a:off x="2514600" y="2209800"/>
            <a:ext cx="3962400" cy="1066800"/>
            <a:chOff x="1584" y="1392"/>
            <a:chExt cx="2496" cy="672"/>
          </a:xfrm>
        </p:grpSpPr>
        <p:sp>
          <p:nvSpPr>
            <p:cNvPr id="237601" name="Text Box 33"/>
            <p:cNvSpPr txBox="1">
              <a:spLocks noChangeArrowheads="1"/>
            </p:cNvSpPr>
            <p:nvPr/>
          </p:nvSpPr>
          <p:spPr bwMode="auto">
            <a:xfrm>
              <a:off x="1599" y="1677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1</a:t>
              </a:r>
            </a:p>
          </p:txBody>
        </p:sp>
        <p:sp>
          <p:nvSpPr>
            <p:cNvPr id="237602" name="Text Box 34"/>
            <p:cNvSpPr txBox="1">
              <a:spLocks noChangeArrowheads="1"/>
            </p:cNvSpPr>
            <p:nvPr/>
          </p:nvSpPr>
          <p:spPr bwMode="auto">
            <a:xfrm>
              <a:off x="1839" y="1677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2</a:t>
              </a:r>
            </a:p>
          </p:txBody>
        </p:sp>
        <p:sp>
          <p:nvSpPr>
            <p:cNvPr id="237603" name="Text Box 35"/>
            <p:cNvSpPr txBox="1">
              <a:spLocks noChangeArrowheads="1"/>
            </p:cNvSpPr>
            <p:nvPr/>
          </p:nvSpPr>
          <p:spPr bwMode="auto">
            <a:xfrm>
              <a:off x="2079" y="1677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3</a:t>
              </a:r>
            </a:p>
          </p:txBody>
        </p:sp>
        <p:sp>
          <p:nvSpPr>
            <p:cNvPr id="237604" name="Text Box 36"/>
            <p:cNvSpPr txBox="1">
              <a:spLocks noChangeArrowheads="1"/>
            </p:cNvSpPr>
            <p:nvPr/>
          </p:nvSpPr>
          <p:spPr bwMode="auto">
            <a:xfrm>
              <a:off x="2319" y="1677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4</a:t>
              </a:r>
            </a:p>
          </p:txBody>
        </p:sp>
        <p:sp>
          <p:nvSpPr>
            <p:cNvPr id="237605" name="Rectangle 37"/>
            <p:cNvSpPr>
              <a:spLocks noChangeArrowheads="1"/>
            </p:cNvSpPr>
            <p:nvPr/>
          </p:nvSpPr>
          <p:spPr bwMode="auto">
            <a:xfrm>
              <a:off x="2304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237606" name="Rectangle 38"/>
            <p:cNvSpPr>
              <a:spLocks noChangeArrowheads="1"/>
            </p:cNvSpPr>
            <p:nvPr/>
          </p:nvSpPr>
          <p:spPr bwMode="auto">
            <a:xfrm>
              <a:off x="2064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237607" name="Rectangle 39"/>
            <p:cNvSpPr>
              <a:spLocks noChangeArrowheads="1"/>
            </p:cNvSpPr>
            <p:nvPr/>
          </p:nvSpPr>
          <p:spPr bwMode="auto">
            <a:xfrm>
              <a:off x="1824" y="1834"/>
              <a:ext cx="240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237608" name="Rectangle 40"/>
            <p:cNvSpPr>
              <a:spLocks noChangeArrowheads="1"/>
            </p:cNvSpPr>
            <p:nvPr/>
          </p:nvSpPr>
          <p:spPr bwMode="auto">
            <a:xfrm>
              <a:off x="1584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237609" name="Text Box 41"/>
            <p:cNvSpPr txBox="1">
              <a:spLocks noChangeArrowheads="1"/>
            </p:cNvSpPr>
            <p:nvPr/>
          </p:nvSpPr>
          <p:spPr bwMode="auto">
            <a:xfrm>
              <a:off x="3168" y="1680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5</a:t>
              </a:r>
            </a:p>
          </p:txBody>
        </p:sp>
        <p:sp>
          <p:nvSpPr>
            <p:cNvPr id="237610" name="Text Box 42"/>
            <p:cNvSpPr txBox="1">
              <a:spLocks noChangeArrowheads="1"/>
            </p:cNvSpPr>
            <p:nvPr/>
          </p:nvSpPr>
          <p:spPr bwMode="auto">
            <a:xfrm>
              <a:off x="3408" y="1680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6</a:t>
              </a:r>
            </a:p>
          </p:txBody>
        </p:sp>
        <p:sp>
          <p:nvSpPr>
            <p:cNvPr id="237611" name="Text Box 43"/>
            <p:cNvSpPr txBox="1">
              <a:spLocks noChangeArrowheads="1"/>
            </p:cNvSpPr>
            <p:nvPr/>
          </p:nvSpPr>
          <p:spPr bwMode="auto">
            <a:xfrm>
              <a:off x="3648" y="1680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7</a:t>
              </a:r>
            </a:p>
          </p:txBody>
        </p:sp>
        <p:sp>
          <p:nvSpPr>
            <p:cNvPr id="237612" name="Text Box 44"/>
            <p:cNvSpPr txBox="1">
              <a:spLocks noChangeArrowheads="1"/>
            </p:cNvSpPr>
            <p:nvPr/>
          </p:nvSpPr>
          <p:spPr bwMode="auto">
            <a:xfrm>
              <a:off x="3888" y="1680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8</a:t>
              </a:r>
            </a:p>
          </p:txBody>
        </p:sp>
        <p:sp>
          <p:nvSpPr>
            <p:cNvPr id="237613" name="Rectangle 45"/>
            <p:cNvSpPr>
              <a:spLocks noChangeArrowheads="1"/>
            </p:cNvSpPr>
            <p:nvPr/>
          </p:nvSpPr>
          <p:spPr bwMode="auto">
            <a:xfrm>
              <a:off x="3840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237614" name="Rectangle 46"/>
            <p:cNvSpPr>
              <a:spLocks noChangeArrowheads="1"/>
            </p:cNvSpPr>
            <p:nvPr/>
          </p:nvSpPr>
          <p:spPr bwMode="auto">
            <a:xfrm>
              <a:off x="3600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237615" name="Rectangle 47"/>
            <p:cNvSpPr>
              <a:spLocks noChangeArrowheads="1"/>
            </p:cNvSpPr>
            <p:nvPr/>
          </p:nvSpPr>
          <p:spPr bwMode="auto">
            <a:xfrm>
              <a:off x="3360" y="1834"/>
              <a:ext cx="240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237616" name="Rectangle 48"/>
            <p:cNvSpPr>
              <a:spLocks noChangeArrowheads="1"/>
            </p:cNvSpPr>
            <p:nvPr/>
          </p:nvSpPr>
          <p:spPr bwMode="auto">
            <a:xfrm>
              <a:off x="3120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237617" name="Line 49"/>
            <p:cNvSpPr>
              <a:spLocks noChangeShapeType="1"/>
            </p:cNvSpPr>
            <p:nvPr/>
          </p:nvSpPr>
          <p:spPr bwMode="auto">
            <a:xfrm flipH="1">
              <a:off x="2208" y="1392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7618" name="Line 50"/>
            <p:cNvSpPr>
              <a:spLocks noChangeShapeType="1"/>
            </p:cNvSpPr>
            <p:nvPr/>
          </p:nvSpPr>
          <p:spPr bwMode="auto">
            <a:xfrm>
              <a:off x="2880" y="1392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7619" name="Group 51"/>
          <p:cNvGrpSpPr>
            <a:grpSpLocks/>
          </p:cNvGrpSpPr>
          <p:nvPr/>
        </p:nvGrpSpPr>
        <p:grpSpPr bwMode="auto">
          <a:xfrm>
            <a:off x="2286000" y="3429000"/>
            <a:ext cx="4419600" cy="1066800"/>
            <a:chOff x="1440" y="2160"/>
            <a:chExt cx="2784" cy="672"/>
          </a:xfrm>
        </p:grpSpPr>
        <p:sp>
          <p:nvSpPr>
            <p:cNvPr id="237620" name="Text Box 52"/>
            <p:cNvSpPr txBox="1">
              <a:spLocks noChangeArrowheads="1"/>
            </p:cNvSpPr>
            <p:nvPr/>
          </p:nvSpPr>
          <p:spPr bwMode="auto">
            <a:xfrm>
              <a:off x="1455" y="2445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1</a:t>
              </a:r>
            </a:p>
          </p:txBody>
        </p:sp>
        <p:sp>
          <p:nvSpPr>
            <p:cNvPr id="237621" name="Text Box 53"/>
            <p:cNvSpPr txBox="1">
              <a:spLocks noChangeArrowheads="1"/>
            </p:cNvSpPr>
            <p:nvPr/>
          </p:nvSpPr>
          <p:spPr bwMode="auto">
            <a:xfrm>
              <a:off x="1695" y="2445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2</a:t>
              </a:r>
            </a:p>
          </p:txBody>
        </p:sp>
        <p:sp>
          <p:nvSpPr>
            <p:cNvPr id="237622" name="Rectangle 54"/>
            <p:cNvSpPr>
              <a:spLocks noChangeArrowheads="1"/>
            </p:cNvSpPr>
            <p:nvPr/>
          </p:nvSpPr>
          <p:spPr bwMode="auto">
            <a:xfrm>
              <a:off x="1680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237623" name="Rectangle 55"/>
            <p:cNvSpPr>
              <a:spLocks noChangeArrowheads="1"/>
            </p:cNvSpPr>
            <p:nvPr/>
          </p:nvSpPr>
          <p:spPr bwMode="auto">
            <a:xfrm>
              <a:off x="1440" y="2602"/>
              <a:ext cx="240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237624" name="Text Box 56"/>
            <p:cNvSpPr txBox="1">
              <a:spLocks noChangeArrowheads="1"/>
            </p:cNvSpPr>
            <p:nvPr/>
          </p:nvSpPr>
          <p:spPr bwMode="auto">
            <a:xfrm>
              <a:off x="2223" y="2445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3</a:t>
              </a:r>
            </a:p>
          </p:txBody>
        </p:sp>
        <p:sp>
          <p:nvSpPr>
            <p:cNvPr id="237625" name="Text Box 57"/>
            <p:cNvSpPr txBox="1">
              <a:spLocks noChangeArrowheads="1"/>
            </p:cNvSpPr>
            <p:nvPr/>
          </p:nvSpPr>
          <p:spPr bwMode="auto">
            <a:xfrm>
              <a:off x="2463" y="2445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4</a:t>
              </a:r>
            </a:p>
          </p:txBody>
        </p:sp>
        <p:sp>
          <p:nvSpPr>
            <p:cNvPr id="237626" name="Rectangle 58"/>
            <p:cNvSpPr>
              <a:spLocks noChangeArrowheads="1"/>
            </p:cNvSpPr>
            <p:nvPr/>
          </p:nvSpPr>
          <p:spPr bwMode="auto">
            <a:xfrm>
              <a:off x="2448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237627" name="Rectangle 59"/>
            <p:cNvSpPr>
              <a:spLocks noChangeArrowheads="1"/>
            </p:cNvSpPr>
            <p:nvPr/>
          </p:nvSpPr>
          <p:spPr bwMode="auto">
            <a:xfrm>
              <a:off x="2208" y="2602"/>
              <a:ext cx="240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237628" name="Text Box 60"/>
            <p:cNvSpPr txBox="1">
              <a:spLocks noChangeArrowheads="1"/>
            </p:cNvSpPr>
            <p:nvPr/>
          </p:nvSpPr>
          <p:spPr bwMode="auto">
            <a:xfrm>
              <a:off x="3024" y="2448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5</a:t>
              </a:r>
            </a:p>
          </p:txBody>
        </p:sp>
        <p:sp>
          <p:nvSpPr>
            <p:cNvPr id="237629" name="Text Box 61"/>
            <p:cNvSpPr txBox="1">
              <a:spLocks noChangeArrowheads="1"/>
            </p:cNvSpPr>
            <p:nvPr/>
          </p:nvSpPr>
          <p:spPr bwMode="auto">
            <a:xfrm>
              <a:off x="3264" y="2448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6</a:t>
              </a:r>
            </a:p>
          </p:txBody>
        </p:sp>
        <p:sp>
          <p:nvSpPr>
            <p:cNvPr id="237630" name="Rectangle 62"/>
            <p:cNvSpPr>
              <a:spLocks noChangeArrowheads="1"/>
            </p:cNvSpPr>
            <p:nvPr/>
          </p:nvSpPr>
          <p:spPr bwMode="auto">
            <a:xfrm>
              <a:off x="3216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237631" name="Rectangle 63"/>
            <p:cNvSpPr>
              <a:spLocks noChangeArrowheads="1"/>
            </p:cNvSpPr>
            <p:nvPr/>
          </p:nvSpPr>
          <p:spPr bwMode="auto">
            <a:xfrm>
              <a:off x="2976" y="2602"/>
              <a:ext cx="240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237632" name="Text Box 64"/>
            <p:cNvSpPr txBox="1">
              <a:spLocks noChangeArrowheads="1"/>
            </p:cNvSpPr>
            <p:nvPr/>
          </p:nvSpPr>
          <p:spPr bwMode="auto">
            <a:xfrm>
              <a:off x="3792" y="2448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7</a:t>
              </a:r>
            </a:p>
          </p:txBody>
        </p:sp>
        <p:sp>
          <p:nvSpPr>
            <p:cNvPr id="237633" name="Text Box 65"/>
            <p:cNvSpPr txBox="1">
              <a:spLocks noChangeArrowheads="1"/>
            </p:cNvSpPr>
            <p:nvPr/>
          </p:nvSpPr>
          <p:spPr bwMode="auto">
            <a:xfrm>
              <a:off x="4032" y="2448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8</a:t>
              </a:r>
            </a:p>
          </p:txBody>
        </p:sp>
        <p:sp>
          <p:nvSpPr>
            <p:cNvPr id="237634" name="Rectangle 66"/>
            <p:cNvSpPr>
              <a:spLocks noChangeArrowheads="1"/>
            </p:cNvSpPr>
            <p:nvPr/>
          </p:nvSpPr>
          <p:spPr bwMode="auto">
            <a:xfrm>
              <a:off x="3984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237635" name="Rectangle 67"/>
            <p:cNvSpPr>
              <a:spLocks noChangeArrowheads="1"/>
            </p:cNvSpPr>
            <p:nvPr/>
          </p:nvSpPr>
          <p:spPr bwMode="auto">
            <a:xfrm>
              <a:off x="3744" y="2602"/>
              <a:ext cx="240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237636" name="Line 68"/>
            <p:cNvSpPr>
              <a:spLocks noChangeShapeType="1"/>
            </p:cNvSpPr>
            <p:nvPr/>
          </p:nvSpPr>
          <p:spPr bwMode="auto">
            <a:xfrm flipH="1">
              <a:off x="1680" y="216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7637" name="Line 69"/>
            <p:cNvSpPr>
              <a:spLocks noChangeShapeType="1"/>
            </p:cNvSpPr>
            <p:nvPr/>
          </p:nvSpPr>
          <p:spPr bwMode="auto">
            <a:xfrm>
              <a:off x="2064" y="216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7638" name="Line 70"/>
            <p:cNvSpPr>
              <a:spLocks noChangeShapeType="1"/>
            </p:cNvSpPr>
            <p:nvPr/>
          </p:nvSpPr>
          <p:spPr bwMode="auto">
            <a:xfrm flipH="1">
              <a:off x="3216" y="216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7639" name="Line 71"/>
            <p:cNvSpPr>
              <a:spLocks noChangeShapeType="1"/>
            </p:cNvSpPr>
            <p:nvPr/>
          </p:nvSpPr>
          <p:spPr bwMode="auto">
            <a:xfrm>
              <a:off x="3600" y="216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7640" name="Group 72"/>
          <p:cNvGrpSpPr>
            <a:grpSpLocks/>
          </p:cNvGrpSpPr>
          <p:nvPr/>
        </p:nvGrpSpPr>
        <p:grpSpPr bwMode="auto">
          <a:xfrm>
            <a:off x="2133600" y="4648200"/>
            <a:ext cx="4724400" cy="1143000"/>
            <a:chOff x="1344" y="2928"/>
            <a:chExt cx="2976" cy="720"/>
          </a:xfrm>
        </p:grpSpPr>
        <p:sp>
          <p:nvSpPr>
            <p:cNvPr id="237641" name="Text Box 73"/>
            <p:cNvSpPr txBox="1">
              <a:spLocks noChangeArrowheads="1"/>
            </p:cNvSpPr>
            <p:nvPr/>
          </p:nvSpPr>
          <p:spPr bwMode="auto">
            <a:xfrm>
              <a:off x="1359" y="3261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1</a:t>
              </a:r>
            </a:p>
          </p:txBody>
        </p:sp>
        <p:sp>
          <p:nvSpPr>
            <p:cNvPr id="237642" name="Rectangle 74"/>
            <p:cNvSpPr>
              <a:spLocks noChangeArrowheads="1"/>
            </p:cNvSpPr>
            <p:nvPr/>
          </p:nvSpPr>
          <p:spPr bwMode="auto">
            <a:xfrm>
              <a:off x="1344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237643" name="Text Box 75"/>
            <p:cNvSpPr txBox="1">
              <a:spLocks noChangeArrowheads="1"/>
            </p:cNvSpPr>
            <p:nvPr/>
          </p:nvSpPr>
          <p:spPr bwMode="auto">
            <a:xfrm>
              <a:off x="1791" y="3261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2</a:t>
              </a:r>
            </a:p>
          </p:txBody>
        </p:sp>
        <p:sp>
          <p:nvSpPr>
            <p:cNvPr id="237644" name="Rectangle 76"/>
            <p:cNvSpPr>
              <a:spLocks noChangeArrowheads="1"/>
            </p:cNvSpPr>
            <p:nvPr/>
          </p:nvSpPr>
          <p:spPr bwMode="auto">
            <a:xfrm>
              <a:off x="1776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237645" name="Text Box 77"/>
            <p:cNvSpPr txBox="1">
              <a:spLocks noChangeArrowheads="1"/>
            </p:cNvSpPr>
            <p:nvPr/>
          </p:nvSpPr>
          <p:spPr bwMode="auto">
            <a:xfrm>
              <a:off x="2127" y="3261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3</a:t>
              </a:r>
            </a:p>
          </p:txBody>
        </p:sp>
        <p:sp>
          <p:nvSpPr>
            <p:cNvPr id="237646" name="Rectangle 78"/>
            <p:cNvSpPr>
              <a:spLocks noChangeArrowheads="1"/>
            </p:cNvSpPr>
            <p:nvPr/>
          </p:nvSpPr>
          <p:spPr bwMode="auto">
            <a:xfrm>
              <a:off x="2112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237647" name="Text Box 79"/>
            <p:cNvSpPr txBox="1">
              <a:spLocks noChangeArrowheads="1"/>
            </p:cNvSpPr>
            <p:nvPr/>
          </p:nvSpPr>
          <p:spPr bwMode="auto">
            <a:xfrm>
              <a:off x="2559" y="3261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4</a:t>
              </a:r>
            </a:p>
          </p:txBody>
        </p:sp>
        <p:sp>
          <p:nvSpPr>
            <p:cNvPr id="237648" name="Rectangle 80"/>
            <p:cNvSpPr>
              <a:spLocks noChangeArrowheads="1"/>
            </p:cNvSpPr>
            <p:nvPr/>
          </p:nvSpPr>
          <p:spPr bwMode="auto">
            <a:xfrm>
              <a:off x="2544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237649" name="Rectangle 81"/>
            <p:cNvSpPr>
              <a:spLocks noChangeArrowheads="1"/>
            </p:cNvSpPr>
            <p:nvPr/>
          </p:nvSpPr>
          <p:spPr bwMode="auto">
            <a:xfrm>
              <a:off x="2880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237650" name="Text Box 82"/>
            <p:cNvSpPr txBox="1">
              <a:spLocks noChangeArrowheads="1"/>
            </p:cNvSpPr>
            <p:nvPr/>
          </p:nvSpPr>
          <p:spPr bwMode="auto">
            <a:xfrm>
              <a:off x="3360" y="3264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6</a:t>
              </a:r>
            </a:p>
          </p:txBody>
        </p:sp>
        <p:sp>
          <p:nvSpPr>
            <p:cNvPr id="237651" name="Rectangle 83"/>
            <p:cNvSpPr>
              <a:spLocks noChangeArrowheads="1"/>
            </p:cNvSpPr>
            <p:nvPr/>
          </p:nvSpPr>
          <p:spPr bwMode="auto">
            <a:xfrm>
              <a:off x="3312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237652" name="Text Box 84"/>
            <p:cNvSpPr txBox="1">
              <a:spLocks noChangeArrowheads="1"/>
            </p:cNvSpPr>
            <p:nvPr/>
          </p:nvSpPr>
          <p:spPr bwMode="auto">
            <a:xfrm>
              <a:off x="3696" y="3264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7</a:t>
              </a:r>
            </a:p>
          </p:txBody>
        </p:sp>
        <p:sp>
          <p:nvSpPr>
            <p:cNvPr id="237653" name="Rectangle 85"/>
            <p:cNvSpPr>
              <a:spLocks noChangeArrowheads="1"/>
            </p:cNvSpPr>
            <p:nvPr/>
          </p:nvSpPr>
          <p:spPr bwMode="auto">
            <a:xfrm>
              <a:off x="3648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237654" name="Text Box 86"/>
            <p:cNvSpPr txBox="1">
              <a:spLocks noChangeArrowheads="1"/>
            </p:cNvSpPr>
            <p:nvPr/>
          </p:nvSpPr>
          <p:spPr bwMode="auto">
            <a:xfrm>
              <a:off x="4128" y="3264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8</a:t>
              </a:r>
            </a:p>
          </p:txBody>
        </p:sp>
        <p:sp>
          <p:nvSpPr>
            <p:cNvPr id="237655" name="Rectangle 87"/>
            <p:cNvSpPr>
              <a:spLocks noChangeArrowheads="1"/>
            </p:cNvSpPr>
            <p:nvPr/>
          </p:nvSpPr>
          <p:spPr bwMode="auto">
            <a:xfrm>
              <a:off x="4080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237656" name="Text Box 88"/>
            <p:cNvSpPr txBox="1">
              <a:spLocks noChangeArrowheads="1"/>
            </p:cNvSpPr>
            <p:nvPr/>
          </p:nvSpPr>
          <p:spPr bwMode="auto">
            <a:xfrm>
              <a:off x="2928" y="3254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5</a:t>
              </a:r>
            </a:p>
          </p:txBody>
        </p:sp>
        <p:sp>
          <p:nvSpPr>
            <p:cNvPr id="237657" name="Line 89"/>
            <p:cNvSpPr>
              <a:spLocks noChangeShapeType="1"/>
            </p:cNvSpPr>
            <p:nvPr/>
          </p:nvSpPr>
          <p:spPr bwMode="auto">
            <a:xfrm flipH="1">
              <a:off x="1536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7658" name="Line 90"/>
            <p:cNvSpPr>
              <a:spLocks noChangeShapeType="1"/>
            </p:cNvSpPr>
            <p:nvPr/>
          </p:nvSpPr>
          <p:spPr bwMode="auto">
            <a:xfrm>
              <a:off x="1680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7659" name="Line 91"/>
            <p:cNvSpPr>
              <a:spLocks noChangeShapeType="1"/>
            </p:cNvSpPr>
            <p:nvPr/>
          </p:nvSpPr>
          <p:spPr bwMode="auto">
            <a:xfrm flipH="1">
              <a:off x="2304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7660" name="Line 92"/>
            <p:cNvSpPr>
              <a:spLocks noChangeShapeType="1"/>
            </p:cNvSpPr>
            <p:nvPr/>
          </p:nvSpPr>
          <p:spPr bwMode="auto">
            <a:xfrm>
              <a:off x="2448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7661" name="Line 93"/>
            <p:cNvSpPr>
              <a:spLocks noChangeShapeType="1"/>
            </p:cNvSpPr>
            <p:nvPr/>
          </p:nvSpPr>
          <p:spPr bwMode="auto">
            <a:xfrm flipH="1">
              <a:off x="3072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7662" name="Line 94"/>
            <p:cNvSpPr>
              <a:spLocks noChangeShapeType="1"/>
            </p:cNvSpPr>
            <p:nvPr/>
          </p:nvSpPr>
          <p:spPr bwMode="auto">
            <a:xfrm>
              <a:off x="3216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7663" name="Line 95"/>
            <p:cNvSpPr>
              <a:spLocks noChangeShapeType="1"/>
            </p:cNvSpPr>
            <p:nvPr/>
          </p:nvSpPr>
          <p:spPr bwMode="auto">
            <a:xfrm flipH="1">
              <a:off x="3840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7664" name="Line 96"/>
            <p:cNvSpPr>
              <a:spLocks noChangeShapeType="1"/>
            </p:cNvSpPr>
            <p:nvPr/>
          </p:nvSpPr>
          <p:spPr bwMode="auto">
            <a:xfrm>
              <a:off x="3984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7665" name="Text Box 97"/>
          <p:cNvSpPr txBox="1">
            <a:spLocks noChangeArrowheads="1"/>
          </p:cNvSpPr>
          <p:nvPr/>
        </p:nvSpPr>
        <p:spPr bwMode="auto">
          <a:xfrm>
            <a:off x="584200" y="1573213"/>
            <a:ext cx="1174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DD0111"/>
                </a:solidFill>
              </a:rPr>
              <a:t>Divide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9E250C-B189-44BD-BA60-82CE789D475A}" type="slidenum">
              <a:rPr lang="en-US"/>
              <a:pPr/>
              <a:t>8</a:t>
            </a:fld>
            <a:endParaRPr lang="en-US"/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– </a:t>
            </a:r>
            <a:r>
              <a:rPr lang="en-US">
                <a:latin typeface="Comic Sans MS" pitchFamily="66" charset="0"/>
              </a:rPr>
              <a:t>n</a:t>
            </a:r>
            <a:r>
              <a:rPr lang="en-US"/>
              <a:t> Power of 2</a:t>
            </a:r>
          </a:p>
        </p:txBody>
      </p:sp>
      <p:grpSp>
        <p:nvGrpSpPr>
          <p:cNvPr id="238595" name="Group 3"/>
          <p:cNvGrpSpPr>
            <a:grpSpLocks/>
          </p:cNvGrpSpPr>
          <p:nvPr/>
        </p:nvGrpSpPr>
        <p:grpSpPr bwMode="auto">
          <a:xfrm>
            <a:off x="2133600" y="5165725"/>
            <a:ext cx="4724400" cy="625475"/>
            <a:chOff x="1344" y="3254"/>
            <a:chExt cx="2976" cy="394"/>
          </a:xfrm>
        </p:grpSpPr>
        <p:sp>
          <p:nvSpPr>
            <p:cNvPr id="238596" name="Text Box 4"/>
            <p:cNvSpPr txBox="1">
              <a:spLocks noChangeArrowheads="1"/>
            </p:cNvSpPr>
            <p:nvPr/>
          </p:nvSpPr>
          <p:spPr bwMode="auto">
            <a:xfrm>
              <a:off x="1359" y="3261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1</a:t>
              </a:r>
            </a:p>
          </p:txBody>
        </p:sp>
        <p:sp>
          <p:nvSpPr>
            <p:cNvPr id="238597" name="Rectangle 5"/>
            <p:cNvSpPr>
              <a:spLocks noChangeArrowheads="1"/>
            </p:cNvSpPr>
            <p:nvPr/>
          </p:nvSpPr>
          <p:spPr bwMode="auto">
            <a:xfrm>
              <a:off x="1344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238598" name="Text Box 6"/>
            <p:cNvSpPr txBox="1">
              <a:spLocks noChangeArrowheads="1"/>
            </p:cNvSpPr>
            <p:nvPr/>
          </p:nvSpPr>
          <p:spPr bwMode="auto">
            <a:xfrm>
              <a:off x="1791" y="3261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2</a:t>
              </a:r>
            </a:p>
          </p:txBody>
        </p:sp>
        <p:sp>
          <p:nvSpPr>
            <p:cNvPr id="238599" name="Rectangle 7"/>
            <p:cNvSpPr>
              <a:spLocks noChangeArrowheads="1"/>
            </p:cNvSpPr>
            <p:nvPr/>
          </p:nvSpPr>
          <p:spPr bwMode="auto">
            <a:xfrm>
              <a:off x="1776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238600" name="Text Box 8"/>
            <p:cNvSpPr txBox="1">
              <a:spLocks noChangeArrowheads="1"/>
            </p:cNvSpPr>
            <p:nvPr/>
          </p:nvSpPr>
          <p:spPr bwMode="auto">
            <a:xfrm>
              <a:off x="2127" y="3261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3</a:t>
              </a:r>
            </a:p>
          </p:txBody>
        </p:sp>
        <p:sp>
          <p:nvSpPr>
            <p:cNvPr id="238601" name="Rectangle 9"/>
            <p:cNvSpPr>
              <a:spLocks noChangeArrowheads="1"/>
            </p:cNvSpPr>
            <p:nvPr/>
          </p:nvSpPr>
          <p:spPr bwMode="auto">
            <a:xfrm>
              <a:off x="2112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238602" name="Text Box 10"/>
            <p:cNvSpPr txBox="1">
              <a:spLocks noChangeArrowheads="1"/>
            </p:cNvSpPr>
            <p:nvPr/>
          </p:nvSpPr>
          <p:spPr bwMode="auto">
            <a:xfrm>
              <a:off x="2559" y="3261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4</a:t>
              </a:r>
            </a:p>
          </p:txBody>
        </p:sp>
        <p:sp>
          <p:nvSpPr>
            <p:cNvPr id="238603" name="Rectangle 11"/>
            <p:cNvSpPr>
              <a:spLocks noChangeArrowheads="1"/>
            </p:cNvSpPr>
            <p:nvPr/>
          </p:nvSpPr>
          <p:spPr bwMode="auto">
            <a:xfrm>
              <a:off x="2544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238604" name="Rectangle 12"/>
            <p:cNvSpPr>
              <a:spLocks noChangeArrowheads="1"/>
            </p:cNvSpPr>
            <p:nvPr/>
          </p:nvSpPr>
          <p:spPr bwMode="auto">
            <a:xfrm>
              <a:off x="2880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238605" name="Text Box 13"/>
            <p:cNvSpPr txBox="1">
              <a:spLocks noChangeArrowheads="1"/>
            </p:cNvSpPr>
            <p:nvPr/>
          </p:nvSpPr>
          <p:spPr bwMode="auto">
            <a:xfrm>
              <a:off x="3360" y="3264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6</a:t>
              </a:r>
            </a:p>
          </p:txBody>
        </p:sp>
        <p:sp>
          <p:nvSpPr>
            <p:cNvPr id="238606" name="Rectangle 14"/>
            <p:cNvSpPr>
              <a:spLocks noChangeArrowheads="1"/>
            </p:cNvSpPr>
            <p:nvPr/>
          </p:nvSpPr>
          <p:spPr bwMode="auto">
            <a:xfrm>
              <a:off x="3312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238607" name="Text Box 15"/>
            <p:cNvSpPr txBox="1">
              <a:spLocks noChangeArrowheads="1"/>
            </p:cNvSpPr>
            <p:nvPr/>
          </p:nvSpPr>
          <p:spPr bwMode="auto">
            <a:xfrm>
              <a:off x="3696" y="3264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7</a:t>
              </a:r>
            </a:p>
          </p:txBody>
        </p:sp>
        <p:sp>
          <p:nvSpPr>
            <p:cNvPr id="238608" name="Rectangle 16"/>
            <p:cNvSpPr>
              <a:spLocks noChangeArrowheads="1"/>
            </p:cNvSpPr>
            <p:nvPr/>
          </p:nvSpPr>
          <p:spPr bwMode="auto">
            <a:xfrm>
              <a:off x="3648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238609" name="Text Box 17"/>
            <p:cNvSpPr txBox="1">
              <a:spLocks noChangeArrowheads="1"/>
            </p:cNvSpPr>
            <p:nvPr/>
          </p:nvSpPr>
          <p:spPr bwMode="auto">
            <a:xfrm>
              <a:off x="4128" y="3264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8</a:t>
              </a:r>
            </a:p>
          </p:txBody>
        </p:sp>
        <p:sp>
          <p:nvSpPr>
            <p:cNvPr id="238610" name="Rectangle 18"/>
            <p:cNvSpPr>
              <a:spLocks noChangeArrowheads="1"/>
            </p:cNvSpPr>
            <p:nvPr/>
          </p:nvSpPr>
          <p:spPr bwMode="auto">
            <a:xfrm>
              <a:off x="4080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238611" name="Text Box 19"/>
            <p:cNvSpPr txBox="1">
              <a:spLocks noChangeArrowheads="1"/>
            </p:cNvSpPr>
            <p:nvPr/>
          </p:nvSpPr>
          <p:spPr bwMode="auto">
            <a:xfrm>
              <a:off x="2928" y="3254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5</a:t>
              </a:r>
            </a:p>
          </p:txBody>
        </p:sp>
      </p:grpSp>
      <p:grpSp>
        <p:nvGrpSpPr>
          <p:cNvPr id="238612" name="Group 20"/>
          <p:cNvGrpSpPr>
            <a:grpSpLocks/>
          </p:cNvGrpSpPr>
          <p:nvPr/>
        </p:nvGrpSpPr>
        <p:grpSpPr bwMode="auto">
          <a:xfrm>
            <a:off x="3024188" y="1447800"/>
            <a:ext cx="3048000" cy="1143000"/>
            <a:chOff x="1905" y="912"/>
            <a:chExt cx="1920" cy="720"/>
          </a:xfrm>
        </p:grpSpPr>
        <p:sp>
          <p:nvSpPr>
            <p:cNvPr id="238613" name="Text Box 21"/>
            <p:cNvSpPr txBox="1">
              <a:spLocks noChangeArrowheads="1"/>
            </p:cNvSpPr>
            <p:nvPr/>
          </p:nvSpPr>
          <p:spPr bwMode="auto">
            <a:xfrm>
              <a:off x="1920" y="91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1</a:t>
              </a:r>
            </a:p>
          </p:txBody>
        </p:sp>
        <p:sp>
          <p:nvSpPr>
            <p:cNvPr id="238614" name="Text Box 22"/>
            <p:cNvSpPr txBox="1">
              <a:spLocks noChangeArrowheads="1"/>
            </p:cNvSpPr>
            <p:nvPr/>
          </p:nvSpPr>
          <p:spPr bwMode="auto">
            <a:xfrm>
              <a:off x="2160" y="91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2</a:t>
              </a:r>
            </a:p>
          </p:txBody>
        </p:sp>
        <p:sp>
          <p:nvSpPr>
            <p:cNvPr id="238615" name="Text Box 23"/>
            <p:cNvSpPr txBox="1">
              <a:spLocks noChangeArrowheads="1"/>
            </p:cNvSpPr>
            <p:nvPr/>
          </p:nvSpPr>
          <p:spPr bwMode="auto">
            <a:xfrm>
              <a:off x="2400" y="91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3</a:t>
              </a:r>
            </a:p>
          </p:txBody>
        </p:sp>
        <p:sp>
          <p:nvSpPr>
            <p:cNvPr id="238616" name="Text Box 24"/>
            <p:cNvSpPr txBox="1">
              <a:spLocks noChangeArrowheads="1"/>
            </p:cNvSpPr>
            <p:nvPr/>
          </p:nvSpPr>
          <p:spPr bwMode="auto">
            <a:xfrm>
              <a:off x="2640" y="91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4</a:t>
              </a:r>
            </a:p>
          </p:txBody>
        </p:sp>
        <p:sp>
          <p:nvSpPr>
            <p:cNvPr id="238617" name="Text Box 25"/>
            <p:cNvSpPr txBox="1">
              <a:spLocks noChangeArrowheads="1"/>
            </p:cNvSpPr>
            <p:nvPr/>
          </p:nvSpPr>
          <p:spPr bwMode="auto">
            <a:xfrm>
              <a:off x="2880" y="91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5</a:t>
              </a:r>
            </a:p>
          </p:txBody>
        </p:sp>
        <p:sp>
          <p:nvSpPr>
            <p:cNvPr id="238618" name="Text Box 26"/>
            <p:cNvSpPr txBox="1">
              <a:spLocks noChangeArrowheads="1"/>
            </p:cNvSpPr>
            <p:nvPr/>
          </p:nvSpPr>
          <p:spPr bwMode="auto">
            <a:xfrm>
              <a:off x="3120" y="91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6</a:t>
              </a:r>
            </a:p>
          </p:txBody>
        </p:sp>
        <p:sp>
          <p:nvSpPr>
            <p:cNvPr id="238619" name="Text Box 27"/>
            <p:cNvSpPr txBox="1">
              <a:spLocks noChangeArrowheads="1"/>
            </p:cNvSpPr>
            <p:nvPr/>
          </p:nvSpPr>
          <p:spPr bwMode="auto">
            <a:xfrm>
              <a:off x="3360" y="91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7</a:t>
              </a:r>
            </a:p>
          </p:txBody>
        </p:sp>
        <p:sp>
          <p:nvSpPr>
            <p:cNvPr id="238620" name="Text Box 28"/>
            <p:cNvSpPr txBox="1">
              <a:spLocks noChangeArrowheads="1"/>
            </p:cNvSpPr>
            <p:nvPr/>
          </p:nvSpPr>
          <p:spPr bwMode="auto">
            <a:xfrm>
              <a:off x="3600" y="91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8</a:t>
              </a:r>
            </a:p>
          </p:txBody>
        </p:sp>
        <p:sp>
          <p:nvSpPr>
            <p:cNvPr id="238621" name="Rectangle 29"/>
            <p:cNvSpPr>
              <a:spLocks noChangeArrowheads="1"/>
            </p:cNvSpPr>
            <p:nvPr/>
          </p:nvSpPr>
          <p:spPr bwMode="auto">
            <a:xfrm>
              <a:off x="3585" y="1069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238622" name="Rectangle 30"/>
            <p:cNvSpPr>
              <a:spLocks noChangeArrowheads="1"/>
            </p:cNvSpPr>
            <p:nvPr/>
          </p:nvSpPr>
          <p:spPr bwMode="auto">
            <a:xfrm>
              <a:off x="3345" y="1069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238623" name="Rectangle 31"/>
            <p:cNvSpPr>
              <a:spLocks noChangeArrowheads="1"/>
            </p:cNvSpPr>
            <p:nvPr/>
          </p:nvSpPr>
          <p:spPr bwMode="auto">
            <a:xfrm>
              <a:off x="3105" y="1069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238624" name="Rectangle 32"/>
            <p:cNvSpPr>
              <a:spLocks noChangeArrowheads="1"/>
            </p:cNvSpPr>
            <p:nvPr/>
          </p:nvSpPr>
          <p:spPr bwMode="auto">
            <a:xfrm>
              <a:off x="2865" y="1069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238625" name="Rectangle 33"/>
            <p:cNvSpPr>
              <a:spLocks noChangeArrowheads="1"/>
            </p:cNvSpPr>
            <p:nvPr/>
          </p:nvSpPr>
          <p:spPr bwMode="auto">
            <a:xfrm>
              <a:off x="2625" y="1069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238626" name="Rectangle 34"/>
            <p:cNvSpPr>
              <a:spLocks noChangeArrowheads="1"/>
            </p:cNvSpPr>
            <p:nvPr/>
          </p:nvSpPr>
          <p:spPr bwMode="auto">
            <a:xfrm>
              <a:off x="2385" y="1069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238627" name="Rectangle 35"/>
            <p:cNvSpPr>
              <a:spLocks noChangeArrowheads="1"/>
            </p:cNvSpPr>
            <p:nvPr/>
          </p:nvSpPr>
          <p:spPr bwMode="auto">
            <a:xfrm>
              <a:off x="2145" y="1069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238628" name="Rectangle 36"/>
            <p:cNvSpPr>
              <a:spLocks noChangeArrowheads="1"/>
            </p:cNvSpPr>
            <p:nvPr/>
          </p:nvSpPr>
          <p:spPr bwMode="auto">
            <a:xfrm>
              <a:off x="1905" y="1069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238629" name="Line 37"/>
            <p:cNvSpPr>
              <a:spLocks noChangeShapeType="1"/>
            </p:cNvSpPr>
            <p:nvPr/>
          </p:nvSpPr>
          <p:spPr bwMode="auto">
            <a:xfrm>
              <a:off x="1905" y="1069"/>
              <a:ext cx="1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8630" name="Line 38"/>
            <p:cNvSpPr>
              <a:spLocks noChangeShapeType="1"/>
            </p:cNvSpPr>
            <p:nvPr/>
          </p:nvSpPr>
          <p:spPr bwMode="auto">
            <a:xfrm>
              <a:off x="1905" y="1299"/>
              <a:ext cx="1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8631" name="Line 39"/>
            <p:cNvSpPr>
              <a:spLocks noChangeShapeType="1"/>
            </p:cNvSpPr>
            <p:nvPr/>
          </p:nvSpPr>
          <p:spPr bwMode="auto">
            <a:xfrm>
              <a:off x="1905" y="1069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8632" name="Line 40"/>
            <p:cNvSpPr>
              <a:spLocks noChangeShapeType="1"/>
            </p:cNvSpPr>
            <p:nvPr/>
          </p:nvSpPr>
          <p:spPr bwMode="auto">
            <a:xfrm>
              <a:off x="214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8633" name="Line 41"/>
            <p:cNvSpPr>
              <a:spLocks noChangeShapeType="1"/>
            </p:cNvSpPr>
            <p:nvPr/>
          </p:nvSpPr>
          <p:spPr bwMode="auto">
            <a:xfrm>
              <a:off x="238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8634" name="Line 42"/>
            <p:cNvSpPr>
              <a:spLocks noChangeShapeType="1"/>
            </p:cNvSpPr>
            <p:nvPr/>
          </p:nvSpPr>
          <p:spPr bwMode="auto">
            <a:xfrm>
              <a:off x="262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8635" name="Line 43"/>
            <p:cNvSpPr>
              <a:spLocks noChangeShapeType="1"/>
            </p:cNvSpPr>
            <p:nvPr/>
          </p:nvSpPr>
          <p:spPr bwMode="auto">
            <a:xfrm>
              <a:off x="286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8636" name="Line 44"/>
            <p:cNvSpPr>
              <a:spLocks noChangeShapeType="1"/>
            </p:cNvSpPr>
            <p:nvPr/>
          </p:nvSpPr>
          <p:spPr bwMode="auto">
            <a:xfrm>
              <a:off x="310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8637" name="Line 45"/>
            <p:cNvSpPr>
              <a:spLocks noChangeShapeType="1"/>
            </p:cNvSpPr>
            <p:nvPr/>
          </p:nvSpPr>
          <p:spPr bwMode="auto">
            <a:xfrm>
              <a:off x="334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8638" name="Line 46"/>
            <p:cNvSpPr>
              <a:spLocks noChangeShapeType="1"/>
            </p:cNvSpPr>
            <p:nvPr/>
          </p:nvSpPr>
          <p:spPr bwMode="auto">
            <a:xfrm>
              <a:off x="358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8639" name="Line 47"/>
            <p:cNvSpPr>
              <a:spLocks noChangeShapeType="1"/>
            </p:cNvSpPr>
            <p:nvPr/>
          </p:nvSpPr>
          <p:spPr bwMode="auto">
            <a:xfrm>
              <a:off x="3825" y="1069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8640" name="Line 48"/>
            <p:cNvSpPr>
              <a:spLocks noChangeShapeType="1"/>
            </p:cNvSpPr>
            <p:nvPr/>
          </p:nvSpPr>
          <p:spPr bwMode="auto">
            <a:xfrm flipH="1">
              <a:off x="2208" y="1392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8641" name="Line 49"/>
            <p:cNvSpPr>
              <a:spLocks noChangeShapeType="1"/>
            </p:cNvSpPr>
            <p:nvPr/>
          </p:nvSpPr>
          <p:spPr bwMode="auto">
            <a:xfrm>
              <a:off x="2880" y="1392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8642" name="Group 50"/>
          <p:cNvGrpSpPr>
            <a:grpSpLocks/>
          </p:cNvGrpSpPr>
          <p:nvPr/>
        </p:nvGrpSpPr>
        <p:grpSpPr bwMode="auto">
          <a:xfrm>
            <a:off x="2514600" y="2662238"/>
            <a:ext cx="3962400" cy="1223962"/>
            <a:chOff x="1584" y="1677"/>
            <a:chExt cx="2496" cy="771"/>
          </a:xfrm>
        </p:grpSpPr>
        <p:sp>
          <p:nvSpPr>
            <p:cNvPr id="238643" name="Text Box 51"/>
            <p:cNvSpPr txBox="1">
              <a:spLocks noChangeArrowheads="1"/>
            </p:cNvSpPr>
            <p:nvPr/>
          </p:nvSpPr>
          <p:spPr bwMode="auto">
            <a:xfrm>
              <a:off x="1599" y="1677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1</a:t>
              </a:r>
            </a:p>
          </p:txBody>
        </p:sp>
        <p:sp>
          <p:nvSpPr>
            <p:cNvPr id="238644" name="Text Box 52"/>
            <p:cNvSpPr txBox="1">
              <a:spLocks noChangeArrowheads="1"/>
            </p:cNvSpPr>
            <p:nvPr/>
          </p:nvSpPr>
          <p:spPr bwMode="auto">
            <a:xfrm>
              <a:off x="1839" y="1677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2</a:t>
              </a:r>
            </a:p>
          </p:txBody>
        </p:sp>
        <p:sp>
          <p:nvSpPr>
            <p:cNvPr id="238645" name="Text Box 53"/>
            <p:cNvSpPr txBox="1">
              <a:spLocks noChangeArrowheads="1"/>
            </p:cNvSpPr>
            <p:nvPr/>
          </p:nvSpPr>
          <p:spPr bwMode="auto">
            <a:xfrm>
              <a:off x="2079" y="1677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3</a:t>
              </a:r>
            </a:p>
          </p:txBody>
        </p:sp>
        <p:sp>
          <p:nvSpPr>
            <p:cNvPr id="238646" name="Text Box 54"/>
            <p:cNvSpPr txBox="1">
              <a:spLocks noChangeArrowheads="1"/>
            </p:cNvSpPr>
            <p:nvPr/>
          </p:nvSpPr>
          <p:spPr bwMode="auto">
            <a:xfrm>
              <a:off x="2319" y="1677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4</a:t>
              </a:r>
            </a:p>
          </p:txBody>
        </p:sp>
        <p:sp>
          <p:nvSpPr>
            <p:cNvPr id="238647" name="Rectangle 55"/>
            <p:cNvSpPr>
              <a:spLocks noChangeArrowheads="1"/>
            </p:cNvSpPr>
            <p:nvPr/>
          </p:nvSpPr>
          <p:spPr bwMode="auto">
            <a:xfrm>
              <a:off x="2304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238648" name="Rectangle 56"/>
            <p:cNvSpPr>
              <a:spLocks noChangeArrowheads="1"/>
            </p:cNvSpPr>
            <p:nvPr/>
          </p:nvSpPr>
          <p:spPr bwMode="auto">
            <a:xfrm>
              <a:off x="2064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238649" name="Rectangle 57"/>
            <p:cNvSpPr>
              <a:spLocks noChangeArrowheads="1"/>
            </p:cNvSpPr>
            <p:nvPr/>
          </p:nvSpPr>
          <p:spPr bwMode="auto">
            <a:xfrm>
              <a:off x="1824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238650" name="Rectangle 58"/>
            <p:cNvSpPr>
              <a:spLocks noChangeArrowheads="1"/>
            </p:cNvSpPr>
            <p:nvPr/>
          </p:nvSpPr>
          <p:spPr bwMode="auto">
            <a:xfrm>
              <a:off x="1584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238651" name="Text Box 59"/>
            <p:cNvSpPr txBox="1">
              <a:spLocks noChangeArrowheads="1"/>
            </p:cNvSpPr>
            <p:nvPr/>
          </p:nvSpPr>
          <p:spPr bwMode="auto">
            <a:xfrm>
              <a:off x="3168" y="1680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5</a:t>
              </a:r>
            </a:p>
          </p:txBody>
        </p:sp>
        <p:sp>
          <p:nvSpPr>
            <p:cNvPr id="238652" name="Text Box 60"/>
            <p:cNvSpPr txBox="1">
              <a:spLocks noChangeArrowheads="1"/>
            </p:cNvSpPr>
            <p:nvPr/>
          </p:nvSpPr>
          <p:spPr bwMode="auto">
            <a:xfrm>
              <a:off x="3408" y="1680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6</a:t>
              </a:r>
            </a:p>
          </p:txBody>
        </p:sp>
        <p:sp>
          <p:nvSpPr>
            <p:cNvPr id="238653" name="Text Box 61"/>
            <p:cNvSpPr txBox="1">
              <a:spLocks noChangeArrowheads="1"/>
            </p:cNvSpPr>
            <p:nvPr/>
          </p:nvSpPr>
          <p:spPr bwMode="auto">
            <a:xfrm>
              <a:off x="3648" y="1680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7</a:t>
              </a:r>
            </a:p>
          </p:txBody>
        </p:sp>
        <p:sp>
          <p:nvSpPr>
            <p:cNvPr id="238654" name="Text Box 62"/>
            <p:cNvSpPr txBox="1">
              <a:spLocks noChangeArrowheads="1"/>
            </p:cNvSpPr>
            <p:nvPr/>
          </p:nvSpPr>
          <p:spPr bwMode="auto">
            <a:xfrm>
              <a:off x="3888" y="1680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8</a:t>
              </a:r>
            </a:p>
          </p:txBody>
        </p:sp>
        <p:sp>
          <p:nvSpPr>
            <p:cNvPr id="238655" name="Rectangle 63"/>
            <p:cNvSpPr>
              <a:spLocks noChangeArrowheads="1"/>
            </p:cNvSpPr>
            <p:nvPr/>
          </p:nvSpPr>
          <p:spPr bwMode="auto">
            <a:xfrm>
              <a:off x="3840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238656" name="Rectangle 64"/>
            <p:cNvSpPr>
              <a:spLocks noChangeArrowheads="1"/>
            </p:cNvSpPr>
            <p:nvPr/>
          </p:nvSpPr>
          <p:spPr bwMode="auto">
            <a:xfrm>
              <a:off x="3600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238657" name="Rectangle 65"/>
            <p:cNvSpPr>
              <a:spLocks noChangeArrowheads="1"/>
            </p:cNvSpPr>
            <p:nvPr/>
          </p:nvSpPr>
          <p:spPr bwMode="auto">
            <a:xfrm>
              <a:off x="3360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238658" name="Rectangle 66"/>
            <p:cNvSpPr>
              <a:spLocks noChangeArrowheads="1"/>
            </p:cNvSpPr>
            <p:nvPr/>
          </p:nvSpPr>
          <p:spPr bwMode="auto">
            <a:xfrm>
              <a:off x="3120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238659" name="Line 67"/>
            <p:cNvSpPr>
              <a:spLocks noChangeShapeType="1"/>
            </p:cNvSpPr>
            <p:nvPr/>
          </p:nvSpPr>
          <p:spPr bwMode="auto">
            <a:xfrm flipH="1">
              <a:off x="1680" y="216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8660" name="Line 68"/>
            <p:cNvSpPr>
              <a:spLocks noChangeShapeType="1"/>
            </p:cNvSpPr>
            <p:nvPr/>
          </p:nvSpPr>
          <p:spPr bwMode="auto">
            <a:xfrm>
              <a:off x="2064" y="216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8661" name="Line 69"/>
            <p:cNvSpPr>
              <a:spLocks noChangeShapeType="1"/>
            </p:cNvSpPr>
            <p:nvPr/>
          </p:nvSpPr>
          <p:spPr bwMode="auto">
            <a:xfrm flipH="1">
              <a:off x="3216" y="216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8662" name="Line 70"/>
            <p:cNvSpPr>
              <a:spLocks noChangeShapeType="1"/>
            </p:cNvSpPr>
            <p:nvPr/>
          </p:nvSpPr>
          <p:spPr bwMode="auto">
            <a:xfrm>
              <a:off x="3600" y="216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8663" name="Group 71"/>
          <p:cNvGrpSpPr>
            <a:grpSpLocks/>
          </p:cNvGrpSpPr>
          <p:nvPr/>
        </p:nvGrpSpPr>
        <p:grpSpPr bwMode="auto">
          <a:xfrm>
            <a:off x="2286000" y="3881438"/>
            <a:ext cx="4419600" cy="1300162"/>
            <a:chOff x="1440" y="2445"/>
            <a:chExt cx="2784" cy="819"/>
          </a:xfrm>
        </p:grpSpPr>
        <p:sp>
          <p:nvSpPr>
            <p:cNvPr id="238664" name="Text Box 72"/>
            <p:cNvSpPr txBox="1">
              <a:spLocks noChangeArrowheads="1"/>
            </p:cNvSpPr>
            <p:nvPr/>
          </p:nvSpPr>
          <p:spPr bwMode="auto">
            <a:xfrm>
              <a:off x="1455" y="2445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1</a:t>
              </a:r>
            </a:p>
          </p:txBody>
        </p:sp>
        <p:sp>
          <p:nvSpPr>
            <p:cNvPr id="238665" name="Text Box 73"/>
            <p:cNvSpPr txBox="1">
              <a:spLocks noChangeArrowheads="1"/>
            </p:cNvSpPr>
            <p:nvPr/>
          </p:nvSpPr>
          <p:spPr bwMode="auto">
            <a:xfrm>
              <a:off x="1695" y="2445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2</a:t>
              </a:r>
            </a:p>
          </p:txBody>
        </p:sp>
        <p:sp>
          <p:nvSpPr>
            <p:cNvPr id="238666" name="Rectangle 74"/>
            <p:cNvSpPr>
              <a:spLocks noChangeArrowheads="1"/>
            </p:cNvSpPr>
            <p:nvPr/>
          </p:nvSpPr>
          <p:spPr bwMode="auto">
            <a:xfrm>
              <a:off x="1680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238667" name="Rectangle 75"/>
            <p:cNvSpPr>
              <a:spLocks noChangeArrowheads="1"/>
            </p:cNvSpPr>
            <p:nvPr/>
          </p:nvSpPr>
          <p:spPr bwMode="auto">
            <a:xfrm>
              <a:off x="1440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238668" name="Text Box 76"/>
            <p:cNvSpPr txBox="1">
              <a:spLocks noChangeArrowheads="1"/>
            </p:cNvSpPr>
            <p:nvPr/>
          </p:nvSpPr>
          <p:spPr bwMode="auto">
            <a:xfrm>
              <a:off x="2223" y="2445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3</a:t>
              </a:r>
            </a:p>
          </p:txBody>
        </p:sp>
        <p:sp>
          <p:nvSpPr>
            <p:cNvPr id="238669" name="Text Box 77"/>
            <p:cNvSpPr txBox="1">
              <a:spLocks noChangeArrowheads="1"/>
            </p:cNvSpPr>
            <p:nvPr/>
          </p:nvSpPr>
          <p:spPr bwMode="auto">
            <a:xfrm>
              <a:off x="2463" y="2445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4</a:t>
              </a:r>
            </a:p>
          </p:txBody>
        </p:sp>
        <p:sp>
          <p:nvSpPr>
            <p:cNvPr id="238670" name="Rectangle 78"/>
            <p:cNvSpPr>
              <a:spLocks noChangeArrowheads="1"/>
            </p:cNvSpPr>
            <p:nvPr/>
          </p:nvSpPr>
          <p:spPr bwMode="auto">
            <a:xfrm>
              <a:off x="2448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238671" name="Rectangle 79"/>
            <p:cNvSpPr>
              <a:spLocks noChangeArrowheads="1"/>
            </p:cNvSpPr>
            <p:nvPr/>
          </p:nvSpPr>
          <p:spPr bwMode="auto">
            <a:xfrm>
              <a:off x="2208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238672" name="Text Box 80"/>
            <p:cNvSpPr txBox="1">
              <a:spLocks noChangeArrowheads="1"/>
            </p:cNvSpPr>
            <p:nvPr/>
          </p:nvSpPr>
          <p:spPr bwMode="auto">
            <a:xfrm>
              <a:off x="3024" y="2448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5</a:t>
              </a:r>
            </a:p>
          </p:txBody>
        </p:sp>
        <p:sp>
          <p:nvSpPr>
            <p:cNvPr id="238673" name="Text Box 81"/>
            <p:cNvSpPr txBox="1">
              <a:spLocks noChangeArrowheads="1"/>
            </p:cNvSpPr>
            <p:nvPr/>
          </p:nvSpPr>
          <p:spPr bwMode="auto">
            <a:xfrm>
              <a:off x="3264" y="2448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6</a:t>
              </a:r>
            </a:p>
          </p:txBody>
        </p:sp>
        <p:sp>
          <p:nvSpPr>
            <p:cNvPr id="238674" name="Rectangle 82"/>
            <p:cNvSpPr>
              <a:spLocks noChangeArrowheads="1"/>
            </p:cNvSpPr>
            <p:nvPr/>
          </p:nvSpPr>
          <p:spPr bwMode="auto">
            <a:xfrm>
              <a:off x="3216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238675" name="Rectangle 83"/>
            <p:cNvSpPr>
              <a:spLocks noChangeArrowheads="1"/>
            </p:cNvSpPr>
            <p:nvPr/>
          </p:nvSpPr>
          <p:spPr bwMode="auto">
            <a:xfrm>
              <a:off x="2976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238676" name="Text Box 84"/>
            <p:cNvSpPr txBox="1">
              <a:spLocks noChangeArrowheads="1"/>
            </p:cNvSpPr>
            <p:nvPr/>
          </p:nvSpPr>
          <p:spPr bwMode="auto">
            <a:xfrm>
              <a:off x="3792" y="2448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7</a:t>
              </a:r>
            </a:p>
          </p:txBody>
        </p:sp>
        <p:sp>
          <p:nvSpPr>
            <p:cNvPr id="238677" name="Text Box 85"/>
            <p:cNvSpPr txBox="1">
              <a:spLocks noChangeArrowheads="1"/>
            </p:cNvSpPr>
            <p:nvPr/>
          </p:nvSpPr>
          <p:spPr bwMode="auto">
            <a:xfrm>
              <a:off x="4032" y="2448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8</a:t>
              </a:r>
            </a:p>
          </p:txBody>
        </p:sp>
        <p:sp>
          <p:nvSpPr>
            <p:cNvPr id="238678" name="Rectangle 86"/>
            <p:cNvSpPr>
              <a:spLocks noChangeArrowheads="1"/>
            </p:cNvSpPr>
            <p:nvPr/>
          </p:nvSpPr>
          <p:spPr bwMode="auto">
            <a:xfrm>
              <a:off x="3984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238679" name="Rectangle 87"/>
            <p:cNvSpPr>
              <a:spLocks noChangeArrowheads="1"/>
            </p:cNvSpPr>
            <p:nvPr/>
          </p:nvSpPr>
          <p:spPr bwMode="auto">
            <a:xfrm>
              <a:off x="3744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238680" name="Line 88"/>
            <p:cNvSpPr>
              <a:spLocks noChangeShapeType="1"/>
            </p:cNvSpPr>
            <p:nvPr/>
          </p:nvSpPr>
          <p:spPr bwMode="auto">
            <a:xfrm flipH="1">
              <a:off x="1536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8681" name="Line 89"/>
            <p:cNvSpPr>
              <a:spLocks noChangeShapeType="1"/>
            </p:cNvSpPr>
            <p:nvPr/>
          </p:nvSpPr>
          <p:spPr bwMode="auto">
            <a:xfrm>
              <a:off x="1680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8682" name="Line 90"/>
            <p:cNvSpPr>
              <a:spLocks noChangeShapeType="1"/>
            </p:cNvSpPr>
            <p:nvPr/>
          </p:nvSpPr>
          <p:spPr bwMode="auto">
            <a:xfrm flipH="1">
              <a:off x="2304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8683" name="Line 91"/>
            <p:cNvSpPr>
              <a:spLocks noChangeShapeType="1"/>
            </p:cNvSpPr>
            <p:nvPr/>
          </p:nvSpPr>
          <p:spPr bwMode="auto">
            <a:xfrm>
              <a:off x="2448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8684" name="Line 92"/>
            <p:cNvSpPr>
              <a:spLocks noChangeShapeType="1"/>
            </p:cNvSpPr>
            <p:nvPr/>
          </p:nvSpPr>
          <p:spPr bwMode="auto">
            <a:xfrm flipH="1">
              <a:off x="3072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8685" name="Line 93"/>
            <p:cNvSpPr>
              <a:spLocks noChangeShapeType="1"/>
            </p:cNvSpPr>
            <p:nvPr/>
          </p:nvSpPr>
          <p:spPr bwMode="auto">
            <a:xfrm>
              <a:off x="3216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8686" name="Line 94"/>
            <p:cNvSpPr>
              <a:spLocks noChangeShapeType="1"/>
            </p:cNvSpPr>
            <p:nvPr/>
          </p:nvSpPr>
          <p:spPr bwMode="auto">
            <a:xfrm flipH="1">
              <a:off x="3840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8687" name="Line 95"/>
            <p:cNvSpPr>
              <a:spLocks noChangeShapeType="1"/>
            </p:cNvSpPr>
            <p:nvPr/>
          </p:nvSpPr>
          <p:spPr bwMode="auto">
            <a:xfrm>
              <a:off x="3984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8688" name="Text Box 96"/>
          <p:cNvSpPr txBox="1">
            <a:spLocks noChangeArrowheads="1"/>
          </p:cNvSpPr>
          <p:nvPr/>
        </p:nvSpPr>
        <p:spPr bwMode="auto">
          <a:xfrm>
            <a:off x="584200" y="1573213"/>
            <a:ext cx="1552575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DD0111"/>
                </a:solidFill>
              </a:rPr>
              <a:t>Conquer</a:t>
            </a:r>
          </a:p>
          <a:p>
            <a:r>
              <a:rPr lang="en-US" sz="2800">
                <a:solidFill>
                  <a:srgbClr val="DD0111"/>
                </a:solidFill>
              </a:rPr>
              <a:t>and</a:t>
            </a:r>
          </a:p>
          <a:p>
            <a:r>
              <a:rPr lang="en-US" sz="2800">
                <a:solidFill>
                  <a:srgbClr val="DD0111"/>
                </a:solidFill>
              </a:rPr>
              <a:t>Merge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12CC28-4C96-42A1-9D41-A62EBE31F5AA}" type="slidenum">
              <a:rPr lang="en-US"/>
              <a:pPr/>
              <a:t>9</a:t>
            </a:fld>
            <a:endParaRPr lang="en-US"/>
          </a:p>
        </p:txBody>
      </p:sp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– </a:t>
            </a:r>
            <a:r>
              <a:rPr lang="en-US">
                <a:latin typeface="Comic Sans MS" pitchFamily="66" charset="0"/>
              </a:rPr>
              <a:t>n</a:t>
            </a:r>
            <a:r>
              <a:rPr lang="en-US"/>
              <a:t> Not a Power of 2</a:t>
            </a:r>
          </a:p>
        </p:txBody>
      </p:sp>
      <p:grpSp>
        <p:nvGrpSpPr>
          <p:cNvPr id="239619" name="Group 3"/>
          <p:cNvGrpSpPr>
            <a:grpSpLocks/>
          </p:cNvGrpSpPr>
          <p:nvPr/>
        </p:nvGrpSpPr>
        <p:grpSpPr bwMode="auto">
          <a:xfrm>
            <a:off x="2438400" y="1219200"/>
            <a:ext cx="5638800" cy="609600"/>
            <a:chOff x="1536" y="768"/>
            <a:chExt cx="3552" cy="384"/>
          </a:xfrm>
        </p:grpSpPr>
        <p:sp>
          <p:nvSpPr>
            <p:cNvPr id="239620" name="Rectangle 4"/>
            <p:cNvSpPr>
              <a:spLocks noChangeArrowheads="1"/>
            </p:cNvSpPr>
            <p:nvPr/>
          </p:nvSpPr>
          <p:spPr bwMode="auto">
            <a:xfrm>
              <a:off x="3953" y="922"/>
              <a:ext cx="24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239621" name="Rectangle 5"/>
            <p:cNvSpPr>
              <a:spLocks noChangeArrowheads="1"/>
            </p:cNvSpPr>
            <p:nvPr/>
          </p:nvSpPr>
          <p:spPr bwMode="auto">
            <a:xfrm>
              <a:off x="3712" y="922"/>
              <a:ext cx="24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239622" name="Rectangle 6"/>
            <p:cNvSpPr>
              <a:spLocks noChangeArrowheads="1"/>
            </p:cNvSpPr>
            <p:nvPr/>
          </p:nvSpPr>
          <p:spPr bwMode="auto">
            <a:xfrm>
              <a:off x="3470" y="922"/>
              <a:ext cx="24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239623" name="Rectangle 7"/>
            <p:cNvSpPr>
              <a:spLocks noChangeArrowheads="1"/>
            </p:cNvSpPr>
            <p:nvPr/>
          </p:nvSpPr>
          <p:spPr bwMode="auto">
            <a:xfrm>
              <a:off x="3228" y="922"/>
              <a:ext cx="24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239624" name="Rectangle 8"/>
            <p:cNvSpPr>
              <a:spLocks noChangeArrowheads="1"/>
            </p:cNvSpPr>
            <p:nvPr/>
          </p:nvSpPr>
          <p:spPr bwMode="auto">
            <a:xfrm>
              <a:off x="2987" y="922"/>
              <a:ext cx="24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239625" name="Rectangle 9"/>
            <p:cNvSpPr>
              <a:spLocks noChangeArrowheads="1"/>
            </p:cNvSpPr>
            <p:nvPr/>
          </p:nvSpPr>
          <p:spPr bwMode="auto">
            <a:xfrm>
              <a:off x="2744" y="922"/>
              <a:ext cx="243" cy="230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239626" name="Rectangle 10"/>
            <p:cNvSpPr>
              <a:spLocks noChangeArrowheads="1"/>
            </p:cNvSpPr>
            <p:nvPr/>
          </p:nvSpPr>
          <p:spPr bwMode="auto">
            <a:xfrm>
              <a:off x="2503" y="922"/>
              <a:ext cx="24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239627" name="Rectangle 11"/>
            <p:cNvSpPr>
              <a:spLocks noChangeArrowheads="1"/>
            </p:cNvSpPr>
            <p:nvPr/>
          </p:nvSpPr>
          <p:spPr bwMode="auto">
            <a:xfrm>
              <a:off x="2261" y="922"/>
              <a:ext cx="24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239628" name="Rectangle 12"/>
            <p:cNvSpPr>
              <a:spLocks noChangeArrowheads="1"/>
            </p:cNvSpPr>
            <p:nvPr/>
          </p:nvSpPr>
          <p:spPr bwMode="auto">
            <a:xfrm>
              <a:off x="2019" y="922"/>
              <a:ext cx="24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239629" name="Rectangle 13"/>
            <p:cNvSpPr>
              <a:spLocks noChangeArrowheads="1"/>
            </p:cNvSpPr>
            <p:nvPr/>
          </p:nvSpPr>
          <p:spPr bwMode="auto">
            <a:xfrm>
              <a:off x="1778" y="922"/>
              <a:ext cx="24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239630" name="Rectangle 14"/>
            <p:cNvSpPr>
              <a:spLocks noChangeArrowheads="1"/>
            </p:cNvSpPr>
            <p:nvPr/>
          </p:nvSpPr>
          <p:spPr bwMode="auto">
            <a:xfrm>
              <a:off x="1536" y="922"/>
              <a:ext cx="24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239631" name="Line 15"/>
            <p:cNvSpPr>
              <a:spLocks noChangeShapeType="1"/>
            </p:cNvSpPr>
            <p:nvPr/>
          </p:nvSpPr>
          <p:spPr bwMode="auto">
            <a:xfrm>
              <a:off x="1536" y="922"/>
              <a:ext cx="265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632" name="Line 16"/>
            <p:cNvSpPr>
              <a:spLocks noChangeShapeType="1"/>
            </p:cNvSpPr>
            <p:nvPr/>
          </p:nvSpPr>
          <p:spPr bwMode="auto">
            <a:xfrm>
              <a:off x="1536" y="1152"/>
              <a:ext cx="265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633" name="Line 17"/>
            <p:cNvSpPr>
              <a:spLocks noChangeShapeType="1"/>
            </p:cNvSpPr>
            <p:nvPr/>
          </p:nvSpPr>
          <p:spPr bwMode="auto">
            <a:xfrm>
              <a:off x="1536" y="922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634" name="Line 18"/>
            <p:cNvSpPr>
              <a:spLocks noChangeShapeType="1"/>
            </p:cNvSpPr>
            <p:nvPr/>
          </p:nvSpPr>
          <p:spPr bwMode="auto">
            <a:xfrm>
              <a:off x="1778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635" name="Line 19"/>
            <p:cNvSpPr>
              <a:spLocks noChangeShapeType="1"/>
            </p:cNvSpPr>
            <p:nvPr/>
          </p:nvSpPr>
          <p:spPr bwMode="auto">
            <a:xfrm>
              <a:off x="2019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636" name="Line 20"/>
            <p:cNvSpPr>
              <a:spLocks noChangeShapeType="1"/>
            </p:cNvSpPr>
            <p:nvPr/>
          </p:nvSpPr>
          <p:spPr bwMode="auto">
            <a:xfrm>
              <a:off x="2261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637" name="Line 21"/>
            <p:cNvSpPr>
              <a:spLocks noChangeShapeType="1"/>
            </p:cNvSpPr>
            <p:nvPr/>
          </p:nvSpPr>
          <p:spPr bwMode="auto">
            <a:xfrm>
              <a:off x="2503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638" name="Line 22"/>
            <p:cNvSpPr>
              <a:spLocks noChangeShapeType="1"/>
            </p:cNvSpPr>
            <p:nvPr/>
          </p:nvSpPr>
          <p:spPr bwMode="auto">
            <a:xfrm>
              <a:off x="2744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639" name="Line 23"/>
            <p:cNvSpPr>
              <a:spLocks noChangeShapeType="1"/>
            </p:cNvSpPr>
            <p:nvPr/>
          </p:nvSpPr>
          <p:spPr bwMode="auto">
            <a:xfrm>
              <a:off x="2987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640" name="Line 24"/>
            <p:cNvSpPr>
              <a:spLocks noChangeShapeType="1"/>
            </p:cNvSpPr>
            <p:nvPr/>
          </p:nvSpPr>
          <p:spPr bwMode="auto">
            <a:xfrm>
              <a:off x="3228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641" name="Line 25"/>
            <p:cNvSpPr>
              <a:spLocks noChangeShapeType="1"/>
            </p:cNvSpPr>
            <p:nvPr/>
          </p:nvSpPr>
          <p:spPr bwMode="auto">
            <a:xfrm>
              <a:off x="3470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642" name="Line 26"/>
            <p:cNvSpPr>
              <a:spLocks noChangeShapeType="1"/>
            </p:cNvSpPr>
            <p:nvPr/>
          </p:nvSpPr>
          <p:spPr bwMode="auto">
            <a:xfrm>
              <a:off x="3712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643" name="Line 27"/>
            <p:cNvSpPr>
              <a:spLocks noChangeShapeType="1"/>
            </p:cNvSpPr>
            <p:nvPr/>
          </p:nvSpPr>
          <p:spPr bwMode="auto">
            <a:xfrm>
              <a:off x="3953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644" name="Line 28"/>
            <p:cNvSpPr>
              <a:spLocks noChangeShapeType="1"/>
            </p:cNvSpPr>
            <p:nvPr/>
          </p:nvSpPr>
          <p:spPr bwMode="auto">
            <a:xfrm>
              <a:off x="4195" y="922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645" name="Text Box 29"/>
            <p:cNvSpPr txBox="1">
              <a:spLocks noChangeArrowheads="1"/>
            </p:cNvSpPr>
            <p:nvPr/>
          </p:nvSpPr>
          <p:spPr bwMode="auto">
            <a:xfrm>
              <a:off x="1584" y="768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1</a:t>
              </a:r>
            </a:p>
          </p:txBody>
        </p:sp>
        <p:sp>
          <p:nvSpPr>
            <p:cNvPr id="239646" name="Text Box 30"/>
            <p:cNvSpPr txBox="1">
              <a:spLocks noChangeArrowheads="1"/>
            </p:cNvSpPr>
            <p:nvPr/>
          </p:nvSpPr>
          <p:spPr bwMode="auto">
            <a:xfrm>
              <a:off x="1824" y="768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2</a:t>
              </a:r>
            </a:p>
          </p:txBody>
        </p:sp>
        <p:sp>
          <p:nvSpPr>
            <p:cNvPr id="239647" name="Text Box 31"/>
            <p:cNvSpPr txBox="1">
              <a:spLocks noChangeArrowheads="1"/>
            </p:cNvSpPr>
            <p:nvPr/>
          </p:nvSpPr>
          <p:spPr bwMode="auto">
            <a:xfrm>
              <a:off x="2064" y="768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3</a:t>
              </a:r>
            </a:p>
          </p:txBody>
        </p:sp>
        <p:sp>
          <p:nvSpPr>
            <p:cNvPr id="239648" name="Text Box 32"/>
            <p:cNvSpPr txBox="1">
              <a:spLocks noChangeArrowheads="1"/>
            </p:cNvSpPr>
            <p:nvPr/>
          </p:nvSpPr>
          <p:spPr bwMode="auto">
            <a:xfrm>
              <a:off x="2304" y="768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4</a:t>
              </a:r>
            </a:p>
          </p:txBody>
        </p:sp>
        <p:sp>
          <p:nvSpPr>
            <p:cNvPr id="239649" name="Text Box 33"/>
            <p:cNvSpPr txBox="1">
              <a:spLocks noChangeArrowheads="1"/>
            </p:cNvSpPr>
            <p:nvPr/>
          </p:nvSpPr>
          <p:spPr bwMode="auto">
            <a:xfrm>
              <a:off x="2544" y="768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5</a:t>
              </a:r>
            </a:p>
          </p:txBody>
        </p:sp>
        <p:sp>
          <p:nvSpPr>
            <p:cNvPr id="239650" name="Text Box 34"/>
            <p:cNvSpPr txBox="1">
              <a:spLocks noChangeArrowheads="1"/>
            </p:cNvSpPr>
            <p:nvPr/>
          </p:nvSpPr>
          <p:spPr bwMode="auto">
            <a:xfrm>
              <a:off x="2784" y="768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6</a:t>
              </a:r>
            </a:p>
          </p:txBody>
        </p:sp>
        <p:sp>
          <p:nvSpPr>
            <p:cNvPr id="239651" name="Text Box 35"/>
            <p:cNvSpPr txBox="1">
              <a:spLocks noChangeArrowheads="1"/>
            </p:cNvSpPr>
            <p:nvPr/>
          </p:nvSpPr>
          <p:spPr bwMode="auto">
            <a:xfrm>
              <a:off x="3024" y="768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7</a:t>
              </a:r>
            </a:p>
          </p:txBody>
        </p:sp>
        <p:sp>
          <p:nvSpPr>
            <p:cNvPr id="239652" name="Text Box 36"/>
            <p:cNvSpPr txBox="1">
              <a:spLocks noChangeArrowheads="1"/>
            </p:cNvSpPr>
            <p:nvPr/>
          </p:nvSpPr>
          <p:spPr bwMode="auto">
            <a:xfrm>
              <a:off x="3264" y="768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8</a:t>
              </a:r>
            </a:p>
          </p:txBody>
        </p:sp>
        <p:sp>
          <p:nvSpPr>
            <p:cNvPr id="239653" name="Text Box 37"/>
            <p:cNvSpPr txBox="1">
              <a:spLocks noChangeArrowheads="1"/>
            </p:cNvSpPr>
            <p:nvPr/>
          </p:nvSpPr>
          <p:spPr bwMode="auto">
            <a:xfrm>
              <a:off x="3504" y="768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9</a:t>
              </a:r>
            </a:p>
          </p:txBody>
        </p:sp>
        <p:sp>
          <p:nvSpPr>
            <p:cNvPr id="239654" name="Text Box 38"/>
            <p:cNvSpPr txBox="1">
              <a:spLocks noChangeArrowheads="1"/>
            </p:cNvSpPr>
            <p:nvPr/>
          </p:nvSpPr>
          <p:spPr bwMode="auto">
            <a:xfrm>
              <a:off x="3696" y="768"/>
              <a:ext cx="24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10</a:t>
              </a:r>
            </a:p>
          </p:txBody>
        </p:sp>
        <p:sp>
          <p:nvSpPr>
            <p:cNvPr id="239655" name="Text Box 39"/>
            <p:cNvSpPr txBox="1">
              <a:spLocks noChangeArrowheads="1"/>
            </p:cNvSpPr>
            <p:nvPr/>
          </p:nvSpPr>
          <p:spPr bwMode="auto">
            <a:xfrm>
              <a:off x="3936" y="768"/>
              <a:ext cx="24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11</a:t>
              </a:r>
            </a:p>
          </p:txBody>
        </p:sp>
        <p:sp>
          <p:nvSpPr>
            <p:cNvPr id="239656" name="Text Box 40"/>
            <p:cNvSpPr txBox="1">
              <a:spLocks noChangeArrowheads="1"/>
            </p:cNvSpPr>
            <p:nvPr/>
          </p:nvSpPr>
          <p:spPr bwMode="auto">
            <a:xfrm>
              <a:off x="4464" y="912"/>
              <a:ext cx="62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/>
                <a:t>q = 6</a:t>
              </a:r>
            </a:p>
          </p:txBody>
        </p:sp>
      </p:grpSp>
      <p:grpSp>
        <p:nvGrpSpPr>
          <p:cNvPr id="239657" name="Group 41"/>
          <p:cNvGrpSpPr>
            <a:grpSpLocks/>
          </p:cNvGrpSpPr>
          <p:nvPr/>
        </p:nvGrpSpPr>
        <p:grpSpPr bwMode="auto">
          <a:xfrm>
            <a:off x="762000" y="1905000"/>
            <a:ext cx="7315200" cy="914400"/>
            <a:chOff x="480" y="1200"/>
            <a:chExt cx="4608" cy="576"/>
          </a:xfrm>
        </p:grpSpPr>
        <p:sp>
          <p:nvSpPr>
            <p:cNvPr id="239658" name="Rectangle 42"/>
            <p:cNvSpPr>
              <a:spLocks noChangeArrowheads="1"/>
            </p:cNvSpPr>
            <p:nvPr/>
          </p:nvSpPr>
          <p:spPr bwMode="auto">
            <a:xfrm>
              <a:off x="2360" y="1546"/>
              <a:ext cx="243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239659" name="Rectangle 43"/>
            <p:cNvSpPr>
              <a:spLocks noChangeArrowheads="1"/>
            </p:cNvSpPr>
            <p:nvPr/>
          </p:nvSpPr>
          <p:spPr bwMode="auto">
            <a:xfrm>
              <a:off x="2119" y="1546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239660" name="Rectangle 44"/>
            <p:cNvSpPr>
              <a:spLocks noChangeArrowheads="1"/>
            </p:cNvSpPr>
            <p:nvPr/>
          </p:nvSpPr>
          <p:spPr bwMode="auto">
            <a:xfrm>
              <a:off x="1877" y="1546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239661" name="Rectangle 45"/>
            <p:cNvSpPr>
              <a:spLocks noChangeArrowheads="1"/>
            </p:cNvSpPr>
            <p:nvPr/>
          </p:nvSpPr>
          <p:spPr bwMode="auto">
            <a:xfrm>
              <a:off x="1635" y="1546"/>
              <a:ext cx="242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239662" name="Rectangle 46"/>
            <p:cNvSpPr>
              <a:spLocks noChangeArrowheads="1"/>
            </p:cNvSpPr>
            <p:nvPr/>
          </p:nvSpPr>
          <p:spPr bwMode="auto">
            <a:xfrm>
              <a:off x="1394" y="1546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239663" name="Rectangle 47"/>
            <p:cNvSpPr>
              <a:spLocks noChangeArrowheads="1"/>
            </p:cNvSpPr>
            <p:nvPr/>
          </p:nvSpPr>
          <p:spPr bwMode="auto">
            <a:xfrm>
              <a:off x="1152" y="1546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239664" name="Line 48"/>
            <p:cNvSpPr>
              <a:spLocks noChangeShapeType="1"/>
            </p:cNvSpPr>
            <p:nvPr/>
          </p:nvSpPr>
          <p:spPr bwMode="auto">
            <a:xfrm>
              <a:off x="1394" y="1546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665" name="Line 49"/>
            <p:cNvSpPr>
              <a:spLocks noChangeShapeType="1"/>
            </p:cNvSpPr>
            <p:nvPr/>
          </p:nvSpPr>
          <p:spPr bwMode="auto">
            <a:xfrm>
              <a:off x="1635" y="1546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666" name="Line 50"/>
            <p:cNvSpPr>
              <a:spLocks noChangeShapeType="1"/>
            </p:cNvSpPr>
            <p:nvPr/>
          </p:nvSpPr>
          <p:spPr bwMode="auto">
            <a:xfrm>
              <a:off x="1877" y="1546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667" name="Line 51"/>
            <p:cNvSpPr>
              <a:spLocks noChangeShapeType="1"/>
            </p:cNvSpPr>
            <p:nvPr/>
          </p:nvSpPr>
          <p:spPr bwMode="auto">
            <a:xfrm>
              <a:off x="2119" y="1546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668" name="Line 52"/>
            <p:cNvSpPr>
              <a:spLocks noChangeShapeType="1"/>
            </p:cNvSpPr>
            <p:nvPr/>
          </p:nvSpPr>
          <p:spPr bwMode="auto">
            <a:xfrm>
              <a:off x="2360" y="1546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669" name="Line 53"/>
            <p:cNvSpPr>
              <a:spLocks noChangeShapeType="1"/>
            </p:cNvSpPr>
            <p:nvPr/>
          </p:nvSpPr>
          <p:spPr bwMode="auto">
            <a:xfrm>
              <a:off x="2603" y="1546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670" name="Text Box 54"/>
            <p:cNvSpPr txBox="1">
              <a:spLocks noChangeArrowheads="1"/>
            </p:cNvSpPr>
            <p:nvPr/>
          </p:nvSpPr>
          <p:spPr bwMode="auto">
            <a:xfrm>
              <a:off x="1200" y="139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1</a:t>
              </a:r>
            </a:p>
          </p:txBody>
        </p:sp>
        <p:sp>
          <p:nvSpPr>
            <p:cNvPr id="239671" name="Text Box 55"/>
            <p:cNvSpPr txBox="1">
              <a:spLocks noChangeArrowheads="1"/>
            </p:cNvSpPr>
            <p:nvPr/>
          </p:nvSpPr>
          <p:spPr bwMode="auto">
            <a:xfrm>
              <a:off x="1440" y="139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2</a:t>
              </a:r>
            </a:p>
          </p:txBody>
        </p:sp>
        <p:sp>
          <p:nvSpPr>
            <p:cNvPr id="239672" name="Text Box 56"/>
            <p:cNvSpPr txBox="1">
              <a:spLocks noChangeArrowheads="1"/>
            </p:cNvSpPr>
            <p:nvPr/>
          </p:nvSpPr>
          <p:spPr bwMode="auto">
            <a:xfrm>
              <a:off x="1680" y="139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3</a:t>
              </a:r>
            </a:p>
          </p:txBody>
        </p:sp>
        <p:sp>
          <p:nvSpPr>
            <p:cNvPr id="239673" name="Text Box 57"/>
            <p:cNvSpPr txBox="1">
              <a:spLocks noChangeArrowheads="1"/>
            </p:cNvSpPr>
            <p:nvPr/>
          </p:nvSpPr>
          <p:spPr bwMode="auto">
            <a:xfrm>
              <a:off x="1920" y="139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4</a:t>
              </a:r>
            </a:p>
          </p:txBody>
        </p:sp>
        <p:sp>
          <p:nvSpPr>
            <p:cNvPr id="239674" name="Text Box 58"/>
            <p:cNvSpPr txBox="1">
              <a:spLocks noChangeArrowheads="1"/>
            </p:cNvSpPr>
            <p:nvPr/>
          </p:nvSpPr>
          <p:spPr bwMode="auto">
            <a:xfrm>
              <a:off x="2160" y="139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5</a:t>
              </a:r>
            </a:p>
          </p:txBody>
        </p:sp>
        <p:sp>
          <p:nvSpPr>
            <p:cNvPr id="239675" name="Text Box 59"/>
            <p:cNvSpPr txBox="1">
              <a:spLocks noChangeArrowheads="1"/>
            </p:cNvSpPr>
            <p:nvPr/>
          </p:nvSpPr>
          <p:spPr bwMode="auto">
            <a:xfrm>
              <a:off x="2400" y="139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6</a:t>
              </a:r>
            </a:p>
          </p:txBody>
        </p:sp>
        <p:sp>
          <p:nvSpPr>
            <p:cNvPr id="239676" name="Rectangle 60"/>
            <p:cNvSpPr>
              <a:spLocks noChangeArrowheads="1"/>
            </p:cNvSpPr>
            <p:nvPr/>
          </p:nvSpPr>
          <p:spPr bwMode="auto">
            <a:xfrm>
              <a:off x="4134" y="1546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239677" name="Rectangle 61"/>
            <p:cNvSpPr>
              <a:spLocks noChangeArrowheads="1"/>
            </p:cNvSpPr>
            <p:nvPr/>
          </p:nvSpPr>
          <p:spPr bwMode="auto">
            <a:xfrm>
              <a:off x="3893" y="1546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239678" name="Rectangle 62"/>
            <p:cNvSpPr>
              <a:spLocks noChangeArrowheads="1"/>
            </p:cNvSpPr>
            <p:nvPr/>
          </p:nvSpPr>
          <p:spPr bwMode="auto">
            <a:xfrm>
              <a:off x="3651" y="1546"/>
              <a:ext cx="242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239679" name="Rectangle 63"/>
            <p:cNvSpPr>
              <a:spLocks noChangeArrowheads="1"/>
            </p:cNvSpPr>
            <p:nvPr/>
          </p:nvSpPr>
          <p:spPr bwMode="auto">
            <a:xfrm>
              <a:off x="3409" y="1546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239680" name="Rectangle 64"/>
            <p:cNvSpPr>
              <a:spLocks noChangeArrowheads="1"/>
            </p:cNvSpPr>
            <p:nvPr/>
          </p:nvSpPr>
          <p:spPr bwMode="auto">
            <a:xfrm>
              <a:off x="3168" y="1546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239681" name="Line 65"/>
            <p:cNvSpPr>
              <a:spLocks noChangeShapeType="1"/>
            </p:cNvSpPr>
            <p:nvPr/>
          </p:nvSpPr>
          <p:spPr bwMode="auto">
            <a:xfrm>
              <a:off x="3168" y="1546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682" name="Line 66"/>
            <p:cNvSpPr>
              <a:spLocks noChangeShapeType="1"/>
            </p:cNvSpPr>
            <p:nvPr/>
          </p:nvSpPr>
          <p:spPr bwMode="auto">
            <a:xfrm>
              <a:off x="3409" y="1546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683" name="Line 67"/>
            <p:cNvSpPr>
              <a:spLocks noChangeShapeType="1"/>
            </p:cNvSpPr>
            <p:nvPr/>
          </p:nvSpPr>
          <p:spPr bwMode="auto">
            <a:xfrm>
              <a:off x="4134" y="1546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684" name="Text Box 68"/>
            <p:cNvSpPr txBox="1">
              <a:spLocks noChangeArrowheads="1"/>
            </p:cNvSpPr>
            <p:nvPr/>
          </p:nvSpPr>
          <p:spPr bwMode="auto">
            <a:xfrm>
              <a:off x="3205" y="139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7</a:t>
              </a:r>
            </a:p>
          </p:txBody>
        </p:sp>
        <p:sp>
          <p:nvSpPr>
            <p:cNvPr id="239685" name="Text Box 69"/>
            <p:cNvSpPr txBox="1">
              <a:spLocks noChangeArrowheads="1"/>
            </p:cNvSpPr>
            <p:nvPr/>
          </p:nvSpPr>
          <p:spPr bwMode="auto">
            <a:xfrm>
              <a:off x="3445" y="139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8</a:t>
              </a:r>
            </a:p>
          </p:txBody>
        </p:sp>
        <p:sp>
          <p:nvSpPr>
            <p:cNvPr id="239686" name="Text Box 70"/>
            <p:cNvSpPr txBox="1">
              <a:spLocks noChangeArrowheads="1"/>
            </p:cNvSpPr>
            <p:nvPr/>
          </p:nvSpPr>
          <p:spPr bwMode="auto">
            <a:xfrm>
              <a:off x="3685" y="139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9</a:t>
              </a:r>
            </a:p>
          </p:txBody>
        </p:sp>
        <p:sp>
          <p:nvSpPr>
            <p:cNvPr id="239687" name="Text Box 71"/>
            <p:cNvSpPr txBox="1">
              <a:spLocks noChangeArrowheads="1"/>
            </p:cNvSpPr>
            <p:nvPr/>
          </p:nvSpPr>
          <p:spPr bwMode="auto">
            <a:xfrm>
              <a:off x="3877" y="1392"/>
              <a:ext cx="24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10</a:t>
              </a:r>
            </a:p>
          </p:txBody>
        </p:sp>
        <p:sp>
          <p:nvSpPr>
            <p:cNvPr id="239688" name="Text Box 72"/>
            <p:cNvSpPr txBox="1">
              <a:spLocks noChangeArrowheads="1"/>
            </p:cNvSpPr>
            <p:nvPr/>
          </p:nvSpPr>
          <p:spPr bwMode="auto">
            <a:xfrm>
              <a:off x="4117" y="1392"/>
              <a:ext cx="24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11</a:t>
              </a:r>
            </a:p>
          </p:txBody>
        </p:sp>
        <p:sp>
          <p:nvSpPr>
            <p:cNvPr id="239689" name="Text Box 73"/>
            <p:cNvSpPr txBox="1">
              <a:spLocks noChangeArrowheads="1"/>
            </p:cNvSpPr>
            <p:nvPr/>
          </p:nvSpPr>
          <p:spPr bwMode="auto">
            <a:xfrm>
              <a:off x="4464" y="1564"/>
              <a:ext cx="62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/>
                <a:t>q = 9</a:t>
              </a:r>
            </a:p>
          </p:txBody>
        </p:sp>
        <p:sp>
          <p:nvSpPr>
            <p:cNvPr id="239690" name="Text Box 74"/>
            <p:cNvSpPr txBox="1">
              <a:spLocks noChangeArrowheads="1"/>
            </p:cNvSpPr>
            <p:nvPr/>
          </p:nvSpPr>
          <p:spPr bwMode="auto">
            <a:xfrm>
              <a:off x="480" y="1536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/>
                <a:t>q = 3</a:t>
              </a:r>
            </a:p>
          </p:txBody>
        </p:sp>
        <p:sp>
          <p:nvSpPr>
            <p:cNvPr id="239691" name="Line 75"/>
            <p:cNvSpPr>
              <a:spLocks noChangeShapeType="1"/>
            </p:cNvSpPr>
            <p:nvPr/>
          </p:nvSpPr>
          <p:spPr bwMode="auto">
            <a:xfrm flipH="1">
              <a:off x="2112" y="1200"/>
              <a:ext cx="72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9692" name="Line 76"/>
            <p:cNvSpPr>
              <a:spLocks noChangeShapeType="1"/>
            </p:cNvSpPr>
            <p:nvPr/>
          </p:nvSpPr>
          <p:spPr bwMode="auto">
            <a:xfrm>
              <a:off x="2832" y="1200"/>
              <a:ext cx="72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9693" name="Group 77"/>
          <p:cNvGrpSpPr>
            <a:grpSpLocks/>
          </p:cNvGrpSpPr>
          <p:nvPr/>
        </p:nvGrpSpPr>
        <p:grpSpPr bwMode="auto">
          <a:xfrm>
            <a:off x="1516063" y="2895600"/>
            <a:ext cx="5583237" cy="914400"/>
            <a:chOff x="955" y="1824"/>
            <a:chExt cx="3517" cy="576"/>
          </a:xfrm>
        </p:grpSpPr>
        <p:sp>
          <p:nvSpPr>
            <p:cNvPr id="239694" name="Rectangle 78"/>
            <p:cNvSpPr>
              <a:spLocks noChangeArrowheads="1"/>
            </p:cNvSpPr>
            <p:nvPr/>
          </p:nvSpPr>
          <p:spPr bwMode="auto">
            <a:xfrm>
              <a:off x="1438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239695" name="Rectangle 79"/>
            <p:cNvSpPr>
              <a:spLocks noChangeArrowheads="1"/>
            </p:cNvSpPr>
            <p:nvPr/>
          </p:nvSpPr>
          <p:spPr bwMode="auto">
            <a:xfrm>
              <a:off x="1197" y="2170"/>
              <a:ext cx="241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239696" name="Rectangle 80"/>
            <p:cNvSpPr>
              <a:spLocks noChangeArrowheads="1"/>
            </p:cNvSpPr>
            <p:nvPr/>
          </p:nvSpPr>
          <p:spPr bwMode="auto">
            <a:xfrm>
              <a:off x="955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239697" name="Line 81"/>
            <p:cNvSpPr>
              <a:spLocks noChangeShapeType="1"/>
            </p:cNvSpPr>
            <p:nvPr/>
          </p:nvSpPr>
          <p:spPr bwMode="auto">
            <a:xfrm>
              <a:off x="1197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698" name="Line 82"/>
            <p:cNvSpPr>
              <a:spLocks noChangeShapeType="1"/>
            </p:cNvSpPr>
            <p:nvPr/>
          </p:nvSpPr>
          <p:spPr bwMode="auto">
            <a:xfrm>
              <a:off x="1438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699" name="Line 83"/>
            <p:cNvSpPr>
              <a:spLocks noChangeShapeType="1"/>
            </p:cNvSpPr>
            <p:nvPr/>
          </p:nvSpPr>
          <p:spPr bwMode="auto">
            <a:xfrm>
              <a:off x="1680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700" name="Text Box 84"/>
            <p:cNvSpPr txBox="1">
              <a:spLocks noChangeArrowheads="1"/>
            </p:cNvSpPr>
            <p:nvPr/>
          </p:nvSpPr>
          <p:spPr bwMode="auto">
            <a:xfrm>
              <a:off x="1003" y="2016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1</a:t>
              </a:r>
            </a:p>
          </p:txBody>
        </p:sp>
        <p:sp>
          <p:nvSpPr>
            <p:cNvPr id="239701" name="Text Box 85"/>
            <p:cNvSpPr txBox="1">
              <a:spLocks noChangeArrowheads="1"/>
            </p:cNvSpPr>
            <p:nvPr/>
          </p:nvSpPr>
          <p:spPr bwMode="auto">
            <a:xfrm>
              <a:off x="1243" y="2016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2</a:t>
              </a:r>
            </a:p>
          </p:txBody>
        </p:sp>
        <p:sp>
          <p:nvSpPr>
            <p:cNvPr id="239702" name="Text Box 86"/>
            <p:cNvSpPr txBox="1">
              <a:spLocks noChangeArrowheads="1"/>
            </p:cNvSpPr>
            <p:nvPr/>
          </p:nvSpPr>
          <p:spPr bwMode="auto">
            <a:xfrm>
              <a:off x="1483" y="2016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3</a:t>
              </a:r>
            </a:p>
          </p:txBody>
        </p:sp>
        <p:sp>
          <p:nvSpPr>
            <p:cNvPr id="239703" name="Rectangle 87"/>
            <p:cNvSpPr>
              <a:spLocks noChangeArrowheads="1"/>
            </p:cNvSpPr>
            <p:nvPr/>
          </p:nvSpPr>
          <p:spPr bwMode="auto">
            <a:xfrm>
              <a:off x="2499" y="2170"/>
              <a:ext cx="243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239704" name="Rectangle 88"/>
            <p:cNvSpPr>
              <a:spLocks noChangeArrowheads="1"/>
            </p:cNvSpPr>
            <p:nvPr/>
          </p:nvSpPr>
          <p:spPr bwMode="auto">
            <a:xfrm>
              <a:off x="2258" y="2170"/>
              <a:ext cx="241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239705" name="Rectangle 89"/>
            <p:cNvSpPr>
              <a:spLocks noChangeArrowheads="1"/>
            </p:cNvSpPr>
            <p:nvPr/>
          </p:nvSpPr>
          <p:spPr bwMode="auto">
            <a:xfrm>
              <a:off x="2016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239706" name="Line 90"/>
            <p:cNvSpPr>
              <a:spLocks noChangeShapeType="1"/>
            </p:cNvSpPr>
            <p:nvPr/>
          </p:nvSpPr>
          <p:spPr bwMode="auto">
            <a:xfrm>
              <a:off x="2016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707" name="Line 91"/>
            <p:cNvSpPr>
              <a:spLocks noChangeShapeType="1"/>
            </p:cNvSpPr>
            <p:nvPr/>
          </p:nvSpPr>
          <p:spPr bwMode="auto">
            <a:xfrm>
              <a:off x="2258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708" name="Line 92"/>
            <p:cNvSpPr>
              <a:spLocks noChangeShapeType="1"/>
            </p:cNvSpPr>
            <p:nvPr/>
          </p:nvSpPr>
          <p:spPr bwMode="auto">
            <a:xfrm>
              <a:off x="2499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709" name="Line 93"/>
            <p:cNvSpPr>
              <a:spLocks noChangeShapeType="1"/>
            </p:cNvSpPr>
            <p:nvPr/>
          </p:nvSpPr>
          <p:spPr bwMode="auto">
            <a:xfrm>
              <a:off x="2742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710" name="Text Box 94"/>
            <p:cNvSpPr txBox="1">
              <a:spLocks noChangeArrowheads="1"/>
            </p:cNvSpPr>
            <p:nvPr/>
          </p:nvSpPr>
          <p:spPr bwMode="auto">
            <a:xfrm>
              <a:off x="2059" y="2016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4</a:t>
              </a:r>
            </a:p>
          </p:txBody>
        </p:sp>
        <p:sp>
          <p:nvSpPr>
            <p:cNvPr id="239711" name="Text Box 95"/>
            <p:cNvSpPr txBox="1">
              <a:spLocks noChangeArrowheads="1"/>
            </p:cNvSpPr>
            <p:nvPr/>
          </p:nvSpPr>
          <p:spPr bwMode="auto">
            <a:xfrm>
              <a:off x="2299" y="2016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5</a:t>
              </a:r>
            </a:p>
          </p:txBody>
        </p:sp>
        <p:sp>
          <p:nvSpPr>
            <p:cNvPr id="239712" name="Text Box 96"/>
            <p:cNvSpPr txBox="1">
              <a:spLocks noChangeArrowheads="1"/>
            </p:cNvSpPr>
            <p:nvPr/>
          </p:nvSpPr>
          <p:spPr bwMode="auto">
            <a:xfrm>
              <a:off x="2539" y="2016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6</a:t>
              </a:r>
            </a:p>
          </p:txBody>
        </p:sp>
        <p:sp>
          <p:nvSpPr>
            <p:cNvPr id="239713" name="Rectangle 97"/>
            <p:cNvSpPr>
              <a:spLocks noChangeArrowheads="1"/>
            </p:cNvSpPr>
            <p:nvPr/>
          </p:nvSpPr>
          <p:spPr bwMode="auto">
            <a:xfrm>
              <a:off x="3507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239714" name="Rectangle 98"/>
            <p:cNvSpPr>
              <a:spLocks noChangeArrowheads="1"/>
            </p:cNvSpPr>
            <p:nvPr/>
          </p:nvSpPr>
          <p:spPr bwMode="auto">
            <a:xfrm>
              <a:off x="3265" y="2170"/>
              <a:ext cx="242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239715" name="Rectangle 99"/>
            <p:cNvSpPr>
              <a:spLocks noChangeArrowheads="1"/>
            </p:cNvSpPr>
            <p:nvPr/>
          </p:nvSpPr>
          <p:spPr bwMode="auto">
            <a:xfrm>
              <a:off x="3024" y="2170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239716" name="Line 100"/>
            <p:cNvSpPr>
              <a:spLocks noChangeShapeType="1"/>
            </p:cNvSpPr>
            <p:nvPr/>
          </p:nvSpPr>
          <p:spPr bwMode="auto">
            <a:xfrm>
              <a:off x="3265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717" name="Text Box 101"/>
            <p:cNvSpPr txBox="1">
              <a:spLocks noChangeArrowheads="1"/>
            </p:cNvSpPr>
            <p:nvPr/>
          </p:nvSpPr>
          <p:spPr bwMode="auto">
            <a:xfrm>
              <a:off x="3061" y="2016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7</a:t>
              </a:r>
            </a:p>
          </p:txBody>
        </p:sp>
        <p:sp>
          <p:nvSpPr>
            <p:cNvPr id="239718" name="Text Box 102"/>
            <p:cNvSpPr txBox="1">
              <a:spLocks noChangeArrowheads="1"/>
            </p:cNvSpPr>
            <p:nvPr/>
          </p:nvSpPr>
          <p:spPr bwMode="auto">
            <a:xfrm>
              <a:off x="3301" y="2016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8</a:t>
              </a:r>
            </a:p>
          </p:txBody>
        </p:sp>
        <p:sp>
          <p:nvSpPr>
            <p:cNvPr id="239719" name="Text Box 103"/>
            <p:cNvSpPr txBox="1">
              <a:spLocks noChangeArrowheads="1"/>
            </p:cNvSpPr>
            <p:nvPr/>
          </p:nvSpPr>
          <p:spPr bwMode="auto">
            <a:xfrm>
              <a:off x="3541" y="2016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9</a:t>
              </a:r>
            </a:p>
          </p:txBody>
        </p:sp>
        <p:sp>
          <p:nvSpPr>
            <p:cNvPr id="239720" name="Rectangle 104"/>
            <p:cNvSpPr>
              <a:spLocks noChangeArrowheads="1"/>
            </p:cNvSpPr>
            <p:nvPr/>
          </p:nvSpPr>
          <p:spPr bwMode="auto">
            <a:xfrm>
              <a:off x="4230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239721" name="Rectangle 105"/>
            <p:cNvSpPr>
              <a:spLocks noChangeArrowheads="1"/>
            </p:cNvSpPr>
            <p:nvPr/>
          </p:nvSpPr>
          <p:spPr bwMode="auto">
            <a:xfrm>
              <a:off x="3989" y="2170"/>
              <a:ext cx="241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239722" name="Line 106"/>
            <p:cNvSpPr>
              <a:spLocks noChangeShapeType="1"/>
            </p:cNvSpPr>
            <p:nvPr/>
          </p:nvSpPr>
          <p:spPr bwMode="auto">
            <a:xfrm>
              <a:off x="3989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723" name="Line 107"/>
            <p:cNvSpPr>
              <a:spLocks noChangeShapeType="1"/>
            </p:cNvSpPr>
            <p:nvPr/>
          </p:nvSpPr>
          <p:spPr bwMode="auto">
            <a:xfrm>
              <a:off x="4230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724" name="Text Box 108"/>
            <p:cNvSpPr txBox="1">
              <a:spLocks noChangeArrowheads="1"/>
            </p:cNvSpPr>
            <p:nvPr/>
          </p:nvSpPr>
          <p:spPr bwMode="auto">
            <a:xfrm>
              <a:off x="3973" y="2016"/>
              <a:ext cx="24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10</a:t>
              </a:r>
            </a:p>
          </p:txBody>
        </p:sp>
        <p:sp>
          <p:nvSpPr>
            <p:cNvPr id="239725" name="Text Box 109"/>
            <p:cNvSpPr txBox="1">
              <a:spLocks noChangeArrowheads="1"/>
            </p:cNvSpPr>
            <p:nvPr/>
          </p:nvSpPr>
          <p:spPr bwMode="auto">
            <a:xfrm>
              <a:off x="4213" y="2016"/>
              <a:ext cx="24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11</a:t>
              </a:r>
            </a:p>
          </p:txBody>
        </p:sp>
        <p:sp>
          <p:nvSpPr>
            <p:cNvPr id="239726" name="Line 110"/>
            <p:cNvSpPr>
              <a:spLocks noChangeShapeType="1"/>
            </p:cNvSpPr>
            <p:nvPr/>
          </p:nvSpPr>
          <p:spPr bwMode="auto">
            <a:xfrm flipH="1">
              <a:off x="1344" y="1824"/>
              <a:ext cx="38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9727" name="Line 111"/>
            <p:cNvSpPr>
              <a:spLocks noChangeShapeType="1"/>
            </p:cNvSpPr>
            <p:nvPr/>
          </p:nvSpPr>
          <p:spPr bwMode="auto">
            <a:xfrm>
              <a:off x="1728" y="1824"/>
              <a:ext cx="38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9728" name="Line 112"/>
            <p:cNvSpPr>
              <a:spLocks noChangeShapeType="1"/>
            </p:cNvSpPr>
            <p:nvPr/>
          </p:nvSpPr>
          <p:spPr bwMode="auto">
            <a:xfrm flipH="1">
              <a:off x="3360" y="1824"/>
              <a:ext cx="38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9729" name="Line 113"/>
            <p:cNvSpPr>
              <a:spLocks noChangeShapeType="1"/>
            </p:cNvSpPr>
            <p:nvPr/>
          </p:nvSpPr>
          <p:spPr bwMode="auto">
            <a:xfrm>
              <a:off x="3744" y="1824"/>
              <a:ext cx="38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9730" name="Group 114"/>
          <p:cNvGrpSpPr>
            <a:grpSpLocks/>
          </p:cNvGrpSpPr>
          <p:nvPr/>
        </p:nvGrpSpPr>
        <p:grpSpPr bwMode="auto">
          <a:xfrm>
            <a:off x="1143000" y="3886200"/>
            <a:ext cx="6108700" cy="914400"/>
            <a:chOff x="720" y="2448"/>
            <a:chExt cx="3848" cy="576"/>
          </a:xfrm>
        </p:grpSpPr>
        <p:sp>
          <p:nvSpPr>
            <p:cNvPr id="239731" name="Rectangle 115"/>
            <p:cNvSpPr>
              <a:spLocks noChangeArrowheads="1"/>
            </p:cNvSpPr>
            <p:nvPr/>
          </p:nvSpPr>
          <p:spPr bwMode="auto">
            <a:xfrm>
              <a:off x="959" y="2794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239732" name="Rectangle 116"/>
            <p:cNvSpPr>
              <a:spLocks noChangeArrowheads="1"/>
            </p:cNvSpPr>
            <p:nvPr/>
          </p:nvSpPr>
          <p:spPr bwMode="auto">
            <a:xfrm>
              <a:off x="720" y="2794"/>
              <a:ext cx="242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239733" name="Line 117"/>
            <p:cNvSpPr>
              <a:spLocks noChangeShapeType="1"/>
            </p:cNvSpPr>
            <p:nvPr/>
          </p:nvSpPr>
          <p:spPr bwMode="auto">
            <a:xfrm>
              <a:off x="959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734" name="Line 118"/>
            <p:cNvSpPr>
              <a:spLocks noChangeShapeType="1"/>
            </p:cNvSpPr>
            <p:nvPr/>
          </p:nvSpPr>
          <p:spPr bwMode="auto">
            <a:xfrm>
              <a:off x="1200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735" name="Text Box 119"/>
            <p:cNvSpPr txBox="1">
              <a:spLocks noChangeArrowheads="1"/>
            </p:cNvSpPr>
            <p:nvPr/>
          </p:nvSpPr>
          <p:spPr bwMode="auto">
            <a:xfrm>
              <a:off x="768" y="2640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1</a:t>
              </a:r>
            </a:p>
          </p:txBody>
        </p:sp>
        <p:sp>
          <p:nvSpPr>
            <p:cNvPr id="239736" name="Text Box 120"/>
            <p:cNvSpPr txBox="1">
              <a:spLocks noChangeArrowheads="1"/>
            </p:cNvSpPr>
            <p:nvPr/>
          </p:nvSpPr>
          <p:spPr bwMode="auto">
            <a:xfrm>
              <a:off x="1005" y="2640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2</a:t>
              </a:r>
            </a:p>
          </p:txBody>
        </p:sp>
        <p:sp>
          <p:nvSpPr>
            <p:cNvPr id="239737" name="Rectangle 121"/>
            <p:cNvSpPr>
              <a:spLocks noChangeArrowheads="1"/>
            </p:cNvSpPr>
            <p:nvPr/>
          </p:nvSpPr>
          <p:spPr bwMode="auto">
            <a:xfrm>
              <a:off x="1440" y="2794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239738" name="Line 122"/>
            <p:cNvSpPr>
              <a:spLocks noChangeShapeType="1"/>
            </p:cNvSpPr>
            <p:nvPr/>
          </p:nvSpPr>
          <p:spPr bwMode="auto">
            <a:xfrm>
              <a:off x="1440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739" name="Line 123"/>
            <p:cNvSpPr>
              <a:spLocks noChangeShapeType="1"/>
            </p:cNvSpPr>
            <p:nvPr/>
          </p:nvSpPr>
          <p:spPr bwMode="auto">
            <a:xfrm>
              <a:off x="1682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740" name="Text Box 124"/>
            <p:cNvSpPr txBox="1">
              <a:spLocks noChangeArrowheads="1"/>
            </p:cNvSpPr>
            <p:nvPr/>
          </p:nvSpPr>
          <p:spPr bwMode="auto">
            <a:xfrm>
              <a:off x="1485" y="2640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3</a:t>
              </a:r>
            </a:p>
          </p:txBody>
        </p:sp>
        <p:sp>
          <p:nvSpPr>
            <p:cNvPr id="239741" name="Rectangle 125"/>
            <p:cNvSpPr>
              <a:spLocks noChangeArrowheads="1"/>
            </p:cNvSpPr>
            <p:nvPr/>
          </p:nvSpPr>
          <p:spPr bwMode="auto">
            <a:xfrm>
              <a:off x="2114" y="2794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239742" name="Rectangle 126"/>
            <p:cNvSpPr>
              <a:spLocks noChangeArrowheads="1"/>
            </p:cNvSpPr>
            <p:nvPr/>
          </p:nvSpPr>
          <p:spPr bwMode="auto">
            <a:xfrm>
              <a:off x="1872" y="2794"/>
              <a:ext cx="242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239743" name="Line 127"/>
            <p:cNvSpPr>
              <a:spLocks noChangeShapeType="1"/>
            </p:cNvSpPr>
            <p:nvPr/>
          </p:nvSpPr>
          <p:spPr bwMode="auto">
            <a:xfrm>
              <a:off x="1872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744" name="Line 128"/>
            <p:cNvSpPr>
              <a:spLocks noChangeShapeType="1"/>
            </p:cNvSpPr>
            <p:nvPr/>
          </p:nvSpPr>
          <p:spPr bwMode="auto">
            <a:xfrm>
              <a:off x="2114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745" name="Line 129"/>
            <p:cNvSpPr>
              <a:spLocks noChangeShapeType="1"/>
            </p:cNvSpPr>
            <p:nvPr/>
          </p:nvSpPr>
          <p:spPr bwMode="auto">
            <a:xfrm>
              <a:off x="2355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746" name="Text Box 130"/>
            <p:cNvSpPr txBox="1">
              <a:spLocks noChangeArrowheads="1"/>
            </p:cNvSpPr>
            <p:nvPr/>
          </p:nvSpPr>
          <p:spPr bwMode="auto">
            <a:xfrm>
              <a:off x="1915" y="2640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4</a:t>
              </a:r>
            </a:p>
          </p:txBody>
        </p:sp>
        <p:sp>
          <p:nvSpPr>
            <p:cNvPr id="239747" name="Text Box 131"/>
            <p:cNvSpPr txBox="1">
              <a:spLocks noChangeArrowheads="1"/>
            </p:cNvSpPr>
            <p:nvPr/>
          </p:nvSpPr>
          <p:spPr bwMode="auto">
            <a:xfrm>
              <a:off x="2155" y="2640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5</a:t>
              </a:r>
            </a:p>
          </p:txBody>
        </p:sp>
        <p:sp>
          <p:nvSpPr>
            <p:cNvPr id="239748" name="Rectangle 132"/>
            <p:cNvSpPr>
              <a:spLocks noChangeArrowheads="1"/>
            </p:cNvSpPr>
            <p:nvPr/>
          </p:nvSpPr>
          <p:spPr bwMode="auto">
            <a:xfrm>
              <a:off x="2496" y="2794"/>
              <a:ext cx="243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239749" name="Line 133"/>
            <p:cNvSpPr>
              <a:spLocks noChangeShapeType="1"/>
            </p:cNvSpPr>
            <p:nvPr/>
          </p:nvSpPr>
          <p:spPr bwMode="auto">
            <a:xfrm>
              <a:off x="2496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750" name="Line 134"/>
            <p:cNvSpPr>
              <a:spLocks noChangeShapeType="1"/>
            </p:cNvSpPr>
            <p:nvPr/>
          </p:nvSpPr>
          <p:spPr bwMode="auto">
            <a:xfrm>
              <a:off x="2739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751" name="Text Box 135"/>
            <p:cNvSpPr txBox="1">
              <a:spLocks noChangeArrowheads="1"/>
            </p:cNvSpPr>
            <p:nvPr/>
          </p:nvSpPr>
          <p:spPr bwMode="auto">
            <a:xfrm>
              <a:off x="2536" y="2640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6</a:t>
              </a:r>
            </a:p>
          </p:txBody>
        </p:sp>
        <p:sp>
          <p:nvSpPr>
            <p:cNvPr id="239752" name="Rectangle 136"/>
            <p:cNvSpPr>
              <a:spLocks noChangeArrowheads="1"/>
            </p:cNvSpPr>
            <p:nvPr/>
          </p:nvSpPr>
          <p:spPr bwMode="auto">
            <a:xfrm>
              <a:off x="3121" y="2794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239753" name="Rectangle 137"/>
            <p:cNvSpPr>
              <a:spLocks noChangeArrowheads="1"/>
            </p:cNvSpPr>
            <p:nvPr/>
          </p:nvSpPr>
          <p:spPr bwMode="auto">
            <a:xfrm>
              <a:off x="2880" y="2794"/>
              <a:ext cx="241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239754" name="Line 138"/>
            <p:cNvSpPr>
              <a:spLocks noChangeShapeType="1"/>
            </p:cNvSpPr>
            <p:nvPr/>
          </p:nvSpPr>
          <p:spPr bwMode="auto">
            <a:xfrm>
              <a:off x="3121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755" name="Line 139"/>
            <p:cNvSpPr>
              <a:spLocks noChangeShapeType="1"/>
            </p:cNvSpPr>
            <p:nvPr/>
          </p:nvSpPr>
          <p:spPr bwMode="auto">
            <a:xfrm>
              <a:off x="3363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756" name="Text Box 140"/>
            <p:cNvSpPr txBox="1">
              <a:spLocks noChangeArrowheads="1"/>
            </p:cNvSpPr>
            <p:nvPr/>
          </p:nvSpPr>
          <p:spPr bwMode="auto">
            <a:xfrm>
              <a:off x="2917" y="2640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7</a:t>
              </a:r>
            </a:p>
          </p:txBody>
        </p:sp>
        <p:sp>
          <p:nvSpPr>
            <p:cNvPr id="239757" name="Text Box 141"/>
            <p:cNvSpPr txBox="1">
              <a:spLocks noChangeArrowheads="1"/>
            </p:cNvSpPr>
            <p:nvPr/>
          </p:nvSpPr>
          <p:spPr bwMode="auto">
            <a:xfrm>
              <a:off x="3157" y="2640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8</a:t>
              </a:r>
            </a:p>
          </p:txBody>
        </p:sp>
        <p:sp>
          <p:nvSpPr>
            <p:cNvPr id="239758" name="Rectangle 142"/>
            <p:cNvSpPr>
              <a:spLocks noChangeArrowheads="1"/>
            </p:cNvSpPr>
            <p:nvPr/>
          </p:nvSpPr>
          <p:spPr bwMode="auto">
            <a:xfrm>
              <a:off x="3502" y="2794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239759" name="Text Box 143"/>
            <p:cNvSpPr txBox="1">
              <a:spLocks noChangeArrowheads="1"/>
            </p:cNvSpPr>
            <p:nvPr/>
          </p:nvSpPr>
          <p:spPr bwMode="auto">
            <a:xfrm>
              <a:off x="3536" y="2640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9</a:t>
              </a:r>
            </a:p>
          </p:txBody>
        </p:sp>
        <p:sp>
          <p:nvSpPr>
            <p:cNvPr id="239760" name="Rectangle 144"/>
            <p:cNvSpPr>
              <a:spLocks noChangeArrowheads="1"/>
            </p:cNvSpPr>
            <p:nvPr/>
          </p:nvSpPr>
          <p:spPr bwMode="auto">
            <a:xfrm>
              <a:off x="3904" y="2794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239761" name="Line 145"/>
            <p:cNvSpPr>
              <a:spLocks noChangeShapeType="1"/>
            </p:cNvSpPr>
            <p:nvPr/>
          </p:nvSpPr>
          <p:spPr bwMode="auto">
            <a:xfrm>
              <a:off x="3904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762" name="Line 146"/>
            <p:cNvSpPr>
              <a:spLocks noChangeShapeType="1"/>
            </p:cNvSpPr>
            <p:nvPr/>
          </p:nvSpPr>
          <p:spPr bwMode="auto">
            <a:xfrm>
              <a:off x="4145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763" name="Text Box 147"/>
            <p:cNvSpPr txBox="1">
              <a:spLocks noChangeArrowheads="1"/>
            </p:cNvSpPr>
            <p:nvPr/>
          </p:nvSpPr>
          <p:spPr bwMode="auto">
            <a:xfrm>
              <a:off x="3888" y="2640"/>
              <a:ext cx="24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10</a:t>
              </a:r>
            </a:p>
          </p:txBody>
        </p:sp>
        <p:sp>
          <p:nvSpPr>
            <p:cNvPr id="239764" name="Rectangle 148"/>
            <p:cNvSpPr>
              <a:spLocks noChangeArrowheads="1"/>
            </p:cNvSpPr>
            <p:nvPr/>
          </p:nvSpPr>
          <p:spPr bwMode="auto">
            <a:xfrm>
              <a:off x="4326" y="2794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239765" name="Line 149"/>
            <p:cNvSpPr>
              <a:spLocks noChangeShapeType="1"/>
            </p:cNvSpPr>
            <p:nvPr/>
          </p:nvSpPr>
          <p:spPr bwMode="auto">
            <a:xfrm>
              <a:off x="4326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766" name="Text Box 150"/>
            <p:cNvSpPr txBox="1">
              <a:spLocks noChangeArrowheads="1"/>
            </p:cNvSpPr>
            <p:nvPr/>
          </p:nvSpPr>
          <p:spPr bwMode="auto">
            <a:xfrm>
              <a:off x="4309" y="2640"/>
              <a:ext cx="24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11</a:t>
              </a:r>
            </a:p>
          </p:txBody>
        </p:sp>
        <p:sp>
          <p:nvSpPr>
            <p:cNvPr id="239767" name="Line 151"/>
            <p:cNvSpPr>
              <a:spLocks noChangeShapeType="1"/>
            </p:cNvSpPr>
            <p:nvPr/>
          </p:nvSpPr>
          <p:spPr bwMode="auto">
            <a:xfrm flipH="1">
              <a:off x="1008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9768" name="Line 152"/>
            <p:cNvSpPr>
              <a:spLocks noChangeShapeType="1"/>
            </p:cNvSpPr>
            <p:nvPr/>
          </p:nvSpPr>
          <p:spPr bwMode="auto">
            <a:xfrm>
              <a:off x="1296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9769" name="Line 153"/>
            <p:cNvSpPr>
              <a:spLocks noChangeShapeType="1"/>
            </p:cNvSpPr>
            <p:nvPr/>
          </p:nvSpPr>
          <p:spPr bwMode="auto">
            <a:xfrm flipH="1">
              <a:off x="2064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9770" name="Line 154"/>
            <p:cNvSpPr>
              <a:spLocks noChangeShapeType="1"/>
            </p:cNvSpPr>
            <p:nvPr/>
          </p:nvSpPr>
          <p:spPr bwMode="auto">
            <a:xfrm>
              <a:off x="2352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9771" name="Line 155"/>
            <p:cNvSpPr>
              <a:spLocks noChangeShapeType="1"/>
            </p:cNvSpPr>
            <p:nvPr/>
          </p:nvSpPr>
          <p:spPr bwMode="auto">
            <a:xfrm flipH="1">
              <a:off x="3072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9772" name="Line 156"/>
            <p:cNvSpPr>
              <a:spLocks noChangeShapeType="1"/>
            </p:cNvSpPr>
            <p:nvPr/>
          </p:nvSpPr>
          <p:spPr bwMode="auto">
            <a:xfrm>
              <a:off x="3360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9773" name="Line 157"/>
            <p:cNvSpPr>
              <a:spLocks noChangeShapeType="1"/>
            </p:cNvSpPr>
            <p:nvPr/>
          </p:nvSpPr>
          <p:spPr bwMode="auto">
            <a:xfrm flipH="1">
              <a:off x="3936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9774" name="Line 158"/>
            <p:cNvSpPr>
              <a:spLocks noChangeShapeType="1"/>
            </p:cNvSpPr>
            <p:nvPr/>
          </p:nvSpPr>
          <p:spPr bwMode="auto">
            <a:xfrm>
              <a:off x="4224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9775" name="Group 159"/>
          <p:cNvGrpSpPr>
            <a:grpSpLocks/>
          </p:cNvGrpSpPr>
          <p:nvPr/>
        </p:nvGrpSpPr>
        <p:grpSpPr bwMode="auto">
          <a:xfrm>
            <a:off x="990600" y="4876800"/>
            <a:ext cx="4498975" cy="914400"/>
            <a:chOff x="624" y="3072"/>
            <a:chExt cx="2834" cy="576"/>
          </a:xfrm>
        </p:grpSpPr>
        <p:sp>
          <p:nvSpPr>
            <p:cNvPr id="239776" name="Rectangle 160"/>
            <p:cNvSpPr>
              <a:spLocks noChangeArrowheads="1"/>
            </p:cNvSpPr>
            <p:nvPr/>
          </p:nvSpPr>
          <p:spPr bwMode="auto">
            <a:xfrm>
              <a:off x="624" y="3418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239777" name="Line 161"/>
            <p:cNvSpPr>
              <a:spLocks noChangeShapeType="1"/>
            </p:cNvSpPr>
            <p:nvPr/>
          </p:nvSpPr>
          <p:spPr bwMode="auto">
            <a:xfrm>
              <a:off x="866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778" name="Text Box 162"/>
            <p:cNvSpPr txBox="1">
              <a:spLocks noChangeArrowheads="1"/>
            </p:cNvSpPr>
            <p:nvPr/>
          </p:nvSpPr>
          <p:spPr bwMode="auto">
            <a:xfrm>
              <a:off x="672" y="3264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1</a:t>
              </a:r>
            </a:p>
          </p:txBody>
        </p:sp>
        <p:sp>
          <p:nvSpPr>
            <p:cNvPr id="239779" name="Rectangle 163"/>
            <p:cNvSpPr>
              <a:spLocks noChangeArrowheads="1"/>
            </p:cNvSpPr>
            <p:nvPr/>
          </p:nvSpPr>
          <p:spPr bwMode="auto">
            <a:xfrm>
              <a:off x="1056" y="3418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239780" name="Line 164"/>
            <p:cNvSpPr>
              <a:spLocks noChangeShapeType="1"/>
            </p:cNvSpPr>
            <p:nvPr/>
          </p:nvSpPr>
          <p:spPr bwMode="auto">
            <a:xfrm>
              <a:off x="1056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781" name="Line 165"/>
            <p:cNvSpPr>
              <a:spLocks noChangeShapeType="1"/>
            </p:cNvSpPr>
            <p:nvPr/>
          </p:nvSpPr>
          <p:spPr bwMode="auto">
            <a:xfrm>
              <a:off x="1297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782" name="Text Box 166"/>
            <p:cNvSpPr txBox="1">
              <a:spLocks noChangeArrowheads="1"/>
            </p:cNvSpPr>
            <p:nvPr/>
          </p:nvSpPr>
          <p:spPr bwMode="auto">
            <a:xfrm>
              <a:off x="1102" y="3264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2</a:t>
              </a:r>
            </a:p>
          </p:txBody>
        </p:sp>
        <p:sp>
          <p:nvSpPr>
            <p:cNvPr id="239783" name="Rectangle 167"/>
            <p:cNvSpPr>
              <a:spLocks noChangeArrowheads="1"/>
            </p:cNvSpPr>
            <p:nvPr/>
          </p:nvSpPr>
          <p:spPr bwMode="auto">
            <a:xfrm>
              <a:off x="1774" y="3418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239784" name="Line 168"/>
            <p:cNvSpPr>
              <a:spLocks noChangeShapeType="1"/>
            </p:cNvSpPr>
            <p:nvPr/>
          </p:nvSpPr>
          <p:spPr bwMode="auto">
            <a:xfrm>
              <a:off x="1774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785" name="Line 169"/>
            <p:cNvSpPr>
              <a:spLocks noChangeShapeType="1"/>
            </p:cNvSpPr>
            <p:nvPr/>
          </p:nvSpPr>
          <p:spPr bwMode="auto">
            <a:xfrm>
              <a:off x="2016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786" name="Text Box 170"/>
            <p:cNvSpPr txBox="1">
              <a:spLocks noChangeArrowheads="1"/>
            </p:cNvSpPr>
            <p:nvPr/>
          </p:nvSpPr>
          <p:spPr bwMode="auto">
            <a:xfrm>
              <a:off x="1817" y="3264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4</a:t>
              </a:r>
            </a:p>
          </p:txBody>
        </p:sp>
        <p:sp>
          <p:nvSpPr>
            <p:cNvPr id="239787" name="Rectangle 171"/>
            <p:cNvSpPr>
              <a:spLocks noChangeArrowheads="1"/>
            </p:cNvSpPr>
            <p:nvPr/>
          </p:nvSpPr>
          <p:spPr bwMode="auto">
            <a:xfrm>
              <a:off x="2208" y="3418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239788" name="Line 172"/>
            <p:cNvSpPr>
              <a:spLocks noChangeShapeType="1"/>
            </p:cNvSpPr>
            <p:nvPr/>
          </p:nvSpPr>
          <p:spPr bwMode="auto">
            <a:xfrm>
              <a:off x="2208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789" name="Line 173"/>
            <p:cNvSpPr>
              <a:spLocks noChangeShapeType="1"/>
            </p:cNvSpPr>
            <p:nvPr/>
          </p:nvSpPr>
          <p:spPr bwMode="auto">
            <a:xfrm>
              <a:off x="2449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790" name="Text Box 174"/>
            <p:cNvSpPr txBox="1">
              <a:spLocks noChangeArrowheads="1"/>
            </p:cNvSpPr>
            <p:nvPr/>
          </p:nvSpPr>
          <p:spPr bwMode="auto">
            <a:xfrm>
              <a:off x="2249" y="3264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5</a:t>
              </a:r>
            </a:p>
          </p:txBody>
        </p:sp>
        <p:sp>
          <p:nvSpPr>
            <p:cNvPr id="239791" name="Rectangle 175"/>
            <p:cNvSpPr>
              <a:spLocks noChangeArrowheads="1"/>
            </p:cNvSpPr>
            <p:nvPr/>
          </p:nvSpPr>
          <p:spPr bwMode="auto">
            <a:xfrm>
              <a:off x="2783" y="3418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239792" name="Line 176"/>
            <p:cNvSpPr>
              <a:spLocks noChangeShapeType="1"/>
            </p:cNvSpPr>
            <p:nvPr/>
          </p:nvSpPr>
          <p:spPr bwMode="auto">
            <a:xfrm>
              <a:off x="3024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793" name="Text Box 177"/>
            <p:cNvSpPr txBox="1">
              <a:spLocks noChangeArrowheads="1"/>
            </p:cNvSpPr>
            <p:nvPr/>
          </p:nvSpPr>
          <p:spPr bwMode="auto">
            <a:xfrm>
              <a:off x="2820" y="3264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7</a:t>
              </a:r>
            </a:p>
          </p:txBody>
        </p:sp>
        <p:sp>
          <p:nvSpPr>
            <p:cNvPr id="239794" name="Rectangle 178"/>
            <p:cNvSpPr>
              <a:spLocks noChangeArrowheads="1"/>
            </p:cNvSpPr>
            <p:nvPr/>
          </p:nvSpPr>
          <p:spPr bwMode="auto">
            <a:xfrm>
              <a:off x="3216" y="3418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239795" name="Line 179"/>
            <p:cNvSpPr>
              <a:spLocks noChangeShapeType="1"/>
            </p:cNvSpPr>
            <p:nvPr/>
          </p:nvSpPr>
          <p:spPr bwMode="auto">
            <a:xfrm>
              <a:off x="3216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796" name="Line 180"/>
            <p:cNvSpPr>
              <a:spLocks noChangeShapeType="1"/>
            </p:cNvSpPr>
            <p:nvPr/>
          </p:nvSpPr>
          <p:spPr bwMode="auto">
            <a:xfrm>
              <a:off x="3458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797" name="Text Box 181"/>
            <p:cNvSpPr txBox="1">
              <a:spLocks noChangeArrowheads="1"/>
            </p:cNvSpPr>
            <p:nvPr/>
          </p:nvSpPr>
          <p:spPr bwMode="auto">
            <a:xfrm>
              <a:off x="3252" y="3264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8</a:t>
              </a:r>
            </a:p>
          </p:txBody>
        </p:sp>
        <p:sp>
          <p:nvSpPr>
            <p:cNvPr id="239798" name="Line 182"/>
            <p:cNvSpPr>
              <a:spLocks noChangeShapeType="1"/>
            </p:cNvSpPr>
            <p:nvPr/>
          </p:nvSpPr>
          <p:spPr bwMode="auto">
            <a:xfrm flipH="1">
              <a:off x="816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9799" name="Line 183"/>
            <p:cNvSpPr>
              <a:spLocks noChangeShapeType="1"/>
            </p:cNvSpPr>
            <p:nvPr/>
          </p:nvSpPr>
          <p:spPr bwMode="auto">
            <a:xfrm>
              <a:off x="960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9800" name="Line 184"/>
            <p:cNvSpPr>
              <a:spLocks noChangeShapeType="1"/>
            </p:cNvSpPr>
            <p:nvPr/>
          </p:nvSpPr>
          <p:spPr bwMode="auto">
            <a:xfrm flipH="1">
              <a:off x="1968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9801" name="Line 185"/>
            <p:cNvSpPr>
              <a:spLocks noChangeShapeType="1"/>
            </p:cNvSpPr>
            <p:nvPr/>
          </p:nvSpPr>
          <p:spPr bwMode="auto">
            <a:xfrm>
              <a:off x="2112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9802" name="Line 186"/>
            <p:cNvSpPr>
              <a:spLocks noChangeShapeType="1"/>
            </p:cNvSpPr>
            <p:nvPr/>
          </p:nvSpPr>
          <p:spPr bwMode="auto">
            <a:xfrm flipH="1">
              <a:off x="2976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9803" name="Line 187"/>
            <p:cNvSpPr>
              <a:spLocks noChangeShapeType="1"/>
            </p:cNvSpPr>
            <p:nvPr/>
          </p:nvSpPr>
          <p:spPr bwMode="auto">
            <a:xfrm>
              <a:off x="3120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9804" name="Text Box 188"/>
          <p:cNvSpPr txBox="1">
            <a:spLocks noChangeArrowheads="1"/>
          </p:cNvSpPr>
          <p:nvPr/>
        </p:nvSpPr>
        <p:spPr bwMode="auto">
          <a:xfrm>
            <a:off x="584200" y="1573213"/>
            <a:ext cx="1174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DD0111"/>
                </a:solidFill>
              </a:rPr>
              <a:t>Divide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3054</TotalTime>
  <Words>2113</Words>
  <Application>Microsoft PowerPoint</Application>
  <PresentationFormat>On-screen Show (4:3)</PresentationFormat>
  <Paragraphs>943</Paragraphs>
  <Slides>43</Slides>
  <Notes>43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Comic Sans MS</vt:lpstr>
      <vt:lpstr>Symbol</vt:lpstr>
      <vt:lpstr>Monotype Corsiva</vt:lpstr>
      <vt:lpstr>Wingdings</vt:lpstr>
      <vt:lpstr>Default Design</vt:lpstr>
      <vt:lpstr>Paint Shop Pro Image</vt:lpstr>
      <vt:lpstr>MathType 5.0 Equation</vt:lpstr>
      <vt:lpstr>Analysis of Algorithms CS 477/677</vt:lpstr>
      <vt:lpstr>Sorting</vt:lpstr>
      <vt:lpstr>Sorting</vt:lpstr>
      <vt:lpstr>Divide-and-Conquer</vt:lpstr>
      <vt:lpstr>Merge Sort Approach</vt:lpstr>
      <vt:lpstr>Merge Sort</vt:lpstr>
      <vt:lpstr>Example – n Power of 2</vt:lpstr>
      <vt:lpstr>Example – n Power of 2</vt:lpstr>
      <vt:lpstr>Example – n Not a Power of 2</vt:lpstr>
      <vt:lpstr>Example – n Not a Power of 2</vt:lpstr>
      <vt:lpstr>Merging</vt:lpstr>
      <vt:lpstr>Merging</vt:lpstr>
      <vt:lpstr>Example: MERGE(A, 9, 12, 16)</vt:lpstr>
      <vt:lpstr>Example: MERGE(A, 9, 12, 16)</vt:lpstr>
      <vt:lpstr>Example (cont.)</vt:lpstr>
      <vt:lpstr>Example (cont.)</vt:lpstr>
      <vt:lpstr>Example (cont.)</vt:lpstr>
      <vt:lpstr>Merge - Pseudocode</vt:lpstr>
      <vt:lpstr>Running Time of Merge (assume last for loop)</vt:lpstr>
      <vt:lpstr>Analyzing Divide-and Conquer Algorithms</vt:lpstr>
      <vt:lpstr>MERGE-SORT Running Time</vt:lpstr>
      <vt:lpstr>Solve the Recurrence</vt:lpstr>
      <vt:lpstr>Merge Sort - Discussion</vt:lpstr>
      <vt:lpstr>Sorting Challenge 1</vt:lpstr>
      <vt:lpstr>Sorting Files with Huge Records and Small Keys</vt:lpstr>
      <vt:lpstr>Sorting Challenge 2</vt:lpstr>
      <vt:lpstr>Sorting Huge, Randomly - Ordered Files</vt:lpstr>
      <vt:lpstr>Sorting Challenge 3</vt:lpstr>
      <vt:lpstr>Sorting Files That are Almost in Order</vt:lpstr>
      <vt:lpstr>Quicksort</vt:lpstr>
      <vt:lpstr>Quicksort</vt:lpstr>
      <vt:lpstr> QUICKSORT</vt:lpstr>
      <vt:lpstr>Partitioning the Array</vt:lpstr>
      <vt:lpstr>Example</vt:lpstr>
      <vt:lpstr>Example</vt:lpstr>
      <vt:lpstr>Partitioning the Array</vt:lpstr>
      <vt:lpstr>  Recurrence</vt:lpstr>
      <vt:lpstr>Worst Case Partitioning</vt:lpstr>
      <vt:lpstr>Best Case Partitioning</vt:lpstr>
      <vt:lpstr>Case Between Worst and Best</vt:lpstr>
      <vt:lpstr>How does partition affect performance?</vt:lpstr>
      <vt:lpstr>How does partition affect performance?</vt:lpstr>
      <vt:lpstr>Performance of Quicksort</vt:lpstr>
    </vt:vector>
  </TitlesOfParts>
  <Company>University of Nevada, Reno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 CS 465/665</dc:title>
  <dc:creator>Monica Nicolescu</dc:creator>
  <cp:lastModifiedBy>Jannatul</cp:lastModifiedBy>
  <cp:revision>532</cp:revision>
  <dcterms:created xsi:type="dcterms:W3CDTF">2003-07-26T00:47:08Z</dcterms:created>
  <dcterms:modified xsi:type="dcterms:W3CDTF">2016-10-04T04:20:40Z</dcterms:modified>
</cp:coreProperties>
</file>