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1" r:id="rId1"/>
  </p:sldMasterIdLst>
  <p:notesMasterIdLst>
    <p:notesMasterId r:id="rId36"/>
  </p:notesMasterIdLst>
  <p:sldIdLst>
    <p:sldId id="288" r:id="rId2"/>
    <p:sldId id="304" r:id="rId3"/>
    <p:sldId id="301" r:id="rId4"/>
    <p:sldId id="302" r:id="rId5"/>
    <p:sldId id="303" r:id="rId6"/>
    <p:sldId id="306" r:id="rId7"/>
    <p:sldId id="258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309" r:id="rId18"/>
    <p:sldId id="310" r:id="rId19"/>
    <p:sldId id="311" r:id="rId20"/>
    <p:sldId id="312" r:id="rId21"/>
    <p:sldId id="313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0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4296A6-04BF-466D-AF88-FC3C35220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6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C4AF23-24F7-474E-AB67-73E036DB9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E2148D2F-7FE9-4307-AFF6-73247A7C3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D23A480F-EF65-46E2-A9AF-582301202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95400"/>
            <a:ext cx="4457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457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62400"/>
            <a:ext cx="4457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B4B51AC3-C409-4346-AB48-2123680F0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71F93909-4C48-480C-8FC8-C67B704207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D28AC3EB-2861-4023-A3BF-29801960C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57AF9973-3729-4B29-B729-2EE55436E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EF781662-2C6D-489E-BFB6-3F4E5CE79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D18A64CE-ED1C-44D5-AD4E-21AEE287F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3753B635-3BE6-43C2-A9CD-5DF95BFEA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83E61CC2-4A7B-4CFD-ABA6-BE17B4284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2BCDBB7B-F0E8-4F46-AD51-3BCAF034B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3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Recurrences </a:t>
            </a:r>
            <a:r>
              <a:rPr lang="en-US" altLang="en-US">
                <a:sym typeface="Wingdings" pitchFamily="2" charset="2"/>
              </a:rPr>
              <a:t></a:t>
            </a:r>
            <a:fld id="{EA9EF2C1-0272-4985-863F-E4A5FDA8B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8" r:id="rId2"/>
    <p:sldLayoutId id="2147484209" r:id="rId3"/>
    <p:sldLayoutId id="2147484210" r:id="rId4"/>
    <p:sldLayoutId id="2147484217" r:id="rId5"/>
    <p:sldLayoutId id="2147484218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9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54175"/>
            <a:ext cx="7772400" cy="1470025"/>
          </a:xfrm>
        </p:spPr>
        <p:txBody>
          <a:bodyPr rtlCol="0">
            <a:normAutofit fontScale="90000"/>
          </a:bodyPr>
          <a:lstStyle/>
          <a:p>
            <a:pPr defTabSz="457207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Recurrences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Master Method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4953000" cy="1752600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Jannatul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Maowa</a:t>
            </a:r>
            <a:endParaRPr lang="en-US" b="1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Assistant Professor</a:t>
            </a:r>
            <a:endParaRPr lang="en-US" b="1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Department of Computer Science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Office: </a:t>
            </a:r>
            <a:r>
              <a:rPr lang="en-US" b="1" dirty="0" smtClean="0">
                <a:solidFill>
                  <a:schemeClr val="accent1"/>
                </a:solidFill>
              </a:rPr>
              <a:t>D-Building</a:t>
            </a:r>
            <a:endParaRPr lang="en-US" b="1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3</a:t>
            </a:r>
            <a:r>
              <a:rPr lang="en-US" b="1" baseline="30000" dirty="0" smtClean="0">
                <a:solidFill>
                  <a:schemeClr val="accent1"/>
                </a:solidFill>
              </a:rPr>
              <a:t>rd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floor)</a:t>
            </a:r>
            <a:endParaRPr lang="en-US" b="1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Email: maowa@aiub.edu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685800"/>
          </a:xfrm>
        </p:spPr>
        <p:txBody>
          <a:bodyPr rtlCol="0">
            <a:normAutofit fontScale="90000"/>
          </a:bodyPr>
          <a:lstStyle/>
          <a:p>
            <a:pPr defTabSz="457207" fontAlgn="auto">
              <a:spcAft>
                <a:spcPts val="0"/>
              </a:spcAft>
              <a:defRPr/>
            </a:pPr>
            <a:r>
              <a:rPr lang="en-US" dirty="0" smtClean="0"/>
              <a:t>Another Example…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2057400"/>
            <a:ext cx="8610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</a:rPr>
              <a:t>T(n)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i="1" dirty="0">
                <a:latin typeface="Tahoma" pitchFamily="34" charset="0"/>
              </a:rPr>
              <a:t> 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T(n/2)</a:t>
            </a:r>
            <a:r>
              <a:rPr lang="en-US" sz="2400" i="1" dirty="0">
                <a:latin typeface="Tahoma" pitchFamily="34" charset="0"/>
              </a:rPr>
              <a:t> + 2n + 3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substitute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</a:t>
            </a:r>
            <a:r>
              <a:rPr lang="en-US" sz="2400" i="1" dirty="0">
                <a:latin typeface="Tahoma" pitchFamily="34" charset="0"/>
              </a:rPr>
              <a:t> 2(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2T(n/4) + n + 3</a:t>
            </a:r>
            <a:r>
              <a:rPr lang="en-US" sz="2400" i="1" dirty="0">
                <a:latin typeface="Tahoma" pitchFamily="34" charset="0"/>
              </a:rPr>
              <a:t>) + 2n +3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expand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T(n/4)</a:t>
            </a:r>
            <a:r>
              <a:rPr lang="en-US" sz="2400" i="1" dirty="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+ 4n + 2x3 + 3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substitute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2</a:t>
            </a:r>
            <a:r>
              <a:rPr lang="en-US" sz="2400" i="1" dirty="0">
                <a:latin typeface="Tahoma" pitchFamily="34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2T(n/8) + n/2 + 3</a:t>
            </a:r>
            <a:r>
              <a:rPr lang="en-US" sz="2400" i="1" dirty="0">
                <a:latin typeface="Tahoma" pitchFamily="34" charset="0"/>
              </a:rPr>
              <a:t>) + 4n + 2x3 + 3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expand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T(n/2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) + 2x3n + 3</a:t>
            </a:r>
            <a:r>
              <a:rPr lang="en-US" sz="2400" i="1" dirty="0"/>
              <a:t>x</a:t>
            </a:r>
            <a:r>
              <a:rPr lang="en-US" sz="2400" i="1" dirty="0">
                <a:latin typeface="Tahoma" pitchFamily="34" charset="0"/>
              </a:rPr>
              <a:t>(2</a:t>
            </a:r>
            <a:r>
              <a:rPr lang="en-US" sz="2400" i="1" baseline="30000" dirty="0">
                <a:latin typeface="Tahoma" pitchFamily="34" charset="0"/>
              </a:rPr>
              <a:t>2+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1+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0</a:t>
            </a:r>
            <a:r>
              <a:rPr lang="en-US" sz="2400" i="1" dirty="0">
                <a:latin typeface="Tahoma" pitchFamily="34" charset="0"/>
              </a:rPr>
              <a:t>)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observe pattern</a:t>
            </a:r>
          </a:p>
          <a:p>
            <a:pPr eaLnBrk="1" hangingPunct="1">
              <a:defRPr/>
            </a:pPr>
            <a:endParaRPr lang="en-US" sz="1000" i="1" dirty="0">
              <a:latin typeface="Tahoma" pitchFamily="34" charset="0"/>
            </a:endParaRPr>
          </a:p>
          <a:p>
            <a:pPr eaLnBrk="1" hangingPunct="1">
              <a:defRPr/>
            </a:pPr>
            <a:r>
              <a:rPr lang="en-US" sz="2400" i="1" dirty="0">
                <a:latin typeface="Tahoma" pitchFamily="34" charset="0"/>
              </a:rPr>
              <a:t>T(n)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i="1" dirty="0">
                <a:latin typeface="Tahoma" pitchFamily="34" charset="0"/>
              </a:rPr>
              <a:t> 2</a:t>
            </a:r>
            <a:r>
              <a:rPr lang="en-US" sz="2400" i="1" baseline="30000" dirty="0">
                <a:latin typeface="Tahoma" pitchFamily="34" charset="0"/>
              </a:rPr>
              <a:t>k</a:t>
            </a:r>
            <a:r>
              <a:rPr lang="en-US" sz="2400" i="1" dirty="0">
                <a:latin typeface="Tahoma" pitchFamily="34" charset="0"/>
              </a:rPr>
              <a:t>T(n/2</a:t>
            </a:r>
            <a:r>
              <a:rPr lang="en-US" sz="2400" i="1" baseline="30000" dirty="0">
                <a:latin typeface="Tahoma" pitchFamily="34" charset="0"/>
              </a:rPr>
              <a:t>k</a:t>
            </a:r>
            <a:r>
              <a:rPr lang="en-US" sz="2400" i="1" dirty="0">
                <a:latin typeface="Tahoma" pitchFamily="34" charset="0"/>
              </a:rPr>
              <a:t>) + 2nk + 3</a:t>
            </a:r>
            <a:r>
              <a:rPr lang="en-US" sz="2400" i="1" dirty="0"/>
              <a:t> </a:t>
            </a: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i="1" dirty="0">
                <a:latin typeface="Tahoma" pitchFamily="34" charset="0"/>
              </a:rPr>
              <a:t> 2</a:t>
            </a:r>
            <a:r>
              <a:rPr lang="en-US" sz="2400" i="1" baseline="30000" dirty="0">
                <a:latin typeface="Tahoma" pitchFamily="34" charset="0"/>
              </a:rPr>
              <a:t>k</a:t>
            </a:r>
            <a:r>
              <a:rPr lang="en-US" sz="2400" i="1" dirty="0">
                <a:latin typeface="Tahoma" pitchFamily="34" charset="0"/>
              </a:rPr>
              <a:t>T(n/2</a:t>
            </a:r>
            <a:r>
              <a:rPr lang="en-US" sz="2400" i="1" baseline="30000" dirty="0">
                <a:latin typeface="Tahoma" pitchFamily="34" charset="0"/>
              </a:rPr>
              <a:t>k</a:t>
            </a:r>
            <a:r>
              <a:rPr lang="en-US" sz="2400" i="1" dirty="0">
                <a:latin typeface="Tahoma" pitchFamily="34" charset="0"/>
              </a:rPr>
              <a:t>) + 2nk + 3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(2</a:t>
            </a:r>
            <a:r>
              <a:rPr lang="en-US" sz="2400" i="1" baseline="30000" dirty="0">
                <a:latin typeface="Tahoma" pitchFamily="34" charset="0"/>
              </a:rPr>
              <a:t>k</a:t>
            </a:r>
            <a:r>
              <a:rPr lang="en-US" sz="2400" i="1" dirty="0">
                <a:latin typeface="Tahoma" pitchFamily="34" charset="0"/>
              </a:rPr>
              <a:t>-1)</a:t>
            </a:r>
            <a:endParaRPr lang="en-US" sz="2400" i="1" baseline="30000" dirty="0">
              <a:latin typeface="Tahoma" pitchFamily="34" charset="0"/>
            </a:endParaRP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i="1" dirty="0">
                <a:latin typeface="Tahoma" pitchFamily="34" charset="0"/>
              </a:rPr>
              <a:t> </a:t>
            </a:r>
            <a:r>
              <a:rPr lang="en-US" sz="2400" b="1" i="1" dirty="0" err="1">
                <a:latin typeface="Tahoma" pitchFamily="34" charset="0"/>
              </a:rPr>
              <a:t>nT</a:t>
            </a:r>
            <a:r>
              <a:rPr lang="en-US" sz="2400" b="1" i="1" dirty="0">
                <a:latin typeface="Tahoma" pitchFamily="34" charset="0"/>
              </a:rPr>
              <a:t>(n/n) + 2n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</a:rPr>
              <a:t> n + 3(n - 1)</a:t>
            </a: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i="1" dirty="0">
                <a:latin typeface="Tahoma" pitchFamily="34" charset="0"/>
              </a:rPr>
              <a:t> 2n+2n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</a:rPr>
              <a:t> n + 3n - 3</a:t>
            </a:r>
            <a:endParaRPr lang="en-US" sz="2400" dirty="0">
              <a:latin typeface="Tahoma" pitchFamily="34" charset="0"/>
            </a:endParaRP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	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i="1" dirty="0">
                <a:latin typeface="Tahoma" pitchFamily="34" charset="0"/>
              </a:rPr>
              <a:t> 5n + 2n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</a:rPr>
              <a:t> n – 3</a:t>
            </a:r>
            <a:endParaRPr 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0" y="762000"/>
            <a:ext cx="2667000" cy="152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assume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k-1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 n ≤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/>
              <a:t>So upper bound for </a:t>
            </a:r>
            <a:r>
              <a:rPr lang="en-US" sz="2400" b="1" i="1"/>
              <a:t>k</a:t>
            </a:r>
            <a:r>
              <a:rPr lang="en-US" i="1"/>
              <a:t> </a:t>
            </a:r>
            <a:r>
              <a:rPr lang="en-US"/>
              <a:t>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b="1" i="1"/>
              <a:t>n</a:t>
            </a:r>
            <a:r>
              <a:rPr lang="en-US" sz="2400" b="1"/>
              <a:t>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410200" y="5791200"/>
            <a:ext cx="3352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 b="1" i="1"/>
              <a:t>T</a:t>
            </a:r>
            <a:r>
              <a:rPr lang="en-US" altLang="en-US" sz="3600" b="1"/>
              <a:t>(</a:t>
            </a:r>
            <a:r>
              <a:rPr lang="en-US" altLang="en-US" sz="3600" b="1" i="1"/>
              <a:t>n</a:t>
            </a:r>
            <a:r>
              <a:rPr lang="en-US" altLang="en-US" sz="3600" b="1"/>
              <a:t>) = O(</a:t>
            </a:r>
            <a:r>
              <a:rPr lang="en-US" altLang="en-US" sz="3600" b="1" i="1"/>
              <a:t>n</a:t>
            </a:r>
            <a:r>
              <a:rPr lang="en-US" altLang="en-US" sz="3600" b="1">
                <a:latin typeface="Courier New" pitchFamily="49" charset="0"/>
              </a:rPr>
              <a:t>lg</a:t>
            </a:r>
            <a:r>
              <a:rPr lang="en-US" altLang="en-US" sz="3600" b="1" i="1"/>
              <a:t>n)</a:t>
            </a:r>
          </a:p>
        </p:txBody>
      </p:sp>
      <p:graphicFrame>
        <p:nvGraphicFramePr>
          <p:cNvPr id="2" name="Object 7"/>
          <p:cNvGraphicFramePr>
            <a:graphicFrameLocks noGrp="1" noChangeAspect="1"/>
          </p:cNvGraphicFramePr>
          <p:nvPr/>
        </p:nvGraphicFramePr>
        <p:xfrm>
          <a:off x="4102100" y="4419600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69696" imgH="304668" progId="Equation.3">
                  <p:embed/>
                </p:oleObj>
              </mc:Choice>
              <mc:Fallback>
                <p:oleObj name="Equation" r:id="rId3" imgW="469696" imgH="304668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419600"/>
                        <a:ext cx="469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28600" y="990600"/>
          <a:ext cx="4552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082800" imgH="457200" progId="">
                  <p:embed/>
                </p:oleObj>
              </mc:Choice>
              <mc:Fallback>
                <p:oleObj name="Equation" r:id="rId5" imgW="20828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5529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2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build="allAtOnce" animBg="1"/>
      <p:bldP spid="82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smtClean="0"/>
              <a:t>Substitution Method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substitution method to solve recurrences entails two steps:</a:t>
            </a:r>
          </a:p>
          <a:p>
            <a:pPr lvl="1"/>
            <a:r>
              <a:rPr lang="en-US" altLang="en-US" sz="1800" b="1" smtClean="0"/>
              <a:t>Guess</a:t>
            </a:r>
            <a:r>
              <a:rPr lang="en-US" altLang="en-US" sz="1800" smtClean="0"/>
              <a:t> the solution.</a:t>
            </a:r>
          </a:p>
          <a:p>
            <a:pPr lvl="1"/>
            <a:r>
              <a:rPr lang="en-US" altLang="en-US" sz="1800" smtClean="0"/>
              <a:t>Use </a:t>
            </a:r>
            <a:r>
              <a:rPr lang="en-US" altLang="en-US" sz="1800" b="1" smtClean="0"/>
              <a:t>induction</a:t>
            </a:r>
            <a:r>
              <a:rPr lang="en-US" altLang="en-US" sz="1800" smtClean="0"/>
              <a:t> to prove the solution.</a:t>
            </a:r>
          </a:p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z="1800" smtClean="0"/>
              <a:t>T(n) = 4T(n/2) + n</a:t>
            </a:r>
          </a:p>
          <a:p>
            <a:pPr lvl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altLang="en-US" smtClean="0"/>
              <a:t>…Substitution Method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886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T(n) = 4T(n/2) + n</a:t>
            </a:r>
            <a:endParaRPr lang="en-US" sz="3200" i="1" dirty="0">
              <a:latin typeface="Tahoma" pitchFamily="34" charset="0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</a:rPr>
              <a:t>1) Guess T(n) = O(n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), i.e., T(n) is of the form cn</a:t>
            </a:r>
            <a:r>
              <a:rPr lang="en-US" sz="2400" i="1" baseline="30000" dirty="0">
                <a:latin typeface="Tahoma" pitchFamily="34" charset="0"/>
              </a:rPr>
              <a:t>3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</a:rPr>
              <a:t>2) Prove T(n) </a:t>
            </a:r>
            <a:r>
              <a:rPr lang="en-GB" sz="2000" dirty="0">
                <a:latin typeface="Symbol" pitchFamily="18" charset="2"/>
              </a:rPr>
              <a:t>£</a:t>
            </a:r>
            <a:r>
              <a:rPr lang="en-US" sz="2400" i="1" dirty="0">
                <a:latin typeface="Tahoma" pitchFamily="34" charset="0"/>
              </a:rPr>
              <a:t> cn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 by induction</a:t>
            </a:r>
          </a:p>
          <a:p>
            <a:pPr eaLnBrk="1" hangingPunct="1">
              <a:spcBef>
                <a:spcPct val="40000"/>
              </a:spcBef>
              <a:defRPr/>
            </a:pPr>
            <a:endParaRPr lang="en-US" sz="500" i="1" dirty="0">
              <a:latin typeface="Tahoma" pitchFamily="34" charset="0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T(n)	= 4T(n/2) + n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recurrence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£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4c(n/2)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n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induction hypothesis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= 0.5cn</a:t>
            </a:r>
            <a:r>
              <a:rPr 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n 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simplify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= 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– (0.5cn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– n)	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rearrange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</a:t>
            </a:r>
            <a:r>
              <a:rPr lang="en-GB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£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cn</a:t>
            </a:r>
            <a:r>
              <a:rPr 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c&gt;=2 and n&gt;=1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Thus </a:t>
            </a:r>
            <a:r>
              <a:rPr lang="en-US" sz="2400" i="1" dirty="0">
                <a:latin typeface="Tahoma" pitchFamily="34" charset="0"/>
              </a:rPr>
              <a:t>T(n) = O(n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da-DK" altLang="en-US" smtClean="0"/>
              <a:t>...Substitution Method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828800"/>
            <a:ext cx="9067800" cy="4652963"/>
          </a:xfrm>
        </p:spPr>
        <p:txBody>
          <a:bodyPr/>
          <a:lstStyle/>
          <a:p>
            <a:r>
              <a:rPr lang="en-US" altLang="en-US" smtClean="0"/>
              <a:t>Tighter bound for T(n) = 4T(n/2) + n:</a:t>
            </a:r>
          </a:p>
          <a:p>
            <a:endParaRPr lang="en-US" altLang="en-US" sz="1200" smtClean="0"/>
          </a:p>
          <a:p>
            <a:pPr>
              <a:buFontTx/>
              <a:buNone/>
            </a:pPr>
            <a:r>
              <a:rPr lang="en-GB" altLang="en-US" smtClean="0"/>
              <a:t>		Try to show T(n) = O(n</a:t>
            </a:r>
            <a:r>
              <a:rPr lang="en-GB" altLang="en-US" baseline="30000" smtClean="0"/>
              <a:t>2</a:t>
            </a:r>
            <a:r>
              <a:rPr lang="en-GB" altLang="en-US" smtClean="0"/>
              <a:t>)</a:t>
            </a:r>
          </a:p>
          <a:p>
            <a:pPr>
              <a:buFontTx/>
              <a:buNone/>
            </a:pPr>
            <a:r>
              <a:rPr lang="en-GB" altLang="en-US" sz="1200" smtClean="0"/>
              <a:t>	</a:t>
            </a:r>
            <a:endParaRPr lang="en-US" altLang="en-US" sz="500" smtClean="0"/>
          </a:p>
          <a:p>
            <a:pPr>
              <a:buFontTx/>
              <a:buNone/>
            </a:pPr>
            <a:r>
              <a:rPr lang="en-GB" altLang="en-US" smtClean="0"/>
              <a:t>		Prove T(n) </a:t>
            </a:r>
            <a:r>
              <a:rPr lang="en-US" altLang="en-US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smtClean="0"/>
              <a:t> cn</a:t>
            </a:r>
            <a:r>
              <a:rPr lang="en-GB" altLang="en-US" baseline="30000" smtClean="0"/>
              <a:t>2 </a:t>
            </a:r>
            <a:r>
              <a:rPr lang="en-GB" altLang="en-US" smtClean="0"/>
              <a:t>by induction</a:t>
            </a:r>
            <a:endParaRPr lang="en-GB" altLang="en-US" baseline="30000" smtClean="0"/>
          </a:p>
          <a:p>
            <a:pPr>
              <a:buFontTx/>
              <a:buNone/>
            </a:pPr>
            <a:endParaRPr lang="en-GB" altLang="en-US" baseline="30000" smtClean="0"/>
          </a:p>
          <a:p>
            <a:pPr>
              <a:buFontTx/>
              <a:buNone/>
            </a:pPr>
            <a:r>
              <a:rPr lang="en-GB" altLang="en-US" smtClean="0"/>
              <a:t>		</a:t>
            </a:r>
            <a:r>
              <a:rPr lang="en-GB" altLang="en-US" b="1" smtClean="0"/>
              <a:t>T(n) = 4T(n/2) + n</a:t>
            </a:r>
          </a:p>
          <a:p>
            <a:pPr>
              <a:buFontTx/>
              <a:buNone/>
            </a:pPr>
            <a:r>
              <a:rPr lang="en-GB" altLang="en-US" b="1" smtClean="0"/>
              <a:t>		       </a:t>
            </a:r>
            <a:r>
              <a:rPr lang="en-US" altLang="en-US" b="1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b="1" smtClean="0"/>
              <a:t> 4c(n/2)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+ n</a:t>
            </a:r>
          </a:p>
          <a:p>
            <a:pPr>
              <a:buFontTx/>
              <a:buNone/>
            </a:pPr>
            <a:r>
              <a:rPr lang="en-GB" altLang="en-US" b="1" smtClean="0"/>
              <a:t>		       = cn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+ n</a:t>
            </a:r>
          </a:p>
          <a:p>
            <a:pPr>
              <a:buFontTx/>
              <a:buNone/>
            </a:pPr>
            <a:r>
              <a:rPr lang="en-GB" altLang="en-US" b="1" smtClean="0"/>
              <a:t>		       </a:t>
            </a:r>
            <a:r>
              <a:rPr lang="en-US" altLang="en-US" b="1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b="1" smtClean="0"/>
              <a:t>  cn</a:t>
            </a:r>
            <a:r>
              <a:rPr lang="en-GB" altLang="en-US" b="1" baseline="30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da-DK" altLang="en-US" smtClean="0"/>
              <a:t>...Substitution Method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da-DK" altLang="en-US" smtClean="0"/>
              <a:t>What is the problem? Rewriting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1800" i="1" smtClean="0"/>
              <a:t>T(n) = O(n</a:t>
            </a:r>
            <a:r>
              <a:rPr lang="en-US" altLang="en-US" sz="1800" i="1" baseline="30000" smtClean="0"/>
              <a:t>2</a:t>
            </a:r>
            <a:r>
              <a:rPr lang="en-US" altLang="en-US" sz="1800" i="1" smtClean="0"/>
              <a:t>) = cn</a:t>
            </a:r>
            <a:r>
              <a:rPr lang="en-US" altLang="en-US" sz="1800" i="1" baseline="30000" smtClean="0"/>
              <a:t>2</a:t>
            </a:r>
            <a:r>
              <a:rPr lang="en-US" altLang="en-US" sz="1800" i="1" smtClean="0"/>
              <a:t> - (something positive)</a:t>
            </a:r>
            <a:endParaRPr lang="da-DK" altLang="en-US" sz="1800" smtClean="0"/>
          </a:p>
          <a:p>
            <a:pPr>
              <a:lnSpc>
                <a:spcPct val="140000"/>
              </a:lnSpc>
            </a:pPr>
            <a:r>
              <a:rPr lang="da-DK" altLang="en-US" smtClean="0"/>
              <a:t>As </a:t>
            </a:r>
            <a:r>
              <a:rPr lang="en-US" altLang="en-US" i="1" smtClean="0"/>
              <a:t>T(n) </a:t>
            </a:r>
            <a:r>
              <a:rPr lang="en-US" altLang="en-US" smtClean="0">
                <a:latin typeface="Symbol" pitchFamily="18" charset="2"/>
              </a:rPr>
              <a:t>£</a:t>
            </a:r>
            <a:r>
              <a:rPr lang="en-US" altLang="en-US" smtClean="0"/>
              <a:t> </a:t>
            </a:r>
            <a:r>
              <a:rPr lang="en-US" altLang="en-US" i="1" smtClean="0"/>
              <a:t>cn</a:t>
            </a:r>
            <a:r>
              <a:rPr lang="en-US" altLang="en-US" i="1" baseline="30000" smtClean="0"/>
              <a:t>2  </a:t>
            </a:r>
            <a:r>
              <a:rPr lang="da-DK" altLang="en-US" smtClean="0"/>
              <a:t>does not work with the inductive proof.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Solution: </a:t>
            </a:r>
            <a:r>
              <a:rPr lang="en-US" altLang="en-US" b="1" smtClean="0"/>
              <a:t>Strengthen the hypothesis</a:t>
            </a:r>
            <a:r>
              <a:rPr lang="en-US" altLang="en-US" smtClean="0"/>
              <a:t> for the inductive proof:</a:t>
            </a:r>
          </a:p>
          <a:p>
            <a:pPr lvl="1">
              <a:lnSpc>
                <a:spcPct val="140000"/>
              </a:lnSpc>
            </a:pPr>
            <a:r>
              <a:rPr lang="en-US" altLang="en-US" sz="1800" smtClean="0"/>
              <a:t>T(n)  </a:t>
            </a:r>
            <a:r>
              <a:rPr lang="en-US" altLang="en-US" sz="1800" smtClean="0">
                <a:latin typeface="Symbol" pitchFamily="18" charset="2"/>
              </a:rPr>
              <a:t>£</a:t>
            </a:r>
            <a:r>
              <a:rPr lang="en-US" altLang="en-US" sz="1800" smtClean="0"/>
              <a:t>  (</a:t>
            </a:r>
            <a:r>
              <a:rPr lang="en-US" altLang="en-US" sz="1800" b="1" smtClean="0"/>
              <a:t>answer you want</a:t>
            </a:r>
            <a:r>
              <a:rPr lang="en-US" altLang="en-US" sz="1800" smtClean="0"/>
              <a:t>) - (something &gt; 0)</a:t>
            </a:r>
            <a:endParaRPr lang="da-DK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r>
              <a:rPr lang="da-DK" altLang="en-US" smtClean="0"/>
              <a:t>...Substitution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da-DK" altLang="en-US" smtClean="0"/>
              <a:t>Fixed proof: strengthen the inductive hypothesis by subtracting lower-order terms:</a:t>
            </a:r>
          </a:p>
          <a:p>
            <a:pPr>
              <a:buFontTx/>
              <a:buNone/>
            </a:pPr>
            <a:r>
              <a:rPr lang="en-GB" altLang="en-US" smtClean="0"/>
              <a:t>		Prove </a:t>
            </a:r>
            <a:r>
              <a:rPr lang="en-GB" altLang="en-US" i="1" smtClean="0"/>
              <a:t>T(n) </a:t>
            </a:r>
            <a:r>
              <a:rPr lang="en-US" altLang="en-US" i="1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i="1" smtClean="0"/>
              <a:t> cn</a:t>
            </a:r>
            <a:r>
              <a:rPr lang="en-GB" altLang="en-US" i="1" baseline="30000" smtClean="0"/>
              <a:t>2 </a:t>
            </a:r>
            <a:r>
              <a:rPr lang="en-GB" altLang="en-US" i="1" smtClean="0"/>
              <a:t>- dn</a:t>
            </a:r>
            <a:r>
              <a:rPr lang="en-GB" altLang="en-US" baseline="30000" smtClean="0"/>
              <a:t> </a:t>
            </a:r>
            <a:r>
              <a:rPr lang="en-GB" altLang="en-US" smtClean="0"/>
              <a:t>by induction</a:t>
            </a:r>
            <a:endParaRPr lang="en-GB" altLang="en-US" baseline="30000" smtClean="0"/>
          </a:p>
          <a:p>
            <a:pPr>
              <a:buFontTx/>
              <a:buNone/>
            </a:pPr>
            <a:endParaRPr lang="en-GB" altLang="en-US" baseline="30000" smtClean="0"/>
          </a:p>
          <a:p>
            <a:pPr>
              <a:buFontTx/>
              <a:buNone/>
            </a:pPr>
            <a:r>
              <a:rPr lang="en-GB" altLang="en-US" smtClean="0"/>
              <a:t>		</a:t>
            </a:r>
            <a:r>
              <a:rPr lang="en-GB" altLang="en-US" b="1" smtClean="0"/>
              <a:t>T(n) = 4T(n/2) + n</a:t>
            </a:r>
          </a:p>
          <a:p>
            <a:pPr>
              <a:buFontTx/>
              <a:buNone/>
            </a:pPr>
            <a:r>
              <a:rPr lang="en-GB" altLang="en-US" b="1" smtClean="0"/>
              <a:t>		       </a:t>
            </a:r>
            <a:r>
              <a:rPr lang="en-US" altLang="en-US" b="1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b="1" smtClean="0"/>
              <a:t> 4(c(n/2)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– d(n/2)) + n</a:t>
            </a:r>
          </a:p>
          <a:p>
            <a:pPr>
              <a:buFontTx/>
              <a:buNone/>
            </a:pPr>
            <a:r>
              <a:rPr lang="en-GB" altLang="en-US" b="1" smtClean="0"/>
              <a:t>		       = cn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– 2dn + n</a:t>
            </a:r>
          </a:p>
          <a:p>
            <a:pPr>
              <a:buFontTx/>
              <a:buNone/>
            </a:pPr>
            <a:r>
              <a:rPr lang="en-GB" altLang="en-US" b="1" smtClean="0"/>
              <a:t>		       = (cn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– dn) – (dn – n)</a:t>
            </a:r>
          </a:p>
          <a:p>
            <a:pPr>
              <a:buFontTx/>
              <a:buNone/>
            </a:pPr>
            <a:r>
              <a:rPr lang="en-GB" altLang="en-US" b="1" smtClean="0"/>
              <a:t>		       </a:t>
            </a:r>
            <a:r>
              <a:rPr lang="en-US" altLang="en-US" b="1" smtClean="0">
                <a:latin typeface="Symbol" pitchFamily="18" charset="2"/>
                <a:cs typeface="Courier New" pitchFamily="49" charset="0"/>
              </a:rPr>
              <a:t>£</a:t>
            </a:r>
            <a:r>
              <a:rPr lang="en-GB" altLang="en-US" b="1" smtClean="0"/>
              <a:t> cn</a:t>
            </a:r>
            <a:r>
              <a:rPr lang="en-GB" altLang="en-US" b="1" baseline="30000" smtClean="0"/>
              <a:t>2</a:t>
            </a:r>
            <a:r>
              <a:rPr lang="en-GB" altLang="en-US" b="1" smtClean="0"/>
              <a:t> – dn if d</a:t>
            </a:r>
            <a:r>
              <a:rPr lang="en-US" altLang="en-US" b="1" smtClean="0">
                <a:latin typeface="Symbol" pitchFamily="18" charset="2"/>
                <a:cs typeface="Courier New" pitchFamily="49" charset="0"/>
              </a:rPr>
              <a:t> ³ 1</a:t>
            </a:r>
            <a:endParaRPr lang="da-DK" altLang="en-US" b="1" smtClean="0">
              <a:latin typeface="Symbol" pitchFamily="18" charset="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da-DK" altLang="en-US" smtClean="0"/>
              <a:t>Recursion Tree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0"/>
            <a:ext cx="9067800" cy="1949450"/>
          </a:xfrm>
        </p:spPr>
        <p:txBody>
          <a:bodyPr/>
          <a:lstStyle/>
          <a:p>
            <a:r>
              <a:rPr lang="da-DK" altLang="en-US" smtClean="0"/>
              <a:t>A recursion tree is a convenient way to visualize what happens when a recurrence is iterated.</a:t>
            </a:r>
          </a:p>
          <a:p>
            <a:pPr lvl="1"/>
            <a:r>
              <a:rPr lang="da-DK" altLang="en-US" sz="2400" smtClean="0"/>
              <a:t>Good for ”guessing” asymtotic solutions to recurrences </a:t>
            </a:r>
            <a:endParaRPr lang="en-US" altLang="en-US" sz="24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409825" y="3187700"/>
          <a:ext cx="3948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057400" imgH="266700" progId="">
                  <p:embed/>
                </p:oleObj>
              </mc:Choice>
              <mc:Fallback>
                <p:oleObj name="Equation" r:id="rId3" imgW="2057400" imgH="2667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187700"/>
                        <a:ext cx="39481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38188" y="3903663"/>
          <a:ext cx="8035925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hoto Editor Photo" r:id="rId5" imgW="6066667" imgH="1943371" progId="">
                  <p:embed/>
                </p:oleObj>
              </mc:Choice>
              <mc:Fallback>
                <p:oleObj name="Photo Editor Photo" r:id="rId5" imgW="6066667" imgH="19433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903663"/>
                        <a:ext cx="8035925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838200"/>
            <a:ext cx="397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852488"/>
            <a:ext cx="3352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533400"/>
            <a:ext cx="915193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0"/>
            <a:ext cx="883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The divide- and- conquer design paradigm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1910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 altLang="en-US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mtClean="0"/>
              <a:t>• Divide and conquer is just one of several powerful techniques for algorithm design.</a:t>
            </a:r>
            <a:endParaRPr lang="en-US" altLang="en-US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mtClean="0"/>
              <a:t>• Divide- and- conquer algorithms can be analyzed using recurrences and the master method (so   practice this math).</a:t>
            </a:r>
            <a:endParaRPr lang="en-US" altLang="en-US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mtClean="0"/>
              <a:t>• Can lead to more efficient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84188" y="152400"/>
            <a:ext cx="8507412" cy="1400175"/>
          </a:xfrm>
        </p:spPr>
        <p:txBody>
          <a:bodyPr/>
          <a:lstStyle/>
          <a:p>
            <a:r>
              <a:rPr lang="en-US" smtClean="0"/>
              <a:t>Verify our guess [substitution]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565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smtClean="0"/>
              <a:t>Master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55088" cy="4953000"/>
          </a:xfrm>
        </p:spPr>
        <p:txBody>
          <a:bodyPr rtlCol="0">
            <a:normAutofit lnSpcReduction="10000"/>
          </a:bodyPr>
          <a:lstStyle/>
          <a:p>
            <a:pPr marL="342906" indent="-342906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The idea is to solve a class of recurrences that have the form</a:t>
            </a:r>
          </a:p>
          <a:p>
            <a:pPr marL="342906" indent="-342906" algn="ctr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b="1" i="1" dirty="0" smtClean="0"/>
              <a:t>T(n) = </a:t>
            </a:r>
            <a:r>
              <a:rPr lang="en-US" sz="2400" b="1" i="1" dirty="0" err="1" smtClean="0"/>
              <a:t>aT</a:t>
            </a:r>
            <a:r>
              <a:rPr lang="en-US" sz="2400" b="1" i="1" dirty="0" smtClean="0"/>
              <a:t>(n/b) + f(n)</a:t>
            </a:r>
            <a:endParaRPr lang="en-US" sz="2400" b="1" dirty="0" smtClean="0"/>
          </a:p>
          <a:p>
            <a:pPr marL="342906" indent="-342906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b="1" i="1" dirty="0" smtClean="0"/>
              <a:t>Assumptions: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a </a:t>
            </a:r>
            <a:r>
              <a:rPr lang="en-US" sz="2400" b="1" dirty="0" smtClean="0">
                <a:latin typeface="Symbol" pitchFamily="18" charset="2"/>
              </a:rPr>
              <a:t>³</a:t>
            </a:r>
            <a:r>
              <a:rPr lang="en-US" sz="2400" b="1" dirty="0" smtClean="0"/>
              <a:t> </a:t>
            </a:r>
            <a:r>
              <a:rPr lang="da-DK" sz="2400" b="1" dirty="0" smtClean="0"/>
              <a:t>1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b </a:t>
            </a:r>
            <a:r>
              <a:rPr lang="en-US" sz="2400" b="1" dirty="0" smtClean="0"/>
              <a:t>&gt; </a:t>
            </a:r>
            <a:r>
              <a:rPr lang="da-DK" sz="2400" b="1" dirty="0" smtClean="0"/>
              <a:t>1</a:t>
            </a:r>
            <a:r>
              <a:rPr lang="en-US" sz="2400" dirty="0" smtClean="0"/>
              <a:t>, and </a:t>
            </a:r>
            <a:r>
              <a:rPr lang="en-US" sz="2400" b="1" i="1" dirty="0" smtClean="0"/>
              <a:t>f(n)</a:t>
            </a:r>
            <a:r>
              <a:rPr lang="en-US" sz="2400" dirty="0" smtClean="0"/>
              <a:t> is asymptotically positive.</a:t>
            </a:r>
          </a:p>
          <a:p>
            <a:pPr marL="342906" indent="-342906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Abstractly speaking,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dirty="0" smtClean="0"/>
              <a:t> is the runtime for an algorithm and we know that</a:t>
            </a:r>
          </a:p>
          <a:p>
            <a:pPr marL="742962" lvl="1" indent="-285755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000" b="1" i="1" dirty="0" smtClean="0"/>
              <a:t>a</a:t>
            </a:r>
            <a:r>
              <a:rPr lang="en-US" sz="2000" i="1" dirty="0" smtClean="0"/>
              <a:t> </a:t>
            </a:r>
            <a:r>
              <a:rPr lang="en-US" sz="2000" dirty="0" smtClean="0"/>
              <a:t>number of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of size </a:t>
            </a:r>
            <a:r>
              <a:rPr lang="en-US" sz="2000" b="1" i="1" dirty="0" smtClean="0"/>
              <a:t>n/b</a:t>
            </a:r>
            <a:r>
              <a:rPr lang="en-US" sz="2000" dirty="0" smtClean="0"/>
              <a:t> are solved recursively, each in time </a:t>
            </a:r>
            <a:r>
              <a:rPr lang="en-US" sz="2000" b="1" i="1" dirty="0" smtClean="0"/>
              <a:t>T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n/b</a:t>
            </a:r>
            <a:r>
              <a:rPr lang="en-US" sz="2000" b="1" dirty="0" smtClean="0"/>
              <a:t>).</a:t>
            </a:r>
          </a:p>
          <a:p>
            <a:pPr marL="742962" lvl="1" indent="-285755" defTabSz="457207" fontAlgn="auto">
              <a:lnSpc>
                <a:spcPct val="140000"/>
              </a:lnSpc>
              <a:spcBef>
                <a:spcPct val="1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000" b="1" i="1" dirty="0" smtClean="0"/>
              <a:t>f(n)</a:t>
            </a:r>
            <a:r>
              <a:rPr lang="en-US" sz="2000" dirty="0" smtClean="0"/>
              <a:t> is the cost of dividing the problem and combining the results. e.g., In merge-sort                                   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438400" y="5884863"/>
          <a:ext cx="2857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663700" imgH="228600" progId="">
                  <p:embed/>
                </p:oleObj>
              </mc:Choice>
              <mc:Fallback>
                <p:oleObj name="Equation" r:id="rId3" imgW="16637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84863"/>
                        <a:ext cx="2857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…Master Method</a:t>
            </a:r>
          </a:p>
        </p:txBody>
      </p:sp>
      <p:graphicFrame>
        <p:nvGraphicFramePr>
          <p:cNvPr id="1843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1850" y="3784600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406048" imgH="203024" progId="Equation.3">
                  <p:embed/>
                </p:oleObj>
              </mc:Choice>
              <mc:Fallback>
                <p:oleObj name="Equation" r:id="rId3" imgW="406048" imgH="203024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784600"/>
                        <a:ext cx="4064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11950" y="2451100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451100"/>
                        <a:ext cx="4064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86200" y="5154613"/>
          <a:ext cx="6000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406048" imgH="203024" progId="Equation.3">
                  <p:embed/>
                </p:oleObj>
              </mc:Choice>
              <mc:Fallback>
                <p:oleObj name="Equation" r:id="rId6" imgW="406048" imgH="203024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54613"/>
                        <a:ext cx="600075" cy="300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41288" y="838200"/>
          <a:ext cx="877411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hoto Editor Photo" r:id="rId7" imgW="9783541" imgH="5761905" progId="">
                  <p:embed/>
                </p:oleObj>
              </mc:Choice>
              <mc:Fallback>
                <p:oleObj name="Photo Editor Photo" r:id="rId7" imgW="9783541" imgH="576190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838200"/>
                        <a:ext cx="8774112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1475" y="5546725"/>
            <a:ext cx="64754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Split problem into </a:t>
            </a:r>
            <a:r>
              <a:rPr lang="en-US" altLang="en-US" sz="2400" i="1">
                <a:latin typeface="Times New Roman" pitchFamily="18" charset="0"/>
              </a:rPr>
              <a:t>a</a:t>
            </a:r>
            <a:r>
              <a:rPr lang="en-US" altLang="en-US" sz="2400"/>
              <a:t> parts. There are</a:t>
            </a:r>
            <a:br>
              <a:rPr lang="en-US" altLang="en-US" sz="2400"/>
            </a:br>
            <a:r>
              <a:rPr lang="en-US" altLang="en-US" sz="2400">
                <a:latin typeface="Times New Roman" pitchFamily="18" charset="0"/>
              </a:rPr>
              <a:t>log</a:t>
            </a:r>
            <a:r>
              <a:rPr lang="en-US" altLang="en-US" sz="2400" i="1" baseline="-25000">
                <a:latin typeface="Times New Roman" pitchFamily="18" charset="0"/>
              </a:rPr>
              <a:t>b</a:t>
            </a:r>
            <a:r>
              <a:rPr lang="en-US" altLang="en-US" sz="2400" i="1">
                <a:latin typeface="Times New Roman" pitchFamily="18" charset="0"/>
              </a:rPr>
              <a:t>n</a:t>
            </a:r>
            <a:r>
              <a:rPr lang="en-US" altLang="en-US" sz="2400"/>
              <a:t> levels. There are		   leaves.</a:t>
            </a:r>
            <a:endParaRPr lang="en-GB" altLang="en-US" sz="2400">
              <a:latin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548063" y="5916613"/>
          <a:ext cx="1698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9" imgW="927100" imgH="228600" progId="">
                  <p:embed/>
                </p:oleObj>
              </mc:Choice>
              <mc:Fallback>
                <p:oleObj name="Equation" r:id="rId9" imgW="92710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5916613"/>
                        <a:ext cx="1698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4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4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en-US" smtClean="0"/>
              <a:t>…Master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964113"/>
          </a:xfrm>
        </p:spPr>
        <p:txBody>
          <a:bodyPr rtlCol="0">
            <a:normAutofit/>
          </a:bodyPr>
          <a:lstStyle/>
          <a:p>
            <a:pPr marL="342906" indent="-342906" defTabSz="457207" fontAlgn="auto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Iterating the recurrence (expanding the tree) yields</a:t>
            </a:r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i="1" dirty="0" smtClean="0"/>
              <a:t>    T(n) = f(n) + </a:t>
            </a:r>
            <a:r>
              <a:rPr lang="en-US" sz="2400" i="1" dirty="0" err="1" smtClean="0"/>
              <a:t>aT</a:t>
            </a:r>
            <a:r>
              <a:rPr lang="en-US" sz="2400" i="1" dirty="0" smtClean="0"/>
              <a:t>(n/b)</a:t>
            </a:r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i="1" dirty="0" smtClean="0"/>
              <a:t>           = f(n) + 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(n/b) + a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T(n/b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)</a:t>
            </a:r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i="1" dirty="0" smtClean="0"/>
              <a:t>           = f(n) + 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(n/b) + a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f(n/b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) + … </a:t>
            </a:r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i="1" dirty="0" smtClean="0"/>
              <a:t>                   a</a:t>
            </a:r>
            <a:r>
              <a:rPr lang="en-US" sz="2400" i="1" baseline="30000" dirty="0" smtClean="0"/>
              <a:t>log</a:t>
            </a:r>
            <a:r>
              <a:rPr lang="en-US" sz="2400" i="1" baseline="6000" dirty="0" smtClean="0"/>
              <a:t>b</a:t>
            </a:r>
            <a:r>
              <a:rPr lang="en-US" sz="2400" i="1" baseline="30000" dirty="0" smtClean="0"/>
              <a:t>n-1</a:t>
            </a:r>
            <a:r>
              <a:rPr lang="en-US" sz="2400" i="1" dirty="0" smtClean="0"/>
              <a:t>f(n/b</a:t>
            </a:r>
            <a:r>
              <a:rPr lang="en-US" sz="2400" i="1" baseline="30000" dirty="0" smtClean="0"/>
              <a:t>log</a:t>
            </a:r>
            <a:r>
              <a:rPr lang="en-US" sz="2400" i="1" baseline="6000" dirty="0" smtClean="0"/>
              <a:t>b</a:t>
            </a:r>
            <a:r>
              <a:rPr lang="en-US" sz="2400" i="1" baseline="30000" dirty="0" smtClean="0"/>
              <a:t>n-1</a:t>
            </a:r>
            <a:r>
              <a:rPr lang="en-US" sz="2400" i="1" dirty="0" smtClean="0"/>
              <a:t>) + 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log</a:t>
            </a:r>
            <a:r>
              <a:rPr lang="en-US" sz="2400" i="1" baseline="6000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T</a:t>
            </a:r>
            <a:r>
              <a:rPr lang="en-US" sz="2400" i="1" dirty="0" smtClean="0"/>
              <a:t>(1)</a:t>
            </a:r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 sz="900" i="1" dirty="0" smtClean="0"/>
          </a:p>
          <a:p>
            <a:pPr marL="342906" indent="-342906" defTabSz="457207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r>
              <a:rPr lang="en-US" sz="2400" i="1" dirty="0" smtClean="0"/>
              <a:t>    T(n) =</a:t>
            </a:r>
          </a:p>
          <a:p>
            <a:pPr marL="342906" indent="-342906" defTabSz="457207" fontAlgn="auto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 dirty="0" smtClean="0"/>
          </a:p>
          <a:p>
            <a:pPr marL="342906" indent="-342906" defTabSz="457207" fontAlgn="auto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The first term is a division/recombination cost (totaled across all levels of the tree).</a:t>
            </a:r>
          </a:p>
          <a:p>
            <a:pPr marL="342906" indent="-342906" defTabSz="457207" fontAlgn="auto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The second term is </a:t>
            </a:r>
            <a:r>
              <a:rPr lang="da-DK" sz="2400" dirty="0" smtClean="0"/>
              <a:t>the </a:t>
            </a:r>
            <a:r>
              <a:rPr lang="en-US" sz="2400" dirty="0" smtClean="0"/>
              <a:t>cost of doing all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of size 1 (total of all work pushed to leaves).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95400" y="3683000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447172" imgH="444307" progId="Equation.3">
                  <p:embed/>
                </p:oleObj>
              </mc:Choice>
              <mc:Fallback>
                <p:oleObj name="Equation" r:id="rId3" imgW="144717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83000"/>
                        <a:ext cx="3200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altLang="en-US" smtClean="0"/>
              <a:t>Master Method, Intuition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796338" cy="4953000"/>
          </a:xfrm>
        </p:spPr>
        <p:txBody>
          <a:bodyPr rtlCol="0">
            <a:normAutofit/>
          </a:bodyPr>
          <a:lstStyle/>
          <a:p>
            <a:pPr marL="609600" indent="-6096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b="1" dirty="0" smtClean="0"/>
              <a:t>Three</a:t>
            </a:r>
            <a:r>
              <a:rPr lang="en-US" dirty="0" smtClean="0"/>
              <a:t> common cases:</a:t>
            </a:r>
          </a:p>
          <a:p>
            <a:pPr marL="990600" lvl="1" indent="-5334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/>
              <a:t>Running time dominated by cost at leaves.</a:t>
            </a:r>
          </a:p>
          <a:p>
            <a:pPr marL="990600" lvl="1" indent="-5334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/>
              <a:t>Running time evenly distributed throughout the tree.</a:t>
            </a:r>
          </a:p>
          <a:p>
            <a:pPr marL="990600" lvl="1" indent="-5334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/>
              <a:t>Running time dominated by cost at the root.</a:t>
            </a:r>
          </a:p>
          <a:p>
            <a:pPr marL="609600" indent="-6096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To solve the recurrence, we need to identify the dominant term.</a:t>
            </a:r>
          </a:p>
          <a:p>
            <a:pPr marL="609600" indent="-609600" defTabSz="457207" fontAlgn="auto">
              <a:lnSpc>
                <a:spcPct val="16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In each case compare          with</a:t>
            </a:r>
          </a:p>
        </p:txBody>
      </p:sp>
      <p:graphicFrame>
        <p:nvGraphicFramePr>
          <p:cNvPr id="8194" name="AutoShape 4"/>
          <p:cNvGraphicFramePr>
            <a:graphicFrameLocks noChangeAspect="1"/>
          </p:cNvGraphicFramePr>
          <p:nvPr/>
        </p:nvGraphicFramePr>
        <p:xfrm>
          <a:off x="4348163" y="3760788"/>
          <a:ext cx="1844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0" imgH="0" progId="">
                  <p:embed/>
                </p:oleObj>
              </mc:Choice>
              <mc:Fallback>
                <p:oleObj name="Equation" r:id="rId3" imgW="0" imgH="0" progId="">
                  <p:embed/>
                  <p:pic>
                    <p:nvPicPr>
                      <p:cNvPr id="0" name="AutoShap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760788"/>
                        <a:ext cx="1844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140200" y="5715000"/>
          <a:ext cx="812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393529" imgH="228501" progId="">
                  <p:embed/>
                </p:oleObj>
              </mc:Choice>
              <mc:Fallback>
                <p:oleObj name="Equation" r:id="rId4" imgW="393529" imgH="22850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715000"/>
                        <a:ext cx="812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045200" y="5715000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660113" imgH="266584" progId="">
                  <p:embed/>
                </p:oleObj>
              </mc:Choice>
              <mc:Fallback>
                <p:oleObj name="Equation" r:id="rId6" imgW="660113" imgH="26658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5715000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en-US" smtClean="0"/>
              <a:t>Master Method, Case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2638"/>
            <a:ext cx="9144000" cy="4348162"/>
          </a:xfrm>
        </p:spPr>
        <p:txBody>
          <a:bodyPr/>
          <a:lstStyle/>
          <a:p>
            <a:r>
              <a:rPr lang="en-US" altLang="en-US" dirty="0" smtClean="0"/>
              <a:t> If                              for some constant                   then</a:t>
            </a:r>
          </a:p>
          <a:p>
            <a:pPr lvl="1"/>
            <a:r>
              <a:rPr lang="en-US" altLang="en-US" sz="1800" i="1" dirty="0" smtClean="0"/>
              <a:t>f(n)</a:t>
            </a:r>
            <a:r>
              <a:rPr lang="en-US" altLang="en-US" sz="1800" dirty="0" smtClean="0"/>
              <a:t> grows </a:t>
            </a:r>
            <a:r>
              <a:rPr lang="en-US" altLang="en-US" sz="1800" dirty="0" err="1" smtClean="0"/>
              <a:t>polynomially</a:t>
            </a:r>
            <a:r>
              <a:rPr lang="en-US" altLang="en-US" sz="1800" dirty="0" smtClean="0"/>
              <a:t> slower than                   (by factor          ).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The work at the leaf level dominates</a:t>
            </a:r>
          </a:p>
          <a:p>
            <a:pPr lvl="1"/>
            <a:endParaRPr lang="da-DK" altLang="en-US" sz="1800" dirty="0" smtClean="0"/>
          </a:p>
          <a:p>
            <a:pPr lvl="1">
              <a:buFont typeface="Wingdings" pitchFamily="2" charset="2"/>
              <a:buNone/>
            </a:pPr>
            <a:r>
              <a:rPr lang="da-DK" altLang="en-US" sz="1800" dirty="0" smtClean="0"/>
              <a:t>			Cost of all the leaves</a:t>
            </a:r>
          </a:p>
          <a:p>
            <a:pPr lvl="1"/>
            <a:endParaRPr lang="en-US" altLang="en-US" sz="1800" dirty="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831850" y="1981200"/>
          <a:ext cx="2444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294838" imgH="266584" progId="">
                  <p:embed/>
                </p:oleObj>
              </mc:Choice>
              <mc:Fallback>
                <p:oleObj name="Equation" r:id="rId3" imgW="1294838" imgH="26658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981200"/>
                        <a:ext cx="2444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495800" y="2474913"/>
          <a:ext cx="8556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393529" imgH="228501" progId="">
                  <p:embed/>
                </p:oleObj>
              </mc:Choice>
              <mc:Fallback>
                <p:oleObj name="Equation" r:id="rId5" imgW="393529" imgH="22850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74913"/>
                        <a:ext cx="8556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6248400" y="2057400"/>
          <a:ext cx="847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393529" imgH="190417" progId="">
                  <p:embed/>
                </p:oleObj>
              </mc:Choice>
              <mc:Fallback>
                <p:oleObj name="Equation" r:id="rId7" imgW="393529" imgH="1904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057400"/>
                        <a:ext cx="8477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6477000" y="2392363"/>
          <a:ext cx="5175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203112" imgH="228501" progId="">
                  <p:embed/>
                </p:oleObj>
              </mc:Choice>
              <mc:Fallback>
                <p:oleObj name="Equation" r:id="rId9" imgW="203112" imgH="22850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92363"/>
                        <a:ext cx="5175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419600" y="3917950"/>
          <a:ext cx="1447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571252" imgH="228501" progId="">
                  <p:embed/>
                </p:oleObj>
              </mc:Choice>
              <mc:Fallback>
                <p:oleObj name="Equation" r:id="rId11" imgW="571252" imgH="228501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17950"/>
                        <a:ext cx="14478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altLang="en-US" smtClean="0"/>
              <a:t>Master Method, Case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2638"/>
            <a:ext cx="8839200" cy="4195762"/>
          </a:xfrm>
        </p:spPr>
        <p:txBody>
          <a:bodyPr/>
          <a:lstStyle/>
          <a:p>
            <a:r>
              <a:rPr lang="en-US" altLang="en-US" smtClean="0"/>
              <a:t> If                                        then</a:t>
            </a:r>
          </a:p>
          <a:p>
            <a:pPr lvl="1"/>
            <a:r>
              <a:rPr lang="en-US" altLang="en-US" sz="1800" smtClean="0"/>
              <a:t>                         and                        </a:t>
            </a:r>
            <a:r>
              <a:rPr lang="da-DK" altLang="en-US" sz="1800" smtClean="0"/>
              <a:t>are asymptotically the same</a:t>
            </a:r>
          </a:p>
          <a:p>
            <a:pPr lvl="1"/>
            <a:endParaRPr lang="en-US" altLang="en-US" sz="1800" smtClean="0"/>
          </a:p>
          <a:p>
            <a:r>
              <a:rPr lang="en-US" altLang="en-US" b="1" smtClean="0"/>
              <a:t>The work is distributed equally throughout the </a:t>
            </a:r>
            <a:r>
              <a:rPr lang="da-DK" altLang="en-US" b="1" smtClean="0"/>
              <a:t>tree</a:t>
            </a:r>
          </a:p>
          <a:p>
            <a:pPr lvl="3">
              <a:buFont typeface="Wingdings 3" pitchFamily="18" charset="2"/>
              <a:buNone/>
            </a:pPr>
            <a:endParaRPr lang="da-DK" altLang="en-US" sz="1200" b="1" smtClean="0"/>
          </a:p>
          <a:p>
            <a:pPr lvl="3">
              <a:buFont typeface="Wingdings 3" pitchFamily="18" charset="2"/>
              <a:buNone/>
            </a:pPr>
            <a:r>
              <a:rPr lang="en-US" altLang="en-US" sz="1800" smtClean="0"/>
              <a:t>(level cost)(number of levels)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14400" y="1981200"/>
          <a:ext cx="2360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180588" imgH="266584" progId="">
                  <p:embed/>
                </p:oleObj>
              </mc:Choice>
              <mc:Fallback>
                <p:oleObj name="Equation" r:id="rId3" imgW="1180588" imgH="26658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3606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066800" y="2438400"/>
          <a:ext cx="835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393529" imgH="228501" progId="">
                  <p:embed/>
                </p:oleObj>
              </mc:Choice>
              <mc:Fallback>
                <p:oleObj name="Equation" r:id="rId5" imgW="393529" imgH="22850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8350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133600" y="4800600"/>
          <a:ext cx="31321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7" imgW="1422400" imgH="266700" progId="">
                  <p:embed/>
                </p:oleObj>
              </mc:Choice>
              <mc:Fallback>
                <p:oleObj name="Equation" r:id="rId7" imgW="1422400" imgH="2667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31321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2819400" y="2438400"/>
          <a:ext cx="893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9" imgW="393529" imgH="228501" progId="">
                  <p:embed/>
                </p:oleObj>
              </mc:Choice>
              <mc:Fallback>
                <p:oleObj name="Equation" r:id="rId9" imgW="393529" imgH="22850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89376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en-US" smtClean="0"/>
              <a:t>Master Method, Case 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2638"/>
            <a:ext cx="9144000" cy="4195762"/>
          </a:xfrm>
        </p:spPr>
        <p:txBody>
          <a:bodyPr/>
          <a:lstStyle/>
          <a:p>
            <a:r>
              <a:rPr lang="en-US" altLang="en-US" dirty="0" smtClean="0"/>
              <a:t>If                                    for some constant                     then</a:t>
            </a:r>
          </a:p>
          <a:p>
            <a:pPr lvl="1"/>
            <a:r>
              <a:rPr lang="en-US" altLang="en-US" sz="1800" dirty="0" smtClean="0"/>
              <a:t>Inverse of Case 1</a:t>
            </a:r>
          </a:p>
          <a:p>
            <a:pPr lvl="1"/>
            <a:r>
              <a:rPr lang="en-US" altLang="en-US" sz="1800" i="1" dirty="0" smtClean="0"/>
              <a:t>f(n)</a:t>
            </a:r>
            <a:r>
              <a:rPr lang="en-US" altLang="en-US" sz="1800" dirty="0" smtClean="0"/>
              <a:t> grows </a:t>
            </a:r>
            <a:r>
              <a:rPr lang="en-US" altLang="en-US" sz="1800" dirty="0" err="1" smtClean="0"/>
              <a:t>polynomially</a:t>
            </a:r>
            <a:r>
              <a:rPr lang="en-US" altLang="en-US" sz="1800" dirty="0" smtClean="0"/>
              <a:t> </a:t>
            </a:r>
            <a:r>
              <a:rPr lang="da-DK" altLang="en-US" sz="1800" dirty="0" smtClean="0"/>
              <a:t>faster</a:t>
            </a:r>
            <a:r>
              <a:rPr lang="en-US" altLang="en-US" sz="1800" dirty="0" smtClean="0"/>
              <a:t> than  </a:t>
            </a:r>
          </a:p>
          <a:p>
            <a:pPr lvl="1"/>
            <a:r>
              <a:rPr lang="en-US" altLang="en-US" sz="1800" dirty="0" smtClean="0"/>
              <a:t>Also need a “regularity” condition </a:t>
            </a:r>
          </a:p>
          <a:p>
            <a:pPr lvl="1"/>
            <a:endParaRPr lang="en-US" altLang="en-US" sz="1800" dirty="0" smtClean="0"/>
          </a:p>
          <a:p>
            <a:r>
              <a:rPr lang="en-US" altLang="en-US" b="1" dirty="0" smtClean="0"/>
              <a:t>The work at the root dominates</a:t>
            </a:r>
          </a:p>
          <a:p>
            <a:endParaRPr lang="en-US" altLang="en-US" b="1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/>
              <a:t>			division/recombination cost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38213" y="1954213"/>
          <a:ext cx="2719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294838" imgH="266584" progId="">
                  <p:embed/>
                </p:oleObj>
              </mc:Choice>
              <mc:Fallback>
                <p:oleObj name="Equation" r:id="rId3" imgW="1294838" imgH="26658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954213"/>
                        <a:ext cx="271938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4559300" y="3124200"/>
          <a:ext cx="927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393529" imgH="228501" progId="">
                  <p:embed/>
                </p:oleObj>
              </mc:Choice>
              <mc:Fallback>
                <p:oleObj name="Equation" r:id="rId5" imgW="393529" imgH="22850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124200"/>
                        <a:ext cx="927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898525" y="3898900"/>
          <a:ext cx="6927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3771900" imgH="241300" progId="">
                  <p:embed/>
                </p:oleObj>
              </mc:Choice>
              <mc:Fallback>
                <p:oleObj name="Equation" r:id="rId7" imgW="3771900" imgH="2413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898900"/>
                        <a:ext cx="69278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971800" y="5486400"/>
          <a:ext cx="2339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1143000" imgH="228600" progId="">
                  <p:embed/>
                </p:oleObj>
              </mc:Choice>
              <mc:Fallback>
                <p:oleObj name="Equation" r:id="rId9" imgW="114300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23399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ChangeAspect="1"/>
          </p:cNvGraphicFramePr>
          <p:nvPr/>
        </p:nvGraphicFramePr>
        <p:xfrm>
          <a:off x="6796087" y="2043113"/>
          <a:ext cx="9763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1" imgW="393529" imgH="190417" progId="">
                  <p:embed/>
                </p:oleObj>
              </mc:Choice>
              <mc:Fallback>
                <p:oleObj name="Equation" r:id="rId11" imgW="393529" imgH="1904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7" y="2043113"/>
                        <a:ext cx="97631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019175"/>
          </a:xfrm>
        </p:spPr>
        <p:txBody>
          <a:bodyPr/>
          <a:lstStyle/>
          <a:p>
            <a:r>
              <a:rPr lang="da-DK" altLang="en-US" smtClean="0"/>
              <a:t>Master Theorem, Summarized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en-US" smtClean="0"/>
              <a:t>Given: recurrence of the form </a:t>
            </a:r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mtClean="0"/>
          </a:p>
          <a:p>
            <a:pPr>
              <a:lnSpc>
                <a:spcPct val="90000"/>
              </a:lnSpc>
            </a:pPr>
            <a:endParaRPr lang="da-DK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246688" y="1604963"/>
          <a:ext cx="3336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435100" imgH="203200" progId="">
                  <p:embed/>
                </p:oleObj>
              </mc:Choice>
              <mc:Fallback>
                <p:oleObj name="Equation" r:id="rId3" imgW="1435100" imgH="20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1604963"/>
                        <a:ext cx="33369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058863" y="2149475"/>
          <a:ext cx="69850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4051300" imgH="1955800" progId="">
                  <p:embed/>
                </p:oleObj>
              </mc:Choice>
              <mc:Fallback>
                <p:oleObj name="Equation" r:id="rId5" imgW="4051300" imgH="1955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149475"/>
                        <a:ext cx="6985000" cy="392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The divide- and- conquer design paradigm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b="1" i="1" smtClean="0"/>
              <a:t>1. </a:t>
            </a:r>
            <a:r>
              <a:rPr lang="en-US" altLang="en-US" b="1" i="1" smtClean="0">
                <a:solidFill>
                  <a:srgbClr val="080808"/>
                </a:solidFill>
              </a:rPr>
              <a:t>Divide </a:t>
            </a:r>
            <a:r>
              <a:rPr lang="en-US" altLang="en-US" smtClean="0"/>
              <a:t>the problem (instance) into subproblems.</a:t>
            </a:r>
            <a:endParaRPr lang="en-US" altLang="en-US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b="1" i="1" smtClean="0"/>
              <a:t>2. </a:t>
            </a:r>
            <a:r>
              <a:rPr lang="en-US" altLang="en-US" b="1" i="1" smtClean="0">
                <a:solidFill>
                  <a:srgbClr val="080808"/>
                </a:solidFill>
              </a:rPr>
              <a:t>Conquer</a:t>
            </a:r>
            <a:r>
              <a:rPr lang="en-US" altLang="en-US" b="1" i="1" smtClean="0"/>
              <a:t> </a:t>
            </a:r>
            <a:r>
              <a:rPr lang="en-US" altLang="en-US" smtClean="0"/>
              <a:t>the subproblems by solving them recursively.</a:t>
            </a:r>
            <a:endParaRPr lang="en-US" altLang="en-US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b="1" i="1" smtClean="0"/>
              <a:t>3. </a:t>
            </a:r>
            <a:r>
              <a:rPr lang="en-US" altLang="en-US" b="1" i="1" smtClean="0">
                <a:solidFill>
                  <a:srgbClr val="080808"/>
                </a:solidFill>
              </a:rPr>
              <a:t>Combine</a:t>
            </a:r>
            <a:r>
              <a:rPr lang="en-US" altLang="en-US" b="1" i="1" smtClean="0"/>
              <a:t> </a:t>
            </a:r>
            <a:r>
              <a:rPr lang="en-US" altLang="en-US" smtClean="0"/>
              <a:t>subproblem solutions.</a:t>
            </a:r>
            <a:endParaRPr lang="en-US" altLang="en-US" smtClean="0">
              <a:cs typeface="Times New Roman" pitchFamily="18" charset="0"/>
            </a:endParaRP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da-DK" altLang="en-US" smtClean="0"/>
              <a:t>Strategy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460500"/>
            <a:ext cx="8358188" cy="2135188"/>
          </a:xfrm>
        </p:spPr>
        <p:txBody>
          <a:bodyPr rtlCol="0">
            <a:normAutofit lnSpcReduction="10000"/>
          </a:bodyPr>
          <a:lstStyle/>
          <a:p>
            <a:pPr marL="609600" indent="-609600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AutoNum type="arabicPeriod"/>
              <a:defRPr/>
            </a:pPr>
            <a:r>
              <a:rPr lang="da-DK" b="1" dirty="0" smtClean="0"/>
              <a:t>Extract </a:t>
            </a:r>
            <a:r>
              <a:rPr lang="da-DK" b="1" i="1" dirty="0" smtClean="0"/>
              <a:t>a</a:t>
            </a:r>
            <a:r>
              <a:rPr lang="da-DK" b="1" dirty="0" smtClean="0"/>
              <a:t>, </a:t>
            </a:r>
            <a:r>
              <a:rPr lang="da-DK" b="1" i="1" dirty="0" smtClean="0"/>
              <a:t>b</a:t>
            </a:r>
            <a:r>
              <a:rPr lang="da-DK" b="1" dirty="0" smtClean="0"/>
              <a:t>, </a:t>
            </a:r>
            <a:r>
              <a:rPr lang="da-DK" dirty="0" smtClean="0"/>
              <a:t>and</a:t>
            </a:r>
            <a:r>
              <a:rPr lang="da-DK" b="1" dirty="0" smtClean="0"/>
              <a:t> </a:t>
            </a:r>
            <a:r>
              <a:rPr lang="da-DK" b="1" i="1" dirty="0" smtClean="0"/>
              <a:t>f(n)</a:t>
            </a:r>
            <a:r>
              <a:rPr lang="da-DK" b="1" dirty="0" smtClean="0"/>
              <a:t> </a:t>
            </a:r>
            <a:r>
              <a:rPr lang="da-DK" dirty="0" smtClean="0"/>
              <a:t>from a given recurrence</a:t>
            </a:r>
          </a:p>
          <a:p>
            <a:pPr marL="609600" indent="-609600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AutoNum type="arabicPeriod"/>
              <a:defRPr/>
            </a:pPr>
            <a:r>
              <a:rPr lang="da-DK" b="1" dirty="0" smtClean="0"/>
              <a:t>Determine </a:t>
            </a:r>
            <a:r>
              <a:rPr lang="en-US" b="1" i="1" dirty="0" err="1" smtClean="0"/>
              <a:t>n</a:t>
            </a:r>
            <a:r>
              <a:rPr lang="en-US" b="1" i="1" baseline="30000" dirty="0" err="1" smtClean="0"/>
              <a:t>log</a:t>
            </a:r>
            <a:r>
              <a:rPr lang="en-US" b="1" i="1" baseline="8000" dirty="0" err="1" smtClean="0"/>
              <a:t>b</a:t>
            </a:r>
            <a:r>
              <a:rPr lang="en-US" b="1" i="1" baseline="30000" dirty="0" smtClean="0"/>
              <a:t> a</a:t>
            </a:r>
            <a:r>
              <a:rPr lang="da-DK" b="1" dirty="0" smtClean="0"/>
              <a:t> </a:t>
            </a:r>
          </a:p>
          <a:p>
            <a:pPr marL="609600" indent="-609600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AutoNum type="arabicPeriod"/>
              <a:defRPr/>
            </a:pPr>
            <a:r>
              <a:rPr lang="da-DK" b="1" dirty="0" smtClean="0"/>
              <a:t>Compare </a:t>
            </a:r>
            <a:r>
              <a:rPr lang="da-DK" b="1" i="1" dirty="0" smtClean="0"/>
              <a:t>f(n)</a:t>
            </a:r>
            <a:r>
              <a:rPr lang="da-DK" b="1" dirty="0" smtClean="0"/>
              <a:t> </a:t>
            </a:r>
            <a:r>
              <a:rPr lang="da-DK" dirty="0" smtClean="0"/>
              <a:t>and</a:t>
            </a:r>
            <a:r>
              <a:rPr lang="da-DK" b="1" dirty="0" smtClean="0"/>
              <a:t> </a:t>
            </a:r>
            <a:r>
              <a:rPr lang="en-US" b="1" i="1" dirty="0" err="1" smtClean="0"/>
              <a:t>n</a:t>
            </a:r>
            <a:r>
              <a:rPr lang="en-US" b="1" i="1" baseline="30000" dirty="0" err="1" smtClean="0"/>
              <a:t>log</a:t>
            </a:r>
            <a:r>
              <a:rPr lang="en-US" b="1" i="1" baseline="8000" dirty="0" err="1" smtClean="0"/>
              <a:t>b</a:t>
            </a:r>
            <a:r>
              <a:rPr lang="en-US" b="1" i="1" baseline="30000" dirty="0" smtClean="0"/>
              <a:t> a</a:t>
            </a:r>
            <a:r>
              <a:rPr lang="da-DK" b="1" dirty="0" smtClean="0"/>
              <a:t> asymptotically </a:t>
            </a:r>
          </a:p>
          <a:p>
            <a:pPr marL="609600" indent="-609600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AutoNum type="arabicPeriod"/>
              <a:defRPr/>
            </a:pPr>
            <a:r>
              <a:rPr lang="da-DK" b="1" dirty="0" smtClean="0"/>
              <a:t>Determine </a:t>
            </a:r>
            <a:r>
              <a:rPr lang="da-DK" dirty="0" smtClean="0"/>
              <a:t>appropriate</a:t>
            </a:r>
            <a:r>
              <a:rPr lang="da-DK" b="1" dirty="0" smtClean="0"/>
              <a:t> MT case and apply it</a:t>
            </a:r>
          </a:p>
          <a:p>
            <a:pPr marL="609600" indent="-609600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None/>
              <a:defRPr/>
            </a:pPr>
            <a:endParaRPr lang="da-DK" sz="1400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7700" y="3824288"/>
            <a:ext cx="7505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Merge sort: T(n) = 2T(n/2) +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(n)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a=2, b=2, f(n)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(n)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n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n)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 Case 2: T(n)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 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 log n)</a:t>
            </a:r>
            <a:r>
              <a:rPr 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1400175"/>
          </a:xfrm>
        </p:spPr>
        <p:txBody>
          <a:bodyPr/>
          <a:lstStyle/>
          <a:p>
            <a:r>
              <a:rPr lang="da-DK" altLang="en-US" smtClean="0"/>
              <a:t>Examples of </a:t>
            </a:r>
            <a:r>
              <a:rPr lang="en-US" altLang="en-US" smtClean="0"/>
              <a:t>Master Method</a:t>
            </a:r>
            <a:endParaRPr lang="da-DK" altLang="en-US" smtClean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54075" y="1716088"/>
            <a:ext cx="7191375" cy="193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b="1">
                <a:latin typeface="Courier New" pitchFamily="49" charset="0"/>
              </a:rPr>
              <a:t>BinarySearch</a:t>
            </a:r>
            <a:r>
              <a:rPr lang="en-US" altLang="en-US" sz="2000">
                <a:latin typeface="Courier New" pitchFamily="49" charset="0"/>
              </a:rPr>
              <a:t>(A, l, r, q):</a:t>
            </a:r>
            <a:endParaRPr lang="en-GB" altLang="en-US" sz="2000">
              <a:latin typeface="Courier New" pitchFamily="49" charset="0"/>
            </a:endParaRPr>
          </a:p>
          <a:p>
            <a:pPr>
              <a:defRPr/>
            </a:pPr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000">
                <a:latin typeface="Courier New" pitchFamily="49" charset="0"/>
              </a:rPr>
              <a:t>m := </a:t>
            </a:r>
            <a:r>
              <a:rPr lang="en-GB" altLang="en-US" sz="2000">
                <a:latin typeface="Courier New" pitchFamily="49" charset="0"/>
              </a:rPr>
              <a:t>(l+r)/2</a:t>
            </a:r>
            <a:r>
              <a:rPr lang="en-US" altLang="en-US" sz="2000" b="1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en-US" sz="2000" b="1">
                <a:latin typeface="Courier New" pitchFamily="49" charset="0"/>
              </a:rPr>
              <a:t>   if </a:t>
            </a:r>
            <a:r>
              <a:rPr lang="en-US" altLang="en-US" sz="2000">
                <a:latin typeface="Courier New" pitchFamily="49" charset="0"/>
              </a:rPr>
              <a:t>A[m]=q </a:t>
            </a:r>
            <a:r>
              <a:rPr lang="en-US" altLang="en-US" sz="2000" b="1">
                <a:latin typeface="Courier New" pitchFamily="49" charset="0"/>
              </a:rPr>
              <a:t>then return </a:t>
            </a:r>
            <a:r>
              <a:rPr lang="en-US" altLang="en-US" sz="2000">
                <a:latin typeface="Courier New" pitchFamily="49" charset="0"/>
              </a:rPr>
              <a:t>m</a:t>
            </a:r>
            <a:endParaRPr lang="en-GB" altLang="en-US" sz="2000">
              <a:latin typeface="Courier New" pitchFamily="49" charset="0"/>
            </a:endParaRPr>
          </a:p>
          <a:p>
            <a:pPr>
              <a:defRPr/>
            </a:pPr>
            <a:r>
              <a:rPr lang="en-GB" altLang="en-US" sz="2000">
                <a:latin typeface="Courier New" pitchFamily="49" charset="0"/>
              </a:rPr>
              <a:t>   </a:t>
            </a:r>
            <a:r>
              <a:rPr lang="en-GB" altLang="en-US" sz="2000" b="1">
                <a:latin typeface="Courier New" pitchFamily="49" charset="0"/>
              </a:rPr>
              <a:t>else if </a:t>
            </a:r>
            <a:r>
              <a:rPr lang="en-GB" altLang="en-US" sz="2000">
                <a:latin typeface="Courier New" pitchFamily="49" charset="0"/>
              </a:rPr>
              <a:t>A[m]&gt;q </a:t>
            </a:r>
            <a:r>
              <a:rPr lang="en-GB" altLang="en-US" sz="2000" b="1">
                <a:latin typeface="Courier New" pitchFamily="49" charset="0"/>
              </a:rPr>
              <a:t>then</a:t>
            </a:r>
            <a:r>
              <a:rPr lang="en-GB" altLang="en-US" sz="200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GB" altLang="en-US" sz="2000">
                <a:latin typeface="Courier New" pitchFamily="49" charset="0"/>
              </a:rPr>
              <a:t>        </a:t>
            </a:r>
            <a:r>
              <a:rPr lang="en-GB" altLang="en-US" sz="2000" b="1">
                <a:latin typeface="Courier New" pitchFamily="49" charset="0"/>
              </a:rPr>
              <a:t>BinarySearch</a:t>
            </a:r>
            <a:r>
              <a:rPr lang="en-GB" altLang="en-US" sz="2000">
                <a:latin typeface="Courier New" pitchFamily="49" charset="0"/>
              </a:rPr>
              <a:t>(A, l, m-1, q)</a:t>
            </a:r>
          </a:p>
          <a:p>
            <a:pPr>
              <a:defRPr/>
            </a:pPr>
            <a:r>
              <a:rPr lang="en-GB" altLang="en-US" sz="2000">
                <a:latin typeface="Courier New" pitchFamily="49" charset="0"/>
              </a:rPr>
              <a:t>   </a:t>
            </a:r>
            <a:r>
              <a:rPr lang="en-GB" altLang="en-US" sz="2000" b="1">
                <a:latin typeface="Courier New" pitchFamily="49" charset="0"/>
              </a:rPr>
              <a:t>else BinarySearch</a:t>
            </a:r>
            <a:r>
              <a:rPr lang="en-GB" altLang="en-US" sz="2000">
                <a:latin typeface="Courier New" pitchFamily="49" charset="0"/>
              </a:rPr>
              <a:t>(A, m+1, r, q)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81063" y="4046538"/>
            <a:ext cx="7505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T(n) = T(n/2) + 1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1.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a=1, b=2, f(n) = 1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1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1)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 Case 2: T(n)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da-DK" altLang="en-US" smtClean="0"/>
              <a:t>...Examples of </a:t>
            </a:r>
            <a:r>
              <a:rPr lang="en-US" altLang="en-US" smtClean="0"/>
              <a:t>Master Method</a:t>
            </a:r>
            <a:endParaRPr lang="da-DK" altLang="en-US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23900" y="1752600"/>
            <a:ext cx="75057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T(n) = 9T(n/3) + n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 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a=9, b=3, f(n) = n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  n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9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n</a:t>
            </a:r>
            <a:r>
              <a:rPr lang="en-US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n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9 - 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with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 1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 Case 1: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T(n) =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sym typeface="Wingdings" pitchFamily="2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0"/>
            <a:ext cx="7056437" cy="1400175"/>
          </a:xfrm>
        </p:spPr>
        <p:txBody>
          <a:bodyPr/>
          <a:lstStyle/>
          <a:p>
            <a:r>
              <a:rPr lang="da-DK" altLang="en-US" smtClean="0"/>
              <a:t>...Examples of Master Method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92138" y="1143000"/>
            <a:ext cx="8240712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T(n) = 3T(n/4) + n log n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a=3, b=4, f(n) = n log n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0.792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3.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 log n =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W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log</a:t>
            </a:r>
            <a:r>
              <a:rPr lang="en-US" sz="2400" b="1" i="1" baseline="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 + 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with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 0.208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 Case 3: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regularity condition: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af(n/b) &lt;= cf(n)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/>
            </a:r>
            <a:b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</a:b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af(n/b) = 3(n/4)log(n/4) &lt;=  (3/4)nlog n = cf(n)       ;with c=3/4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T(n) =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sym typeface="Wingdings" pitchFamily="2" charset="2"/>
              </a:rPr>
              <a:t>Q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(n log n)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 &amp; Readings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CLRS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Chapter: 4 (4.1-4.3)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4.4 for bedtime reading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Exercises</a:t>
            </a:r>
          </a:p>
          <a:p>
            <a:pPr lvl="2">
              <a:lnSpc>
                <a:spcPct val="90000"/>
              </a:lnSpc>
              <a:buFont typeface="Arial" charset="0"/>
              <a:buChar char="♦"/>
            </a:pPr>
            <a:r>
              <a:rPr lang="en-US" altLang="en-US" smtClean="0"/>
              <a:t>4.1, 4.2, 4.3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Problems</a:t>
            </a:r>
          </a:p>
          <a:p>
            <a:pPr lvl="2">
              <a:lnSpc>
                <a:spcPct val="90000"/>
              </a:lnSpc>
              <a:buFont typeface="Arial" charset="0"/>
              <a:buChar char="♦"/>
            </a:pPr>
            <a:r>
              <a:rPr lang="en-US" altLang="en-US" smtClean="0"/>
              <a:t>4-1, 4-4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HSR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Chapter: 3 (3.1-3.6)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Examples: 3.1-3.5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Exercises: 3.1 (1, 2), 3.2 (1, 3-6),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050212" cy="7905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b="1" dirty="0" smtClean="0"/>
              <a:t>The divide- and- conquer design paradigm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Example: </a:t>
            </a:r>
            <a:r>
              <a:rPr lang="en-US" altLang="en-US" sz="2400" smtClean="0">
                <a:cs typeface="Times New Roman" pitchFamily="18" charset="0"/>
              </a:rPr>
              <a:t> </a:t>
            </a:r>
            <a:r>
              <a:rPr lang="en-US" altLang="en-US" sz="2400" b="1" smtClean="0"/>
              <a:t>merge sort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b="1" i="1" smtClean="0"/>
              <a:t>1. </a:t>
            </a:r>
            <a:r>
              <a:rPr lang="en-US" altLang="en-US" sz="2400" b="1" i="1" smtClean="0">
                <a:solidFill>
                  <a:srgbClr val="080808"/>
                </a:solidFill>
              </a:rPr>
              <a:t>Divide:</a:t>
            </a:r>
            <a:r>
              <a:rPr lang="en-US" altLang="en-US" sz="2400" b="1" i="1" smtClean="0"/>
              <a:t> </a:t>
            </a:r>
            <a:r>
              <a:rPr lang="en-US" altLang="en-US" sz="2400" smtClean="0"/>
              <a:t>Trivial (array is halved).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b="1" i="1" smtClean="0"/>
              <a:t>2. </a:t>
            </a:r>
            <a:r>
              <a:rPr lang="en-US" altLang="en-US" sz="2400" b="1" i="1" smtClean="0">
                <a:solidFill>
                  <a:srgbClr val="080808"/>
                </a:solidFill>
              </a:rPr>
              <a:t>Conquer:</a:t>
            </a:r>
            <a:r>
              <a:rPr lang="en-US" altLang="en-US" sz="2400" b="1" i="1" smtClean="0"/>
              <a:t> </a:t>
            </a:r>
            <a:r>
              <a:rPr lang="en-US" altLang="en-US" sz="2400" smtClean="0"/>
              <a:t>Recursively sort 2 subarrays.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b="1" i="1" smtClean="0"/>
              <a:t>3. </a:t>
            </a:r>
            <a:r>
              <a:rPr lang="en-US" altLang="en-US" sz="2400" b="1" i="1" smtClean="0">
                <a:solidFill>
                  <a:srgbClr val="080808"/>
                </a:solidFill>
              </a:rPr>
              <a:t>Combine:</a:t>
            </a:r>
            <a:r>
              <a:rPr lang="en-US" altLang="en-US" sz="2400" b="1" i="1" smtClean="0"/>
              <a:t> </a:t>
            </a:r>
            <a:r>
              <a:rPr lang="en-US" altLang="en-US" sz="2400" smtClean="0"/>
              <a:t>Linear- time merge.</a:t>
            </a:r>
          </a:p>
          <a:p>
            <a:pPr>
              <a:buFontTx/>
              <a:buNone/>
            </a:pPr>
            <a:r>
              <a:rPr lang="en-US" altLang="en-US" sz="2400" b="1" smtClean="0"/>
              <a:t>Recurrence for merge sort</a:t>
            </a:r>
            <a:endParaRPr lang="en-US" altLang="en-US" sz="240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2200" smtClean="0"/>
              <a:t>Let T( </a:t>
            </a:r>
            <a:r>
              <a:rPr lang="en-US" altLang="en-US" sz="2200" i="1" smtClean="0"/>
              <a:t>n</a:t>
            </a:r>
            <a:r>
              <a:rPr lang="en-US" altLang="en-US" sz="2200" smtClean="0"/>
              <a:t> ) = Time required for size </a:t>
            </a:r>
            <a:r>
              <a:rPr lang="en-US" altLang="en-US" sz="2200" i="1" smtClean="0"/>
              <a:t>n</a:t>
            </a:r>
          </a:p>
          <a:p>
            <a:pPr>
              <a:buFontTx/>
              <a:buNone/>
            </a:pP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mtClean="0"/>
              <a:t>T( </a:t>
            </a:r>
            <a:r>
              <a:rPr lang="en-US" altLang="en-US" i="1" smtClean="0"/>
              <a:t>n</a:t>
            </a:r>
            <a:r>
              <a:rPr lang="en-US" altLang="en-US" smtClean="0"/>
              <a:t> ) </a:t>
            </a:r>
            <a:r>
              <a:rPr lang="en-US" altLang="en-US" smtClean="0">
                <a:solidFill>
                  <a:srgbClr val="080808"/>
                </a:solidFill>
              </a:rPr>
              <a:t>=	        	</a:t>
            </a:r>
            <a:r>
              <a:rPr lang="en-US" altLang="en-US" i="1" smtClean="0">
                <a:solidFill>
                  <a:srgbClr val="080808"/>
                </a:solidFill>
              </a:rPr>
              <a:t>             </a:t>
            </a:r>
          </a:p>
          <a:p>
            <a:pPr>
              <a:buFontTx/>
              <a:buNone/>
            </a:pPr>
            <a:r>
              <a:rPr lang="en-US" altLang="en-US" i="1" smtClean="0">
                <a:solidFill>
                  <a:srgbClr val="080808"/>
                </a:solidFill>
              </a:rPr>
              <a:t>          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724150" y="5929313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140325" y="59166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057400" y="51228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146425" y="5091113"/>
            <a:ext cx="1654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 n / 2) 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638800" y="5153025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 n)</a:t>
            </a:r>
            <a:endParaRPr lang="en-US" sz="3200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2667000" y="5211763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162550" y="51990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838200" y="5776913"/>
            <a:ext cx="190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Number Of Subproblems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3000375" y="5773738"/>
            <a:ext cx="2209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Time required for each Subproblem</a:t>
            </a:r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5486400" y="55864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5638800" y="5778500"/>
            <a:ext cx="2133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Work Dividing and Combining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7543800" y="4332288"/>
            <a:ext cx="12192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i="1"/>
              <a:t>Sub-problem </a:t>
            </a:r>
          </a:p>
          <a:p>
            <a:pPr eaLnBrk="1" hangingPunct="1"/>
            <a:r>
              <a:rPr lang="en-US" altLang="en-US" b="1" i="1"/>
              <a:t>Size (n/2)</a:t>
            </a:r>
            <a:endParaRPr lang="en-US" altLang="en-US"/>
          </a:p>
        </p:txBody>
      </p:sp>
      <p:cxnSp>
        <p:nvCxnSpPr>
          <p:cNvPr id="62488" name="AutoShape 24"/>
          <p:cNvCxnSpPr>
            <a:cxnSpLocks noChangeShapeType="1"/>
            <a:stCxn id="62487" idx="1"/>
            <a:endCxn id="62477" idx="0"/>
          </p:cNvCxnSpPr>
          <p:nvPr/>
        </p:nvCxnSpPr>
        <p:spPr bwMode="auto">
          <a:xfrm rot="10800000" flipV="1">
            <a:off x="3973513" y="4795838"/>
            <a:ext cx="3570287" cy="295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/>
      <p:bldP spid="62475" grpId="0"/>
      <p:bldP spid="62476" grpId="0"/>
      <p:bldP spid="62477" grpId="0"/>
      <p:bldP spid="62478" grpId="0"/>
      <p:bldP spid="62479" grpId="0"/>
      <p:bldP spid="62480" grpId="0"/>
      <p:bldP spid="62481" grpId="0" animBg="1"/>
      <p:bldP spid="62482" grpId="0" animBg="1"/>
      <p:bldP spid="62484" grpId="0" animBg="1"/>
      <p:bldP spid="624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52400"/>
            <a:ext cx="7056437" cy="1400175"/>
          </a:xfrm>
        </p:spPr>
        <p:txBody>
          <a:bodyPr/>
          <a:lstStyle/>
          <a:p>
            <a:r>
              <a:rPr lang="en-US" altLang="en-US" smtClean="0"/>
              <a:t>The divide- and- conquer design paradigm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530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080808"/>
                </a:solidFill>
              </a:rPr>
              <a:t>Binary search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80808"/>
                </a:solidFill>
              </a:rPr>
              <a:t>Find an element in a sorted array: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smtClean="0">
                <a:solidFill>
                  <a:srgbClr val="080808"/>
                </a:solidFill>
              </a:rPr>
              <a:t>1. Divide: </a:t>
            </a:r>
            <a:r>
              <a:rPr lang="en-US" altLang="en-US" smtClean="0">
                <a:solidFill>
                  <a:srgbClr val="080808"/>
                </a:solidFill>
              </a:rPr>
              <a:t>Check middle element.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smtClean="0">
                <a:solidFill>
                  <a:srgbClr val="080808"/>
                </a:solidFill>
              </a:rPr>
              <a:t>2. Conquer: </a:t>
            </a:r>
            <a:r>
              <a:rPr lang="en-US" altLang="en-US" smtClean="0">
                <a:solidFill>
                  <a:srgbClr val="080808"/>
                </a:solidFill>
              </a:rPr>
              <a:t>Recursively search 1 subarray.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smtClean="0">
                <a:solidFill>
                  <a:srgbClr val="080808"/>
                </a:solidFill>
              </a:rPr>
              <a:t>3. Combine: </a:t>
            </a:r>
            <a:r>
              <a:rPr lang="en-US" altLang="en-US" smtClean="0">
                <a:solidFill>
                  <a:srgbClr val="080808"/>
                </a:solidFill>
              </a:rPr>
              <a:t>Trivial.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080808"/>
                </a:solidFill>
              </a:rPr>
              <a:t>Recurrence for binary search</a:t>
            </a:r>
            <a:endParaRPr lang="en-US" altLang="en-US" smtClean="0">
              <a:solidFill>
                <a:srgbClr val="080808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80808"/>
                </a:solidFill>
              </a:rPr>
              <a:t> T( n) =	</a:t>
            </a:r>
            <a:r>
              <a:rPr lang="en-US" altLang="en-US" i="1" smtClean="0">
                <a:solidFill>
                  <a:srgbClr val="080808"/>
                </a:solidFill>
              </a:rPr>
              <a:t>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rgbClr val="080808"/>
                </a:solidFill>
              </a:rPr>
              <a:t>         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800350" y="55308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16525" y="55181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133600" y="4724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276600" y="4730750"/>
            <a:ext cx="1654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 n / 2) 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715000" y="475456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Θ(1)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743200" y="48133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/>
              <a:t>*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23875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+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914400" y="5378450"/>
            <a:ext cx="1905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Number Of Subproblems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076575" y="5375275"/>
            <a:ext cx="2209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Time required for each Subproblem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5715000" y="5380038"/>
            <a:ext cx="2133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i="1"/>
              <a:t>Work Dividing and Combining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63496" grpId="0"/>
      <p:bldP spid="63497" grpId="0"/>
      <p:bldP spid="63498" grpId="0"/>
      <p:bldP spid="63499" grpId="0"/>
      <p:bldP spid="63500" grpId="0"/>
      <p:bldP spid="63501" grpId="0"/>
      <p:bldP spid="63502" grpId="0" animBg="1"/>
      <p:bldP spid="63503" grpId="0" animBg="1"/>
      <p:bldP spid="635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da-DK" altLang="en-US" smtClean="0"/>
              <a:t>Recurrences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067800" cy="44307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da-DK" altLang="en-US" sz="2400" smtClean="0"/>
              <a:t>Running times of algorithms with </a:t>
            </a:r>
            <a:r>
              <a:rPr lang="da-DK" altLang="en-US" sz="2400" b="1" smtClean="0"/>
              <a:t>recursive calls</a:t>
            </a:r>
            <a:r>
              <a:rPr lang="da-DK" altLang="en-US" sz="2400" smtClean="0"/>
              <a:t> can be described using recurrences.</a:t>
            </a:r>
          </a:p>
          <a:p>
            <a:pPr>
              <a:lnSpc>
                <a:spcPct val="110000"/>
              </a:lnSpc>
            </a:pPr>
            <a:r>
              <a:rPr lang="da-DK" altLang="en-US" sz="2400" smtClean="0"/>
              <a:t>A </a:t>
            </a:r>
            <a:r>
              <a:rPr lang="da-DK" altLang="en-US" sz="2400" b="1" smtClean="0"/>
              <a:t>recurrence</a:t>
            </a:r>
            <a:r>
              <a:rPr lang="da-DK" altLang="en-US" sz="2400" smtClean="0"/>
              <a:t> is an equation or inequality that describes a function in terms of its value on smaller inputs. </a:t>
            </a:r>
          </a:p>
          <a:p>
            <a:pPr>
              <a:lnSpc>
                <a:spcPct val="110000"/>
              </a:lnSpc>
            </a:pPr>
            <a:r>
              <a:rPr lang="da-DK" altLang="en-US" sz="2400" smtClean="0"/>
              <a:t>For </a:t>
            </a:r>
            <a:r>
              <a:rPr lang="da-DK" altLang="en-US" sz="2400" b="1" smtClean="0"/>
              <a:t>divide and conquer</a:t>
            </a:r>
            <a:r>
              <a:rPr lang="da-DK" altLang="en-US" sz="2400" smtClean="0"/>
              <a:t> algorithms:</a:t>
            </a:r>
            <a:endParaRPr lang="da-DK" altLang="en-US" smtClean="0"/>
          </a:p>
          <a:p>
            <a:pPr>
              <a:lnSpc>
                <a:spcPct val="110000"/>
              </a:lnSpc>
            </a:pPr>
            <a:endParaRPr lang="da-DK" altLang="en-US" sz="2400" b="1" smtClean="0"/>
          </a:p>
          <a:p>
            <a:pPr>
              <a:lnSpc>
                <a:spcPct val="110000"/>
              </a:lnSpc>
            </a:pPr>
            <a:endParaRPr lang="da-DK" altLang="en-US" sz="2400" b="1" smtClean="0"/>
          </a:p>
          <a:p>
            <a:pPr>
              <a:lnSpc>
                <a:spcPct val="110000"/>
              </a:lnSpc>
            </a:pPr>
            <a:r>
              <a:rPr lang="da-DK" altLang="en-US" sz="2400" b="1" smtClean="0"/>
              <a:t>Example: Merge Sort</a:t>
            </a:r>
            <a:endParaRPr lang="en-US" altLang="en-US" sz="2400" b="1" smtClean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362200" y="4953000"/>
          <a:ext cx="4251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032000" imgH="457200" progId="">
                  <p:embed/>
                </p:oleObj>
              </mc:Choice>
              <mc:Fallback>
                <p:oleObj name="Equation" r:id="rId3" imgW="20320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0"/>
                        <a:ext cx="42513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762000" y="3657600"/>
          <a:ext cx="8013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5105400" imgH="457200" progId="">
                  <p:embed/>
                </p:oleObj>
              </mc:Choice>
              <mc:Fallback>
                <p:oleObj name="Equation" r:id="rId5" imgW="510540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137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Recurrences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Repeated (backward) substitution method</a:t>
            </a:r>
          </a:p>
          <a:p>
            <a:pPr lvl="1"/>
            <a:r>
              <a:rPr lang="en-US" altLang="en-US" sz="1800" smtClean="0"/>
              <a:t>Expanding the recurrence by substitution and noticing a pattern (this is not a strictly formal proof).</a:t>
            </a:r>
          </a:p>
          <a:p>
            <a:r>
              <a:rPr lang="en-US" altLang="en-US" b="1" smtClean="0"/>
              <a:t>Substitution method</a:t>
            </a:r>
          </a:p>
          <a:p>
            <a:pPr lvl="1"/>
            <a:r>
              <a:rPr lang="en-US" altLang="en-US" sz="1800" smtClean="0"/>
              <a:t>guessing the solutions</a:t>
            </a:r>
          </a:p>
          <a:p>
            <a:pPr lvl="1"/>
            <a:r>
              <a:rPr lang="en-US" altLang="en-US" sz="1800" smtClean="0"/>
              <a:t>verifying the solution by the mathematical induction</a:t>
            </a:r>
          </a:p>
          <a:p>
            <a:r>
              <a:rPr lang="en-US" altLang="en-US" b="1" smtClean="0"/>
              <a:t>Recursion-trees</a:t>
            </a:r>
          </a:p>
          <a:p>
            <a:r>
              <a:rPr lang="en-US" altLang="en-US" b="1" smtClean="0"/>
              <a:t>Master method</a:t>
            </a:r>
          </a:p>
          <a:p>
            <a:pPr lvl="1"/>
            <a:r>
              <a:rPr lang="en-US" altLang="en-US" sz="1800" smtClean="0"/>
              <a:t>templates for different classes of recurrences</a:t>
            </a:r>
            <a:endParaRPr lang="en-GB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067800" cy="685800"/>
          </a:xfrm>
        </p:spPr>
        <p:txBody>
          <a:bodyPr rtlCol="0">
            <a:normAutofit fontScale="90000"/>
          </a:bodyPr>
          <a:lstStyle/>
          <a:p>
            <a:pPr defTabSz="457207" fontAlgn="auto">
              <a:spcAft>
                <a:spcPts val="0"/>
              </a:spcAft>
              <a:defRPr/>
            </a:pPr>
            <a:r>
              <a:rPr lang="en-US" dirty="0" smtClean="0"/>
              <a:t>Repeated Substitution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9067800" cy="944563"/>
          </a:xfrm>
        </p:spPr>
        <p:txBody>
          <a:bodyPr/>
          <a:lstStyle/>
          <a:p>
            <a:r>
              <a:rPr lang="en-US" altLang="en-US" smtClean="0"/>
              <a:t>Let’s find the running time of the merge sort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7400" y="1447800"/>
          <a:ext cx="3940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803400" imgH="457200" progId="">
                  <p:embed/>
                </p:oleObj>
              </mc:Choice>
              <mc:Fallback>
                <p:oleObj name="Equation" r:id="rId3" imgW="18034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39401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2362200"/>
            <a:ext cx="6291263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i="1" dirty="0">
                <a:latin typeface="Tahoma" pitchFamily="34" charset="0"/>
              </a:rPr>
              <a:t>T(n)	= 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T(n/2)</a:t>
            </a:r>
            <a:r>
              <a:rPr lang="en-US" sz="2400" i="1" dirty="0">
                <a:latin typeface="Tahoma" pitchFamily="34" charset="0"/>
              </a:rPr>
              <a:t> + n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substitute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</a:t>
            </a:r>
            <a:r>
              <a:rPr lang="en-US" sz="2400" i="1" dirty="0">
                <a:latin typeface="Tahoma" pitchFamily="34" charset="0"/>
              </a:rPr>
              <a:t>= 2(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2T(n/4) + n/2</a:t>
            </a:r>
            <a:r>
              <a:rPr lang="en-US" sz="2400" i="1" dirty="0">
                <a:latin typeface="Tahoma" pitchFamily="34" charset="0"/>
              </a:rPr>
              <a:t>) + n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expand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2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T(n/4)</a:t>
            </a:r>
            <a:r>
              <a:rPr lang="en-US" sz="2400" i="1" dirty="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+ 2n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substitute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2</a:t>
            </a:r>
            <a:r>
              <a:rPr lang="en-US" sz="2400" i="1" dirty="0">
                <a:latin typeface="Tahoma" pitchFamily="34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2T(n/8) + n/4</a:t>
            </a:r>
            <a:r>
              <a:rPr lang="en-US" sz="2400" i="1" dirty="0">
                <a:latin typeface="Tahoma" pitchFamily="34" charset="0"/>
              </a:rPr>
              <a:t>) + 2n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expand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	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T(n/8)</a:t>
            </a:r>
            <a:r>
              <a:rPr lang="en-US" sz="2400" i="1" dirty="0">
                <a:latin typeface="Tahoma" pitchFamily="34" charset="0"/>
              </a:rPr>
              <a:t> + 3n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observe pattern</a:t>
            </a:r>
          </a:p>
          <a:p>
            <a:pPr eaLnBrk="1" hangingPunct="1">
              <a:defRPr/>
            </a:pPr>
            <a:r>
              <a:rPr lang="en-US" i="1" dirty="0"/>
              <a:t>	</a:t>
            </a:r>
            <a:r>
              <a:rPr lang="en-US" sz="2400" dirty="0">
                <a:latin typeface="Tahoma" pitchFamily="34" charset="0"/>
              </a:rPr>
              <a:t>= </a:t>
            </a:r>
            <a:r>
              <a:rPr lang="en-US" sz="2400" i="1" dirty="0">
                <a:latin typeface="Tahoma" pitchFamily="34" charset="0"/>
              </a:rPr>
              <a:t>2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T(n/2</a:t>
            </a:r>
            <a:r>
              <a:rPr lang="en-US" sz="2400" i="1" baseline="30000" dirty="0">
                <a:latin typeface="Tahoma" pitchFamily="34" charset="0"/>
              </a:rPr>
              <a:t>3</a:t>
            </a:r>
            <a:r>
              <a:rPr lang="en-US" sz="2400" i="1" dirty="0">
                <a:latin typeface="Tahoma" pitchFamily="34" charset="0"/>
              </a:rPr>
              <a:t>) + 3n    </a:t>
            </a:r>
            <a:r>
              <a:rPr 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observe pattern</a:t>
            </a:r>
          </a:p>
          <a:p>
            <a:pPr eaLnBrk="1" hangingPunct="1">
              <a:defRPr/>
            </a:pPr>
            <a:endParaRPr lang="en-US" sz="2400" i="1" dirty="0">
              <a:latin typeface="Tahoma" pitchFamily="34" charset="0"/>
            </a:endParaRP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T</a:t>
            </a:r>
            <a:r>
              <a:rPr lang="en-US" sz="2400" b="1" dirty="0">
                <a:latin typeface="Tahoma" pitchFamily="34" charset="0"/>
              </a:rPr>
              <a:t>( </a:t>
            </a:r>
            <a:r>
              <a:rPr lang="en-US" sz="2400" b="1" i="1" dirty="0">
                <a:latin typeface="Tahoma" pitchFamily="34" charset="0"/>
              </a:rPr>
              <a:t>n </a:t>
            </a:r>
            <a:r>
              <a:rPr lang="en-US" sz="2400" b="1" dirty="0">
                <a:latin typeface="Tahoma" pitchFamily="34" charset="0"/>
              </a:rPr>
              <a:t>)</a:t>
            </a:r>
            <a:r>
              <a:rPr lang="en-US" sz="2400" b="1" i="1" dirty="0">
                <a:latin typeface="Tahoma" pitchFamily="34" charset="0"/>
              </a:rPr>
              <a:t>	= 2</a:t>
            </a:r>
            <a:r>
              <a:rPr lang="en-US" sz="2400" b="1" i="1" baseline="30000" dirty="0">
                <a:latin typeface="Tahoma" pitchFamily="34" charset="0"/>
              </a:rPr>
              <a:t>k</a:t>
            </a:r>
            <a:r>
              <a:rPr lang="en-US" sz="2400" b="1" i="1" dirty="0">
                <a:latin typeface="Tahoma" pitchFamily="34" charset="0"/>
              </a:rPr>
              <a:t>T(n/2</a:t>
            </a:r>
            <a:r>
              <a:rPr lang="en-US" sz="2400" b="1" i="1" baseline="30000" dirty="0">
                <a:latin typeface="Tahoma" pitchFamily="34" charset="0"/>
              </a:rPr>
              <a:t>k</a:t>
            </a:r>
            <a:r>
              <a:rPr lang="en-US" sz="2400" b="1" i="1" dirty="0">
                <a:latin typeface="Tahoma" pitchFamily="34" charset="0"/>
              </a:rPr>
              <a:t>) + </a:t>
            </a:r>
            <a:r>
              <a:rPr lang="en-US" sz="2400" b="1" i="1" dirty="0" err="1">
                <a:latin typeface="Tahoma" pitchFamily="34" charset="0"/>
              </a:rPr>
              <a:t>kn</a:t>
            </a:r>
            <a:r>
              <a:rPr lang="en-US" i="1" dirty="0"/>
              <a:t> </a:t>
            </a:r>
          </a:p>
          <a:p>
            <a:pPr eaLnBrk="1" hangingPunct="1">
              <a:defRPr/>
            </a:pPr>
            <a:r>
              <a:rPr lang="en-US" sz="2400" i="1" dirty="0">
                <a:latin typeface="Tahoma" pitchFamily="34" charset="0"/>
              </a:rPr>
              <a:t>	</a:t>
            </a:r>
            <a:r>
              <a:rPr lang="en-US" sz="2400" b="1" i="1" dirty="0">
                <a:latin typeface="Tahoma" pitchFamily="34" charset="0"/>
              </a:rPr>
              <a:t>= n T(n/n) + 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</a:rPr>
              <a:t> n</a:t>
            </a:r>
          </a:p>
          <a:p>
            <a:pPr eaLnBrk="1" hangingPunct="1">
              <a:defRPr/>
            </a:pPr>
            <a:r>
              <a:rPr lang="en-US" sz="2400" b="1" i="1" dirty="0">
                <a:latin typeface="Tahoma" pitchFamily="34" charset="0"/>
              </a:rPr>
              <a:t>	= n + 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 dirty="0">
                <a:latin typeface="Tahoma" pitchFamily="34" charset="0"/>
              </a:rPr>
              <a:t> n</a:t>
            </a:r>
            <a:endParaRPr 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48400" y="2286000"/>
            <a:ext cx="2667000" cy="207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assume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k-1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&lt; n ≤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/>
              <a:t>So upper bound for </a:t>
            </a:r>
            <a:r>
              <a:rPr lang="en-US" sz="2400" b="1" i="1"/>
              <a:t>k</a:t>
            </a:r>
            <a:r>
              <a:rPr lang="en-US" i="1"/>
              <a:t> </a:t>
            </a:r>
            <a:r>
              <a:rPr lang="en-US"/>
              <a:t>is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/>
              <a:t>n</a:t>
            </a:r>
            <a:r>
              <a:rPr lang="en-US" sz="2400" b="1"/>
              <a:t>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 =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410200" y="5562600"/>
            <a:ext cx="3352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 b="1" i="1"/>
              <a:t>T</a:t>
            </a:r>
            <a:r>
              <a:rPr lang="en-US" altLang="en-US" sz="3600" b="1"/>
              <a:t>(</a:t>
            </a:r>
            <a:r>
              <a:rPr lang="en-US" altLang="en-US" sz="3600" b="1" i="1"/>
              <a:t>n</a:t>
            </a:r>
            <a:r>
              <a:rPr lang="en-US" altLang="en-US" sz="3600" b="1"/>
              <a:t>) = O(</a:t>
            </a:r>
            <a:r>
              <a:rPr lang="en-US" altLang="en-US" sz="3600" b="1" i="1"/>
              <a:t>n</a:t>
            </a:r>
            <a:r>
              <a:rPr lang="en-US" altLang="en-US" sz="3600" b="1">
                <a:latin typeface="Courier New" pitchFamily="49" charset="0"/>
              </a:rPr>
              <a:t>lg</a:t>
            </a:r>
            <a:r>
              <a:rPr lang="en-US" altLang="en-US" sz="3600" b="1" i="1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allAtOnce" animBg="1"/>
      <p:bldP spid="5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en-US" smtClean="0"/>
              <a:t>Repeated Substitution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1138" y="1852613"/>
            <a:ext cx="8704262" cy="4624387"/>
          </a:xfrm>
        </p:spPr>
        <p:txBody>
          <a:bodyPr rtlCol="0">
            <a:normAutofit lnSpcReduction="10000"/>
          </a:bodyPr>
          <a:lstStyle/>
          <a:p>
            <a:pPr marL="342906" indent="-342906" defTabSz="457207" fontAlgn="auto">
              <a:lnSpc>
                <a:spcPct val="14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The procedure is straightforward:</a:t>
            </a:r>
          </a:p>
          <a:p>
            <a:pPr marL="742962" lvl="1" indent="-285755" defTabSz="457207" fontAlgn="auto">
              <a:lnSpc>
                <a:spcPct val="14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b="1" dirty="0" smtClean="0"/>
              <a:t>Substitute</a:t>
            </a:r>
            <a:r>
              <a:rPr lang="en-US" sz="2400" dirty="0" smtClean="0"/>
              <a:t>, </a:t>
            </a:r>
            <a:r>
              <a:rPr lang="en-US" sz="2400" b="1" dirty="0" smtClean="0"/>
              <a:t>Expand</a:t>
            </a:r>
            <a:r>
              <a:rPr lang="en-US" sz="2400" dirty="0" smtClean="0"/>
              <a:t>, </a:t>
            </a:r>
            <a:r>
              <a:rPr lang="en-US" sz="2400" b="1" dirty="0" smtClean="0"/>
              <a:t>Substitute</a:t>
            </a:r>
            <a:r>
              <a:rPr lang="en-US" sz="2400" dirty="0" smtClean="0"/>
              <a:t>, </a:t>
            </a:r>
            <a:r>
              <a:rPr lang="en-US" sz="2400" b="1" dirty="0" smtClean="0"/>
              <a:t>Expand</a:t>
            </a:r>
            <a:r>
              <a:rPr lang="en-US" sz="2400" dirty="0" smtClean="0"/>
              <a:t>, …</a:t>
            </a:r>
          </a:p>
          <a:p>
            <a:pPr marL="742962" lvl="1" indent="-285755" defTabSz="457207" fontAlgn="auto">
              <a:lnSpc>
                <a:spcPct val="14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Observe a </a:t>
            </a:r>
            <a:r>
              <a:rPr lang="en-US" sz="2400" b="1" i="1" dirty="0" smtClean="0"/>
              <a:t>pattern</a:t>
            </a:r>
            <a:r>
              <a:rPr lang="en-US" sz="2400" dirty="0" smtClean="0"/>
              <a:t> and determine the expression after the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th</a:t>
            </a:r>
            <a:r>
              <a:rPr lang="en-US" sz="2400" dirty="0" smtClean="0"/>
              <a:t> substitution.</a:t>
            </a:r>
          </a:p>
          <a:p>
            <a:pPr marL="742962" lvl="1" indent="-285755" defTabSz="457207" fontAlgn="auto">
              <a:lnSpc>
                <a:spcPct val="14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Find out what the highest value of </a:t>
            </a:r>
            <a:r>
              <a:rPr lang="en-US" sz="2400" i="1" dirty="0" smtClean="0"/>
              <a:t>k </a:t>
            </a:r>
            <a:r>
              <a:rPr lang="en-US" sz="2400" dirty="0" smtClean="0"/>
              <a:t>(number of iterations, 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400" i="1" dirty="0" smtClean="0"/>
              <a:t> n</a:t>
            </a:r>
            <a:r>
              <a:rPr lang="en-US" sz="2400" dirty="0" smtClean="0"/>
              <a:t>) should be to get to the base case of the recurrence (e.g., </a:t>
            </a:r>
            <a:r>
              <a:rPr lang="en-US" sz="2400" i="1" dirty="0" smtClean="0"/>
              <a:t>T(1)</a:t>
            </a:r>
            <a:r>
              <a:rPr lang="en-US" sz="2400" dirty="0" smtClean="0"/>
              <a:t>).</a:t>
            </a:r>
          </a:p>
          <a:p>
            <a:pPr marL="742962" lvl="1" indent="-285755" defTabSz="457207" fontAlgn="auto">
              <a:lnSpc>
                <a:spcPct val="14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 smtClean="0"/>
              <a:t>Insert the value of </a:t>
            </a:r>
            <a:r>
              <a:rPr lang="en-US" sz="2400" i="1" dirty="0" smtClean="0"/>
              <a:t>T(1)</a:t>
            </a:r>
            <a:r>
              <a:rPr lang="en-US" sz="2400" dirty="0" smtClean="0"/>
              <a:t> and the expression of </a:t>
            </a:r>
            <a:r>
              <a:rPr lang="en-US" sz="2400" i="1" dirty="0" smtClean="0"/>
              <a:t>k </a:t>
            </a:r>
            <a:r>
              <a:rPr lang="en-US" sz="2400" dirty="0" smtClean="0"/>
              <a:t>into your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1625</TotalTime>
  <Words>1363</Words>
  <Application>Microsoft Office PowerPoint</Application>
  <PresentationFormat>On-screen Show (4:3)</PresentationFormat>
  <Paragraphs>267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Urban</vt:lpstr>
      <vt:lpstr>Equation</vt:lpstr>
      <vt:lpstr>Photo Editor Photo</vt:lpstr>
      <vt:lpstr> Recurrences  &amp;  Master Method</vt:lpstr>
      <vt:lpstr>The divide- and- conquer design paradigm</vt:lpstr>
      <vt:lpstr>The divide- and- conquer design paradigm</vt:lpstr>
      <vt:lpstr>The divide- and- conquer design paradigm</vt:lpstr>
      <vt:lpstr>The divide- and- conquer design paradigm</vt:lpstr>
      <vt:lpstr>Recurrences</vt:lpstr>
      <vt:lpstr>Solving Recurrences</vt:lpstr>
      <vt:lpstr>Repeated Substitution</vt:lpstr>
      <vt:lpstr>Repeated Substitution Method</vt:lpstr>
      <vt:lpstr>Another Example…</vt:lpstr>
      <vt:lpstr>Substitution Method </vt:lpstr>
      <vt:lpstr>…Substitution Method</vt:lpstr>
      <vt:lpstr>...Substitution Method</vt:lpstr>
      <vt:lpstr>...Substitution Method</vt:lpstr>
      <vt:lpstr>...Substitution Method</vt:lpstr>
      <vt:lpstr>Recursion Tree</vt:lpstr>
      <vt:lpstr>PowerPoint Presentation</vt:lpstr>
      <vt:lpstr>PowerPoint Presentation</vt:lpstr>
      <vt:lpstr>PowerPoint Presentation</vt:lpstr>
      <vt:lpstr>PowerPoint Presentation</vt:lpstr>
      <vt:lpstr>Verify our guess [substitution]</vt:lpstr>
      <vt:lpstr>Master Method</vt:lpstr>
      <vt:lpstr>…Master Method</vt:lpstr>
      <vt:lpstr>…Master Method</vt:lpstr>
      <vt:lpstr>Master Method, Intuition</vt:lpstr>
      <vt:lpstr>Master Method, Case 1</vt:lpstr>
      <vt:lpstr>Master Method, Case 2</vt:lpstr>
      <vt:lpstr>Master Method, Case 3</vt:lpstr>
      <vt:lpstr>Master Theorem, Summarized</vt:lpstr>
      <vt:lpstr>Strategy</vt:lpstr>
      <vt:lpstr>Examples of Master Method</vt:lpstr>
      <vt:lpstr>...Examples of Master Method</vt:lpstr>
      <vt:lpstr>...Examples of Master Method</vt:lpstr>
      <vt:lpstr>References &amp; Readings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Mashiour Rahman</dc:creator>
  <cp:lastModifiedBy>Teacher</cp:lastModifiedBy>
  <cp:revision>235</cp:revision>
  <dcterms:created xsi:type="dcterms:W3CDTF">2005-09-07T05:08:31Z</dcterms:created>
  <dcterms:modified xsi:type="dcterms:W3CDTF">2019-01-27T11:01:15Z</dcterms:modified>
</cp:coreProperties>
</file>