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0"/>
  </p:notesMasterIdLst>
  <p:handoutMasterIdLst>
    <p:handoutMasterId r:id="rId51"/>
  </p:handoutMasterIdLst>
  <p:sldIdLst>
    <p:sldId id="413" r:id="rId2"/>
    <p:sldId id="435" r:id="rId3"/>
    <p:sldId id="375" r:id="rId4"/>
    <p:sldId id="259" r:id="rId5"/>
    <p:sldId id="260" r:id="rId6"/>
    <p:sldId id="376" r:id="rId7"/>
    <p:sldId id="373" r:id="rId8"/>
    <p:sldId id="385" r:id="rId9"/>
    <p:sldId id="386" r:id="rId10"/>
    <p:sldId id="266" r:id="rId11"/>
    <p:sldId id="388" r:id="rId12"/>
    <p:sldId id="268" r:id="rId13"/>
    <p:sldId id="264" r:id="rId14"/>
    <p:sldId id="269" r:id="rId15"/>
    <p:sldId id="384" r:id="rId16"/>
    <p:sldId id="379" r:id="rId17"/>
    <p:sldId id="271" r:id="rId18"/>
    <p:sldId id="441" r:id="rId19"/>
    <p:sldId id="442" r:id="rId20"/>
    <p:sldId id="272" r:id="rId21"/>
    <p:sldId id="438" r:id="rId22"/>
    <p:sldId id="439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335" r:id="rId31"/>
    <p:sldId id="336" r:id="rId32"/>
    <p:sldId id="338" r:id="rId33"/>
    <p:sldId id="334" r:id="rId34"/>
    <p:sldId id="337" r:id="rId35"/>
    <p:sldId id="440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381" r:id="rId45"/>
    <p:sldId id="382" r:id="rId46"/>
    <p:sldId id="377" r:id="rId47"/>
    <p:sldId id="378" r:id="rId48"/>
    <p:sldId id="387" r:id="rId49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FF3300"/>
    <a:srgbClr val="FFFF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0.xml"/><Relationship Id="rId13" Type="http://schemas.openxmlformats.org/officeDocument/2006/relationships/slide" Target="slides/slide39.xml"/><Relationship Id="rId3" Type="http://schemas.openxmlformats.org/officeDocument/2006/relationships/slide" Target="slides/slide12.xml"/><Relationship Id="rId7" Type="http://schemas.openxmlformats.org/officeDocument/2006/relationships/slide" Target="slides/slide27.xml"/><Relationship Id="rId12" Type="http://schemas.openxmlformats.org/officeDocument/2006/relationships/slide" Target="slides/slide37.xml"/><Relationship Id="rId2" Type="http://schemas.openxmlformats.org/officeDocument/2006/relationships/slide" Target="slides/slide10.xml"/><Relationship Id="rId16" Type="http://schemas.openxmlformats.org/officeDocument/2006/relationships/slide" Target="slides/slide45.xml"/><Relationship Id="rId1" Type="http://schemas.openxmlformats.org/officeDocument/2006/relationships/slide" Target="slides/slide4.xml"/><Relationship Id="rId6" Type="http://schemas.openxmlformats.org/officeDocument/2006/relationships/slide" Target="slides/slide23.xml"/><Relationship Id="rId11" Type="http://schemas.openxmlformats.org/officeDocument/2006/relationships/slide" Target="slides/slide34.xml"/><Relationship Id="rId5" Type="http://schemas.openxmlformats.org/officeDocument/2006/relationships/slide" Target="slides/slide14.xml"/><Relationship Id="rId15" Type="http://schemas.openxmlformats.org/officeDocument/2006/relationships/slide" Target="slides/slide44.xml"/><Relationship Id="rId10" Type="http://schemas.openxmlformats.org/officeDocument/2006/relationships/slide" Target="slides/slide32.xml"/><Relationship Id="rId4" Type="http://schemas.openxmlformats.org/officeDocument/2006/relationships/slide" Target="slides/slide13.xml"/><Relationship Id="rId9" Type="http://schemas.openxmlformats.org/officeDocument/2006/relationships/slide" Target="slides/slide31.xml"/><Relationship Id="rId14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9.e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6FEC31-5838-4D14-917F-A35C91303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2798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B0E026-5153-4EC6-845E-4A24820DC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043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1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4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2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4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53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4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9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5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23FA7652-CFA7-4FED-A608-CB9C3076B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8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19051"/>
            <a:ext cx="3047206" cy="6486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1"/>
            <a:ext cx="8938472" cy="6486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4D215EFF-34A5-4E5D-8E81-C2EDA2311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72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E0E1328E-27C8-48E6-9D6A-602DBC1E9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32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171575"/>
            <a:ext cx="5992839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14775"/>
            <a:ext cx="5992839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5B279A05-178B-4D9A-A20D-168AE85A9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05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A772AD8A-7B17-4287-9693-67331BF65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2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F3A455C1-6CFD-4572-BC4F-9CF3C30BD1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1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D63835F3-96B7-457E-9F7F-C49434DF94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24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86606A36-D26F-426C-95F0-BBA1D9578F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46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D8CCD61F-F78E-41C3-8365-963CBDA45B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76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76255E48-3220-46FC-89B8-15E200C3B9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96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55301211-CECC-4E0A-B3EB-0AA5EF99E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16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A359678B-5B24-4E1A-93F1-0919F8E44B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8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9050"/>
            <a:ext cx="1215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71575"/>
            <a:ext cx="12188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567488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CSC 2211: Algorithms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defRPr/>
            </a:pPr>
            <a:r>
              <a:rPr lang="en-US" altLang="en-US"/>
              <a:t>Introduction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fld id="{4A4DCC4B-4CFB-4E4C-B8D4-F3A0E39FD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♦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▲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6575"/>
            <a:ext cx="10512425" cy="285273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CSC2211 ALGORITHMS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/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US" cap="small" dirty="0" smtClean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Introduction</a:t>
            </a:r>
            <a:endParaRPr lang="en-US" cap="small" dirty="0">
              <a:solidFill>
                <a:schemeClr val="accent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189413"/>
            <a:ext cx="10512425" cy="1900237"/>
          </a:xfrm>
        </p:spPr>
        <p:txBody>
          <a:bodyPr>
            <a:norm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Jannatul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Maowa</a:t>
            </a:r>
            <a:endParaRPr lang="en-US" sz="3000" b="1" dirty="0" smtClean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Assistant Professor</a:t>
            </a: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Department of Computer Science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American International University-Bangladesh (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AIUB</a:t>
            </a: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maowa@aiub.edu</a:t>
            </a:r>
            <a:endParaRPr lang="en-US" sz="1700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Algorithmic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422650"/>
            <a:ext cx="11974513" cy="2916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Finite number of input </a:t>
            </a:r>
            <a:r>
              <a:rPr lang="en-US" sz="2800" b="1" i="1" dirty="0" smtClean="0">
                <a:solidFill>
                  <a:srgbClr val="080808"/>
                </a:solidFill>
              </a:rPr>
              <a:t>instances</a:t>
            </a:r>
            <a:r>
              <a:rPr lang="en-US" sz="2800" dirty="0" smtClean="0"/>
              <a:t> satisfying the specification.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 smtClean="0"/>
              <a:t>    For 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 sorted, non-decreasing sequence of natural numbers. The sequence is of non-zero, finite length: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n-US" sz="2000" dirty="0" smtClean="0"/>
              <a:t>1, 20, 908, 909, 100000, 1000000000.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n-US" sz="2000" dirty="0" smtClean="0"/>
              <a:t>3. </a:t>
            </a:r>
          </a:p>
        </p:txBody>
      </p:sp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5281613" y="2038350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Algorithm</a:t>
            </a:r>
          </a:p>
        </p:txBody>
      </p:sp>
      <p:grpSp>
        <p:nvGrpSpPr>
          <p:cNvPr id="17413" name="Group 13"/>
          <p:cNvGrpSpPr>
            <a:grpSpLocks/>
          </p:cNvGrpSpPr>
          <p:nvPr/>
        </p:nvGrpSpPr>
        <p:grpSpPr bwMode="auto">
          <a:xfrm>
            <a:off x="1285875" y="1371600"/>
            <a:ext cx="9886950" cy="1865313"/>
            <a:chOff x="608" y="864"/>
            <a:chExt cx="4672" cy="1175"/>
          </a:xfrm>
        </p:grpSpPr>
        <p:sp>
          <p:nvSpPr>
            <p:cNvPr id="17414" name="Rectangle 4"/>
            <p:cNvSpPr>
              <a:spLocks noChangeArrowheads="1"/>
            </p:cNvSpPr>
            <p:nvPr/>
          </p:nvSpPr>
          <p:spPr bwMode="auto">
            <a:xfrm>
              <a:off x="608" y="864"/>
              <a:ext cx="1276" cy="11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5" name="Text Box 5"/>
            <p:cNvSpPr txBox="1">
              <a:spLocks noChangeArrowheads="1"/>
            </p:cNvSpPr>
            <p:nvPr/>
          </p:nvSpPr>
          <p:spPr bwMode="auto">
            <a:xfrm>
              <a:off x="668" y="1239"/>
              <a:ext cx="12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Specification of input</a:t>
              </a:r>
            </a:p>
          </p:txBody>
        </p:sp>
        <p:sp>
          <p:nvSpPr>
            <p:cNvPr id="17416" name="AutoShape 6"/>
            <p:cNvSpPr>
              <a:spLocks noChangeArrowheads="1"/>
            </p:cNvSpPr>
            <p:nvPr/>
          </p:nvSpPr>
          <p:spPr bwMode="auto">
            <a:xfrm>
              <a:off x="1962" y="1238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7" name="Oval 7"/>
            <p:cNvSpPr>
              <a:spLocks noChangeArrowheads="1"/>
            </p:cNvSpPr>
            <p:nvPr/>
          </p:nvSpPr>
          <p:spPr bwMode="auto">
            <a:xfrm>
              <a:off x="2406" y="1076"/>
              <a:ext cx="1001" cy="644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AutoShape 9"/>
            <p:cNvSpPr>
              <a:spLocks noChangeArrowheads="1"/>
            </p:cNvSpPr>
            <p:nvPr/>
          </p:nvSpPr>
          <p:spPr bwMode="auto">
            <a:xfrm>
              <a:off x="3529" y="1217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3996" y="864"/>
              <a:ext cx="1276" cy="1175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Text Box 11"/>
            <p:cNvSpPr txBox="1">
              <a:spLocks noChangeArrowheads="1"/>
            </p:cNvSpPr>
            <p:nvPr/>
          </p:nvSpPr>
          <p:spPr bwMode="auto">
            <a:xfrm>
              <a:off x="4056" y="931"/>
              <a:ext cx="122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Specification of output as a function of input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Algorithmic Solution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3422650"/>
            <a:ext cx="119745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5281613" y="2038350"/>
            <a:ext cx="1331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285875" y="1371600"/>
            <a:ext cx="2700338" cy="18303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3" name="Text Box 5"/>
          <p:cNvSpPr txBox="1">
            <a:spLocks noChangeArrowheads="1"/>
          </p:cNvSpPr>
          <p:nvPr/>
        </p:nvSpPr>
        <p:spPr bwMode="auto">
          <a:xfrm>
            <a:off x="1412875" y="1371600"/>
            <a:ext cx="259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Input instance, adhering to the specification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151313" y="1965325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5091113" y="17081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7467600" y="1931988"/>
            <a:ext cx="661988" cy="461962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8456613" y="1371600"/>
            <a:ext cx="2700337" cy="186531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768" name="Text Box 11"/>
          <p:cNvSpPr txBox="1">
            <a:spLocks noChangeArrowheads="1"/>
          </p:cNvSpPr>
          <p:nvPr/>
        </p:nvSpPr>
        <p:spPr bwMode="auto">
          <a:xfrm>
            <a:off x="8583613" y="1477963"/>
            <a:ext cx="2589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Output related to the input as required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3200" y="3575050"/>
            <a:ext cx="119745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Algorithm describes actions on the input instance</a:t>
            </a:r>
            <a:r>
              <a:rPr lang="da-DK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.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There may be many correct algorithms for the same algorithmic problem</a:t>
            </a:r>
            <a:r>
              <a:rPr lang="da-DK" sz="3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.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49155" grpId="0" build="p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Definition of an Algorithm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4063" cy="53340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sz="3200" smtClean="0"/>
              <a:t>An </a:t>
            </a:r>
            <a:r>
              <a:rPr lang="en-US" sz="3200" b="1" smtClean="0">
                <a:solidFill>
                  <a:srgbClr val="080808"/>
                </a:solidFill>
              </a:rPr>
              <a:t>algorithm</a:t>
            </a:r>
            <a:r>
              <a:rPr lang="en-US" sz="3200" smtClean="0"/>
              <a:t> is a sequence of </a:t>
            </a:r>
            <a:r>
              <a:rPr lang="en-US" sz="3200" b="1" i="1" smtClean="0">
                <a:solidFill>
                  <a:srgbClr val="080808"/>
                </a:solidFill>
              </a:rPr>
              <a:t>unambiguous</a:t>
            </a:r>
            <a:r>
              <a:rPr lang="en-US" sz="3200" smtClean="0"/>
              <a:t> instructions for solving a problem, i.e., for obtaining a </a:t>
            </a:r>
            <a:r>
              <a:rPr lang="en-US" sz="3200" b="1" i="1" smtClean="0">
                <a:solidFill>
                  <a:srgbClr val="080808"/>
                </a:solidFill>
              </a:rPr>
              <a:t>required output</a:t>
            </a:r>
            <a:r>
              <a:rPr lang="en-US" sz="3200" smtClean="0"/>
              <a:t> for any </a:t>
            </a:r>
            <a:r>
              <a:rPr lang="en-US" sz="3200" b="1" i="1" smtClean="0">
                <a:solidFill>
                  <a:srgbClr val="080808"/>
                </a:solidFill>
              </a:rPr>
              <a:t>legitimate input</a:t>
            </a:r>
            <a:r>
              <a:rPr lang="en-US" sz="3200" smtClean="0"/>
              <a:t> in a </a:t>
            </a:r>
            <a:r>
              <a:rPr lang="en-US" sz="3200" b="1" i="1" smtClean="0"/>
              <a:t>finite amount of time</a:t>
            </a:r>
            <a:r>
              <a:rPr lang="en-US" sz="3200" smtClean="0"/>
              <a:t>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3200" smtClean="0"/>
              <a:t>Properties: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smtClean="0"/>
              <a:t>Precision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smtClean="0"/>
              <a:t>Determinism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smtClean="0"/>
              <a:t>Finiteness</a:t>
            </a:r>
            <a:endParaRPr lang="da-DK" sz="2800" smtClean="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8213" y="3810000"/>
            <a:ext cx="5757862" cy="20574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da-DK" sz="2800" dirty="0" smtClean="0"/>
              <a:t>Efficiency</a:t>
            </a:r>
            <a:endParaRPr lang="en-US" sz="2800" dirty="0" smtClean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800" dirty="0" smtClean="0"/>
              <a:t>Correctness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800" dirty="0" smtClean="0"/>
              <a:t>Generality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Overall Picture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" y="1219200"/>
            <a:ext cx="6704013" cy="4800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 smtClean="0"/>
              <a:t>Using a computer to help solve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 smtClean="0"/>
              <a:t>problems.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smtClean="0"/>
              <a:t>Precisely specify the problem.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smtClean="0"/>
              <a:t>Designing programs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 smtClean="0"/>
              <a:t>Architecture </a:t>
            </a:r>
            <a:r>
              <a:rPr lang="en-GB" sz="2100" smtClean="0">
                <a:sym typeface="Wingdings" pitchFamily="2" charset="2"/>
              </a:rPr>
              <a:t> </a:t>
            </a:r>
            <a:r>
              <a:rPr lang="en-GB" sz="2100" b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data structure</a:t>
            </a:r>
            <a:endParaRPr lang="en-GB" sz="2100" b="1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 smtClean="0"/>
              <a:t>Technique </a:t>
            </a:r>
            <a:r>
              <a:rPr lang="en-GB" sz="2100" smtClean="0">
                <a:sym typeface="Wingdings" pitchFamily="2" charset="2"/>
              </a:rPr>
              <a:t> </a:t>
            </a:r>
            <a:r>
              <a:rPr lang="en-GB" sz="2100" b="1" smtClean="0">
                <a:latin typeface="Courier New" pitchFamily="49" charset="0"/>
                <a:cs typeface="Courier New" pitchFamily="49" charset="0"/>
              </a:rPr>
              <a:t>algorithms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smtClean="0"/>
              <a:t>Writing programs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 smtClean="0"/>
              <a:t>Verifying (testing) programs</a:t>
            </a:r>
            <a:endParaRPr lang="en-US" sz="210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86550" y="1265238"/>
            <a:ext cx="5400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Data Structure and Algorithm Design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170738" y="3429000"/>
            <a:ext cx="4611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Implementation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988175" y="1858963"/>
            <a:ext cx="2717800" cy="1389062"/>
            <a:chOff x="720" y="1631"/>
            <a:chExt cx="1344" cy="1436"/>
          </a:xfrm>
        </p:grpSpPr>
        <p:pic>
          <p:nvPicPr>
            <p:cNvPr id="23572" name="Picture 7" descr="j018823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920"/>
              <a:ext cx="718" cy="1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720" y="1631"/>
              <a:ext cx="1344" cy="4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Correctness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3559" name="Group 9"/>
          <p:cNvGrpSpPr>
            <a:grpSpLocks/>
          </p:cNvGrpSpPr>
          <p:nvPr/>
        </p:nvGrpSpPr>
        <p:grpSpPr bwMode="auto">
          <a:xfrm>
            <a:off x="9810750" y="1905000"/>
            <a:ext cx="2263775" cy="1393825"/>
            <a:chOff x="2064" y="1920"/>
            <a:chExt cx="1056" cy="1440"/>
          </a:xfrm>
        </p:grpSpPr>
        <p:pic>
          <p:nvPicPr>
            <p:cNvPr id="23570" name="Picture 10" descr="j02303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304"/>
              <a:ext cx="879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2064" y="1920"/>
              <a:ext cx="1056" cy="4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Efficiency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3560" name="Group 12"/>
          <p:cNvGrpSpPr>
            <a:grpSpLocks/>
          </p:cNvGrpSpPr>
          <p:nvPr/>
        </p:nvGrpSpPr>
        <p:grpSpPr bwMode="auto">
          <a:xfrm>
            <a:off x="8532813" y="5208588"/>
            <a:ext cx="2601912" cy="1268412"/>
            <a:chOff x="3312" y="1536"/>
            <a:chExt cx="1151" cy="1152"/>
          </a:xfrm>
        </p:grpSpPr>
        <p:pic>
          <p:nvPicPr>
            <p:cNvPr id="23568" name="Picture 13" descr="na0081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824"/>
              <a:ext cx="80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312" y="1536"/>
              <a:ext cx="1151" cy="4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Robustness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7110413" y="3733800"/>
            <a:ext cx="2662237" cy="1477963"/>
            <a:chOff x="4368" y="1583"/>
            <a:chExt cx="1152" cy="1201"/>
          </a:xfrm>
        </p:grpSpPr>
        <p:pic>
          <p:nvPicPr>
            <p:cNvPr id="23566" name="Picture 16" descr="hh00513_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1920"/>
              <a:ext cx="675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4368" y="1583"/>
              <a:ext cx="1152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Adaptability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grpSp>
        <p:nvGrpSpPr>
          <p:cNvPr id="23562" name="Group 18"/>
          <p:cNvGrpSpPr>
            <a:grpSpLocks/>
          </p:cNvGrpSpPr>
          <p:nvPr/>
        </p:nvGrpSpPr>
        <p:grpSpPr bwMode="auto">
          <a:xfrm>
            <a:off x="9709150" y="3749675"/>
            <a:ext cx="2486025" cy="1352550"/>
            <a:chOff x="3840" y="2830"/>
            <a:chExt cx="1151" cy="1145"/>
          </a:xfrm>
        </p:grpSpPr>
        <p:pic>
          <p:nvPicPr>
            <p:cNvPr id="23564" name="Picture 19" descr="j0250898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3120"/>
              <a:ext cx="864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840" y="2830"/>
              <a:ext cx="1151" cy="3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cs typeface="Arial" charset="0"/>
                </a:rPr>
                <a:t>Reusability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endParaRPr>
            </a:p>
          </p:txBody>
        </p:sp>
      </p:grpSp>
      <p:sp>
        <p:nvSpPr>
          <p:cNvPr id="23563" name="Rectangle 21"/>
          <p:cNvSpPr>
            <a:spLocks noChangeArrowheads="1"/>
          </p:cNvSpPr>
          <p:nvPr/>
        </p:nvSpPr>
        <p:spPr bwMode="auto">
          <a:xfrm>
            <a:off x="6805613" y="1066800"/>
            <a:ext cx="5184775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to Develop an Algorithm?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i="1" smtClean="0">
                <a:solidFill>
                  <a:srgbClr val="080808"/>
                </a:solidFill>
              </a:rPr>
              <a:t>Precisely define</a:t>
            </a:r>
            <a:r>
              <a:rPr lang="en-US" sz="2800" smtClean="0"/>
              <a:t> the problem.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Precisely specify the input and output.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Consider all cases.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smtClean="0"/>
              <a:t>Come up with a </a:t>
            </a:r>
            <a:r>
              <a:rPr lang="en-US" sz="2800" b="1" i="1" smtClean="0">
                <a:solidFill>
                  <a:srgbClr val="080808"/>
                </a:solidFill>
              </a:rPr>
              <a:t>simple plan</a:t>
            </a:r>
            <a:r>
              <a:rPr lang="en-US" sz="2800" smtClean="0"/>
              <a:t> to solve the problem at hand.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The plan is language independent.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The precise problem specification influences the plan.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smtClean="0"/>
              <a:t>Turn the plan into an implementation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smtClean="0"/>
              <a:t>The problem representation (data structure) influences the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4800" b="1" i="1" dirty="0" smtClean="0">
                <a:solidFill>
                  <a:schemeClr val="accent2">
                    <a:lumMod val="75000"/>
                  </a:schemeClr>
                </a:solidFill>
              </a:rPr>
              <a:t>Suppose computers were infinitely fast and computer memory was free. Would you have any reason to study algorithms?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2188825" cy="6505575"/>
          </a:xfrm>
        </p:spPr>
        <p:txBody>
          <a:bodyPr anchor="ctr" anchorCtr="1"/>
          <a:lstStyle/>
          <a:p>
            <a:pPr algn="ctr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Algorithm </a:t>
            </a:r>
          </a:p>
          <a:p>
            <a:pPr algn="ctr" eaLnBrk="1" hangingPunct="1">
              <a:buFontTx/>
              <a:buNone/>
              <a:defRPr/>
            </a:pP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 smtClean="0"/>
              <a:t>Efficiency as a function of the </a:t>
            </a:r>
            <a:r>
              <a:rPr lang="en-US" b="1" i="1" dirty="0" smtClean="0"/>
              <a:t>input size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 smtClean="0"/>
              <a:t>The number of bits of an input number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The RAM Model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generic one processor Random Access Machine (RAM) model of computation.</a:t>
            </a:r>
          </a:p>
          <a:p>
            <a:pPr>
              <a:lnSpc>
                <a:spcPct val="90000"/>
              </a:lnSpc>
            </a:pPr>
            <a:r>
              <a:rPr lang="en-US"/>
              <a:t>Instructions are executed sequentially (and not concurrently)</a:t>
            </a:r>
          </a:p>
          <a:p>
            <a:pPr>
              <a:lnSpc>
                <a:spcPct val="90000"/>
              </a:lnSpc>
            </a:pPr>
            <a:r>
              <a:rPr lang="en-US"/>
              <a:t>We have to use the model so that we do not go too deep (into the machine instructions) and yet not abuse the notions (by say assuming that there exists a sorting instruction)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The RAM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model has instructions commonly found in real computers: </a:t>
            </a:r>
          </a:p>
          <a:p>
            <a:pPr lvl="1"/>
            <a:r>
              <a:rPr lang="en-US"/>
              <a:t>arithmetic (add, subtract, multiply, divide)</a:t>
            </a:r>
          </a:p>
          <a:p>
            <a:pPr lvl="1"/>
            <a:r>
              <a:rPr lang="en-US"/>
              <a:t>data movement (load, store, copy)</a:t>
            </a:r>
          </a:p>
          <a:p>
            <a:pPr lvl="1"/>
            <a:r>
              <a:rPr lang="en-US"/>
              <a:t>control (conditional and unconditional branch, subroutine call and function)</a:t>
            </a:r>
          </a:p>
          <a:p>
            <a:r>
              <a:rPr lang="en-US"/>
              <a:t>Each such instruction takes a constant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6889" y="943431"/>
            <a:ext cx="10813954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96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pct70">
                  <a:fgClr>
                    <a:schemeClr val="accent2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charset="0"/>
                <a:cs typeface="Arial" charset="0"/>
              </a:rPr>
              <a:t>Welcome to the Course</a:t>
            </a:r>
          </a:p>
          <a:p>
            <a:pPr algn="ctr">
              <a:defRPr/>
            </a:pPr>
            <a:r>
              <a:rPr lang="en-US" sz="9600" b="1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pattFill prst="pct70">
                  <a:fgClr>
                    <a:schemeClr val="accent2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rial" charset="0"/>
                <a:cs typeface="Arial" charset="0"/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RAM model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effectLst/>
              </a:rPr>
              <a:t>It is important to choose the level of detail.</a:t>
            </a:r>
          </a:p>
          <a:p>
            <a:pPr eaLnBrk="1" hangingPunct="1">
              <a:defRPr/>
            </a:pPr>
            <a:r>
              <a:rPr lang="en-US" sz="2800" dirty="0" smtClean="0">
                <a:effectLst/>
              </a:rPr>
              <a:t>The RAM model:</a:t>
            </a:r>
          </a:p>
          <a:p>
            <a:pPr lvl="1" eaLnBrk="1" hangingPunct="1">
              <a:defRPr/>
            </a:pPr>
            <a:r>
              <a:rPr lang="en-US" sz="2400" dirty="0" smtClean="0">
                <a:effectLst/>
              </a:rPr>
              <a:t>Instructions (each taking constant time), we usually choose one type of instruction as a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characteristic</a:t>
            </a:r>
            <a:r>
              <a:rPr lang="en-US" sz="2400" dirty="0" smtClean="0">
                <a:effectLst/>
              </a:rPr>
              <a:t> operation that is counted:	</a:t>
            </a:r>
          </a:p>
          <a:p>
            <a:pPr lvl="2" eaLnBrk="1" hangingPunct="1">
              <a:buFont typeface="Arial" charset="0"/>
              <a:buChar char="♦"/>
              <a:defRPr/>
            </a:pPr>
            <a:r>
              <a:rPr lang="en-US" sz="2000" dirty="0" smtClean="0">
                <a:effectLst/>
              </a:rPr>
              <a:t>Arithmetic (add, subtract, multiply, etc.)</a:t>
            </a:r>
          </a:p>
          <a:p>
            <a:pPr lvl="2" eaLnBrk="1" hangingPunct="1">
              <a:buFont typeface="Arial" charset="0"/>
              <a:buChar char="♦"/>
              <a:defRPr/>
            </a:pPr>
            <a:r>
              <a:rPr lang="en-US" sz="2000" dirty="0" smtClean="0">
                <a:effectLst/>
              </a:rPr>
              <a:t>Data movement (assign)</a:t>
            </a:r>
          </a:p>
          <a:p>
            <a:pPr lvl="2" eaLnBrk="1" hangingPunct="1">
              <a:buFont typeface="Arial" charset="0"/>
              <a:buChar char="♦"/>
              <a:defRPr/>
            </a:pPr>
            <a:r>
              <a:rPr lang="en-US" sz="2000" dirty="0" smtClean="0">
                <a:effectLst/>
              </a:rPr>
              <a:t>Control flow (branch, subroutine call, return)</a:t>
            </a:r>
          </a:p>
          <a:p>
            <a:pPr lvl="2" eaLnBrk="1" hangingPunct="1">
              <a:buFont typeface="Arial" charset="0"/>
              <a:buChar char="♦"/>
              <a:defRPr/>
            </a:pPr>
            <a:r>
              <a:rPr lang="en-US" sz="2000" dirty="0" smtClean="0">
                <a:effectLst/>
              </a:rPr>
              <a:t>Comparison (logical ops)</a:t>
            </a:r>
          </a:p>
          <a:p>
            <a:pPr lvl="1" eaLnBrk="1" hangingPunct="1">
              <a:defRPr/>
            </a:pPr>
            <a:r>
              <a:rPr lang="en-US" sz="2400" dirty="0" smtClean="0">
                <a:effectLst/>
              </a:rPr>
              <a:t>Data types – integers, characters, and floats </a:t>
            </a:r>
          </a:p>
          <a:p>
            <a:pPr lvl="1" eaLnBrk="1" hangingPunct="1">
              <a:defRPr/>
            </a:pPr>
            <a:r>
              <a:rPr lang="en-US" sz="2400" dirty="0" smtClean="0">
                <a:effectLst/>
              </a:rPr>
              <a:t>For better understanding you can go through this link:</a:t>
            </a:r>
          </a:p>
          <a:p>
            <a:pPr lvl="2" eaLnBrk="1" hangingPunct="1">
              <a:defRPr/>
            </a:pP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  <a:effectLst/>
              </a:rPr>
              <a:t>http://www.inf.usi.ch/carzaniga/edu/algo08f/growth-2up.pdf</a:t>
            </a:r>
            <a:endParaRPr lang="en-US" sz="2000" u="sng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905000"/>
            <a:ext cx="56451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3" y="1219200"/>
            <a:ext cx="55626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457200"/>
            <a:ext cx="12150725" cy="1047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Loop invariants </a:t>
            </a:r>
            <a:br>
              <a:rPr lang="en-US" dirty="0" smtClean="0"/>
            </a:br>
            <a:r>
              <a:rPr lang="en-US" dirty="0" smtClean="0"/>
              <a:t>and the correctness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62200"/>
            <a:ext cx="12188825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 smtClean="0"/>
              <a:t>Initialization: </a:t>
            </a:r>
            <a:r>
              <a:rPr lang="en-US" dirty="0" smtClean="0"/>
              <a:t>It is true prior to the first iteration of the loop.</a:t>
            </a:r>
          </a:p>
          <a:p>
            <a:pPr algn="just">
              <a:defRPr/>
            </a:pPr>
            <a:endParaRPr lang="en-US" dirty="0" smtClean="0"/>
          </a:p>
          <a:p>
            <a:pPr algn="just">
              <a:defRPr/>
            </a:pPr>
            <a:r>
              <a:rPr lang="en-US" b="1" dirty="0" smtClean="0"/>
              <a:t>Maintenance: </a:t>
            </a:r>
            <a:r>
              <a:rPr lang="en-US" dirty="0" smtClean="0"/>
              <a:t>If it is true before an iteration of the loop, it remains true before the next iteration.</a:t>
            </a:r>
          </a:p>
          <a:p>
            <a:pPr algn="just">
              <a:defRPr/>
            </a:pPr>
            <a:endParaRPr lang="en-US" dirty="0" smtClean="0"/>
          </a:p>
          <a:p>
            <a:pPr algn="just">
              <a:defRPr/>
            </a:pPr>
            <a:r>
              <a:rPr lang="en-US" b="1" dirty="0" smtClean="0"/>
              <a:t>Termination: </a:t>
            </a:r>
            <a:r>
              <a:rPr lang="en-US" dirty="0" smtClean="0"/>
              <a:t>When the loop terminates, the invariant gives us a useful property that helps show that the algorithm is correct.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Analysis of Insertion Sort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31850" y="2781300"/>
            <a:ext cx="697865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>
                <a:latin typeface="Courier New" pitchFamily="49" charset="0"/>
                <a:cs typeface="Arial" charset="0"/>
              </a:rPr>
              <a:t/>
            </a:r>
            <a:br>
              <a:rPr lang="en-US" sz="2400" b="1">
                <a:latin typeface="Courier New" pitchFamily="49" charset="0"/>
                <a:cs typeface="Arial" charset="0"/>
              </a:rPr>
            </a:br>
            <a:r>
              <a:rPr lang="en-US" sz="2400" b="1">
                <a:latin typeface="Courier New" pitchFamily="49" charset="0"/>
                <a:cs typeface="Arial" charset="0"/>
              </a:rPr>
              <a:t>f</a:t>
            </a:r>
            <a:r>
              <a:rPr lang="en-GB" sz="2400" b="1">
                <a:latin typeface="Courier New" pitchFamily="49" charset="0"/>
                <a:cs typeface="Arial" charset="0"/>
              </a:rPr>
              <a:t>or</a:t>
            </a:r>
            <a:r>
              <a:rPr lang="en-US" sz="2400" b="1">
                <a:latin typeface="Courier New" pitchFamily="49" charset="0"/>
                <a:cs typeface="Arial" charset="0"/>
              </a:rPr>
              <a:t> </a:t>
            </a:r>
            <a:r>
              <a:rPr lang="en-GB" sz="2400">
                <a:latin typeface="Courier New" pitchFamily="49" charset="0"/>
                <a:cs typeface="Arial" charset="0"/>
              </a:rPr>
              <a:t>j </a:t>
            </a:r>
            <a:r>
              <a:rPr lang="en-GB" sz="2400">
                <a:latin typeface="Symbol" pitchFamily="18" charset="2"/>
                <a:cs typeface="Arial" charset="0"/>
              </a:rPr>
              <a:t>:= </a:t>
            </a:r>
            <a:r>
              <a:rPr lang="en-GB" sz="2400">
                <a:latin typeface="Courier New" pitchFamily="49" charset="0"/>
                <a:cs typeface="Arial" charset="0"/>
              </a:rPr>
              <a:t>2 </a:t>
            </a:r>
            <a:r>
              <a:rPr lang="en-GB" sz="2400" b="1">
                <a:latin typeface="Courier New" pitchFamily="49" charset="0"/>
                <a:cs typeface="Arial" charset="0"/>
              </a:rPr>
              <a:t>to </a:t>
            </a:r>
            <a:r>
              <a:rPr lang="en-GB" sz="2400" i="1">
                <a:latin typeface="Courier New" pitchFamily="49" charset="0"/>
                <a:cs typeface="Arial" charset="0"/>
              </a:rPr>
              <a:t>n</a:t>
            </a:r>
            <a:r>
              <a:rPr lang="en-GB" sz="2400">
                <a:latin typeface="Courier New" pitchFamily="49" charset="0"/>
                <a:cs typeface="Arial" charset="0"/>
              </a:rPr>
              <a:t> </a:t>
            </a:r>
            <a:r>
              <a:rPr lang="en-GB" sz="2400" b="1">
                <a:latin typeface="Courier New" pitchFamily="49" charset="0"/>
                <a:cs typeface="Arial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  <a:cs typeface="Arial" charset="0"/>
              </a:rPr>
              <a:t> </a:t>
            </a:r>
            <a:r>
              <a:rPr lang="en-US" sz="2400" b="1">
                <a:latin typeface="Courier New" pitchFamily="49" charset="0"/>
                <a:cs typeface="Arial" charset="0"/>
              </a:rPr>
              <a:t> </a:t>
            </a:r>
            <a:r>
              <a:rPr lang="en-GB" sz="2400">
                <a:latin typeface="Courier New" pitchFamily="49" charset="0"/>
                <a:cs typeface="Arial" charset="0"/>
              </a:rPr>
              <a:t>key</a:t>
            </a:r>
            <a:r>
              <a:rPr lang="en-GB" sz="2400">
                <a:latin typeface="Symbol" pitchFamily="18" charset="2"/>
                <a:cs typeface="Arial" charset="0"/>
              </a:rPr>
              <a:t> := </a:t>
            </a:r>
            <a:r>
              <a:rPr lang="en-GB" sz="2400">
                <a:latin typeface="Courier New" pitchFamily="49" charset="0"/>
                <a:cs typeface="Arial" charset="0"/>
              </a:rPr>
              <a:t>A[j]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  <a:cs typeface="Arial" charset="0"/>
              </a:rPr>
              <a:t>  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// Insert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A[j]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into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A[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1..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j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-1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  <a:cs typeface="Arial" charset="0"/>
              </a:rPr>
              <a:t>  i</a:t>
            </a:r>
            <a:r>
              <a:rPr lang="en-GB" sz="2400">
                <a:latin typeface="Symbol" pitchFamily="18" charset="2"/>
                <a:cs typeface="Arial" charset="0"/>
              </a:rPr>
              <a:t> := </a:t>
            </a:r>
            <a:r>
              <a:rPr lang="en-US" sz="2400">
                <a:latin typeface="Courier New" pitchFamily="49" charset="0"/>
                <a:cs typeface="Arial" charset="0"/>
              </a:rPr>
              <a:t>j-1</a:t>
            </a:r>
            <a:endParaRPr lang="en-GB" sz="2400">
              <a:latin typeface="Courier New" pitchFamily="49" charset="0"/>
              <a:cs typeface="Arial" charset="0"/>
            </a:endParaRPr>
          </a:p>
          <a:p>
            <a:pPr>
              <a:defRPr/>
            </a:pPr>
            <a:r>
              <a:rPr lang="en-GB" sz="2400">
                <a:latin typeface="Courier New" pitchFamily="49" charset="0"/>
                <a:cs typeface="Arial" charset="0"/>
              </a:rPr>
              <a:t>  </a:t>
            </a:r>
            <a:r>
              <a:rPr lang="en-GB" sz="2400" b="1">
                <a:latin typeface="Courier New" pitchFamily="49" charset="0"/>
                <a:cs typeface="Arial" charset="0"/>
              </a:rPr>
              <a:t>while </a:t>
            </a:r>
            <a:r>
              <a:rPr lang="en-GB" sz="2400">
                <a:latin typeface="Courier New" pitchFamily="49" charset="0"/>
                <a:cs typeface="Arial" charset="0"/>
              </a:rPr>
              <a:t>i&gt;0 </a:t>
            </a:r>
            <a:r>
              <a:rPr lang="en-GB" sz="2400" b="1">
                <a:latin typeface="Courier New" pitchFamily="49" charset="0"/>
                <a:cs typeface="Arial" charset="0"/>
              </a:rPr>
              <a:t>and </a:t>
            </a:r>
            <a:r>
              <a:rPr lang="en-GB" sz="2400">
                <a:latin typeface="Courier New" pitchFamily="49" charset="0"/>
                <a:cs typeface="Arial" charset="0"/>
              </a:rPr>
              <a:t>A[i]&gt;key </a:t>
            </a:r>
            <a:r>
              <a:rPr lang="en-GB" sz="2400" b="1">
                <a:latin typeface="Courier New" pitchFamily="49" charset="0"/>
                <a:cs typeface="Arial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  <a:cs typeface="Arial" charset="0"/>
              </a:rPr>
              <a:t>    </a:t>
            </a:r>
            <a:r>
              <a:rPr lang="en-GB" sz="2400">
                <a:latin typeface="Courier New" pitchFamily="49" charset="0"/>
                <a:cs typeface="Arial" charset="0"/>
              </a:rPr>
              <a:t>A[i+1]</a:t>
            </a:r>
            <a:r>
              <a:rPr lang="en-GB" sz="2400">
                <a:latin typeface="Symbol" pitchFamily="18" charset="2"/>
                <a:cs typeface="Arial" charset="0"/>
              </a:rPr>
              <a:t>:=</a:t>
            </a:r>
            <a:r>
              <a:rPr lang="en-GB" sz="2400">
                <a:latin typeface="Courier New" pitchFamily="49" charset="0"/>
                <a:cs typeface="Arial" charset="0"/>
              </a:rPr>
              <a:t>A[i]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  <a:cs typeface="Arial" charset="0"/>
              </a:rPr>
              <a:t>   </a:t>
            </a:r>
            <a:r>
              <a:rPr lang="en-US" sz="2400">
                <a:latin typeface="Courier New" pitchFamily="49" charset="0"/>
                <a:cs typeface="Arial" charset="0"/>
              </a:rPr>
              <a:t> </a:t>
            </a:r>
            <a:r>
              <a:rPr lang="en-GB" sz="2400">
                <a:latin typeface="Courier New" pitchFamily="49" charset="0"/>
                <a:cs typeface="Arial" charset="0"/>
              </a:rPr>
              <a:t>i--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  <a:cs typeface="Arial" charset="0"/>
              </a:rPr>
              <a:t>  A[i+1]:=key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781208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cost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2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0 </a:t>
            </a:r>
            <a:endParaRPr lang="en-US" altLang="en-US" sz="2400" baseline="-25000">
              <a:latin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3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6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</a:t>
            </a:r>
            <a:r>
              <a:rPr lang="en-US" altLang="en-US" sz="2400" baseline="-25000">
                <a:latin typeface="Courier New" panose="02070309020205020404" pitchFamily="49" charset="0"/>
              </a:rPr>
              <a:t>7</a:t>
            </a:r>
            <a:endParaRPr lang="en-GB" altLang="en-US" sz="2400" b="1">
              <a:latin typeface="Courier New" panose="02070309020205020404" pitchFamily="49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74883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times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n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n-1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n-1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n-1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/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/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/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n-1</a:t>
            </a:r>
            <a:endParaRPr lang="en-GB" altLang="en-US" sz="2400" b="1">
              <a:latin typeface="Courier New" panose="02070309020205020404" pitchFamily="49" charset="0"/>
            </a:endParaRP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76375"/>
            <a:ext cx="11172825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Time to compute the </a:t>
            </a:r>
            <a:r>
              <a:rPr lang="en-US" sz="2800" b="1" dirty="0" smtClean="0">
                <a:solidFill>
                  <a:srgbClr val="080808"/>
                </a:solidFill>
              </a:rPr>
              <a:t>running time</a:t>
            </a:r>
            <a:r>
              <a:rPr lang="en-US" sz="2800" dirty="0" smtClean="0"/>
              <a:t> as a function of the </a:t>
            </a:r>
            <a:r>
              <a:rPr lang="en-US" sz="2800" b="1" dirty="0" smtClean="0">
                <a:solidFill>
                  <a:srgbClr val="080808"/>
                </a:solidFill>
              </a:rPr>
              <a:t>input size</a:t>
            </a:r>
            <a:r>
              <a:rPr lang="en-US" sz="2800" b="1" dirty="0" smtClean="0"/>
              <a:t> </a:t>
            </a:r>
            <a:r>
              <a:rPr lang="en-US" sz="2800" dirty="0" smtClean="0"/>
              <a:t>(exact analysis).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9750425" y="4495800"/>
          <a:ext cx="1096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3" imgW="380880" imgH="209160" progId="">
                  <p:embed/>
                </p:oleObj>
              </mc:Choice>
              <mc:Fallback>
                <p:oleObj name="Equation" r:id="rId3" imgW="380880" imgH="2091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495800"/>
                        <a:ext cx="1096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9750425" y="4916488"/>
          <a:ext cx="17319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5" imgW="634680" imgH="209160" progId="">
                  <p:embed/>
                </p:oleObj>
              </mc:Choice>
              <mc:Fallback>
                <p:oleObj name="Equation" r:id="rId5" imgW="634680" imgH="20916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916488"/>
                        <a:ext cx="17319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9750425" y="5337175"/>
          <a:ext cx="1731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7" imgW="634680" imgH="209160" progId="">
                  <p:embed/>
                </p:oleObj>
              </mc:Choice>
              <mc:Fallback>
                <p:oleObj name="Equation" r:id="rId7" imgW="634680" imgH="20916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5337175"/>
                        <a:ext cx="1731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…Analysis of Insertion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12188825" cy="5181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 smtClean="0">
                <a:solidFill>
                  <a:srgbClr val="080808"/>
                </a:solidFill>
              </a:rPr>
              <a:t>The running time of an algorithm is the sum of the running times of each statement.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 smtClean="0">
                <a:solidFill>
                  <a:srgbClr val="080808"/>
                </a:solidFill>
              </a:rPr>
              <a:t>A statement with cost </a:t>
            </a:r>
            <a:r>
              <a:rPr lang="en-US" b="1" i="1" dirty="0" smtClean="0">
                <a:solidFill>
                  <a:srgbClr val="080808"/>
                </a:solidFill>
              </a:rPr>
              <a:t>c</a:t>
            </a:r>
            <a:r>
              <a:rPr lang="en-US" dirty="0" smtClean="0">
                <a:solidFill>
                  <a:srgbClr val="080808"/>
                </a:solidFill>
              </a:rPr>
              <a:t> that is executed </a:t>
            </a:r>
            <a:r>
              <a:rPr lang="en-US" b="1" i="1" dirty="0" smtClean="0">
                <a:solidFill>
                  <a:srgbClr val="080808"/>
                </a:solidFill>
              </a:rPr>
              <a:t>n</a:t>
            </a:r>
            <a:r>
              <a:rPr lang="en-US" dirty="0" smtClean="0">
                <a:solidFill>
                  <a:srgbClr val="080808"/>
                </a:solidFill>
              </a:rPr>
              <a:t> times contributes </a:t>
            </a:r>
            <a:r>
              <a:rPr lang="en-US" b="1" i="1" dirty="0" smtClean="0">
                <a:solidFill>
                  <a:srgbClr val="080808"/>
                </a:solidFill>
              </a:rPr>
              <a:t>c*n</a:t>
            </a:r>
            <a:r>
              <a:rPr lang="en-US" dirty="0" smtClean="0">
                <a:solidFill>
                  <a:srgbClr val="080808"/>
                </a:solidFill>
              </a:rPr>
              <a:t> to the running time.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 smtClean="0">
                <a:solidFill>
                  <a:srgbClr val="080808"/>
                </a:solidFill>
              </a:rPr>
              <a:t>The total running time </a:t>
            </a:r>
            <a:r>
              <a:rPr lang="en-US" b="1" i="1" dirty="0" smtClean="0">
                <a:solidFill>
                  <a:srgbClr val="080808"/>
                </a:solidFill>
              </a:rPr>
              <a:t>T</a:t>
            </a:r>
            <a:r>
              <a:rPr lang="en-US" b="1" dirty="0" smtClean="0">
                <a:solidFill>
                  <a:srgbClr val="080808"/>
                </a:solidFill>
              </a:rPr>
              <a:t>(</a:t>
            </a:r>
            <a:r>
              <a:rPr lang="en-US" b="1" i="1" dirty="0" smtClean="0">
                <a:solidFill>
                  <a:srgbClr val="080808"/>
                </a:solidFill>
              </a:rPr>
              <a:t>n</a:t>
            </a:r>
            <a:r>
              <a:rPr lang="en-US" b="1" dirty="0" smtClean="0">
                <a:solidFill>
                  <a:srgbClr val="080808"/>
                </a:solidFill>
              </a:rPr>
              <a:t>)</a:t>
            </a:r>
            <a:r>
              <a:rPr lang="en-US" dirty="0" smtClean="0">
                <a:solidFill>
                  <a:srgbClr val="080808"/>
                </a:solidFill>
              </a:rPr>
              <a:t> of insertion sort is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i="1" dirty="0" smtClean="0">
                <a:solidFill>
                  <a:srgbClr val="080808"/>
                </a:solidFill>
              </a:rPr>
              <a:t>T</a:t>
            </a:r>
            <a:r>
              <a:rPr lang="en-US" dirty="0" smtClean="0">
                <a:solidFill>
                  <a:srgbClr val="080808"/>
                </a:solidFill>
              </a:rPr>
              <a:t>(</a:t>
            </a:r>
            <a:r>
              <a:rPr lang="en-US" i="1" dirty="0" smtClean="0">
                <a:solidFill>
                  <a:srgbClr val="080808"/>
                </a:solidFill>
              </a:rPr>
              <a:t>n</a:t>
            </a:r>
            <a:r>
              <a:rPr lang="en-US" dirty="0" smtClean="0">
                <a:solidFill>
                  <a:srgbClr val="080808"/>
                </a:solidFill>
              </a:rPr>
              <a:t>)=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1</a:t>
            </a:r>
            <a:r>
              <a:rPr lang="en-US" i="1" dirty="0" smtClean="0">
                <a:solidFill>
                  <a:srgbClr val="080808"/>
                </a:solidFill>
              </a:rPr>
              <a:t>*n</a:t>
            </a:r>
            <a:r>
              <a:rPr lang="en-US" dirty="0" smtClean="0">
                <a:solidFill>
                  <a:srgbClr val="080808"/>
                </a:solidFill>
              </a:rPr>
              <a:t> +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2</a:t>
            </a:r>
            <a:r>
              <a:rPr lang="en-US" dirty="0" smtClean="0">
                <a:solidFill>
                  <a:srgbClr val="080808"/>
                </a:solidFill>
              </a:rPr>
              <a:t>(</a:t>
            </a:r>
            <a:r>
              <a:rPr lang="en-US" i="1" dirty="0" smtClean="0">
                <a:solidFill>
                  <a:srgbClr val="080808"/>
                </a:solidFill>
              </a:rPr>
              <a:t>n-1</a:t>
            </a:r>
            <a:r>
              <a:rPr lang="en-US" dirty="0" smtClean="0">
                <a:solidFill>
                  <a:srgbClr val="080808"/>
                </a:solidFill>
              </a:rPr>
              <a:t>) +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3</a:t>
            </a:r>
            <a:r>
              <a:rPr lang="en-US" dirty="0" smtClean="0">
                <a:solidFill>
                  <a:srgbClr val="080808"/>
                </a:solidFill>
              </a:rPr>
              <a:t>(</a:t>
            </a:r>
            <a:r>
              <a:rPr lang="en-US" i="1" dirty="0" smtClean="0">
                <a:solidFill>
                  <a:srgbClr val="080808"/>
                </a:solidFill>
              </a:rPr>
              <a:t>n-1</a:t>
            </a:r>
            <a:r>
              <a:rPr lang="en-US" dirty="0" smtClean="0">
                <a:solidFill>
                  <a:srgbClr val="080808"/>
                </a:solidFill>
              </a:rPr>
              <a:t>) +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4</a:t>
            </a:r>
            <a:r>
              <a:rPr lang="en-US" dirty="0" smtClean="0">
                <a:solidFill>
                  <a:srgbClr val="080808"/>
                </a:solidFill>
              </a:rPr>
              <a:t>               +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5</a:t>
            </a:r>
            <a:r>
              <a:rPr lang="en-US" dirty="0" smtClean="0">
                <a:solidFill>
                  <a:srgbClr val="080808"/>
                </a:solidFill>
              </a:rPr>
              <a:t>                     +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6                     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80808"/>
                </a:solidFill>
              </a:rPr>
              <a:t>         + </a:t>
            </a:r>
            <a:r>
              <a:rPr lang="en-US" i="1" dirty="0" smtClean="0">
                <a:solidFill>
                  <a:srgbClr val="080808"/>
                </a:solidFill>
              </a:rPr>
              <a:t>c</a:t>
            </a:r>
            <a:r>
              <a:rPr lang="en-US" i="1" baseline="-25000" dirty="0" smtClean="0">
                <a:solidFill>
                  <a:srgbClr val="080808"/>
                </a:solidFill>
              </a:rPr>
              <a:t>7</a:t>
            </a:r>
            <a:r>
              <a:rPr lang="en-US" i="1" dirty="0" smtClean="0">
                <a:solidFill>
                  <a:srgbClr val="080808"/>
                </a:solidFill>
              </a:rPr>
              <a:t> </a:t>
            </a:r>
            <a:r>
              <a:rPr lang="en-US" dirty="0" smtClean="0">
                <a:solidFill>
                  <a:srgbClr val="080808"/>
                </a:solidFill>
              </a:rPr>
              <a:t>(</a:t>
            </a:r>
            <a:r>
              <a:rPr lang="en-US" i="1" dirty="0" smtClean="0">
                <a:solidFill>
                  <a:srgbClr val="080808"/>
                </a:solidFill>
              </a:rPr>
              <a:t>n-1</a:t>
            </a:r>
            <a:r>
              <a:rPr lang="en-US" dirty="0" smtClean="0">
                <a:solidFill>
                  <a:srgbClr val="080808"/>
                </a:solidFill>
              </a:rPr>
              <a:t>)</a:t>
            </a:r>
          </a:p>
        </p:txBody>
      </p:sp>
      <p:graphicFrame>
        <p:nvGraphicFramePr>
          <p:cNvPr id="34820" name="Object 1024"/>
          <p:cNvGraphicFramePr>
            <a:graphicFrameLocks noChangeAspect="1"/>
          </p:cNvGraphicFramePr>
          <p:nvPr/>
        </p:nvGraphicFramePr>
        <p:xfrm>
          <a:off x="5865813" y="4953000"/>
          <a:ext cx="14017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3" imgW="380880" imgH="209160" progId="">
                  <p:embed/>
                </p:oleObj>
              </mc:Choice>
              <mc:Fallback>
                <p:oleObj name="Equation" r:id="rId3" imgW="380880" imgH="20916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953000"/>
                        <a:ext cx="14017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025"/>
          <p:cNvGraphicFramePr>
            <a:graphicFrameLocks noChangeAspect="1"/>
          </p:cNvGraphicFramePr>
          <p:nvPr/>
        </p:nvGraphicFramePr>
        <p:xfrm>
          <a:off x="10590213" y="4927600"/>
          <a:ext cx="1295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5" imgW="634680" imgH="209160" progId="">
                  <p:embed/>
                </p:oleObj>
              </mc:Choice>
              <mc:Fallback>
                <p:oleObj name="Equation" r:id="rId5" imgW="634680" imgH="20916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213" y="4927600"/>
                        <a:ext cx="1295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026"/>
          <p:cNvGraphicFramePr>
            <a:graphicFrameLocks noChangeAspect="1"/>
          </p:cNvGraphicFramePr>
          <p:nvPr/>
        </p:nvGraphicFramePr>
        <p:xfrm>
          <a:off x="7999413" y="4953000"/>
          <a:ext cx="19653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7" imgW="634680" imgH="209160" progId="">
                  <p:embed/>
                </p:oleObj>
              </mc:Choice>
              <mc:Fallback>
                <p:oleObj name="Equation" r:id="rId7" imgW="634680" imgH="20916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4953000"/>
                        <a:ext cx="19653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…Analysis of Insertion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dirty="0" smtClean="0">
                <a:effectLst/>
              </a:rPr>
              <a:t>Often the performance depends on the details of the input (not only the length </a:t>
            </a:r>
            <a:r>
              <a:rPr lang="en-US" b="1" i="1" dirty="0" smtClean="0">
                <a:solidFill>
                  <a:srgbClr val="080808"/>
                </a:solidFill>
                <a:effectLst/>
              </a:rPr>
              <a:t>n</a:t>
            </a:r>
            <a:r>
              <a:rPr lang="en-US" dirty="0" smtClean="0">
                <a:effectLst/>
              </a:rPr>
              <a:t>).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 smtClean="0">
                <a:effectLst/>
              </a:rPr>
              <a:t>This is modeled by </a:t>
            </a:r>
            <a:r>
              <a:rPr lang="en-US" b="1" i="1" dirty="0" err="1" smtClean="0">
                <a:solidFill>
                  <a:srgbClr val="080808"/>
                </a:solidFill>
                <a:effectLst/>
              </a:rPr>
              <a:t>t</a:t>
            </a:r>
            <a:r>
              <a:rPr lang="en-US" b="1" i="1" baseline="-25000" dirty="0" err="1" smtClean="0">
                <a:solidFill>
                  <a:srgbClr val="080808"/>
                </a:solidFill>
                <a:effectLst/>
              </a:rPr>
              <a:t>j</a:t>
            </a:r>
            <a:r>
              <a:rPr lang="en-US" baseline="-25000" dirty="0" smtClean="0">
                <a:effectLst/>
              </a:rPr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 smtClean="0">
                <a:effectLst/>
              </a:rPr>
              <a:t>In the case of insertion sort the time </a:t>
            </a:r>
            <a:r>
              <a:rPr lang="en-US" b="1" i="1" dirty="0" err="1" smtClean="0">
                <a:solidFill>
                  <a:srgbClr val="080808"/>
                </a:solidFill>
                <a:effectLst/>
              </a:rPr>
              <a:t>t</a:t>
            </a:r>
            <a:r>
              <a:rPr lang="en-US" b="1" i="1" baseline="-25000" dirty="0" err="1" smtClean="0">
                <a:solidFill>
                  <a:srgbClr val="080808"/>
                </a:solidFill>
                <a:effectLst/>
              </a:rPr>
              <a:t>j</a:t>
            </a:r>
            <a:r>
              <a:rPr lang="en-US" b="1" i="1" dirty="0" smtClean="0">
                <a:solidFill>
                  <a:srgbClr val="080808"/>
                </a:solidFill>
                <a:effectLst/>
              </a:rPr>
              <a:t> </a:t>
            </a:r>
            <a:r>
              <a:rPr lang="en-US" dirty="0" smtClean="0">
                <a:effectLst/>
              </a:rPr>
              <a:t>depends on the original sorting of the input array.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88825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>
                <a:effectLst/>
              </a:rPr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>
                <a:effectLst/>
              </a:rPr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effectLst/>
              </a:rPr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effectLst/>
              </a:rPr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>
                <a:effectLst/>
              </a:rPr>
              <a:t>In some cases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effectLst/>
              </a:rPr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 smtClean="0">
                <a:effectLst/>
              </a:rPr>
              <a:t>Database systems.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 smtClean="0">
                <a:effectLst/>
              </a:rPr>
              <a:t>For better understanding you can go through this link 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u="sng" dirty="0">
                <a:solidFill>
                  <a:schemeClr val="accent2">
                    <a:lumMod val="75000"/>
                  </a:schemeClr>
                </a:solidFill>
                <a:effectLst/>
              </a:rPr>
              <a:t>http://www.geeksforgeeks.org/fundamentals-of-algorithms/#AnalysisofAlgorithm</a:t>
            </a:r>
            <a:endParaRPr lang="en-US" sz="2000" u="sng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Best/ Worst/ Average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8825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 smtClean="0">
                <a:solidFill>
                  <a:srgbClr val="080808"/>
                </a:solidFill>
                <a:effectLst/>
              </a:rPr>
              <a:t>Best case:</a:t>
            </a:r>
            <a:r>
              <a:rPr lang="en-US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works fast on </a:t>
            </a:r>
            <a:r>
              <a:rPr lang="en-US" sz="2400" i="1" dirty="0" smtClean="0">
                <a:effectLst/>
              </a:rPr>
              <a:t>some </a:t>
            </a:r>
            <a:r>
              <a:rPr lang="en-US" sz="2400" dirty="0" smtClean="0">
                <a:effectLst/>
              </a:rPr>
              <a:t>input.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 smtClean="0">
                <a:solidFill>
                  <a:srgbClr val="080808"/>
                </a:solidFill>
                <a:effectLst/>
              </a:rPr>
              <a:t>Worst case: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effectLst/>
              </a:rPr>
              <a:t>(usually)</a:t>
            </a:r>
            <a:r>
              <a:rPr lang="en-US" sz="2400" dirty="0" smtClean="0">
                <a:effectLst/>
              </a:rPr>
              <a:t> maximum time of algorithm on any input of size.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 smtClean="0">
                <a:solidFill>
                  <a:srgbClr val="080808"/>
                </a:solidFill>
                <a:effectLst/>
              </a:rPr>
              <a:t>Average case:</a:t>
            </a:r>
            <a:r>
              <a:rPr lang="en-US" sz="2400" b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080808"/>
                </a:solidFill>
                <a:effectLst/>
              </a:rPr>
              <a:t>(sometimes)</a:t>
            </a:r>
            <a:r>
              <a:rPr lang="en-US" sz="2400" dirty="0" smtClean="0">
                <a:solidFill>
                  <a:srgbClr val="FFFFFF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expected time of algorithm over all inputs of size. Need assumption of statistical distribution of inputs.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 smtClean="0">
              <a:effectLst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effectLst/>
              </a:rPr>
              <a:t>Analyzing insertion sort’s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 smtClean="0">
                <a:solidFill>
                  <a:srgbClr val="080808"/>
                </a:solidFill>
                <a:effectLst/>
              </a:rPr>
              <a:t>Best case:</a:t>
            </a:r>
            <a:r>
              <a:rPr lang="en-US" sz="2000" dirty="0" smtClean="0">
                <a:effectLst/>
              </a:rPr>
              <a:t> elements already sorted, </a:t>
            </a:r>
            <a:r>
              <a:rPr lang="en-US" sz="2000" b="1" i="1" dirty="0" err="1" smtClean="0">
                <a:solidFill>
                  <a:srgbClr val="080808"/>
                </a:solidFill>
                <a:effectLst/>
              </a:rPr>
              <a:t>t</a:t>
            </a:r>
            <a:r>
              <a:rPr lang="en-US" sz="2000" b="1" i="1" baseline="-25000" dirty="0" err="1" smtClean="0">
                <a:solidFill>
                  <a:srgbClr val="080808"/>
                </a:solidFill>
                <a:effectLst/>
              </a:rPr>
              <a:t>j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=1</a:t>
            </a:r>
            <a:r>
              <a:rPr lang="en-US" sz="2000" i="1" dirty="0" smtClean="0">
                <a:effectLst/>
              </a:rPr>
              <a:t>, </a:t>
            </a:r>
            <a:r>
              <a:rPr lang="en-US" sz="2000" dirty="0" smtClean="0">
                <a:effectLst/>
              </a:rPr>
              <a:t>running time </a:t>
            </a:r>
            <a:r>
              <a:rPr lang="en-US" sz="2000" dirty="0" smtClean="0">
                <a:effectLst/>
                <a:latin typeface="Symbol" pitchFamily="18" charset="2"/>
              </a:rPr>
              <a:t>»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(n-1)</a:t>
            </a:r>
            <a:r>
              <a:rPr lang="en-US" sz="2000" b="1" dirty="0" smtClean="0">
                <a:solidFill>
                  <a:srgbClr val="080808"/>
                </a:solidFill>
                <a:effectLst/>
              </a:rPr>
              <a:t>,</a:t>
            </a:r>
            <a:r>
              <a:rPr lang="en-US" sz="2000" dirty="0" smtClean="0">
                <a:effectLst/>
              </a:rPr>
              <a:t> i.e.,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linear</a:t>
            </a:r>
            <a:r>
              <a:rPr lang="en-US" sz="2000" dirty="0" smtClean="0">
                <a:effectLst/>
              </a:rPr>
              <a:t> time. </a:t>
            </a:r>
            <a:endParaRPr lang="en-US" sz="2000" i="1" dirty="0" smtClean="0">
              <a:effectLst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 smtClean="0">
                <a:solidFill>
                  <a:srgbClr val="080808"/>
                </a:solidFill>
                <a:effectLst/>
              </a:rPr>
              <a:t>Worst case:</a:t>
            </a:r>
            <a:r>
              <a:rPr lang="en-US" sz="2000" dirty="0" smtClean="0">
                <a:effectLst/>
              </a:rPr>
              <a:t> elements are sorted in inverse order,       </a:t>
            </a:r>
            <a:r>
              <a:rPr lang="en-US" sz="2000" b="1" i="1" dirty="0" err="1" smtClean="0">
                <a:solidFill>
                  <a:srgbClr val="080808"/>
                </a:solidFill>
                <a:effectLst/>
              </a:rPr>
              <a:t>t</a:t>
            </a:r>
            <a:r>
              <a:rPr lang="en-US" sz="2000" b="1" i="1" baseline="-25000" dirty="0" err="1" smtClean="0">
                <a:solidFill>
                  <a:srgbClr val="080808"/>
                </a:solidFill>
                <a:effectLst/>
              </a:rPr>
              <a:t>j</a:t>
            </a:r>
            <a:r>
              <a:rPr lang="en-US" sz="2000" b="1" i="1" baseline="-25000" dirty="0" smtClean="0">
                <a:solidFill>
                  <a:srgbClr val="080808"/>
                </a:solidFill>
                <a:effectLst/>
              </a:rPr>
              <a:t>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= j-1</a:t>
            </a:r>
            <a:r>
              <a:rPr lang="en-US" sz="2000" dirty="0" smtClean="0">
                <a:effectLst/>
              </a:rPr>
              <a:t>, running time </a:t>
            </a:r>
            <a:r>
              <a:rPr lang="en-US" sz="2000" dirty="0" smtClean="0">
                <a:effectLst/>
                <a:latin typeface="Symbol" pitchFamily="18" charset="2"/>
              </a:rPr>
              <a:t>»</a:t>
            </a:r>
            <a:r>
              <a:rPr lang="en-US" sz="2000" dirty="0" smtClean="0">
                <a:effectLst/>
              </a:rPr>
              <a:t>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(n</a:t>
            </a:r>
            <a:r>
              <a:rPr lang="en-US" sz="2000" b="1" i="1" baseline="30000" dirty="0" smtClean="0">
                <a:solidFill>
                  <a:srgbClr val="080808"/>
                </a:solidFill>
                <a:effectLst/>
              </a:rPr>
              <a:t>2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-n)/2</a:t>
            </a:r>
            <a:r>
              <a:rPr lang="en-US" sz="2000" i="1" dirty="0" smtClean="0">
                <a:solidFill>
                  <a:srgbClr val="FF3300"/>
                </a:solidFill>
                <a:effectLst/>
              </a:rPr>
              <a:t> </a:t>
            </a:r>
            <a:r>
              <a:rPr lang="en-US" sz="2000" i="1" dirty="0" smtClean="0">
                <a:effectLst/>
              </a:rPr>
              <a:t>, </a:t>
            </a:r>
            <a:r>
              <a:rPr lang="en-US" sz="2000" dirty="0" smtClean="0">
                <a:effectLst/>
              </a:rPr>
              <a:t>i.e.,</a:t>
            </a:r>
            <a:r>
              <a:rPr lang="en-US" sz="2000" i="1" dirty="0" smtClean="0">
                <a:effectLst/>
              </a:rPr>
              <a:t>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quadratic</a:t>
            </a:r>
            <a:r>
              <a:rPr lang="en-US" sz="2000" dirty="0" smtClean="0">
                <a:effectLst/>
              </a:rPr>
              <a:t> time.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 smtClean="0">
                <a:solidFill>
                  <a:srgbClr val="080808"/>
                </a:solidFill>
                <a:effectLst/>
              </a:rPr>
              <a:t>Average case: </a:t>
            </a:r>
            <a:r>
              <a:rPr lang="en-US" sz="2000" b="1" i="1" dirty="0" err="1" smtClean="0">
                <a:solidFill>
                  <a:srgbClr val="080808"/>
                </a:solidFill>
                <a:effectLst/>
              </a:rPr>
              <a:t>t</a:t>
            </a:r>
            <a:r>
              <a:rPr lang="en-US" sz="2000" b="1" i="1" baseline="-25000" dirty="0" err="1" smtClean="0">
                <a:solidFill>
                  <a:srgbClr val="080808"/>
                </a:solidFill>
                <a:effectLst/>
              </a:rPr>
              <a:t>j</a:t>
            </a:r>
            <a:r>
              <a:rPr lang="en-US" sz="2000" b="1" i="1" baseline="-25000" dirty="0" smtClean="0">
                <a:solidFill>
                  <a:srgbClr val="080808"/>
                </a:solidFill>
                <a:effectLst/>
              </a:rPr>
              <a:t>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= j / 2,</a:t>
            </a:r>
            <a:r>
              <a:rPr lang="en-US" sz="2000" i="1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running time </a:t>
            </a:r>
            <a:r>
              <a:rPr lang="en-US" sz="2000" dirty="0" smtClean="0">
                <a:effectLst/>
                <a:latin typeface="Symbol" pitchFamily="18" charset="2"/>
              </a:rPr>
              <a:t>»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(n</a:t>
            </a:r>
            <a:r>
              <a:rPr lang="en-US" sz="2000" b="1" i="1" baseline="30000" dirty="0" smtClean="0">
                <a:solidFill>
                  <a:srgbClr val="080808"/>
                </a:solidFill>
                <a:effectLst/>
              </a:rPr>
              <a:t>2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+n-2)/4</a:t>
            </a:r>
            <a:r>
              <a:rPr lang="en-US" sz="2000" i="1" dirty="0" smtClean="0">
                <a:solidFill>
                  <a:srgbClr val="FF3300"/>
                </a:solidFill>
                <a:effectLst/>
              </a:rPr>
              <a:t> </a:t>
            </a:r>
            <a:r>
              <a:rPr lang="en-US" sz="2000" i="1" dirty="0" smtClean="0">
                <a:effectLst/>
              </a:rPr>
              <a:t>, </a:t>
            </a:r>
            <a:r>
              <a:rPr lang="en-US" sz="2000" dirty="0" smtClean="0">
                <a:effectLst/>
              </a:rPr>
              <a:t>i.e.,</a:t>
            </a:r>
            <a:r>
              <a:rPr lang="en-US" sz="2000" i="1" dirty="0" smtClean="0">
                <a:effectLst/>
              </a:rPr>
              <a:t> </a:t>
            </a:r>
            <a:r>
              <a:rPr lang="en-US" sz="2000" b="1" i="1" dirty="0" smtClean="0">
                <a:solidFill>
                  <a:srgbClr val="080808"/>
                </a:solidFill>
                <a:effectLst/>
              </a:rPr>
              <a:t>quadratic</a:t>
            </a:r>
            <a:r>
              <a:rPr lang="en-US" sz="2000" dirty="0" smtClean="0">
                <a:effectLst/>
              </a:rPr>
              <a:t>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…Best/ Worst/ Average Case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5"/>
            <a:ext cx="12188825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mtClean="0"/>
              <a:t>For inputs of all sizes: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09800" y="4967288"/>
            <a:ext cx="388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1n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09800" y="4533900"/>
            <a:ext cx="515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2n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209800" y="4100513"/>
            <a:ext cx="388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3n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209800" y="3668713"/>
            <a:ext cx="388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4n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209800" y="3235325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5n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209800" y="2803525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6n</a:t>
            </a:r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2746375" y="2290763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746375" y="5503863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64063" y="5822950"/>
            <a:ext cx="190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Input instance size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 rot="-5400000">
            <a:off x="1226344" y="3650456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Running time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2827338" y="5492750"/>
            <a:ext cx="5965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    2    3    4    5     6    7    8     9   10   11   12  …..</a:t>
            </a:r>
          </a:p>
        </p:txBody>
      </p:sp>
      <p:sp>
        <p:nvSpPr>
          <p:cNvPr id="38927" name="Freeform 15"/>
          <p:cNvSpPr>
            <a:spLocks/>
          </p:cNvSpPr>
          <p:nvPr/>
        </p:nvSpPr>
        <p:spPr bwMode="auto">
          <a:xfrm>
            <a:off x="2744788" y="3659188"/>
            <a:ext cx="6545262" cy="1560512"/>
          </a:xfrm>
          <a:custGeom>
            <a:avLst/>
            <a:gdLst>
              <a:gd name="T0" fmla="*/ 0 w 3093"/>
              <a:gd name="T1" fmla="*/ 2147483646 h 983"/>
              <a:gd name="T2" fmla="*/ 2147483646 w 3093"/>
              <a:gd name="T3" fmla="*/ 2147483646 h 983"/>
              <a:gd name="T4" fmla="*/ 2147483646 w 3093"/>
              <a:gd name="T5" fmla="*/ 2147483646 h 983"/>
              <a:gd name="T6" fmla="*/ 2147483646 w 3093"/>
              <a:gd name="T7" fmla="*/ 2147483646 h 983"/>
              <a:gd name="T8" fmla="*/ 2147483646 w 3093"/>
              <a:gd name="T9" fmla="*/ 2147483646 h 983"/>
              <a:gd name="T10" fmla="*/ 2147483646 w 3093"/>
              <a:gd name="T11" fmla="*/ 2147483646 h 983"/>
              <a:gd name="T12" fmla="*/ 2147483646 w 3093"/>
              <a:gd name="T13" fmla="*/ 2147483646 h 983"/>
              <a:gd name="T14" fmla="*/ 2147483646 w 3093"/>
              <a:gd name="T15" fmla="*/ 2147483646 h 983"/>
              <a:gd name="T16" fmla="*/ 2147483646 w 3093"/>
              <a:gd name="T17" fmla="*/ 2147483646 h 983"/>
              <a:gd name="T18" fmla="*/ 2147483646 w 3093"/>
              <a:gd name="T19" fmla="*/ 2147483646 h 983"/>
              <a:gd name="T20" fmla="*/ 2147483646 w 3093"/>
              <a:gd name="T21" fmla="*/ 2147483646 h 983"/>
              <a:gd name="T22" fmla="*/ 2147483646 w 3093"/>
              <a:gd name="T23" fmla="*/ 2147483646 h 983"/>
              <a:gd name="T24" fmla="*/ 2147483646 w 3093"/>
              <a:gd name="T25" fmla="*/ 2147483646 h 983"/>
              <a:gd name="T26" fmla="*/ 2147483646 w 3093"/>
              <a:gd name="T27" fmla="*/ 2147483646 h 983"/>
              <a:gd name="T28" fmla="*/ 2147483646 w 3093"/>
              <a:gd name="T29" fmla="*/ 2147483646 h 983"/>
              <a:gd name="T30" fmla="*/ 2147483646 w 3093"/>
              <a:gd name="T31" fmla="*/ 2147483646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8" name="Freeform 16"/>
          <p:cNvSpPr>
            <a:spLocks/>
          </p:cNvSpPr>
          <p:nvPr/>
        </p:nvSpPr>
        <p:spPr bwMode="auto">
          <a:xfrm>
            <a:off x="2733675" y="2411413"/>
            <a:ext cx="6378575" cy="2363787"/>
          </a:xfrm>
          <a:custGeom>
            <a:avLst/>
            <a:gdLst>
              <a:gd name="T0" fmla="*/ 0 w 3014"/>
              <a:gd name="T1" fmla="*/ 2147483646 h 1489"/>
              <a:gd name="T2" fmla="*/ 2147483646 w 3014"/>
              <a:gd name="T3" fmla="*/ 2147483646 h 1489"/>
              <a:gd name="T4" fmla="*/ 2147483646 w 3014"/>
              <a:gd name="T5" fmla="*/ 2147483646 h 1489"/>
              <a:gd name="T6" fmla="*/ 2147483646 w 3014"/>
              <a:gd name="T7" fmla="*/ 2147483646 h 1489"/>
              <a:gd name="T8" fmla="*/ 2147483646 w 3014"/>
              <a:gd name="T9" fmla="*/ 2147483646 h 1489"/>
              <a:gd name="T10" fmla="*/ 2147483646 w 3014"/>
              <a:gd name="T11" fmla="*/ 2147483646 h 1489"/>
              <a:gd name="T12" fmla="*/ 2147483646 w 3014"/>
              <a:gd name="T13" fmla="*/ 2147483646 h 1489"/>
              <a:gd name="T14" fmla="*/ 2147483646 w 3014"/>
              <a:gd name="T15" fmla="*/ 2147483646 h 1489"/>
              <a:gd name="T16" fmla="*/ 2147483646 w 3014"/>
              <a:gd name="T17" fmla="*/ 2147483646 h 1489"/>
              <a:gd name="T18" fmla="*/ 2147483646 w 3014"/>
              <a:gd name="T19" fmla="*/ 2147483646 h 1489"/>
              <a:gd name="T20" fmla="*/ 2147483646 w 3014"/>
              <a:gd name="T21" fmla="*/ 2147483646 h 1489"/>
              <a:gd name="T22" fmla="*/ 2147483646 w 3014"/>
              <a:gd name="T23" fmla="*/ 2147483646 h 1489"/>
              <a:gd name="T24" fmla="*/ 2147483646 w 3014"/>
              <a:gd name="T25" fmla="*/ 2147483646 h 1489"/>
              <a:gd name="T26" fmla="*/ 2147483646 w 3014"/>
              <a:gd name="T27" fmla="*/ 2147483646 h 1489"/>
              <a:gd name="T28" fmla="*/ 2147483646 w 3014"/>
              <a:gd name="T29" fmla="*/ 2147483646 h 1489"/>
              <a:gd name="T30" fmla="*/ 2147483646 w 3014"/>
              <a:gd name="T31" fmla="*/ 2147483646 h 1489"/>
              <a:gd name="T32" fmla="*/ 2147483646 w 3014"/>
              <a:gd name="T33" fmla="*/ 2147483646 h 1489"/>
              <a:gd name="T34" fmla="*/ 2147483646 w 3014"/>
              <a:gd name="T35" fmla="*/ 2147483646 h 1489"/>
              <a:gd name="T36" fmla="*/ 2147483646 w 3014"/>
              <a:gd name="T37" fmla="*/ 2147483646 h 1489"/>
              <a:gd name="T38" fmla="*/ 2147483646 w 3014"/>
              <a:gd name="T39" fmla="*/ 2147483646 h 1489"/>
              <a:gd name="T40" fmla="*/ 2147483646 w 3014"/>
              <a:gd name="T41" fmla="*/ 2147483646 h 1489"/>
              <a:gd name="T42" fmla="*/ 2147483646 w 3014"/>
              <a:gd name="T43" fmla="*/ 2147483646 h 1489"/>
              <a:gd name="T44" fmla="*/ 2147483646 w 3014"/>
              <a:gd name="T45" fmla="*/ 2147483646 h 1489"/>
              <a:gd name="T46" fmla="*/ 2147483646 w 3014"/>
              <a:gd name="T47" fmla="*/ 2147483646 h 1489"/>
              <a:gd name="T48" fmla="*/ 2147483646 w 3014"/>
              <a:gd name="T49" fmla="*/ 2147483646 h 1489"/>
              <a:gd name="T50" fmla="*/ 2147483646 w 3014"/>
              <a:gd name="T51" fmla="*/ 2147483646 h 1489"/>
              <a:gd name="T52" fmla="*/ 2147483646 w 3014"/>
              <a:gd name="T53" fmla="*/ 2147483646 h 1489"/>
              <a:gd name="T54" fmla="*/ 2147483646 w 3014"/>
              <a:gd name="T55" fmla="*/ 2147483646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9" name="Freeform 17"/>
          <p:cNvSpPr>
            <a:spLocks/>
          </p:cNvSpPr>
          <p:nvPr/>
        </p:nvSpPr>
        <p:spPr bwMode="auto">
          <a:xfrm>
            <a:off x="2733675" y="2836863"/>
            <a:ext cx="6461125" cy="2000250"/>
          </a:xfrm>
          <a:custGeom>
            <a:avLst/>
            <a:gdLst>
              <a:gd name="T0" fmla="*/ 0 w 3053"/>
              <a:gd name="T1" fmla="*/ 2147483646 h 1260"/>
              <a:gd name="T2" fmla="*/ 2147483646 w 3053"/>
              <a:gd name="T3" fmla="*/ 2147483646 h 1260"/>
              <a:gd name="T4" fmla="*/ 2147483646 w 3053"/>
              <a:gd name="T5" fmla="*/ 2147483646 h 1260"/>
              <a:gd name="T6" fmla="*/ 2147483646 w 3053"/>
              <a:gd name="T7" fmla="*/ 2147483646 h 1260"/>
              <a:gd name="T8" fmla="*/ 2147483646 w 3053"/>
              <a:gd name="T9" fmla="*/ 2147483646 h 1260"/>
              <a:gd name="T10" fmla="*/ 2147483646 w 3053"/>
              <a:gd name="T11" fmla="*/ 2147483646 h 1260"/>
              <a:gd name="T12" fmla="*/ 2147483646 w 3053"/>
              <a:gd name="T13" fmla="*/ 2147483646 h 1260"/>
              <a:gd name="T14" fmla="*/ 2147483646 w 3053"/>
              <a:gd name="T15" fmla="*/ 2147483646 h 1260"/>
              <a:gd name="T16" fmla="*/ 2147483646 w 3053"/>
              <a:gd name="T17" fmla="*/ 2147483646 h 1260"/>
              <a:gd name="T18" fmla="*/ 2147483646 w 3053"/>
              <a:gd name="T19" fmla="*/ 2147483646 h 1260"/>
              <a:gd name="T20" fmla="*/ 2147483646 w 3053"/>
              <a:gd name="T21" fmla="*/ 2147483646 h 1260"/>
              <a:gd name="T22" fmla="*/ 2147483646 w 3053"/>
              <a:gd name="T23" fmla="*/ 2147483646 h 1260"/>
              <a:gd name="T24" fmla="*/ 2147483646 w 3053"/>
              <a:gd name="T25" fmla="*/ 2147483646 h 1260"/>
              <a:gd name="T26" fmla="*/ 2147483646 w 3053"/>
              <a:gd name="T27" fmla="*/ 2147483646 h 1260"/>
              <a:gd name="T28" fmla="*/ 2147483646 w 3053"/>
              <a:gd name="T29" fmla="*/ 2147483646 h 1260"/>
              <a:gd name="T30" fmla="*/ 2147483646 w 3053"/>
              <a:gd name="T31" fmla="*/ 2147483646 h 1260"/>
              <a:gd name="T32" fmla="*/ 2147483646 w 3053"/>
              <a:gd name="T33" fmla="*/ 2147483646 h 1260"/>
              <a:gd name="T34" fmla="*/ 2147483646 w 3053"/>
              <a:gd name="T35" fmla="*/ 2147483646 h 1260"/>
              <a:gd name="T36" fmla="*/ 2147483646 w 3053"/>
              <a:gd name="T37" fmla="*/ 2147483646 h 1260"/>
              <a:gd name="T38" fmla="*/ 2147483646 w 3053"/>
              <a:gd name="T39" fmla="*/ 2147483646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9525000" y="3479800"/>
            <a:ext cx="103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best-case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9550400" y="2686050"/>
            <a:ext cx="1376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average-case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9537700" y="220980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worst-case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…Best/ Worst/ Average Case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212850"/>
            <a:ext cx="11849100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800" b="1" dirty="0" smtClean="0">
                <a:solidFill>
                  <a:srgbClr val="080808"/>
                </a:solidFill>
                <a:effectLst/>
              </a:rPr>
              <a:t>Worst case</a:t>
            </a:r>
            <a:r>
              <a:rPr lang="en-US" sz="2800" b="1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In certain application domains (e.g., air traffic control, surgery) knowing the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worst-case</a:t>
            </a:r>
            <a:r>
              <a:rPr lang="en-US" sz="2400" dirty="0" smtClean="0">
                <a:effectLst/>
              </a:rPr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For some algorithms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worst case</a:t>
            </a:r>
            <a:r>
              <a:rPr lang="en-US" sz="2400" dirty="0" smtClean="0">
                <a:effectLst/>
              </a:rPr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The</a:t>
            </a:r>
            <a:r>
              <a:rPr lang="en-US" sz="24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average case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is often as bad as the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worst case</a:t>
            </a:r>
            <a:r>
              <a:rPr lang="en-US" sz="2400" dirty="0" smtClean="0">
                <a:effectLst/>
              </a:rPr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Finding the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average case</a:t>
            </a:r>
            <a:r>
              <a:rPr lang="en-US" sz="2400" b="1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can be very difficult.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What will we do/learn in this course?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dirty="0" smtClean="0">
                <a:effectLst/>
              </a:rPr>
              <a:t>The “big-Oh” </a:t>
            </a:r>
            <a:r>
              <a:rPr lang="da-DK" sz="2800" i="1" dirty="0" smtClean="0">
                <a:effectLst/>
              </a:rPr>
              <a:t>O</a:t>
            </a:r>
            <a:r>
              <a:rPr lang="da-DK" sz="2800" dirty="0" smtClean="0">
                <a:effectLst/>
              </a:rPr>
              <a:t>-</a:t>
            </a:r>
            <a:r>
              <a:rPr lang="en-US" sz="2800" dirty="0" smtClean="0">
                <a:effectLst/>
              </a:rPr>
              <a:t>Notation</a:t>
            </a:r>
            <a:endParaRPr lang="da-DK" sz="2800" dirty="0" smtClean="0">
              <a:effectLst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 dirty="0" smtClean="0">
                <a:effectLst/>
              </a:rPr>
              <a:t>asymptotic upper bound</a:t>
            </a:r>
            <a:endParaRPr lang="en-US" sz="2400" dirty="0" smtClean="0">
              <a:effectLst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 smtClean="0">
                <a:effectLst/>
              </a:rPr>
              <a:t>f(n) = O(g(n)),</a:t>
            </a:r>
            <a:r>
              <a:rPr lang="en-US" sz="2400" dirty="0" smtClean="0">
                <a:effectLst/>
              </a:rPr>
              <a:t> if there exists constants </a:t>
            </a:r>
            <a:r>
              <a:rPr lang="en-US" sz="2400" i="1" dirty="0" smtClean="0">
                <a:effectLst/>
              </a:rPr>
              <a:t>c&gt;0</a:t>
            </a:r>
            <a:r>
              <a:rPr lang="en-US" sz="2400" dirty="0" smtClean="0">
                <a:effectLst/>
              </a:rPr>
              <a:t> and </a:t>
            </a:r>
            <a:r>
              <a:rPr lang="en-US" sz="2400" i="1" dirty="0" smtClean="0">
                <a:effectLst/>
              </a:rPr>
              <a:t>n</a:t>
            </a:r>
            <a:r>
              <a:rPr lang="en-US" sz="2400" i="1" baseline="-25000" dirty="0" smtClean="0">
                <a:effectLst/>
              </a:rPr>
              <a:t>0</a:t>
            </a:r>
            <a:r>
              <a:rPr lang="en-US" sz="2400" i="1" dirty="0" smtClean="0">
                <a:effectLst/>
              </a:rPr>
              <a:t>&gt;0, </a:t>
            </a:r>
            <a:r>
              <a:rPr lang="en-US" sz="2400" i="1" dirty="0" err="1" smtClean="0">
                <a:effectLst/>
              </a:rPr>
              <a:t>s.t</a:t>
            </a:r>
            <a:r>
              <a:rPr lang="en-US" sz="2400" i="1" dirty="0" smtClean="0">
                <a:effectLst/>
              </a:rPr>
              <a:t>. 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f(n) </a:t>
            </a:r>
            <a:r>
              <a:rPr lang="en-US" sz="2400" b="1" dirty="0" smtClean="0">
                <a:solidFill>
                  <a:srgbClr val="080808"/>
                </a:solidFill>
                <a:effectLst/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rgbClr val="080808"/>
                </a:solidFill>
                <a:effectLst/>
              </a:rPr>
              <a:t> c .g(n)</a:t>
            </a:r>
            <a:r>
              <a:rPr lang="en-US" sz="2400" b="1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sz="2400" dirty="0" smtClean="0">
                <a:effectLst/>
              </a:rPr>
              <a:t>for </a:t>
            </a:r>
            <a:r>
              <a:rPr lang="en-US" sz="2400" i="1" dirty="0" smtClean="0">
                <a:effectLst/>
              </a:rPr>
              <a:t>n </a:t>
            </a:r>
            <a:r>
              <a:rPr lang="en-US" sz="2400" dirty="0" smtClean="0">
                <a:effectLst/>
                <a:latin typeface="Symbol" pitchFamily="18" charset="2"/>
              </a:rPr>
              <a:t>³</a:t>
            </a:r>
            <a:r>
              <a:rPr lang="da-DK" sz="2400" i="1" dirty="0" smtClean="0">
                <a:effectLst/>
              </a:rPr>
              <a:t> </a:t>
            </a:r>
            <a:r>
              <a:rPr lang="en-US" sz="2400" i="1" dirty="0" smtClean="0">
                <a:effectLst/>
              </a:rPr>
              <a:t>n</a:t>
            </a:r>
            <a:r>
              <a:rPr lang="en-US" sz="2400" baseline="-25000" dirty="0" smtClean="0">
                <a:effectLst/>
              </a:rPr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 smtClean="0">
                <a:effectLst/>
              </a:rPr>
              <a:t>f(n)</a:t>
            </a:r>
            <a:r>
              <a:rPr lang="en-US" sz="2400" dirty="0" smtClean="0">
                <a:effectLst/>
              </a:rPr>
              <a:t> and </a:t>
            </a:r>
            <a:r>
              <a:rPr lang="en-US" sz="2400" i="1" dirty="0" smtClean="0">
                <a:effectLst/>
              </a:rPr>
              <a:t>g(n)</a:t>
            </a:r>
            <a:r>
              <a:rPr lang="en-US" sz="2400" dirty="0" smtClean="0">
                <a:effectLst/>
              </a:rPr>
              <a:t> are functions</a:t>
            </a:r>
            <a:r>
              <a:rPr lang="da-DK" sz="2400" dirty="0" smtClean="0">
                <a:effectLst/>
              </a:rPr>
              <a:t>       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da-DK" sz="2400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 smtClean="0">
                <a:effectLst/>
              </a:rPr>
              <a:t>Used for </a:t>
            </a:r>
            <a:r>
              <a:rPr lang="en-US" sz="2800" b="1" i="1" dirty="0" smtClean="0">
                <a:solidFill>
                  <a:srgbClr val="080808"/>
                </a:solidFill>
                <a:effectLst/>
              </a:rPr>
              <a:t>worst-case</a:t>
            </a:r>
            <a:r>
              <a:rPr lang="en-US" sz="2800" dirty="0" smtClean="0">
                <a:effectLst/>
              </a:rPr>
              <a:t> analysis</a:t>
            </a:r>
          </a:p>
        </p:txBody>
      </p:sp>
      <p:sp>
        <p:nvSpPr>
          <p:cNvPr id="40964" name="Rectangle 20"/>
          <p:cNvSpPr>
            <a:spLocks noChangeArrowheads="1"/>
          </p:cNvSpPr>
          <p:nvPr/>
        </p:nvSpPr>
        <p:spPr bwMode="auto">
          <a:xfrm>
            <a:off x="7834313" y="3352800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40965" name="Line 27"/>
          <p:cNvSpPr>
            <a:spLocks noChangeShapeType="1"/>
          </p:cNvSpPr>
          <p:nvPr/>
        </p:nvSpPr>
        <p:spPr bwMode="auto">
          <a:xfrm>
            <a:off x="8739188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66" name="Group 32"/>
          <p:cNvGrpSpPr>
            <a:grpSpLocks/>
          </p:cNvGrpSpPr>
          <p:nvPr/>
        </p:nvGrpSpPr>
        <p:grpSpPr bwMode="auto">
          <a:xfrm>
            <a:off x="7869238" y="3417888"/>
            <a:ext cx="3422650" cy="2422525"/>
            <a:chOff x="3959" y="2455"/>
            <a:chExt cx="1617" cy="1526"/>
          </a:xfrm>
        </p:grpSpPr>
        <p:sp>
          <p:nvSpPr>
            <p:cNvPr id="40967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6 h 1392"/>
                <a:gd name="T2" fmla="*/ 1 w 1632"/>
                <a:gd name="T3" fmla="*/ 15 h 1392"/>
                <a:gd name="T4" fmla="*/ 1 w 1632"/>
                <a:gd name="T5" fmla="*/ 14 h 1392"/>
                <a:gd name="T6" fmla="*/ 1 w 1632"/>
                <a:gd name="T7" fmla="*/ 12 h 1392"/>
                <a:gd name="T8" fmla="*/ 1 w 1632"/>
                <a:gd name="T9" fmla="*/ 12 h 1392"/>
                <a:gd name="T10" fmla="*/ 1 w 1632"/>
                <a:gd name="T11" fmla="*/ 11 h 1392"/>
                <a:gd name="T12" fmla="*/ 1 w 1632"/>
                <a:gd name="T13" fmla="*/ 9 h 1392"/>
                <a:gd name="T14" fmla="*/ 1 w 1632"/>
                <a:gd name="T15" fmla="*/ 8 h 1392"/>
                <a:gd name="T16" fmla="*/ 1 w 1632"/>
                <a:gd name="T17" fmla="*/ 6 h 1392"/>
                <a:gd name="T18" fmla="*/ 1 w 1632"/>
                <a:gd name="T19" fmla="*/ 5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10 h 1096"/>
                <a:gd name="T2" fmla="*/ 1 w 1776"/>
                <a:gd name="T3" fmla="*/ 10 h 1096"/>
                <a:gd name="T4" fmla="*/ 1 w 1776"/>
                <a:gd name="T5" fmla="*/ 12 h 1096"/>
                <a:gd name="T6" fmla="*/ 1 w 1776"/>
                <a:gd name="T7" fmla="*/ 12 h 1096"/>
                <a:gd name="T8" fmla="*/ 1 w 1776"/>
                <a:gd name="T9" fmla="*/ 9 h 1096"/>
                <a:gd name="T10" fmla="*/ 1 w 1776"/>
                <a:gd name="T11" fmla="*/ 7 h 1096"/>
                <a:gd name="T12" fmla="*/ 1 w 1776"/>
                <a:gd name="T13" fmla="*/ 6 h 1096"/>
                <a:gd name="T14" fmla="*/ 1 w 1776"/>
                <a:gd name="T15" fmla="*/ 3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71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8" name="Equation" r:id="rId3" imgW="552960" imgH="300240" progId="Equation.3">
                    <p:embed/>
                  </p:oleObj>
                </mc:Choice>
                <mc:Fallback>
                  <p:oleObj name="Equation" r:id="rId3" imgW="552960" imgH="3002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9" name="Equation" r:id="rId5" imgW="389880" imgH="136440" progId="">
                    <p:embed/>
                  </p:oleObj>
                </mc:Choice>
                <mc:Fallback>
                  <p:oleObj name="Equation" r:id="rId5" imgW="389880" imgH="13644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0" name="Equation" r:id="rId7" imgW="330057" imgH="380835" progId="Equation.3">
                    <p:embed/>
                  </p:oleObj>
                </mc:Choice>
                <mc:Fallback>
                  <p:oleObj name="Equation" r:id="rId7" imgW="330057" imgH="380835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4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da-DK" altLang="en-US" sz="1400">
                  <a:solidFill>
                    <a:srgbClr val="080808"/>
                  </a:solidFill>
                  <a:latin typeface="Times New Roman" panose="02020603050405020304" pitchFamily="18" charset="0"/>
                </a:rPr>
                <a:t>Input Size</a:t>
              </a:r>
              <a:endParaRPr lang="en-US" altLang="en-US" sz="1400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5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da-DK" altLang="en-US" sz="1400">
                  <a:solidFill>
                    <a:srgbClr val="080808"/>
                  </a:solidFill>
                  <a:latin typeface="Times New Roman" panose="02020603050405020304" pitchFamily="18" charset="0"/>
                </a:rPr>
                <a:t>Running Time</a:t>
              </a:r>
              <a:endParaRPr lang="en-US" altLang="en-US" sz="1400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171575"/>
            <a:ext cx="11969750" cy="49514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The “big-Omega” </a:t>
            </a:r>
            <a:r>
              <a:rPr lang="en-US" sz="2400" dirty="0" smtClean="0">
                <a:effectLst/>
                <a:latin typeface="Symbol" pitchFamily="18" charset="2"/>
              </a:rPr>
              <a:t>W</a:t>
            </a:r>
            <a:r>
              <a:rPr lang="da-DK" sz="2400" dirty="0" smtClean="0">
                <a:effectLst/>
                <a:latin typeface="Symbol" pitchFamily="18" charset="2"/>
              </a:rPr>
              <a:t>-</a:t>
            </a:r>
            <a:r>
              <a:rPr lang="en-US" sz="2400" dirty="0" smtClean="0">
                <a:effectLst/>
              </a:rPr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 smtClean="0">
                <a:effectLst/>
              </a:rPr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 smtClean="0">
                <a:effectLst/>
              </a:rPr>
              <a:t>f(n) = </a:t>
            </a:r>
            <a:r>
              <a:rPr lang="en-US" sz="2000" dirty="0" smtClean="0">
                <a:effectLst/>
                <a:latin typeface="Symbol" pitchFamily="18" charset="2"/>
              </a:rPr>
              <a:t>W</a:t>
            </a:r>
            <a:r>
              <a:rPr lang="en-US" sz="2000" i="1" dirty="0" smtClean="0">
                <a:effectLst/>
              </a:rPr>
              <a:t>(g(n))</a:t>
            </a:r>
            <a:r>
              <a:rPr lang="en-US" sz="2000" dirty="0" smtClean="0">
                <a:effectLst/>
              </a:rPr>
              <a:t> if there exists constants </a:t>
            </a:r>
            <a:r>
              <a:rPr lang="en-US" sz="2000" i="1" dirty="0" smtClean="0">
                <a:effectLst/>
              </a:rPr>
              <a:t>c&gt;0</a:t>
            </a:r>
            <a:r>
              <a:rPr lang="en-US" sz="2000" dirty="0" smtClean="0">
                <a:effectLst/>
              </a:rPr>
              <a:t> and </a:t>
            </a:r>
            <a:r>
              <a:rPr lang="en-US" sz="2000" i="1" dirty="0" smtClean="0">
                <a:effectLst/>
              </a:rPr>
              <a:t>n</a:t>
            </a:r>
            <a:r>
              <a:rPr lang="en-US" sz="2000" i="1" baseline="-25000" dirty="0" smtClean="0">
                <a:effectLst/>
              </a:rPr>
              <a:t>0</a:t>
            </a:r>
            <a:r>
              <a:rPr lang="en-US" sz="2000" i="1" dirty="0" smtClean="0">
                <a:effectLst/>
              </a:rPr>
              <a:t>&gt;0, </a:t>
            </a:r>
            <a:r>
              <a:rPr lang="en-US" sz="2000" i="1" dirty="0" err="1" smtClean="0">
                <a:effectLst/>
              </a:rPr>
              <a:t>s.t</a:t>
            </a:r>
            <a:r>
              <a:rPr lang="en-US" sz="2000" i="1" dirty="0" smtClean="0">
                <a:effectLst/>
              </a:rPr>
              <a:t>. </a:t>
            </a:r>
            <a:r>
              <a:rPr lang="en-US" sz="2000" b="1" dirty="0" smtClean="0">
                <a:solidFill>
                  <a:srgbClr val="080808"/>
                </a:solidFill>
                <a:effectLst/>
              </a:rPr>
              <a:t>c g(n) </a:t>
            </a:r>
            <a:r>
              <a:rPr lang="en-US" sz="2000" b="1" dirty="0" smtClean="0">
                <a:solidFill>
                  <a:srgbClr val="080808"/>
                </a:solidFill>
                <a:effectLst/>
                <a:latin typeface="Symbol" pitchFamily="18" charset="2"/>
              </a:rPr>
              <a:t>£</a:t>
            </a:r>
            <a:r>
              <a:rPr lang="en-US" sz="2000" b="1" dirty="0" smtClean="0">
                <a:solidFill>
                  <a:srgbClr val="080808"/>
                </a:solidFill>
                <a:effectLst/>
              </a:rPr>
              <a:t> f(n)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for </a:t>
            </a:r>
            <a:r>
              <a:rPr lang="en-US" sz="2000" i="1" dirty="0" smtClean="0">
                <a:effectLst/>
              </a:rPr>
              <a:t>n </a:t>
            </a:r>
            <a:r>
              <a:rPr lang="en-US" sz="2000" dirty="0" smtClean="0">
                <a:effectLst/>
                <a:latin typeface="Symbol" pitchFamily="18" charset="2"/>
              </a:rPr>
              <a:t>³</a:t>
            </a:r>
            <a:r>
              <a:rPr lang="da-DK" sz="2000" i="1" dirty="0" smtClean="0">
                <a:effectLst/>
              </a:rPr>
              <a:t> </a:t>
            </a:r>
            <a:r>
              <a:rPr lang="en-US" sz="2000" i="1" dirty="0" smtClean="0">
                <a:effectLst/>
              </a:rPr>
              <a:t>n</a:t>
            </a:r>
            <a:r>
              <a:rPr lang="en-US" sz="2000" i="1" baseline="-25000" dirty="0" smtClean="0">
                <a:effectLst/>
              </a:rPr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 smtClean="0">
                <a:effectLst/>
              </a:rPr>
              <a:t>Used to describe </a:t>
            </a:r>
            <a:r>
              <a:rPr lang="en-US" sz="2400" b="1" i="1" dirty="0" smtClean="0">
                <a:solidFill>
                  <a:srgbClr val="080808"/>
                </a:solidFill>
                <a:effectLst/>
              </a:rPr>
              <a:t>best-case</a:t>
            </a:r>
            <a:r>
              <a:rPr lang="en-US" sz="2400" i="1" dirty="0" smtClean="0">
                <a:effectLst/>
              </a:rPr>
              <a:t> </a:t>
            </a:r>
            <a:r>
              <a:rPr lang="en-US" sz="2400" dirty="0" smtClean="0">
                <a:effectLst/>
              </a:rPr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 smtClean="0">
                <a:effectLst/>
              </a:rPr>
              <a:t>E.g., lower-bound of searching   in an unsorted array is </a:t>
            </a:r>
            <a:r>
              <a:rPr lang="en-US" sz="2000" dirty="0" smtClean="0">
                <a:effectLst/>
                <a:latin typeface="Symbol" pitchFamily="18" charset="2"/>
              </a:rPr>
              <a:t>W</a:t>
            </a:r>
            <a:r>
              <a:rPr lang="en-US" sz="2000" i="1" dirty="0" smtClean="0">
                <a:effectLst/>
              </a:rPr>
              <a:t>(n). </a:t>
            </a:r>
          </a:p>
        </p:txBody>
      </p:sp>
      <p:grpSp>
        <p:nvGrpSpPr>
          <p:cNvPr id="41987" name="Group 18"/>
          <p:cNvGrpSpPr>
            <a:grpSpLocks/>
          </p:cNvGrpSpPr>
          <p:nvPr/>
        </p:nvGrpSpPr>
        <p:grpSpPr bwMode="auto">
          <a:xfrm>
            <a:off x="7389813" y="3810000"/>
            <a:ext cx="4051300" cy="2351088"/>
            <a:chOff x="7048500" y="3352800"/>
            <a:chExt cx="4051300" cy="2351088"/>
          </a:xfrm>
        </p:grpSpPr>
        <p:sp>
          <p:nvSpPr>
            <p:cNvPr id="41989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grpSp>
          <p:nvGrpSpPr>
            <p:cNvPr id="41990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991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♦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da-DK" altLang="en-US" sz="1400">
                    <a:solidFill>
                      <a:srgbClr val="080808"/>
                    </a:solidFill>
                    <a:latin typeface="Times New Roman" panose="02020603050405020304" pitchFamily="18" charset="0"/>
                  </a:rPr>
                  <a:t>Input Size</a:t>
                </a:r>
                <a:endParaRPr lang="en-US" altLang="en-US" sz="1400">
                  <a:solidFill>
                    <a:srgbClr val="08080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2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♦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▲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da-DK" altLang="en-US" sz="1400">
                    <a:solidFill>
                      <a:srgbClr val="080808"/>
                    </a:solidFill>
                    <a:latin typeface="Times New Roman" panose="02020603050405020304" pitchFamily="18" charset="0"/>
                  </a:rPr>
                  <a:t>Running Time</a:t>
                </a:r>
                <a:endParaRPr lang="en-US" altLang="en-US" sz="1400">
                  <a:solidFill>
                    <a:srgbClr val="080808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3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3 w 1632"/>
                  <a:gd name="T3" fmla="*/ 0 h 1392"/>
                  <a:gd name="T4" fmla="*/ 5 w 1632"/>
                  <a:gd name="T5" fmla="*/ 0 h 1392"/>
                  <a:gd name="T6" fmla="*/ 6 w 1632"/>
                  <a:gd name="T7" fmla="*/ 0 h 1392"/>
                  <a:gd name="T8" fmla="*/ 8 w 1632"/>
                  <a:gd name="T9" fmla="*/ 0 h 1392"/>
                  <a:gd name="T10" fmla="*/ 10 w 1632"/>
                  <a:gd name="T11" fmla="*/ 0 h 1392"/>
                  <a:gd name="T12" fmla="*/ 15 w 1632"/>
                  <a:gd name="T13" fmla="*/ 0 h 1392"/>
                  <a:gd name="T14" fmla="*/ 18 w 1632"/>
                  <a:gd name="T15" fmla="*/ 0 h 1392"/>
                  <a:gd name="T16" fmla="*/ 21 w 1632"/>
                  <a:gd name="T17" fmla="*/ 0 h 1392"/>
                  <a:gd name="T18" fmla="*/ 25 w 1632"/>
                  <a:gd name="T19" fmla="*/ 0 h 1392"/>
                  <a:gd name="T20" fmla="*/ 29 w 1632"/>
                  <a:gd name="T21" fmla="*/ 0 h 1392"/>
                  <a:gd name="T22" fmla="*/ 37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6 h 1096"/>
                  <a:gd name="T2" fmla="*/ 2 w 1776"/>
                  <a:gd name="T3" fmla="*/ 6 h 1096"/>
                  <a:gd name="T4" fmla="*/ 4 w 1776"/>
                  <a:gd name="T5" fmla="*/ 6 h 1096"/>
                  <a:gd name="T6" fmla="*/ 4 w 1776"/>
                  <a:gd name="T7" fmla="*/ 6 h 1096"/>
                  <a:gd name="T8" fmla="*/ 6 w 1776"/>
                  <a:gd name="T9" fmla="*/ 5 h 1096"/>
                  <a:gd name="T10" fmla="*/ 7 w 1776"/>
                  <a:gd name="T11" fmla="*/ 3 h 1096"/>
                  <a:gd name="T12" fmla="*/ 8 w 1776"/>
                  <a:gd name="T13" fmla="*/ 3 h 1096"/>
                  <a:gd name="T14" fmla="*/ 9 w 1776"/>
                  <a:gd name="T15" fmla="*/ 1 h 1096"/>
                  <a:gd name="T16" fmla="*/ 10 w 1776"/>
                  <a:gd name="T17" fmla="*/ 1 h 1096"/>
                  <a:gd name="T18" fmla="*/ 12 w 1776"/>
                  <a:gd name="T19" fmla="*/ 1 h 1096"/>
                  <a:gd name="T20" fmla="*/ 12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997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13" name="Equation" r:id="rId3" imgW="552960" imgH="300240" progId="Equation.3">
                      <p:embed/>
                    </p:oleObj>
                  </mc:Choice>
                  <mc:Fallback>
                    <p:oleObj name="Equation" r:id="rId3" imgW="552960" imgH="30024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8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14" name="Equation" r:id="rId5" imgW="389880" imgH="136440" progId="">
                      <p:embed/>
                    </p:oleObj>
                  </mc:Choice>
                  <mc:Fallback>
                    <p:oleObj name="Equation" r:id="rId5" imgW="389880" imgH="136440" progId="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999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20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15" name="Equation" r:id="rId7" imgW="330057" imgH="380835" progId="Equation.3">
                      <p:embed/>
                    </p:oleObj>
                  </mc:Choice>
                  <mc:Fallback>
                    <p:oleObj name="Equation" r:id="rId7" imgW="330057" imgH="380835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...Asymptotic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842750" cy="4916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smtClean="0"/>
              <a:t>The “big-Theta” </a:t>
            </a:r>
            <a:r>
              <a:rPr lang="en-US" sz="2400" smtClean="0">
                <a:latin typeface="Symbol" pitchFamily="18" charset="2"/>
              </a:rPr>
              <a:t>Q-</a:t>
            </a:r>
            <a:r>
              <a:rPr lang="en-US" sz="2400" smtClean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smtClean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smtClean="0"/>
              <a:t>f(n) =</a:t>
            </a:r>
            <a:r>
              <a:rPr lang="en-US" sz="2000" smtClean="0"/>
              <a:t> </a:t>
            </a:r>
            <a:r>
              <a:rPr lang="en-US" sz="2000" smtClean="0">
                <a:latin typeface="Symbol" pitchFamily="18" charset="2"/>
              </a:rPr>
              <a:t>Q</a:t>
            </a:r>
            <a:r>
              <a:rPr lang="en-US" sz="2000" i="1" smtClean="0"/>
              <a:t>(g(n))</a:t>
            </a:r>
            <a:r>
              <a:rPr lang="en-US" sz="2000" smtClean="0"/>
              <a:t> if there exists constants </a:t>
            </a:r>
            <a:r>
              <a:rPr lang="en-US" sz="2000" i="1" smtClean="0"/>
              <a:t>c</a:t>
            </a:r>
            <a:r>
              <a:rPr lang="en-US" sz="2000" i="1" baseline="-25000" smtClean="0"/>
              <a:t>1</a:t>
            </a:r>
            <a:r>
              <a:rPr lang="en-US" sz="2000" i="1" smtClean="0"/>
              <a:t>&gt;0, c</a:t>
            </a:r>
            <a:r>
              <a:rPr lang="en-US" sz="2000" i="1" baseline="-25000" smtClean="0"/>
              <a:t>2</a:t>
            </a:r>
            <a:r>
              <a:rPr lang="en-US" sz="2000" i="1" smtClean="0"/>
              <a:t>&gt;0,</a:t>
            </a:r>
            <a:r>
              <a:rPr lang="en-US" sz="2000" smtClean="0"/>
              <a:t> and </a:t>
            </a:r>
            <a:r>
              <a:rPr lang="en-US" sz="2000" i="1" smtClean="0"/>
              <a:t>n</a:t>
            </a:r>
            <a:r>
              <a:rPr lang="en-US" sz="2000" i="1" baseline="-25000" smtClean="0"/>
              <a:t>0</a:t>
            </a:r>
            <a:r>
              <a:rPr lang="en-US" sz="2000" i="1" smtClean="0"/>
              <a:t>&gt;0, s.t. </a:t>
            </a:r>
            <a:r>
              <a:rPr lang="en-US" sz="2000" smtClean="0"/>
              <a:t>for      </a:t>
            </a:r>
            <a:r>
              <a:rPr lang="en-US" sz="2000" i="1" smtClean="0"/>
              <a:t>n </a:t>
            </a:r>
            <a:r>
              <a:rPr lang="en-US" sz="2000" smtClean="0">
                <a:latin typeface="Symbol" pitchFamily="18" charset="2"/>
              </a:rPr>
              <a:t>³</a:t>
            </a:r>
            <a:r>
              <a:rPr lang="da-DK" sz="2000" i="1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0</a:t>
            </a:r>
            <a:r>
              <a:rPr lang="en-US" sz="2000" i="1" smtClean="0"/>
              <a:t> </a:t>
            </a:r>
            <a:r>
              <a:rPr lang="en-US" sz="2000" b="1" smtClean="0">
                <a:solidFill>
                  <a:srgbClr val="080808"/>
                </a:solidFill>
              </a:rPr>
              <a:t>c</a:t>
            </a:r>
            <a:r>
              <a:rPr lang="da-DK" sz="2000" b="1" baseline="-25000" smtClean="0">
                <a:solidFill>
                  <a:srgbClr val="080808"/>
                </a:solidFill>
              </a:rPr>
              <a:t>1</a:t>
            </a:r>
            <a:r>
              <a:rPr lang="en-US" sz="2000" b="1" smtClean="0">
                <a:solidFill>
                  <a:srgbClr val="080808"/>
                </a:solidFill>
              </a:rPr>
              <a:t> g(n) </a:t>
            </a:r>
            <a:r>
              <a:rPr lang="en-US" sz="2000" b="1" smtClean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smtClean="0">
                <a:solidFill>
                  <a:srgbClr val="080808"/>
                </a:solidFill>
              </a:rPr>
              <a:t> f(n) </a:t>
            </a:r>
            <a:r>
              <a:rPr lang="en-US" sz="2000" b="1" smtClean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smtClean="0">
                <a:solidFill>
                  <a:srgbClr val="080808"/>
                </a:solidFill>
              </a:rPr>
              <a:t> c</a:t>
            </a:r>
            <a:r>
              <a:rPr lang="da-DK" sz="2000" b="1" baseline="-25000" smtClean="0">
                <a:solidFill>
                  <a:srgbClr val="080808"/>
                </a:solidFill>
              </a:rPr>
              <a:t>2</a:t>
            </a:r>
            <a:r>
              <a:rPr lang="en-US" sz="2000" b="1" smtClean="0">
                <a:solidFill>
                  <a:srgbClr val="080808"/>
                </a:solidFill>
              </a:rPr>
              <a:t> g(n)</a:t>
            </a:r>
            <a:endParaRPr lang="en-US" sz="2000" b="1" baseline="-25000" smtClean="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smtClean="0"/>
              <a:t>f(n)</a:t>
            </a:r>
            <a:r>
              <a:rPr lang="en-US" sz="2400" smtClean="0"/>
              <a:t> </a:t>
            </a:r>
            <a:r>
              <a:rPr lang="en-US" sz="2400" i="1" smtClean="0"/>
              <a:t>=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Q</a:t>
            </a:r>
            <a:r>
              <a:rPr lang="en-US" sz="2400" i="1" smtClean="0"/>
              <a:t>(g(n)) </a:t>
            </a:r>
            <a:r>
              <a:rPr lang="en-US" sz="2400" smtClean="0"/>
              <a:t>if and only if                                                     </a:t>
            </a:r>
            <a:r>
              <a:rPr lang="en-US" sz="2400" i="1" smtClean="0"/>
              <a:t>f(n)</a:t>
            </a:r>
            <a:r>
              <a:rPr lang="en-US" sz="2400" smtClean="0"/>
              <a:t> </a:t>
            </a:r>
            <a:r>
              <a:rPr lang="en-US" sz="2400" i="1" smtClean="0"/>
              <a:t>=</a:t>
            </a:r>
            <a:r>
              <a:rPr lang="en-US" sz="2400" smtClean="0"/>
              <a:t> </a:t>
            </a:r>
            <a:r>
              <a:rPr lang="en-US" sz="2400" i="1" smtClean="0">
                <a:latin typeface="Symbol" pitchFamily="18" charset="2"/>
              </a:rPr>
              <a:t>O</a:t>
            </a:r>
            <a:r>
              <a:rPr lang="en-US" sz="2400" i="1" smtClean="0"/>
              <a:t>(g(n)), f(n)</a:t>
            </a:r>
            <a:r>
              <a:rPr lang="en-US" sz="2400" smtClean="0"/>
              <a:t> </a:t>
            </a:r>
            <a:r>
              <a:rPr lang="en-US" sz="2400" i="1" smtClean="0"/>
              <a:t>=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W</a:t>
            </a:r>
            <a:r>
              <a:rPr lang="en-US" sz="2400" i="1" smtClean="0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smtClean="0"/>
              <a:t>O(f(n)) </a:t>
            </a:r>
            <a:r>
              <a:rPr lang="en-US" sz="2400" smtClean="0"/>
              <a:t>is often abused                                                     instead of </a:t>
            </a:r>
            <a:r>
              <a:rPr lang="en-US" sz="2400" smtClean="0">
                <a:latin typeface="Symbol" pitchFamily="18" charset="2"/>
              </a:rPr>
              <a:t>Q</a:t>
            </a:r>
            <a:r>
              <a:rPr lang="en-US" sz="2400" i="1" smtClean="0"/>
              <a:t>(f(n)) 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...Asymptotic Notation</a:t>
            </a:r>
          </a:p>
        </p:txBody>
      </p:sp>
      <p:grpSp>
        <p:nvGrpSpPr>
          <p:cNvPr id="43012" name="Group 18"/>
          <p:cNvGrpSpPr>
            <a:grpSpLocks/>
          </p:cNvGrpSpPr>
          <p:nvPr/>
        </p:nvGrpSpPr>
        <p:grpSpPr bwMode="auto">
          <a:xfrm>
            <a:off x="7158038" y="3505200"/>
            <a:ext cx="4033837" cy="2365375"/>
            <a:chOff x="3614" y="1872"/>
            <a:chExt cx="1906" cy="1490"/>
          </a:xfrm>
        </p:grpSpPr>
        <p:sp>
          <p:nvSpPr>
            <p:cNvPr id="43013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1800"/>
            </a:p>
          </p:txBody>
        </p:sp>
        <p:sp>
          <p:nvSpPr>
            <p:cNvPr id="43014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da-DK" altLang="en-US" sz="1400">
                  <a:solidFill>
                    <a:srgbClr val="080808"/>
                  </a:solidFill>
                  <a:latin typeface="Times New Roman" panose="02020603050405020304" pitchFamily="18" charset="0"/>
                </a:rPr>
                <a:t>Input Size</a:t>
              </a:r>
              <a:endParaRPr lang="en-US" altLang="en-US" sz="1400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da-DK" altLang="en-US" sz="1400">
                  <a:solidFill>
                    <a:srgbClr val="080808"/>
                  </a:solidFill>
                  <a:latin typeface="Times New Roman" panose="02020603050405020304" pitchFamily="18" charset="0"/>
                </a:rPr>
                <a:t>Running Time</a:t>
              </a:r>
              <a:endParaRPr lang="en-US" altLang="en-US" sz="1400">
                <a:solidFill>
                  <a:srgbClr val="080808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6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3 w 1632"/>
                <a:gd name="T3" fmla="*/ 0 h 1392"/>
                <a:gd name="T4" fmla="*/ 5 w 1632"/>
                <a:gd name="T5" fmla="*/ 0 h 1392"/>
                <a:gd name="T6" fmla="*/ 6 w 1632"/>
                <a:gd name="T7" fmla="*/ 0 h 1392"/>
                <a:gd name="T8" fmla="*/ 8 w 1632"/>
                <a:gd name="T9" fmla="*/ 0 h 1392"/>
                <a:gd name="T10" fmla="*/ 10 w 1632"/>
                <a:gd name="T11" fmla="*/ 0 h 1392"/>
                <a:gd name="T12" fmla="*/ 15 w 1632"/>
                <a:gd name="T13" fmla="*/ 0 h 1392"/>
                <a:gd name="T14" fmla="*/ 18 w 1632"/>
                <a:gd name="T15" fmla="*/ 0 h 1392"/>
                <a:gd name="T16" fmla="*/ 21 w 1632"/>
                <a:gd name="T17" fmla="*/ 0 h 1392"/>
                <a:gd name="T18" fmla="*/ 25 w 1632"/>
                <a:gd name="T19" fmla="*/ 0 h 1392"/>
                <a:gd name="T20" fmla="*/ 29 w 1632"/>
                <a:gd name="T21" fmla="*/ 0 h 1392"/>
                <a:gd name="T22" fmla="*/ 37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9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6 h 1096"/>
                <a:gd name="T2" fmla="*/ 2 w 1776"/>
                <a:gd name="T3" fmla="*/ 6 h 1096"/>
                <a:gd name="T4" fmla="*/ 4 w 1776"/>
                <a:gd name="T5" fmla="*/ 6 h 1096"/>
                <a:gd name="T6" fmla="*/ 4 w 1776"/>
                <a:gd name="T7" fmla="*/ 6 h 1096"/>
                <a:gd name="T8" fmla="*/ 6 w 1776"/>
                <a:gd name="T9" fmla="*/ 5 h 1096"/>
                <a:gd name="T10" fmla="*/ 7 w 1776"/>
                <a:gd name="T11" fmla="*/ 3 h 1096"/>
                <a:gd name="T12" fmla="*/ 8 w 1776"/>
                <a:gd name="T13" fmla="*/ 3 h 1096"/>
                <a:gd name="T14" fmla="*/ 9 w 1776"/>
                <a:gd name="T15" fmla="*/ 1 h 1096"/>
                <a:gd name="T16" fmla="*/ 10 w 1776"/>
                <a:gd name="T17" fmla="*/ 1 h 1096"/>
                <a:gd name="T18" fmla="*/ 12 w 1776"/>
                <a:gd name="T19" fmla="*/ 1 h 1096"/>
                <a:gd name="T20" fmla="*/ 12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020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2" name="Equation" r:id="rId3" imgW="552960" imgH="300240" progId="Equation.3">
                    <p:embed/>
                  </p:oleObj>
                </mc:Choice>
                <mc:Fallback>
                  <p:oleObj name="Equation" r:id="rId3" imgW="552960" imgH="3002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3022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Equation" r:id="rId5" imgW="330057" imgH="380835" progId="Equation.3">
                    <p:embed/>
                  </p:oleObj>
                </mc:Choice>
                <mc:Fallback>
                  <p:oleObj name="Equation" r:id="rId5" imgW="330057" imgH="380835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4" name="Equation" r:id="rId7" imgW="1117600" imgH="368300" progId="Equation.3">
                    <p:embed/>
                  </p:oleObj>
                </mc:Choice>
                <mc:Fallback>
                  <p:oleObj name="Equation" r:id="rId7" imgW="1117600" imgH="3683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5" name="Equation" r:id="rId9" imgW="1091726" imgH="368140" progId="Equation.3">
                    <p:embed/>
                  </p:oleObj>
                </mc:Choice>
                <mc:Fallback>
                  <p:oleObj name="Equation" r:id="rId9" imgW="1091726" imgH="3681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98 h 1392"/>
                <a:gd name="T2" fmla="*/ 1 w 1632"/>
                <a:gd name="T3" fmla="*/ 91 h 1392"/>
                <a:gd name="T4" fmla="*/ 1 w 1632"/>
                <a:gd name="T5" fmla="*/ 84 h 1392"/>
                <a:gd name="T6" fmla="*/ 1 w 1632"/>
                <a:gd name="T7" fmla="*/ 74 h 1392"/>
                <a:gd name="T8" fmla="*/ 1 w 1632"/>
                <a:gd name="T9" fmla="*/ 71 h 1392"/>
                <a:gd name="T10" fmla="*/ 2 w 1632"/>
                <a:gd name="T11" fmla="*/ 65 h 1392"/>
                <a:gd name="T12" fmla="*/ 3 w 1632"/>
                <a:gd name="T13" fmla="*/ 58 h 1392"/>
                <a:gd name="T14" fmla="*/ 3 w 1632"/>
                <a:gd name="T15" fmla="*/ 48 h 1392"/>
                <a:gd name="T16" fmla="*/ 4 w 1632"/>
                <a:gd name="T17" fmla="*/ 34 h 1392"/>
                <a:gd name="T18" fmla="*/ 5 w 1632"/>
                <a:gd name="T19" fmla="*/ 31 h 1392"/>
                <a:gd name="T20" fmla="*/ 5 w 1632"/>
                <a:gd name="T21" fmla="*/ 7 h 1392"/>
                <a:gd name="T22" fmla="*/ 7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 smtClean="0">
                <a:solidFill>
                  <a:srgbClr val="080808"/>
                </a:solidFill>
              </a:rPr>
              <a:t>Goal:</a:t>
            </a:r>
            <a:r>
              <a:rPr lang="en-US" sz="2800" smtClean="0"/>
              <a:t> </a:t>
            </a:r>
            <a:r>
              <a:rPr lang="da-DK" sz="2800" smtClean="0"/>
              <a:t>t</a:t>
            </a:r>
            <a:r>
              <a:rPr lang="en-US" sz="2800" smtClean="0"/>
              <a:t>o simplify the analysis of the running time by getting rid of</a:t>
            </a:r>
            <a:r>
              <a:rPr lang="da-DK" sz="2800" smtClean="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 smtClean="0">
                <a:solidFill>
                  <a:srgbClr val="080808"/>
                </a:solidFill>
              </a:rPr>
              <a:t>rounding</a:t>
            </a:r>
            <a:r>
              <a:rPr lang="en-US" sz="2400" smtClean="0"/>
              <a:t> of numbers: </a:t>
            </a:r>
            <a:r>
              <a:rPr lang="da-DK" sz="2400" smtClean="0"/>
              <a:t> </a:t>
            </a:r>
            <a:r>
              <a:rPr lang="en-US" sz="2400" smtClean="0"/>
              <a:t>1,000,001</a:t>
            </a:r>
            <a:r>
              <a:rPr lang="da-DK" sz="2400" smtClean="0"/>
              <a:t> </a:t>
            </a:r>
            <a:r>
              <a:rPr lang="en-US" sz="2400" smtClean="0">
                <a:latin typeface="Symbol" pitchFamily="18" charset="2"/>
              </a:rPr>
              <a:t>»</a:t>
            </a:r>
            <a:r>
              <a:rPr lang="da-DK" sz="2400" smtClean="0"/>
              <a:t> </a:t>
            </a:r>
            <a:r>
              <a:rPr lang="en-US" sz="2400" smtClean="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 smtClean="0">
                <a:solidFill>
                  <a:srgbClr val="080808"/>
                </a:solidFill>
              </a:rPr>
              <a:t>rounding</a:t>
            </a:r>
            <a:r>
              <a:rPr lang="en-US" sz="2400" smtClean="0"/>
              <a:t> of functions</a:t>
            </a:r>
            <a:r>
              <a:rPr lang="da-DK" sz="2400" smtClean="0"/>
              <a:t>: 3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»</a:t>
            </a:r>
            <a:r>
              <a:rPr lang="da-DK" sz="2400" smtClean="0"/>
              <a:t> </a:t>
            </a:r>
            <a:r>
              <a:rPr lang="en-US" sz="2400" i="1" smtClean="0"/>
              <a:t>n</a:t>
            </a:r>
            <a:r>
              <a:rPr lang="en-US" sz="2400" baseline="30000" smtClean="0"/>
              <a:t>2</a:t>
            </a:r>
            <a:endParaRPr lang="da-DK" sz="2400" baseline="30000" smtClean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 smtClean="0">
                <a:solidFill>
                  <a:srgbClr val="080808"/>
                </a:solidFill>
              </a:rPr>
              <a:t>Capturing the essence:</a:t>
            </a:r>
            <a:r>
              <a:rPr lang="en-US" sz="2800" smtClean="0"/>
              <a:t> how the running time of an algorithm increases with the size of the input </a:t>
            </a:r>
            <a:r>
              <a:rPr lang="en-US" sz="2800" b="1" i="1" smtClean="0">
                <a:solidFill>
                  <a:srgbClr val="080808"/>
                </a:solidFill>
              </a:rPr>
              <a:t>in the limit</a:t>
            </a:r>
            <a:r>
              <a:rPr lang="en-US" sz="2800" smtClean="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smtClean="0"/>
              <a:t>Asymptotically more efficient algorithms are best for all but small inputs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...Asymptotic </a:t>
            </a:r>
            <a:r>
              <a:rPr lang="en-US" smtClean="0"/>
              <a:t>Analysis</a:t>
            </a:r>
            <a:endParaRPr lang="da-DK" smtClean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 smtClean="0">
                <a:solidFill>
                  <a:srgbClr val="080808"/>
                </a:solidFill>
              </a:rPr>
              <a:t>Simple Rule:</a:t>
            </a:r>
            <a:r>
              <a:rPr lang="da-DK" smtClean="0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mtClean="0">
                <a:solidFill>
                  <a:srgbClr val="080808"/>
                </a:solidFill>
              </a:rPr>
              <a:t>50 </a:t>
            </a:r>
            <a:r>
              <a:rPr lang="da-DK" i="1" smtClean="0">
                <a:solidFill>
                  <a:srgbClr val="080808"/>
                </a:solidFill>
              </a:rPr>
              <a:t>n </a:t>
            </a:r>
            <a:r>
              <a:rPr lang="da-DK" smtClean="0">
                <a:solidFill>
                  <a:srgbClr val="080808"/>
                </a:solidFill>
              </a:rPr>
              <a:t>log </a:t>
            </a:r>
            <a:r>
              <a:rPr lang="da-DK" i="1" smtClean="0">
                <a:solidFill>
                  <a:srgbClr val="080808"/>
                </a:solidFill>
              </a:rPr>
              <a:t>n </a:t>
            </a:r>
            <a:r>
              <a:rPr lang="da-DK" smtClean="0">
                <a:solidFill>
                  <a:srgbClr val="080808"/>
                </a:solidFill>
              </a:rPr>
              <a:t>is O(</a:t>
            </a:r>
            <a:r>
              <a:rPr lang="da-DK" i="1" smtClean="0">
                <a:solidFill>
                  <a:srgbClr val="080808"/>
                </a:solidFill>
              </a:rPr>
              <a:t>n </a:t>
            </a:r>
            <a:r>
              <a:rPr lang="da-DK" smtClean="0">
                <a:solidFill>
                  <a:srgbClr val="080808"/>
                </a:solidFill>
              </a:rPr>
              <a:t>log </a:t>
            </a:r>
            <a:r>
              <a:rPr lang="da-DK" i="1" smtClean="0">
                <a:solidFill>
                  <a:srgbClr val="080808"/>
                </a:solidFill>
              </a:rPr>
              <a:t>n)</a:t>
            </a:r>
            <a:endParaRPr lang="da-DK" smtClean="0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mtClean="0">
                <a:solidFill>
                  <a:srgbClr val="000000"/>
                </a:solidFill>
              </a:rPr>
              <a:t>7</a:t>
            </a:r>
            <a:r>
              <a:rPr lang="da-DK" i="1" smtClean="0">
                <a:solidFill>
                  <a:srgbClr val="000000"/>
                </a:solidFill>
              </a:rPr>
              <a:t>n </a:t>
            </a:r>
            <a:r>
              <a:rPr lang="da-DK" smtClean="0">
                <a:solidFill>
                  <a:srgbClr val="000000"/>
                </a:solidFill>
              </a:rPr>
              <a:t>- 3 is O(</a:t>
            </a:r>
            <a:r>
              <a:rPr lang="da-DK" i="1" smtClean="0">
                <a:solidFill>
                  <a:srgbClr val="000000"/>
                </a:solidFill>
              </a:rPr>
              <a:t>n</a:t>
            </a:r>
            <a:r>
              <a:rPr lang="da-DK" smtClean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mtClean="0">
                <a:solidFill>
                  <a:srgbClr val="000000"/>
                </a:solidFill>
              </a:rPr>
              <a:t>8</a:t>
            </a:r>
            <a:r>
              <a:rPr lang="da-DK" i="1" smtClean="0">
                <a:solidFill>
                  <a:srgbClr val="000000"/>
                </a:solidFill>
              </a:rPr>
              <a:t>n</a:t>
            </a:r>
            <a:r>
              <a:rPr lang="da-DK" baseline="30000" smtClean="0">
                <a:solidFill>
                  <a:srgbClr val="000000"/>
                </a:solidFill>
              </a:rPr>
              <a:t>2</a:t>
            </a:r>
            <a:r>
              <a:rPr lang="da-DK" smtClean="0">
                <a:solidFill>
                  <a:srgbClr val="000000"/>
                </a:solidFill>
              </a:rPr>
              <a:t> log </a:t>
            </a:r>
            <a:r>
              <a:rPr lang="da-DK" i="1" smtClean="0">
                <a:solidFill>
                  <a:srgbClr val="000000"/>
                </a:solidFill>
              </a:rPr>
              <a:t>n </a:t>
            </a:r>
            <a:r>
              <a:rPr lang="da-DK" smtClean="0">
                <a:solidFill>
                  <a:srgbClr val="000000"/>
                </a:solidFill>
              </a:rPr>
              <a:t>+ 5</a:t>
            </a:r>
            <a:r>
              <a:rPr lang="da-DK" i="1" smtClean="0">
                <a:solidFill>
                  <a:srgbClr val="000000"/>
                </a:solidFill>
              </a:rPr>
              <a:t>n</a:t>
            </a:r>
            <a:r>
              <a:rPr lang="da-DK" baseline="30000" smtClean="0">
                <a:solidFill>
                  <a:srgbClr val="000000"/>
                </a:solidFill>
              </a:rPr>
              <a:t>2</a:t>
            </a:r>
            <a:r>
              <a:rPr lang="da-DK" smtClean="0">
                <a:solidFill>
                  <a:srgbClr val="000000"/>
                </a:solidFill>
              </a:rPr>
              <a:t> + </a:t>
            </a:r>
            <a:r>
              <a:rPr lang="da-DK" i="1" smtClean="0">
                <a:solidFill>
                  <a:srgbClr val="000000"/>
                </a:solidFill>
              </a:rPr>
              <a:t>n </a:t>
            </a:r>
            <a:r>
              <a:rPr lang="da-DK" smtClean="0">
                <a:solidFill>
                  <a:srgbClr val="000000"/>
                </a:solidFill>
              </a:rPr>
              <a:t>is O(</a:t>
            </a:r>
            <a:r>
              <a:rPr lang="da-DK" i="1" smtClean="0">
                <a:solidFill>
                  <a:srgbClr val="000000"/>
                </a:solidFill>
              </a:rPr>
              <a:t>n</a:t>
            </a:r>
            <a:r>
              <a:rPr lang="da-DK" baseline="30000" smtClean="0">
                <a:solidFill>
                  <a:srgbClr val="000000"/>
                </a:solidFill>
              </a:rPr>
              <a:t>2</a:t>
            </a:r>
            <a:r>
              <a:rPr lang="da-DK" smtClean="0">
                <a:solidFill>
                  <a:srgbClr val="000000"/>
                </a:solidFill>
              </a:rPr>
              <a:t> log </a:t>
            </a:r>
            <a:r>
              <a:rPr lang="da-DK" i="1" smtClean="0">
                <a:solidFill>
                  <a:srgbClr val="000000"/>
                </a:solidFill>
              </a:rPr>
              <a:t>n</a:t>
            </a:r>
            <a:r>
              <a:rPr lang="da-DK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mtClean="0"/>
              <a:t>Note: Although (50 </a:t>
            </a:r>
            <a:r>
              <a:rPr lang="da-DK" i="1" smtClean="0"/>
              <a:t>n </a:t>
            </a:r>
            <a:r>
              <a:rPr lang="da-DK" smtClean="0"/>
              <a:t>log </a:t>
            </a:r>
            <a:r>
              <a:rPr lang="da-DK" i="1" smtClean="0"/>
              <a:t>n</a:t>
            </a:r>
            <a:r>
              <a:rPr lang="da-DK" smtClean="0"/>
              <a:t>) is</a:t>
            </a:r>
            <a:r>
              <a:rPr lang="da-DK" b="1" smtClean="0"/>
              <a:t> </a:t>
            </a:r>
            <a:r>
              <a:rPr lang="da-DK" smtClean="0"/>
              <a:t>O(</a:t>
            </a:r>
            <a:r>
              <a:rPr lang="da-DK" i="1" smtClean="0"/>
              <a:t>n</a:t>
            </a:r>
            <a:r>
              <a:rPr lang="da-DK" baseline="30000" smtClean="0"/>
              <a:t>5</a:t>
            </a:r>
            <a:r>
              <a:rPr lang="da-DK" smtClean="0"/>
              <a:t>), it is expected that an approximation is of the smallest possible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0"/>
            <a:ext cx="109124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  <a:cs typeface="Arial" charset="0"/>
              </a:rPr>
              <a:t>Growth Rates and Dominance Relations</a:t>
            </a:r>
            <a:endParaRPr lang="en-US" sz="4400" dirty="0">
              <a:latin typeface="+mj-lt"/>
              <a:cs typeface="Arial" charset="0"/>
            </a:endParaRP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838200"/>
            <a:ext cx="1188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5486400"/>
            <a:ext cx="10102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9050"/>
            <a:ext cx="12188825" cy="51879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smtClean="0"/>
              <a:t>An algorithm is </a:t>
            </a:r>
            <a:r>
              <a:rPr lang="en-US" b="1" i="1" smtClean="0">
                <a:solidFill>
                  <a:srgbClr val="080808"/>
                </a:solidFill>
              </a:rPr>
              <a:t>correct</a:t>
            </a:r>
            <a:r>
              <a:rPr lang="en-US" smtClean="0"/>
              <a:t> if for any legal input it </a:t>
            </a:r>
            <a:r>
              <a:rPr lang="en-US" b="1" i="1" smtClean="0">
                <a:solidFill>
                  <a:srgbClr val="080808"/>
                </a:solidFill>
              </a:rPr>
              <a:t>terminates</a:t>
            </a:r>
            <a:r>
              <a:rPr lang="en-US" smtClean="0"/>
              <a:t> and </a:t>
            </a:r>
            <a:r>
              <a:rPr lang="en-US" b="1" i="1" smtClean="0">
                <a:solidFill>
                  <a:srgbClr val="080808"/>
                </a:solidFill>
              </a:rPr>
              <a:t>produces the desired output</a:t>
            </a:r>
            <a:r>
              <a:rPr lang="en-US" smtClean="0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smtClean="0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smtClean="0"/>
              <a:t>There are practical techniques and rigorous formalisms that help to reason about the correctness of (parts of)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46188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 smtClean="0"/>
              <a:t>Partial correctness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2663" y="288925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8075" y="2924175"/>
            <a:ext cx="295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5125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3963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0163" y="2914650"/>
            <a:ext cx="1490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3450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5463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7850" y="290195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3363" y="2201863"/>
            <a:ext cx="2190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80808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600">
                <a:latin typeface="Times New Roman" panose="02020603050405020304" pitchFamily="18" charset="0"/>
              </a:rPr>
              <a:t> this point is reached,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3438" y="2566988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2300" y="2197100"/>
            <a:ext cx="2874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80808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en-US" sz="1600">
                <a:latin typeface="Times New Roman" panose="02020603050405020304" pitchFamily="18" charset="0"/>
              </a:rPr>
              <a:t> this is the desired output</a:t>
            </a:r>
            <a:r>
              <a:rPr lang="en-US" altLang="en-US" sz="1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59950" y="2552700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8000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6000" y="496570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3000" y="5000625"/>
            <a:ext cx="295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08463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68888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3500" y="4991100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6788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78800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1188" y="4978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78413" y="4278313"/>
            <a:ext cx="2605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80808"/>
                </a:solidFill>
              </a:rPr>
              <a:t>INDEED</a:t>
            </a:r>
            <a:r>
              <a:rPr lang="en-US" altLang="en-US" sz="140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8363" y="4643438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5638" y="4273550"/>
            <a:ext cx="2613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80808"/>
                </a:solidFill>
              </a:rPr>
              <a:t>AND</a:t>
            </a:r>
            <a:r>
              <a:rPr lang="en-US" alt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3288" y="4629150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2188825" cy="55911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 smtClean="0"/>
              <a:t>To prove partial correctness we associate a number of </a:t>
            </a:r>
            <a:r>
              <a:rPr lang="en-US" sz="2400" b="1" smtClean="0">
                <a:solidFill>
                  <a:srgbClr val="080808"/>
                </a:solidFill>
              </a:rPr>
              <a:t>assertions</a:t>
            </a:r>
            <a:r>
              <a:rPr lang="en-US" sz="2400" smtClean="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smtClean="0"/>
              <a:t>E.g., </a:t>
            </a:r>
            <a:r>
              <a:rPr lang="en-US" sz="2000" i="1" smtClean="0"/>
              <a:t>A</a:t>
            </a:r>
            <a:r>
              <a:rPr lang="en-US" sz="2000" smtClean="0"/>
              <a:t>[1], …, </a:t>
            </a:r>
            <a:r>
              <a:rPr lang="en-US" sz="2000" i="1" smtClean="0"/>
              <a:t>A</a:t>
            </a:r>
            <a:r>
              <a:rPr lang="en-US" sz="2000" smtClean="0"/>
              <a:t>[ j ]</a:t>
            </a:r>
            <a:r>
              <a:rPr lang="en-US" sz="2000" i="1" smtClean="0"/>
              <a:t> </a:t>
            </a:r>
            <a:r>
              <a:rPr lang="en-US" sz="2000" smtClean="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smtClean="0">
                <a:solidFill>
                  <a:srgbClr val="080808"/>
                </a:solidFill>
              </a:rPr>
              <a:t>Preconditions</a:t>
            </a:r>
            <a:r>
              <a:rPr lang="en-US" sz="2400" i="1" smtClean="0"/>
              <a:t> </a:t>
            </a:r>
            <a:r>
              <a:rPr lang="en-US" sz="2400" smtClean="0"/>
              <a:t>– assertions that must be valid </a:t>
            </a:r>
            <a:r>
              <a:rPr lang="en-US" sz="2400" i="1" smtClean="0"/>
              <a:t>before</a:t>
            </a:r>
            <a:r>
              <a:rPr lang="en-US" sz="2400" smtClean="0"/>
              <a:t> the execution of an algorithm or a subroutine (</a:t>
            </a:r>
            <a:r>
              <a:rPr lang="en-US" sz="2400" i="1" smtClean="0">
                <a:solidFill>
                  <a:srgbClr val="080808"/>
                </a:solidFill>
              </a:rPr>
              <a:t>INPUT</a:t>
            </a:r>
            <a:r>
              <a:rPr lang="en-US" sz="2400" smtClean="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smtClean="0">
                <a:solidFill>
                  <a:srgbClr val="080808"/>
                </a:solidFill>
              </a:rPr>
              <a:t>Postconditions</a:t>
            </a:r>
            <a:r>
              <a:rPr lang="en-US" sz="2400" i="1" smtClean="0"/>
              <a:t> </a:t>
            </a:r>
            <a:r>
              <a:rPr lang="en-US" sz="2400" smtClean="0"/>
              <a:t>– assertions that must be valid </a:t>
            </a:r>
            <a:r>
              <a:rPr lang="en-US" sz="2400" i="1" smtClean="0"/>
              <a:t>after</a:t>
            </a:r>
            <a:r>
              <a:rPr lang="en-US" sz="2400" smtClean="0"/>
              <a:t> the execution of an algorithm or a subroutine (</a:t>
            </a:r>
            <a:r>
              <a:rPr lang="en-US" sz="2400" i="1" smtClean="0">
                <a:solidFill>
                  <a:srgbClr val="080808"/>
                </a:solidFill>
              </a:rPr>
              <a:t>OUTPUT</a:t>
            </a:r>
            <a:r>
              <a:rPr lang="en-US" sz="240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Pre/post-conditions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b="1" smtClean="0">
                <a:solidFill>
                  <a:srgbClr val="080808"/>
                </a:solidFill>
              </a:rPr>
              <a:t>Example: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smtClean="0"/>
              <a:t>Write a pseudocode algorithm to find the two smallest numbers in a sequence of numbers (given as an array).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 smtClean="0">
                <a:solidFill>
                  <a:srgbClr val="080808"/>
                </a:solidFill>
              </a:rPr>
              <a:t>INPUT:</a:t>
            </a:r>
            <a:r>
              <a:rPr lang="en-US" sz="2800" smtClean="0"/>
              <a:t> an array of integers A[1..n], n &gt; 0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 smtClean="0">
                <a:solidFill>
                  <a:srgbClr val="080808"/>
                </a:solidFill>
              </a:rPr>
              <a:t>OUTPUT:</a:t>
            </a:r>
            <a:r>
              <a:rPr lang="en-US" sz="2800" smtClean="0"/>
              <a:t> (m1, m2) such that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smtClean="0"/>
              <a:t>m1&lt;m2 and for each i</a:t>
            </a:r>
            <a:r>
              <a:rPr lang="en-US" sz="2400" smtClean="0">
                <a:latin typeface="Symbol" pitchFamily="18" charset="2"/>
              </a:rPr>
              <a:t>Î</a:t>
            </a:r>
            <a:r>
              <a:rPr lang="en-US" sz="2400" smtClean="0"/>
              <a:t>[1..n]: m1 </a:t>
            </a:r>
            <a:r>
              <a:rPr lang="en-US" sz="2400" smtClean="0">
                <a:latin typeface="Symbol" pitchFamily="18" charset="2"/>
              </a:rPr>
              <a:t>£</a:t>
            </a:r>
            <a:r>
              <a:rPr lang="en-US" sz="2400" smtClean="0"/>
              <a:t> A[i] and, if A[i] </a:t>
            </a:r>
            <a:r>
              <a:rPr lang="en-US" sz="2400" smtClean="0">
                <a:latin typeface="Symbol" pitchFamily="18" charset="2"/>
              </a:rPr>
              <a:t>¹</a:t>
            </a:r>
            <a:r>
              <a:rPr lang="en-US" sz="2400" smtClean="0"/>
              <a:t> m1, then m2 </a:t>
            </a:r>
            <a:r>
              <a:rPr lang="en-US" sz="2400" smtClean="0">
                <a:latin typeface="Symbol" pitchFamily="18" charset="2"/>
              </a:rPr>
              <a:t>£</a:t>
            </a:r>
            <a:r>
              <a:rPr lang="en-US" sz="2400" smtClean="0"/>
              <a:t> A[i].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 smtClean="0"/>
              <a:t>m2 = m1 = A[1] if </a:t>
            </a:r>
            <a:r>
              <a:rPr lang="en-US" sz="2400" smtClean="0">
                <a:latin typeface="Symbol" pitchFamily="18" charset="2"/>
              </a:rPr>
              <a:t>"</a:t>
            </a:r>
            <a:r>
              <a:rPr lang="en-US" sz="2400" smtClean="0"/>
              <a:t>j,i</a:t>
            </a:r>
            <a:r>
              <a:rPr lang="en-US" sz="2400" smtClean="0">
                <a:latin typeface="Symbol" pitchFamily="18" charset="2"/>
              </a:rPr>
              <a:t>Î</a:t>
            </a:r>
            <a:r>
              <a:rPr lang="en-US" sz="2400" smtClean="0"/>
              <a:t>[1..n]: A[i]=A[j]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Goals of this Course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2850"/>
            <a:ext cx="11936413" cy="5264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To </a:t>
            </a:r>
            <a:r>
              <a:rPr lang="en-US" b="1" i="1" smtClean="0">
                <a:solidFill>
                  <a:srgbClr val="080808"/>
                </a:solidFill>
              </a:rPr>
              <a:t>think</a:t>
            </a:r>
            <a:r>
              <a:rPr lang="en-US" b="1" smtClean="0">
                <a:solidFill>
                  <a:srgbClr val="080808"/>
                </a:solidFill>
              </a:rPr>
              <a:t> </a:t>
            </a:r>
            <a:r>
              <a:rPr lang="en-US" b="1" i="1" smtClean="0">
                <a:solidFill>
                  <a:srgbClr val="080808"/>
                </a:solidFill>
              </a:rPr>
              <a:t>algorithmically</a:t>
            </a:r>
            <a:r>
              <a:rPr lang="en-US" i="1" smtClean="0">
                <a:solidFill>
                  <a:srgbClr val="3333CC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To understand and learn the </a:t>
            </a:r>
            <a:r>
              <a:rPr lang="en-US" b="1" i="1" smtClean="0">
                <a:solidFill>
                  <a:srgbClr val="080808"/>
                </a:solidFill>
              </a:rPr>
              <a:t>idea</a:t>
            </a:r>
            <a:r>
              <a:rPr lang="en-US" smtClean="0"/>
              <a:t> behind algorithm </a:t>
            </a:r>
            <a:r>
              <a:rPr lang="en-US" b="1" i="1" smtClean="0">
                <a:solidFill>
                  <a:srgbClr val="080808"/>
                </a:solidFill>
              </a:rPr>
              <a:t>design techniques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To get to know a </a:t>
            </a:r>
            <a:r>
              <a:rPr lang="en-US" b="1" i="1" smtClean="0">
                <a:solidFill>
                  <a:srgbClr val="080808"/>
                </a:solidFill>
              </a:rPr>
              <a:t>toolbox</a:t>
            </a:r>
            <a:r>
              <a:rPr lang="en-US" smtClean="0"/>
              <a:t> of </a:t>
            </a:r>
            <a:r>
              <a:rPr lang="en-US" b="1" i="1" smtClean="0">
                <a:solidFill>
                  <a:srgbClr val="080808"/>
                </a:solidFill>
              </a:rPr>
              <a:t>classical</a:t>
            </a:r>
            <a:r>
              <a:rPr lang="en-US" i="1" smtClean="0"/>
              <a:t> </a:t>
            </a:r>
            <a:r>
              <a:rPr lang="en-US" smtClean="0"/>
              <a:t>algorithms.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mtClean="0"/>
              <a:t>To reason (in a precise and formal way) about the </a:t>
            </a:r>
            <a:r>
              <a:rPr lang="en-US" b="1" i="1" smtClean="0">
                <a:solidFill>
                  <a:srgbClr val="080808"/>
                </a:solidFill>
              </a:rPr>
              <a:t>efficiency</a:t>
            </a:r>
            <a:r>
              <a:rPr lang="en-US" smtClean="0"/>
              <a:t> and the </a:t>
            </a:r>
            <a:r>
              <a:rPr lang="en-US" b="1" i="1" smtClean="0">
                <a:solidFill>
                  <a:srgbClr val="080808"/>
                </a:solidFill>
              </a:rPr>
              <a:t>correctness</a:t>
            </a:r>
            <a:r>
              <a:rPr lang="en-US" smtClean="0"/>
              <a:t> of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Invariants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212850"/>
            <a:ext cx="11726863" cy="5224463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sz="2400" b="1" smtClean="0">
                <a:solidFill>
                  <a:srgbClr val="080808"/>
                </a:solidFill>
              </a:rPr>
              <a:t>Invariants:</a:t>
            </a:r>
            <a:r>
              <a:rPr lang="en-US" sz="2400" smtClean="0"/>
              <a:t> assertions that are valid any time they are reached (many times during the execution of an algorithm, e.g., in loops)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en-US" sz="2400" smtClean="0"/>
              <a:t>We must show three things about loop invariants: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 smtClean="0">
                <a:solidFill>
                  <a:srgbClr val="080808"/>
                </a:solidFill>
              </a:rPr>
              <a:t>Initialization:</a:t>
            </a:r>
            <a:r>
              <a:rPr lang="en-US" sz="2000" smtClean="0"/>
              <a:t> it is true prior to the first iteration.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 smtClean="0">
                <a:solidFill>
                  <a:srgbClr val="080808"/>
                </a:solidFill>
              </a:rPr>
              <a:t>Maintenance:</a:t>
            </a:r>
            <a:r>
              <a:rPr lang="en-US" sz="2000" smtClean="0"/>
              <a:t> </a:t>
            </a:r>
            <a:r>
              <a:rPr lang="en-US" sz="2000" i="1" smtClean="0"/>
              <a:t>if</a:t>
            </a:r>
            <a:r>
              <a:rPr lang="en-US" sz="2000" smtClean="0"/>
              <a:t>  it is true before an iteration, </a:t>
            </a:r>
            <a:r>
              <a:rPr lang="en-US" sz="2000" i="1" smtClean="0"/>
              <a:t>then</a:t>
            </a:r>
            <a:r>
              <a:rPr lang="en-US" sz="2000" smtClean="0"/>
              <a:t> it is true after the iteration.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 smtClean="0">
                <a:solidFill>
                  <a:srgbClr val="080808"/>
                </a:solidFill>
              </a:rPr>
              <a:t>Termination:</a:t>
            </a:r>
            <a:r>
              <a:rPr lang="en-US" sz="2000" smtClean="0"/>
              <a:t> when a loop terminates the invariant gives a useful property to show the correctness of the algorithm</a:t>
            </a:r>
            <a:endParaRPr lang="en-US" sz="2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Example: Binary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89338"/>
            <a:ext cx="11653838" cy="27495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smtClean="0">
                <a:solidFill>
                  <a:srgbClr val="080808"/>
                </a:solidFill>
              </a:rPr>
              <a:t>Initialization:</a:t>
            </a:r>
            <a:r>
              <a:rPr lang="en-US" sz="2400" smtClean="0"/>
              <a:t> </a:t>
            </a:r>
            <a:r>
              <a:rPr lang="en-US" sz="2400" i="1" smtClean="0"/>
              <a:t>l = 1, r = n </a:t>
            </a:r>
            <a:r>
              <a:rPr lang="en-US" sz="2400" smtClean="0"/>
              <a:t>the invariant holds because there are no elements to the left of </a:t>
            </a:r>
            <a:r>
              <a:rPr lang="en-US" sz="2400" i="1" smtClean="0"/>
              <a:t>l </a:t>
            </a:r>
            <a:r>
              <a:rPr lang="en-US" sz="2400" smtClean="0"/>
              <a:t>or to the right of </a:t>
            </a:r>
            <a:r>
              <a:rPr lang="en-US" sz="2400" i="1" smtClean="0"/>
              <a:t>r.</a:t>
            </a:r>
            <a:endParaRPr lang="en-US" sz="2400" smtClean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400" smtClean="0">
                <a:sym typeface="Wingdings" pitchFamily="2" charset="2"/>
              </a:rPr>
              <a:t>l=1 yields </a:t>
            </a:r>
            <a:r>
              <a:rPr lang="en-US" sz="2400" smtClean="0">
                <a:latin typeface="Symbol" pitchFamily="18" charset="2"/>
              </a:rPr>
              <a:t>"</a:t>
            </a:r>
            <a:r>
              <a:rPr lang="en-US" sz="2400" smtClean="0"/>
              <a:t>j,i </a:t>
            </a:r>
            <a:r>
              <a:rPr lang="en-US" sz="2400" smtClean="0">
                <a:latin typeface="Symbol" pitchFamily="18" charset="2"/>
              </a:rPr>
              <a:t>Î</a:t>
            </a:r>
            <a:r>
              <a:rPr lang="en-US" sz="2400" smtClean="0"/>
              <a:t>[1..0]: A[i]&lt;q </a:t>
            </a:r>
            <a:br>
              <a:rPr lang="en-US" sz="2400" smtClean="0"/>
            </a:br>
            <a:r>
              <a:rPr lang="en-US" sz="2400" smtClean="0"/>
              <a:t>	this holds because [1..0] is empty</a:t>
            </a:r>
          </a:p>
          <a:p>
            <a:pPr eaLnBrk="1" hangingPunct="1">
              <a:defRPr/>
            </a:pPr>
            <a:r>
              <a:rPr lang="en-US" sz="2400" smtClean="0">
                <a:sym typeface="Wingdings" pitchFamily="2" charset="2"/>
              </a:rPr>
              <a:t>r=n yields </a:t>
            </a:r>
            <a:r>
              <a:rPr lang="en-US" sz="2400" smtClean="0">
                <a:latin typeface="Symbol" pitchFamily="18" charset="2"/>
              </a:rPr>
              <a:t>"</a:t>
            </a:r>
            <a:r>
              <a:rPr lang="en-US" sz="2400" smtClean="0"/>
              <a:t>j,i </a:t>
            </a:r>
            <a:r>
              <a:rPr lang="en-US" sz="2400" smtClean="0">
                <a:latin typeface="Symbol" pitchFamily="18" charset="2"/>
              </a:rPr>
              <a:t>Î</a:t>
            </a:r>
            <a:r>
              <a:rPr lang="en-US" sz="2400" smtClean="0"/>
              <a:t>[n+1..n]: A[i]&gt;q </a:t>
            </a:r>
            <a:br>
              <a:rPr lang="en-US" sz="2400" smtClean="0"/>
            </a:br>
            <a:r>
              <a:rPr lang="en-US" sz="2400" smtClean="0"/>
              <a:t>	this holds because [n+1..n] is empty</a:t>
            </a:r>
            <a:endParaRPr lang="en-US" smtClean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5883275" y="1181100"/>
            <a:ext cx="6107113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l :=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r := </a:t>
            </a:r>
            <a:r>
              <a:rPr lang="en-US" sz="1800" i="1">
                <a:latin typeface="Courier New" panose="02070309020205020404" pitchFamily="49" charset="0"/>
              </a:rPr>
              <a:t>n</a:t>
            </a:r>
            <a:endParaRPr 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</a:t>
            </a:r>
            <a:r>
              <a:rPr lang="en-US" sz="1800">
                <a:latin typeface="Courier New" panose="02070309020205020404" pitchFamily="49" charset="0"/>
              </a:rPr>
              <a:t>m := </a:t>
            </a:r>
            <a:r>
              <a:rPr lang="en-US" sz="1800">
                <a:latin typeface="Symbol" panose="05050102010706020507" pitchFamily="18" charset="2"/>
              </a:rPr>
              <a:t>ë</a:t>
            </a:r>
            <a:r>
              <a:rPr lang="en-US" sz="1800">
                <a:latin typeface="Courier New" panose="02070309020205020404" pitchFamily="49" charset="0"/>
              </a:rPr>
              <a:t>(l+r)/2</a:t>
            </a:r>
            <a:r>
              <a:rPr lang="en-US" sz="1800">
                <a:latin typeface="Symbol" panose="05050102010706020507" pitchFamily="18" charset="2"/>
              </a:rPr>
              <a:t>û</a:t>
            </a:r>
            <a:endParaRPr 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if </a:t>
            </a:r>
            <a:r>
              <a:rPr lang="en-US" sz="1800">
                <a:latin typeface="Courier New" panose="02070309020205020404" pitchFamily="49" charset="0"/>
              </a:rPr>
              <a:t>A[m] = q </a:t>
            </a:r>
            <a:r>
              <a:rPr lang="en-US" sz="1800" b="1">
                <a:latin typeface="Courier New" panose="02070309020205020404" pitchFamily="49" charset="0"/>
              </a:rPr>
              <a:t>then</a:t>
            </a:r>
            <a:r>
              <a:rPr lang="en-US" sz="1800">
                <a:latin typeface="Courier New" panose="02070309020205020404" pitchFamily="49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return </a:t>
            </a:r>
            <a:r>
              <a:rPr lang="en-US" sz="1800">
                <a:latin typeface="Courier New" panose="02070309020205020404" pitchFamily="49" charset="0"/>
              </a:rPr>
              <a:t>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else if </a:t>
            </a:r>
            <a:r>
              <a:rPr lang="en-US" sz="1800">
                <a:latin typeface="Courier New" panose="02070309020205020404" pitchFamily="49" charset="0"/>
              </a:rPr>
              <a:t>A[m] &gt; q </a:t>
            </a:r>
            <a:r>
              <a:rPr lang="en-US" sz="1800" b="1">
                <a:latin typeface="Courier New" panose="02070309020205020404" pitchFamily="49" charset="0"/>
              </a:rPr>
              <a:t>then </a:t>
            </a:r>
            <a:r>
              <a:rPr lang="en-US" sz="1800">
                <a:latin typeface="Courier New" panose="02070309020205020404" pitchFamily="49" charset="0"/>
              </a:rPr>
              <a:t>r := m-1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else </a:t>
            </a:r>
            <a:r>
              <a:rPr lang="en-US" sz="1800">
                <a:latin typeface="Courier New" panose="02070309020205020404" pitchFamily="49" charset="0"/>
              </a:rPr>
              <a:t>l := m+1 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while </a:t>
            </a:r>
            <a:r>
              <a:rPr lang="en-GB" sz="1800">
                <a:latin typeface="Courier New" panose="02070309020205020404" pitchFamily="49" charset="0"/>
              </a:rPr>
              <a:t>l &lt;= 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return </a:t>
            </a:r>
            <a:r>
              <a:rPr lang="en-GB" sz="1800" i="1">
                <a:latin typeface="Courier New" panose="02070309020205020404" pitchFamily="49" charset="0"/>
              </a:rPr>
              <a:t>NIL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63538" y="1638300"/>
            <a:ext cx="54276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dirty="0">
                <a:latin typeface="Tahoma" pitchFamily="34" charset="0"/>
                <a:cs typeface="Arial" charset="0"/>
              </a:rPr>
              <a:t>We want to show that </a:t>
            </a:r>
            <a:r>
              <a:rPr lang="en-US" sz="2000" b="1" i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q</a:t>
            </a:r>
            <a:r>
              <a:rPr lang="en-US" sz="2000" i="1" dirty="0">
                <a:latin typeface="Tahoma" pitchFamily="34" charset="0"/>
                <a:cs typeface="Arial" charset="0"/>
              </a:rPr>
              <a:t> </a:t>
            </a:r>
            <a:r>
              <a:rPr lang="en-US" sz="2000" dirty="0">
                <a:latin typeface="Tahoma" pitchFamily="34" charset="0"/>
                <a:cs typeface="Arial" charset="0"/>
              </a:rPr>
              <a:t>is not in </a:t>
            </a: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A</a:t>
            </a:r>
            <a:r>
              <a:rPr lang="en-US" sz="2000" b="1" dirty="0">
                <a:latin typeface="Tahoma" pitchFamily="34" charset="0"/>
                <a:cs typeface="Arial" charset="0"/>
              </a:rPr>
              <a:t> </a:t>
            </a:r>
            <a:r>
              <a:rPr lang="en-US" sz="2000" dirty="0">
                <a:latin typeface="Tahoma" pitchFamily="34" charset="0"/>
                <a:cs typeface="Arial" charset="0"/>
              </a:rPr>
              <a:t>if </a:t>
            </a: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NIL</a:t>
            </a:r>
            <a:r>
              <a:rPr lang="en-US" sz="2000" dirty="0">
                <a:latin typeface="Tahoma" pitchFamily="34" charset="0"/>
                <a:cs typeface="Arial" charset="0"/>
              </a:rPr>
              <a:t> is returned.</a:t>
            </a:r>
            <a:endParaRPr lang="en-US" sz="2000" b="1" dirty="0">
              <a:latin typeface="Tahoma" pitchFamily="34" charset="0"/>
              <a:cs typeface="Arial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Invariant</a:t>
            </a:r>
            <a:r>
              <a:rPr lang="en-US" sz="20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:</a:t>
            </a:r>
            <a:r>
              <a:rPr lang="en-US" sz="2000" dirty="0">
                <a:latin typeface="Tahoma" pitchFamily="34" charset="0"/>
                <a:cs typeface="Arial" charset="0"/>
              </a:rPr>
              <a:t> </a:t>
            </a:r>
            <a:r>
              <a:rPr lang="en-US" sz="2000" i="1" dirty="0">
                <a:latin typeface="Tahoma" pitchFamily="34" charset="0"/>
                <a:cs typeface="Arial" charset="0"/>
              </a:rPr>
              <a:t/>
            </a:r>
            <a:br>
              <a:rPr lang="en-US" sz="2000" i="1" dirty="0">
                <a:latin typeface="Tahoma" pitchFamily="34" charset="0"/>
                <a:cs typeface="Arial" charset="0"/>
              </a:rPr>
            </a:br>
            <a:r>
              <a:rPr lang="en-US" sz="2000" dirty="0">
                <a:latin typeface="Symbol" pitchFamily="18" charset="2"/>
                <a:cs typeface="Arial" charset="0"/>
              </a:rPr>
              <a:t>"</a:t>
            </a:r>
            <a:r>
              <a:rPr lang="en-US" sz="2000" dirty="0" err="1">
                <a:latin typeface="Tahoma" pitchFamily="34" charset="0"/>
                <a:cs typeface="Arial" charset="0"/>
              </a:rPr>
              <a:t>i</a:t>
            </a:r>
            <a:r>
              <a:rPr lang="en-US" sz="2000" dirty="0" err="1">
                <a:latin typeface="Symbol" pitchFamily="18" charset="2"/>
                <a:cs typeface="Arial" charset="0"/>
              </a:rPr>
              <a:t>Î</a:t>
            </a:r>
            <a:r>
              <a:rPr lang="en-US" sz="2000" dirty="0">
                <a:latin typeface="Tahoma" pitchFamily="34" charset="0"/>
                <a:cs typeface="Arial" charset="0"/>
              </a:rPr>
              <a:t>[1..l-1]: A[</a:t>
            </a:r>
            <a:r>
              <a:rPr lang="en-US" sz="2000" dirty="0" err="1">
                <a:latin typeface="Tahoma" pitchFamily="34" charset="0"/>
                <a:cs typeface="Arial" charset="0"/>
              </a:rPr>
              <a:t>i</a:t>
            </a:r>
            <a:r>
              <a:rPr lang="en-US" sz="2000" dirty="0">
                <a:latin typeface="Tahoma" pitchFamily="34" charset="0"/>
                <a:cs typeface="Arial" charset="0"/>
              </a:rPr>
              <a:t>]&lt;q  </a:t>
            </a:r>
            <a:r>
              <a:rPr lang="en-US" sz="2000" dirty="0">
                <a:latin typeface="MT Symbol" pitchFamily="82" charset="2"/>
                <a:cs typeface="Arial" charset="0"/>
              </a:rPr>
              <a:t> </a:t>
            </a:r>
            <a:r>
              <a:rPr lang="en-US" sz="2000" dirty="0">
                <a:latin typeface="Tahoma" pitchFamily="34" charset="0"/>
                <a:cs typeface="Arial" charset="0"/>
              </a:rPr>
              <a:t>(</a:t>
            </a:r>
            <a:r>
              <a:rPr lang="en-US" sz="2000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Ia</a:t>
            </a:r>
            <a:r>
              <a:rPr lang="en-US" sz="2000" dirty="0">
                <a:latin typeface="Tahoma" pitchFamily="34" charset="0"/>
                <a:cs typeface="Arial" charset="0"/>
              </a:rPr>
              <a:t>) 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Tahoma" pitchFamily="34" charset="0"/>
                <a:cs typeface="Arial" charset="0"/>
              </a:rPr>
              <a:t>    </a:t>
            </a:r>
            <a:r>
              <a:rPr lang="en-US" sz="2000" dirty="0">
                <a:latin typeface="Symbol" pitchFamily="18" charset="2"/>
                <a:cs typeface="Arial" charset="0"/>
              </a:rPr>
              <a:t>"</a:t>
            </a:r>
            <a:r>
              <a:rPr lang="en-US" sz="2000" dirty="0" err="1">
                <a:latin typeface="Tahoma" pitchFamily="34" charset="0"/>
                <a:cs typeface="Arial" charset="0"/>
              </a:rPr>
              <a:t>i</a:t>
            </a:r>
            <a:r>
              <a:rPr lang="en-US" sz="2000" dirty="0" err="1">
                <a:latin typeface="Symbol" pitchFamily="18" charset="2"/>
                <a:cs typeface="Arial" charset="0"/>
              </a:rPr>
              <a:t>Î</a:t>
            </a:r>
            <a:r>
              <a:rPr lang="en-US" sz="2000" dirty="0">
                <a:latin typeface="Tahoma" pitchFamily="34" charset="0"/>
                <a:cs typeface="Arial" charset="0"/>
              </a:rPr>
              <a:t>[r+1..n]: A[</a:t>
            </a:r>
            <a:r>
              <a:rPr lang="en-US" sz="2000" dirty="0" err="1">
                <a:latin typeface="Tahoma" pitchFamily="34" charset="0"/>
                <a:cs typeface="Arial" charset="0"/>
              </a:rPr>
              <a:t>i</a:t>
            </a:r>
            <a:r>
              <a:rPr lang="en-US" sz="2000" dirty="0">
                <a:latin typeface="Tahoma" pitchFamily="34" charset="0"/>
                <a:cs typeface="Arial" charset="0"/>
              </a:rPr>
              <a:t>]&gt;q (</a:t>
            </a:r>
            <a:r>
              <a:rPr lang="en-US" sz="2000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Ib</a:t>
            </a:r>
            <a:r>
              <a:rPr lang="en-US" sz="2000" dirty="0">
                <a:latin typeface="Tahoma" pitchFamily="34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3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…Example: Binary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3883025"/>
            <a:ext cx="1133475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rgbClr val="080808"/>
                </a:solidFill>
              </a:rPr>
              <a:t>Maintenance:</a:t>
            </a:r>
            <a:r>
              <a:rPr lang="en-US" sz="2400" dirty="0" smtClean="0"/>
              <a:t> l, r, m = </a:t>
            </a:r>
            <a:r>
              <a:rPr lang="en-US" sz="2400" dirty="0" smtClean="0">
                <a:latin typeface="Symbol" pitchFamily="18" charset="2"/>
              </a:rPr>
              <a:t>ë</a:t>
            </a:r>
            <a:r>
              <a:rPr lang="en-US" sz="2400" dirty="0" smtClean="0"/>
              <a:t>(</a:t>
            </a:r>
            <a:r>
              <a:rPr lang="en-US" sz="2400" dirty="0" err="1" smtClean="0"/>
              <a:t>l+r</a:t>
            </a:r>
            <a:r>
              <a:rPr lang="en-US" sz="2400" dirty="0" smtClean="0"/>
              <a:t>)/2</a:t>
            </a:r>
            <a:r>
              <a:rPr lang="en-US" sz="2400" dirty="0" smtClean="0">
                <a:latin typeface="Symbol" pitchFamily="18" charset="2"/>
              </a:rPr>
              <a:t>û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A[m]!=q &amp; A[m]&gt;q, r=m-1, A sorted implies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latin typeface="Symbol" pitchFamily="18" charset="2"/>
              </a:rPr>
              <a:t>"</a:t>
            </a:r>
            <a:r>
              <a:rPr lang="en-US" sz="2400" dirty="0" err="1" smtClean="0"/>
              <a:t>k</a:t>
            </a:r>
            <a:r>
              <a:rPr lang="en-US" sz="2400" dirty="0" err="1" smtClean="0">
                <a:latin typeface="Symbol" pitchFamily="18" charset="2"/>
              </a:rPr>
              <a:t>Î</a:t>
            </a:r>
            <a:r>
              <a:rPr lang="en-US" sz="2400" dirty="0" smtClean="0"/>
              <a:t>[r+1..n]: A[k]&gt;q (</a:t>
            </a:r>
            <a:r>
              <a:rPr lang="en-US" sz="2400" dirty="0" err="1" smtClean="0">
                <a:solidFill>
                  <a:srgbClr val="080808"/>
                </a:solidFill>
              </a:rPr>
              <a:t>Ib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/>
              <a:t>A[m]!=q &amp; A[m]&lt;q, l=m+1, A sorted implies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latin typeface="Symbol" pitchFamily="18" charset="2"/>
              </a:rPr>
              <a:t>"</a:t>
            </a:r>
            <a:r>
              <a:rPr lang="en-US" sz="2400" dirty="0" err="1" smtClean="0"/>
              <a:t>k</a:t>
            </a:r>
            <a:r>
              <a:rPr lang="en-US" sz="2400" dirty="0" err="1" smtClean="0">
                <a:latin typeface="Symbol" pitchFamily="18" charset="2"/>
              </a:rPr>
              <a:t>Î</a:t>
            </a:r>
            <a:r>
              <a:rPr lang="en-US" sz="2400" dirty="0" smtClean="0"/>
              <a:t>[1..l-1]: A[k]&lt;q (</a:t>
            </a:r>
            <a:r>
              <a:rPr lang="en-US" sz="2400" dirty="0" err="1" smtClean="0">
                <a:solidFill>
                  <a:srgbClr val="080808"/>
                </a:solidFill>
              </a:rPr>
              <a:t>Ia</a:t>
            </a:r>
            <a:r>
              <a:rPr lang="en-US" sz="2400" dirty="0" smtClean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60363" y="1638300"/>
            <a:ext cx="5310187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Invariant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:</a:t>
            </a:r>
            <a:r>
              <a:rPr lang="en-US" sz="2400">
                <a:latin typeface="Tahoma" pitchFamily="34" charset="0"/>
                <a:cs typeface="Arial" charset="0"/>
              </a:rPr>
              <a:t> </a:t>
            </a:r>
            <a:r>
              <a:rPr lang="en-US" sz="2400" i="1">
                <a:latin typeface="Tahoma" pitchFamily="34" charset="0"/>
                <a:cs typeface="Arial" charset="0"/>
              </a:rPr>
              <a:t/>
            </a:r>
            <a:br>
              <a:rPr lang="en-US" sz="2400" i="1">
                <a:latin typeface="Tahoma" pitchFamily="34" charset="0"/>
                <a:cs typeface="Arial" charset="0"/>
              </a:rPr>
            </a:br>
            <a:r>
              <a:rPr lang="en-US" sz="2400">
                <a:latin typeface="Symbol" pitchFamily="18" charset="2"/>
                <a:cs typeface="Arial" charset="0"/>
              </a:rPr>
              <a:t>"</a:t>
            </a:r>
            <a:r>
              <a:rPr lang="en-US" sz="2400">
                <a:latin typeface="Tahoma" pitchFamily="34" charset="0"/>
                <a:cs typeface="Arial" charset="0"/>
              </a:rPr>
              <a:t>i</a:t>
            </a:r>
            <a:r>
              <a:rPr lang="en-US" sz="2400">
                <a:latin typeface="Symbol" pitchFamily="18" charset="2"/>
                <a:cs typeface="Arial" charset="0"/>
              </a:rPr>
              <a:t>Î</a:t>
            </a:r>
            <a:r>
              <a:rPr lang="en-US" sz="2400">
                <a:latin typeface="Tahoma" pitchFamily="34" charset="0"/>
                <a:cs typeface="Arial" charset="0"/>
              </a:rPr>
              <a:t>[1..l-1]: A[i]&lt;q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Ia</a:t>
            </a:r>
            <a:r>
              <a:rPr lang="en-US" sz="2400">
                <a:latin typeface="Tahoma" pitchFamily="34" charset="0"/>
                <a:cs typeface="Arial" charset="0"/>
              </a:rPr>
              <a:t>) </a:t>
            </a:r>
            <a:r>
              <a:rPr lang="en-US" sz="2400">
                <a:latin typeface="Symbol" pitchFamily="18" charset="2"/>
                <a:cs typeface="Arial" charset="0"/>
              </a:rPr>
              <a:t>"</a:t>
            </a:r>
            <a:r>
              <a:rPr lang="en-US" sz="2400">
                <a:latin typeface="Tahoma" pitchFamily="34" charset="0"/>
                <a:cs typeface="Arial" charset="0"/>
              </a:rPr>
              <a:t>i</a:t>
            </a:r>
            <a:r>
              <a:rPr lang="en-US" sz="2400">
                <a:latin typeface="Symbol" pitchFamily="18" charset="2"/>
                <a:cs typeface="Arial" charset="0"/>
              </a:rPr>
              <a:t>Î</a:t>
            </a:r>
            <a:r>
              <a:rPr lang="en-US" sz="2400">
                <a:latin typeface="Tahoma" pitchFamily="34" charset="0"/>
                <a:cs typeface="Arial" charset="0"/>
              </a:rPr>
              <a:t>[r+1..n]: A[i]&gt;q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Ib</a:t>
            </a:r>
            <a:r>
              <a:rPr lang="en-US" sz="2400">
                <a:latin typeface="Tahoma" pitchFamily="34" charset="0"/>
                <a:cs typeface="Arial" charset="0"/>
              </a:rPr>
              <a:t>)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954713" y="1384300"/>
            <a:ext cx="6088062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l :=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r := </a:t>
            </a:r>
            <a:r>
              <a:rPr lang="en-US" sz="1800" i="1">
                <a:latin typeface="Courier New" panose="02070309020205020404" pitchFamily="49" charset="0"/>
              </a:rPr>
              <a:t>n</a:t>
            </a:r>
            <a:endParaRPr 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</a:t>
            </a:r>
            <a:r>
              <a:rPr lang="en-US" sz="1800">
                <a:latin typeface="Courier New" panose="02070309020205020404" pitchFamily="49" charset="0"/>
              </a:rPr>
              <a:t>m := </a:t>
            </a:r>
            <a:r>
              <a:rPr lang="en-US" sz="1800">
                <a:latin typeface="Symbol" panose="05050102010706020507" pitchFamily="18" charset="2"/>
              </a:rPr>
              <a:t>ë</a:t>
            </a:r>
            <a:r>
              <a:rPr lang="en-US" sz="1800">
                <a:latin typeface="Courier New" panose="02070309020205020404" pitchFamily="49" charset="0"/>
              </a:rPr>
              <a:t>(l+r)/2</a:t>
            </a:r>
            <a:r>
              <a:rPr lang="en-US" sz="1800">
                <a:latin typeface="Symbol" panose="05050102010706020507" pitchFamily="18" charset="2"/>
              </a:rPr>
              <a:t>û</a:t>
            </a:r>
            <a:endParaRPr 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if </a:t>
            </a:r>
            <a:r>
              <a:rPr lang="en-US" sz="1800">
                <a:latin typeface="Courier New" panose="02070309020205020404" pitchFamily="49" charset="0"/>
              </a:rPr>
              <a:t>A[m] = q </a:t>
            </a:r>
            <a:r>
              <a:rPr lang="en-US" sz="1800" b="1">
                <a:latin typeface="Courier New" panose="02070309020205020404" pitchFamily="49" charset="0"/>
              </a:rPr>
              <a:t>then</a:t>
            </a:r>
            <a:r>
              <a:rPr lang="en-US" sz="1800">
                <a:latin typeface="Courier New" panose="02070309020205020404" pitchFamily="49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return </a:t>
            </a:r>
            <a:r>
              <a:rPr lang="en-US" sz="1800">
                <a:latin typeface="Courier New" panose="02070309020205020404" pitchFamily="49" charset="0"/>
              </a:rPr>
              <a:t>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else if </a:t>
            </a:r>
            <a:r>
              <a:rPr lang="en-US" sz="1800">
                <a:latin typeface="Courier New" panose="02070309020205020404" pitchFamily="49" charset="0"/>
              </a:rPr>
              <a:t>A[m] &gt; q </a:t>
            </a:r>
            <a:r>
              <a:rPr lang="en-US" sz="1800" b="1">
                <a:latin typeface="Courier New" panose="02070309020205020404" pitchFamily="49" charset="0"/>
              </a:rPr>
              <a:t>then </a:t>
            </a:r>
            <a:r>
              <a:rPr lang="en-US" sz="1800">
                <a:latin typeface="Courier New" panose="02070309020205020404" pitchFamily="49" charset="0"/>
              </a:rPr>
              <a:t>r := m-1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else </a:t>
            </a:r>
            <a:r>
              <a:rPr lang="en-US" sz="1800">
                <a:latin typeface="Courier New" panose="02070309020205020404" pitchFamily="49" charset="0"/>
              </a:rPr>
              <a:t>l := m+1 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while </a:t>
            </a:r>
            <a:r>
              <a:rPr lang="en-GB" sz="1800">
                <a:latin typeface="Courier New" panose="02070309020205020404" pitchFamily="49" charset="0"/>
              </a:rPr>
              <a:t>l &lt;= 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return </a:t>
            </a:r>
            <a:r>
              <a:rPr lang="en-GB" sz="1800" i="1">
                <a:latin typeface="Courier New" panose="02070309020205020404" pitchFamily="49" charset="0"/>
              </a:rPr>
              <a:t>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…Example: Binary Search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3883025"/>
            <a:ext cx="11141075" cy="244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smtClean="0">
                <a:solidFill>
                  <a:srgbClr val="080808"/>
                </a:solidFill>
              </a:rPr>
              <a:t>Termination:</a:t>
            </a:r>
            <a:r>
              <a:rPr lang="en-US" sz="2800" smtClean="0"/>
              <a:t> l, r, l&lt;=r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Two cases: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l:=m+1 we get </a:t>
            </a:r>
            <a:r>
              <a:rPr lang="en-US" sz="2400" smtClean="0">
                <a:latin typeface="Symbol" pitchFamily="18" charset="2"/>
              </a:rPr>
              <a:t>ë</a:t>
            </a:r>
            <a:r>
              <a:rPr lang="en-US" sz="2400" smtClean="0"/>
              <a:t>(l+r)/2</a:t>
            </a:r>
            <a:r>
              <a:rPr lang="en-US" sz="2400" smtClean="0">
                <a:latin typeface="Symbol" pitchFamily="18" charset="2"/>
              </a:rPr>
              <a:t>û</a:t>
            </a:r>
            <a:r>
              <a:rPr lang="en-US" sz="2400" smtClean="0">
                <a:latin typeface="MT Symbol" pitchFamily="82" charset="2"/>
              </a:rPr>
              <a:t> </a:t>
            </a:r>
            <a:r>
              <a:rPr lang="en-US" sz="2400" smtClean="0"/>
              <a:t>+1 &gt; 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r:=m-1 we get </a:t>
            </a:r>
            <a:r>
              <a:rPr lang="en-US" sz="2400" smtClean="0">
                <a:latin typeface="Symbol" pitchFamily="18" charset="2"/>
              </a:rPr>
              <a:t>ë</a:t>
            </a:r>
            <a:r>
              <a:rPr lang="en-US" sz="2400" smtClean="0"/>
              <a:t>(l+r)/2</a:t>
            </a:r>
            <a:r>
              <a:rPr lang="en-US" sz="2400" smtClean="0">
                <a:latin typeface="Symbol" pitchFamily="18" charset="2"/>
              </a:rPr>
              <a:t>û</a:t>
            </a:r>
            <a:r>
              <a:rPr lang="en-US" sz="2400" smtClean="0">
                <a:latin typeface="MT Symbol" pitchFamily="82" charset="2"/>
              </a:rPr>
              <a:t> </a:t>
            </a:r>
            <a:r>
              <a:rPr lang="en-US" sz="2400" smtClean="0"/>
              <a:t>-1 &lt; 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The range gets smaller during each iteration and the loop will terminate when l&lt;=r no longer holds.</a:t>
            </a:r>
            <a:endParaRPr lang="en-US" sz="2800" i="1" smtClean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57200" y="1638300"/>
            <a:ext cx="5254625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Invariant:</a:t>
            </a:r>
            <a:r>
              <a:rPr lang="en-US" sz="2400">
                <a:latin typeface="Tahoma" pitchFamily="34" charset="0"/>
                <a:cs typeface="Arial" charset="0"/>
              </a:rPr>
              <a:t> </a:t>
            </a:r>
            <a:r>
              <a:rPr lang="en-US" sz="2400" i="1">
                <a:latin typeface="Tahoma" pitchFamily="34" charset="0"/>
                <a:cs typeface="Arial" charset="0"/>
              </a:rPr>
              <a:t/>
            </a:r>
            <a:br>
              <a:rPr lang="en-US" sz="2400" i="1">
                <a:latin typeface="Tahoma" pitchFamily="34" charset="0"/>
                <a:cs typeface="Arial" charset="0"/>
              </a:rPr>
            </a:br>
            <a:r>
              <a:rPr lang="en-US" sz="2400">
                <a:latin typeface="Symbol" pitchFamily="18" charset="2"/>
                <a:cs typeface="Arial" charset="0"/>
              </a:rPr>
              <a:t>"</a:t>
            </a:r>
            <a:r>
              <a:rPr lang="en-US" sz="2400">
                <a:latin typeface="Tahoma" pitchFamily="34" charset="0"/>
                <a:cs typeface="Arial" charset="0"/>
              </a:rPr>
              <a:t>i</a:t>
            </a:r>
            <a:r>
              <a:rPr lang="en-US" sz="2400">
                <a:latin typeface="Symbol" pitchFamily="18" charset="2"/>
                <a:cs typeface="Arial" charset="0"/>
              </a:rPr>
              <a:t>Î</a:t>
            </a:r>
            <a:r>
              <a:rPr lang="en-US" sz="2400">
                <a:latin typeface="Tahoma" pitchFamily="34" charset="0"/>
                <a:cs typeface="Arial" charset="0"/>
              </a:rPr>
              <a:t>[1..l-1]: A[i]&lt;q</a:t>
            </a:r>
            <a:r>
              <a:rPr lang="en-US" sz="2400">
                <a:latin typeface="MT Symbol" pitchFamily="82" charset="2"/>
                <a:cs typeface="Arial" charset="0"/>
              </a:rPr>
              <a:t> </a:t>
            </a:r>
            <a:r>
              <a:rPr lang="en-US" sz="2400">
                <a:latin typeface="Tahoma" pitchFamily="34" charset="0"/>
                <a:cs typeface="Arial" charset="0"/>
              </a:rPr>
              <a:t>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Ia</a:t>
            </a:r>
            <a:r>
              <a:rPr lang="en-US" sz="2400">
                <a:latin typeface="Tahoma" pitchFamily="34" charset="0"/>
                <a:cs typeface="Arial" charset="0"/>
              </a:rPr>
              <a:t>) </a:t>
            </a:r>
            <a:r>
              <a:rPr lang="en-US" sz="2400">
                <a:latin typeface="Symbol" pitchFamily="18" charset="2"/>
                <a:cs typeface="Arial" charset="0"/>
              </a:rPr>
              <a:t>"</a:t>
            </a:r>
            <a:r>
              <a:rPr lang="en-US" sz="2400">
                <a:latin typeface="Tahoma" pitchFamily="34" charset="0"/>
                <a:cs typeface="Arial" charset="0"/>
              </a:rPr>
              <a:t>i</a:t>
            </a:r>
            <a:r>
              <a:rPr lang="en-US" sz="2400">
                <a:latin typeface="Symbol" pitchFamily="18" charset="2"/>
                <a:cs typeface="Arial" charset="0"/>
              </a:rPr>
              <a:t>Î</a:t>
            </a:r>
            <a:r>
              <a:rPr lang="en-US" sz="2400">
                <a:latin typeface="Tahoma" pitchFamily="34" charset="0"/>
                <a:cs typeface="Arial" charset="0"/>
              </a:rPr>
              <a:t>[r+1..n]: A[i]&gt;q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Arial" charset="0"/>
              </a:rPr>
              <a:t>Ib</a:t>
            </a:r>
            <a:r>
              <a:rPr lang="en-US" sz="2400">
                <a:latin typeface="Tahoma" pitchFamily="34" charset="0"/>
                <a:cs typeface="Arial" charset="0"/>
              </a:rPr>
              <a:t>)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807075" y="1555750"/>
            <a:ext cx="6107113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l :=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r := </a:t>
            </a:r>
            <a:r>
              <a:rPr lang="en-US" sz="1800" i="1">
                <a:latin typeface="Courier New" panose="02070309020205020404" pitchFamily="49" charset="0"/>
              </a:rPr>
              <a:t>n</a:t>
            </a:r>
            <a:endParaRPr 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do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</a:t>
            </a:r>
            <a:r>
              <a:rPr lang="en-US" sz="1800">
                <a:latin typeface="Courier New" panose="02070309020205020404" pitchFamily="49" charset="0"/>
              </a:rPr>
              <a:t>m := </a:t>
            </a:r>
            <a:r>
              <a:rPr lang="en-US" sz="1800">
                <a:latin typeface="Symbol" panose="05050102010706020507" pitchFamily="18" charset="2"/>
              </a:rPr>
              <a:t>ë</a:t>
            </a:r>
            <a:r>
              <a:rPr lang="en-US" sz="1800">
                <a:latin typeface="Courier New" panose="02070309020205020404" pitchFamily="49" charset="0"/>
              </a:rPr>
              <a:t>(l+r)/2</a:t>
            </a:r>
            <a:r>
              <a:rPr lang="en-US" sz="1800">
                <a:latin typeface="Symbol" panose="05050102010706020507" pitchFamily="18" charset="2"/>
              </a:rPr>
              <a:t>û</a:t>
            </a:r>
            <a:endParaRPr lang="en-US" sz="18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if </a:t>
            </a:r>
            <a:r>
              <a:rPr lang="en-US" sz="1800">
                <a:latin typeface="Courier New" panose="02070309020205020404" pitchFamily="49" charset="0"/>
              </a:rPr>
              <a:t>A[m] = q </a:t>
            </a:r>
            <a:r>
              <a:rPr lang="en-US" sz="1800" b="1">
                <a:latin typeface="Courier New" panose="02070309020205020404" pitchFamily="49" charset="0"/>
              </a:rPr>
              <a:t>then</a:t>
            </a:r>
            <a:r>
              <a:rPr lang="en-US" sz="1800">
                <a:latin typeface="Courier New" panose="02070309020205020404" pitchFamily="49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return </a:t>
            </a:r>
            <a:r>
              <a:rPr lang="en-US" sz="1800">
                <a:latin typeface="Courier New" panose="02070309020205020404" pitchFamily="49" charset="0"/>
              </a:rPr>
              <a:t>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else if </a:t>
            </a:r>
            <a:r>
              <a:rPr lang="en-US" sz="1800">
                <a:latin typeface="Courier New" panose="02070309020205020404" pitchFamily="49" charset="0"/>
              </a:rPr>
              <a:t>A[m] &gt; q </a:t>
            </a:r>
            <a:r>
              <a:rPr lang="en-US" sz="1800" b="1">
                <a:latin typeface="Courier New" panose="02070309020205020404" pitchFamily="49" charset="0"/>
              </a:rPr>
              <a:t>then </a:t>
            </a:r>
            <a:r>
              <a:rPr lang="en-US" sz="1800">
                <a:latin typeface="Courier New" panose="02070309020205020404" pitchFamily="49" charset="0"/>
              </a:rPr>
              <a:t>r := m-1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>
                <a:latin typeface="Courier New" panose="02070309020205020404" pitchFamily="49" charset="0"/>
              </a:rPr>
              <a:t>  </a:t>
            </a:r>
            <a:r>
              <a:rPr lang="en-US" sz="1800" b="1">
                <a:latin typeface="Courier New" panose="02070309020205020404" pitchFamily="49" charset="0"/>
              </a:rPr>
              <a:t>else </a:t>
            </a:r>
            <a:r>
              <a:rPr lang="en-US" sz="1800">
                <a:latin typeface="Courier New" panose="02070309020205020404" pitchFamily="49" charset="0"/>
              </a:rPr>
              <a:t>l := m+1 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while </a:t>
            </a:r>
            <a:r>
              <a:rPr lang="en-GB" sz="1800">
                <a:latin typeface="Courier New" panose="02070309020205020404" pitchFamily="49" charset="0"/>
              </a:rPr>
              <a:t>l &lt;= 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1800" b="1">
                <a:latin typeface="Courier New" panose="02070309020205020404" pitchFamily="49" charset="0"/>
              </a:rPr>
              <a:t>return </a:t>
            </a:r>
            <a:r>
              <a:rPr lang="en-GB" sz="1800" i="1">
                <a:latin typeface="Courier New" panose="02070309020205020404" pitchFamily="49" charset="0"/>
              </a:rPr>
              <a:t>NIL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 smtClean="0"/>
              <a:t>We want to show that property </a:t>
            </a:r>
            <a:r>
              <a:rPr lang="da-DK" sz="2800" i="1" smtClean="0"/>
              <a:t>P </a:t>
            </a:r>
            <a:r>
              <a:rPr lang="da-DK" sz="2800" smtClean="0"/>
              <a:t>is true for all integers </a:t>
            </a:r>
            <a:r>
              <a:rPr lang="da-DK" sz="2800" i="1" smtClean="0"/>
              <a:t>n </a:t>
            </a:r>
            <a:r>
              <a:rPr lang="da-DK" sz="2800" smtClean="0">
                <a:latin typeface="Symbol" pitchFamily="18" charset="2"/>
              </a:rPr>
              <a:t>³</a:t>
            </a:r>
            <a:r>
              <a:rPr lang="da-DK" sz="2800" smtClean="0"/>
              <a:t> </a:t>
            </a:r>
            <a:r>
              <a:rPr lang="da-DK" sz="2800" i="1" smtClean="0"/>
              <a:t>n</a:t>
            </a:r>
            <a:r>
              <a:rPr lang="da-DK" sz="2800" baseline="-25000" smtClean="0"/>
              <a:t>0</a:t>
            </a:r>
            <a:r>
              <a:rPr lang="da-DK" sz="2800" smtClean="0"/>
              <a:t>.</a:t>
            </a:r>
          </a:p>
          <a:p>
            <a:pPr eaLnBrk="1" hangingPunct="1">
              <a:defRPr/>
            </a:pPr>
            <a:r>
              <a:rPr lang="da-DK" sz="2800" b="1" smtClean="0"/>
              <a:t>Basis</a:t>
            </a:r>
            <a:r>
              <a:rPr lang="da-DK" sz="2800" smtClean="0"/>
              <a:t>: prove that </a:t>
            </a:r>
            <a:r>
              <a:rPr lang="da-DK" sz="2800" i="1" smtClean="0"/>
              <a:t>P</a:t>
            </a:r>
            <a:r>
              <a:rPr lang="da-DK" sz="2800" smtClean="0"/>
              <a:t> is true for </a:t>
            </a:r>
            <a:r>
              <a:rPr lang="da-DK" sz="2800" i="1" smtClean="0"/>
              <a:t>n</a:t>
            </a:r>
            <a:r>
              <a:rPr lang="da-DK" sz="2800" baseline="-25000" smtClean="0"/>
              <a:t>0</a:t>
            </a:r>
            <a:r>
              <a:rPr lang="da-DK" sz="2800" smtClean="0"/>
              <a:t>.</a:t>
            </a:r>
            <a:endParaRPr lang="da-DK" sz="2800" baseline="-25000" smtClean="0"/>
          </a:p>
          <a:p>
            <a:pPr eaLnBrk="1" hangingPunct="1">
              <a:defRPr/>
            </a:pPr>
            <a:r>
              <a:rPr lang="da-DK" sz="2800" b="1" smtClean="0"/>
              <a:t>Inductive step</a:t>
            </a:r>
            <a:r>
              <a:rPr lang="da-DK" sz="2800" smtClean="0"/>
              <a:t>: prove that if </a:t>
            </a:r>
            <a:r>
              <a:rPr lang="da-DK" sz="2800" i="1" smtClean="0"/>
              <a:t>P</a:t>
            </a:r>
            <a:r>
              <a:rPr lang="da-DK" sz="2800" smtClean="0"/>
              <a:t> is true for all </a:t>
            </a:r>
            <a:r>
              <a:rPr lang="da-DK" sz="2800" i="1" smtClean="0"/>
              <a:t>k</a:t>
            </a:r>
            <a:r>
              <a:rPr lang="da-DK" sz="2800" smtClean="0"/>
              <a:t> such that </a:t>
            </a:r>
            <a:r>
              <a:rPr lang="da-DK" sz="2800" i="1" smtClean="0"/>
              <a:t>n</a:t>
            </a:r>
            <a:r>
              <a:rPr lang="da-DK" sz="2800" baseline="-25000" smtClean="0"/>
              <a:t>0 </a:t>
            </a:r>
            <a:r>
              <a:rPr lang="da-DK" sz="2800" smtClean="0">
                <a:latin typeface="Symbol" pitchFamily="18" charset="2"/>
              </a:rPr>
              <a:t>£</a:t>
            </a:r>
            <a:r>
              <a:rPr lang="da-DK" sz="2800" baseline="-25000" smtClean="0"/>
              <a:t> </a:t>
            </a:r>
            <a:r>
              <a:rPr lang="da-DK" sz="2800" i="1" smtClean="0"/>
              <a:t>k </a:t>
            </a:r>
            <a:r>
              <a:rPr lang="da-DK" sz="2800" smtClean="0">
                <a:latin typeface="Symbol" pitchFamily="18" charset="2"/>
              </a:rPr>
              <a:t>£</a:t>
            </a:r>
            <a:r>
              <a:rPr lang="da-DK" sz="2800" smtClean="0"/>
              <a:t> </a:t>
            </a:r>
            <a:r>
              <a:rPr lang="da-DK" sz="2800" i="1" smtClean="0"/>
              <a:t>n </a:t>
            </a:r>
            <a:r>
              <a:rPr lang="da-DK" sz="2800" smtClean="0"/>
              <a:t>– 1 then </a:t>
            </a:r>
            <a:r>
              <a:rPr lang="da-DK" sz="2800" i="1" smtClean="0"/>
              <a:t>P</a:t>
            </a:r>
            <a:r>
              <a:rPr lang="da-DK" sz="2800" smtClean="0"/>
              <a:t> is also true for </a:t>
            </a:r>
            <a:r>
              <a:rPr lang="da-DK" sz="2800" i="1" smtClean="0"/>
              <a:t>n.</a:t>
            </a:r>
          </a:p>
          <a:p>
            <a:pPr eaLnBrk="1" hangingPunct="1">
              <a:defRPr/>
            </a:pPr>
            <a:r>
              <a:rPr lang="da-DK" sz="2800" smtClean="0"/>
              <a:t>Example</a:t>
            </a:r>
          </a:p>
          <a:p>
            <a:pPr eaLnBrk="1" hangingPunct="1">
              <a:defRPr/>
            </a:pPr>
            <a:endParaRPr lang="da-DK" sz="2800" smtClean="0"/>
          </a:p>
          <a:p>
            <a:pPr eaLnBrk="1" hangingPunct="1">
              <a:defRPr/>
            </a:pPr>
            <a:r>
              <a:rPr lang="da-DK" sz="2800" smtClean="0"/>
              <a:t>Basis</a:t>
            </a:r>
          </a:p>
          <a:p>
            <a:pPr eaLnBrk="1" hangingPunct="1">
              <a:defRPr/>
            </a:pPr>
            <a:endParaRPr lang="da-DK" sz="2800" baseline="-25000" smtClean="0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3656013" y="4419600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3" imgW="1866900" imgH="431800" progId="">
                  <p:embed/>
                </p:oleObj>
              </mc:Choice>
              <mc:Fallback>
                <p:oleObj name="Equation" r:id="rId3" imgW="1866900" imgH="4318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4419600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3527425" y="5257800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5" imgW="1231366" imgH="431613" progId="">
                  <p:embed/>
                </p:oleObj>
              </mc:Choice>
              <mc:Fallback>
                <p:oleObj name="Equation" r:id="rId5" imgW="1231366" imgH="431613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257800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...Proof by Induction</a:t>
            </a:r>
          </a:p>
        </p:txBody>
      </p:sp>
      <p:graphicFrame>
        <p:nvGraphicFramePr>
          <p:cNvPr id="56323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16025" y="2043113"/>
          <a:ext cx="7866063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2387600" imgH="1701800" progId="">
                  <p:embed/>
                </p:oleObj>
              </mc:Choice>
              <mc:Fallback>
                <p:oleObj name="Equation" r:id="rId3" imgW="2387600" imgH="17018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043113"/>
                        <a:ext cx="7866063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Inductive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Sorting</a:t>
            </a:r>
            <a:endParaRPr lang="en-US" smtClean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sz="2800" smtClean="0"/>
              <a:t>Sorting is a classical and important algorithmic problem.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 smtClean="0"/>
              <a:t>We look at sorting arrays (in contrast to files, which restrict random access).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 smtClean="0"/>
              <a:t>A key constraint is the efficient management of the space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 smtClean="0"/>
              <a:t>In-place sorting algorithms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 smtClean="0"/>
              <a:t>The efficiency comparison is based on the number of comparisons (C) and the number of movements (M).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mtClean="0"/>
              <a:t>Sorting</a:t>
            </a:r>
            <a:endParaRPr lang="en-US" smtClean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 smtClean="0"/>
              <a:t>Simple sorting methods use roughly n * n  comparisons</a:t>
            </a:r>
          </a:p>
          <a:p>
            <a:pPr lvl="1" eaLnBrk="1" hangingPunct="1">
              <a:defRPr/>
            </a:pPr>
            <a:r>
              <a:rPr lang="da-DK" sz="2400" smtClean="0"/>
              <a:t>Insertion sort</a:t>
            </a:r>
          </a:p>
          <a:p>
            <a:pPr lvl="1" eaLnBrk="1" hangingPunct="1">
              <a:defRPr/>
            </a:pPr>
            <a:r>
              <a:rPr lang="da-DK" sz="2400" smtClean="0"/>
              <a:t>Selection sort</a:t>
            </a:r>
          </a:p>
          <a:p>
            <a:pPr lvl="1" eaLnBrk="1" hangingPunct="1">
              <a:defRPr/>
            </a:pPr>
            <a:r>
              <a:rPr lang="da-DK" sz="2400" smtClean="0"/>
              <a:t>Bubble sort</a:t>
            </a:r>
          </a:p>
          <a:p>
            <a:pPr eaLnBrk="1" hangingPunct="1">
              <a:defRPr/>
            </a:pPr>
            <a:r>
              <a:rPr lang="da-DK" sz="2800" smtClean="0"/>
              <a:t>Fast sorting methods use roughly n * log n comparisons.</a:t>
            </a:r>
          </a:p>
          <a:p>
            <a:pPr lvl="1" eaLnBrk="1" hangingPunct="1">
              <a:defRPr/>
            </a:pPr>
            <a:r>
              <a:rPr lang="da-DK" sz="2400" smtClean="0"/>
              <a:t>Merge sort</a:t>
            </a:r>
          </a:p>
          <a:p>
            <a:pPr lvl="1" eaLnBrk="1" hangingPunct="1">
              <a:defRPr/>
            </a:pPr>
            <a:r>
              <a:rPr lang="da-DK" sz="2400" smtClean="0"/>
              <a:t>Heap sort</a:t>
            </a:r>
          </a:p>
          <a:p>
            <a:pPr lvl="1" eaLnBrk="1" hangingPunct="1">
              <a:defRPr/>
            </a:pPr>
            <a:r>
              <a:rPr lang="da-DK" sz="2400" smtClean="0"/>
              <a:t>Quicksort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References &amp; Readings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CLRS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Chapters: 1, 2 (2.1, 2.2), 3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Exercises: 1.2-2, 1.2-3, 2.1-3, 2.1-4, 2.2-1, 2.2-3, 3.1-1, 3.1-4, 3.1-6, 3.1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Problems: 1-1, 3-3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HSR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Chapters: 1 (1.1-1.3)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Examples: 1.4-1.6, 1.11-1.13, 1.17-1.18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Exercises: 1.3 (1-4, 8, 9)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Review for laboratory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HSR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n-US" sz="2000" smtClean="0"/>
              <a:t>Chapters: 2, 3.2 - 3.5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CLRS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n-US" sz="2000" smtClean="0"/>
              <a:t>Chapters: 6, 7, 10,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smtClean="0"/>
              <a:t>I would request all of you to...</a:t>
            </a:r>
            <a:endParaRPr lang="en-US" smtClean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5"/>
            <a:ext cx="11761788" cy="4956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de-DE" smtClean="0"/>
              <a:t>Be </a:t>
            </a:r>
            <a:r>
              <a:rPr lang="de-DE" b="1" i="1" smtClean="0">
                <a:solidFill>
                  <a:srgbClr val="080808"/>
                </a:solidFill>
              </a:rPr>
              <a:t>simple</a:t>
            </a:r>
            <a:r>
              <a:rPr lang="de-DE" b="1" smtClean="0"/>
              <a:t> </a:t>
            </a:r>
            <a:r>
              <a:rPr lang="de-DE" smtClean="0"/>
              <a:t>and</a:t>
            </a:r>
            <a:r>
              <a:rPr lang="de-DE" b="1" smtClean="0"/>
              <a:t> </a:t>
            </a:r>
            <a:r>
              <a:rPr lang="de-DE" b="1" i="1" smtClean="0">
                <a:solidFill>
                  <a:srgbClr val="080808"/>
                </a:solidFill>
              </a:rPr>
              <a:t>precise</a:t>
            </a:r>
            <a:r>
              <a:rPr lang="de-DE" i="1" smtClean="0">
                <a:solidFill>
                  <a:srgbClr val="FFFF00"/>
                </a:solidFill>
              </a:rPr>
              <a:t> </a:t>
            </a:r>
            <a:r>
              <a:rPr lang="de-DE" smtClean="0"/>
              <a:t>in understanding the problem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e-DE" smtClean="0"/>
              <a:t>Solve the problem first on the paper and then keyed in on the computer.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e-DE" smtClean="0"/>
              <a:t>During lectures: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e-DE" smtClean="0"/>
              <a:t>Interaction is welcome; </a:t>
            </a:r>
            <a:r>
              <a:rPr lang="de-DE" b="1" smtClean="0">
                <a:solidFill>
                  <a:srgbClr val="080808"/>
                </a:solidFill>
              </a:rPr>
              <a:t>ask questions</a:t>
            </a:r>
            <a:r>
              <a:rPr lang="de-DE" smtClean="0"/>
              <a:t>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e-DE" smtClean="0"/>
              <a:t>Additional explanations and examples if desired.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e-DE" smtClean="0"/>
              <a:t>Speed up/slow down the progress.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10600" b="1" dirty="0" smtClean="0">
                <a:solidFill>
                  <a:schemeClr val="accent2">
                    <a:lumMod val="75000"/>
                  </a:schemeClr>
                </a:solidFill>
              </a:rPr>
              <a:t>What is Algorithm?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6" name="AutoShape 10"/>
          <p:cNvSpPr>
            <a:spLocks noChangeArrowheads="1"/>
          </p:cNvSpPr>
          <p:nvPr/>
        </p:nvSpPr>
        <p:spPr bwMode="auto">
          <a:xfrm>
            <a:off x="2946400" y="1450975"/>
            <a:ext cx="6397625" cy="461963"/>
          </a:xfrm>
          <a:prstGeom prst="rightArrow">
            <a:avLst>
              <a:gd name="adj1" fmla="val 53269"/>
              <a:gd name="adj2" fmla="val 52254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4274" name="AutoShape 18"/>
          <p:cNvSpPr>
            <a:spLocks noChangeArrowheads="1"/>
          </p:cNvSpPr>
          <p:nvPr/>
        </p:nvSpPr>
        <p:spPr bwMode="auto">
          <a:xfrm>
            <a:off x="2946400" y="1447800"/>
            <a:ext cx="6397625" cy="461963"/>
          </a:xfrm>
          <a:prstGeom prst="rightArrow">
            <a:avLst>
              <a:gd name="adj1" fmla="val 100000"/>
              <a:gd name="adj2" fmla="val 621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♦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▲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58261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Informally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55900"/>
            <a:ext cx="12188825" cy="3644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 smtClean="0"/>
              <a:t>An algorithm is thus a sequence of </a:t>
            </a:r>
            <a:r>
              <a:rPr lang="en-US" sz="2400" b="1" i="1" smtClean="0">
                <a:solidFill>
                  <a:srgbClr val="080808"/>
                </a:solidFill>
              </a:rPr>
              <a:t>computational steps</a:t>
            </a:r>
            <a:r>
              <a:rPr lang="en-US" sz="2400" smtClean="0"/>
              <a:t> that transform the input into the output.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2400" smtClean="0"/>
              <a:t>Solving a given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 smtClean="0">
                <a:solidFill>
                  <a:srgbClr val="080808"/>
                </a:solidFill>
              </a:rPr>
              <a:t>Data structure:</a:t>
            </a:r>
            <a:r>
              <a:rPr lang="en-GB" sz="2000" smtClean="0"/>
              <a:t> </a:t>
            </a:r>
            <a:r>
              <a:rPr lang="en-GB" sz="2000" i="1" smtClean="0"/>
              <a:t>Organization of data</a:t>
            </a:r>
            <a:r>
              <a:rPr lang="en-GB" sz="2000" smtClean="0"/>
              <a:t> to solve the problem at hand.</a:t>
            </a:r>
            <a:endParaRPr lang="en-GB" sz="2000" b="1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 smtClean="0">
                <a:solidFill>
                  <a:srgbClr val="080808"/>
                </a:solidFill>
              </a:rPr>
              <a:t>Algorithm:</a:t>
            </a:r>
            <a:r>
              <a:rPr lang="en-GB" sz="2000" smtClean="0"/>
              <a:t> Outline, the essence of a computational procedure, step-by-step instructions.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 smtClean="0">
                <a:solidFill>
                  <a:srgbClr val="080808"/>
                </a:solidFill>
              </a:rPr>
              <a:t>Program:</a:t>
            </a:r>
            <a:r>
              <a:rPr lang="en-GB" sz="2000" smtClean="0"/>
              <a:t> Implementation of an algorithm in some programming language.</a:t>
            </a:r>
            <a:endParaRPr lang="en-US" sz="2000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942975"/>
            <a:ext cx="2198688" cy="1419225"/>
            <a:chOff x="641" y="1122"/>
            <a:chExt cx="1039" cy="894"/>
          </a:xfrm>
        </p:grpSpPr>
        <p:sp>
          <p:nvSpPr>
            <p:cNvPr id="14351" name="Rectangle 5"/>
            <p:cNvSpPr>
              <a:spLocks noChangeArrowheads="1"/>
            </p:cNvSpPr>
            <p:nvPr/>
          </p:nvSpPr>
          <p:spPr bwMode="auto">
            <a:xfrm>
              <a:off x="672" y="1122"/>
              <a:ext cx="1008" cy="89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641" y="1152"/>
              <a:ext cx="103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Arial" charset="0"/>
                </a:rPr>
                <a:t>takes some value or set of values as</a:t>
              </a:r>
              <a:r>
                <a:rPr lang="en-US">
                  <a:latin typeface="Verdana" pitchFamily="34" charset="0"/>
                  <a:cs typeface="Arial" charset="0"/>
                </a:rPr>
                <a:t> </a:t>
              </a:r>
              <a:r>
                <a:rPr lang="en-US" sz="2400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cs typeface="Arial" charset="0"/>
                </a:rPr>
                <a:t>input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471025" y="914400"/>
            <a:ext cx="2209800" cy="1447800"/>
            <a:chOff x="4236" y="1104"/>
            <a:chExt cx="1044" cy="912"/>
          </a:xfrm>
        </p:grpSpPr>
        <p:sp>
          <p:nvSpPr>
            <p:cNvPr id="14349" name="Rectangle 11"/>
            <p:cNvSpPr>
              <a:spLocks noChangeArrowheads="1"/>
            </p:cNvSpPr>
            <p:nvPr/>
          </p:nvSpPr>
          <p:spPr bwMode="auto">
            <a:xfrm>
              <a:off x="4236" y="1122"/>
              <a:ext cx="996" cy="89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4292" y="1104"/>
              <a:ext cx="9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Arial" charset="0"/>
                </a:rPr>
                <a:t>produces some value or set of values, as </a:t>
              </a:r>
              <a:r>
                <a:rPr lang="en-US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Arial" charset="0"/>
                </a:rPr>
                <a:t>output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46400" y="1022350"/>
            <a:ext cx="6338888" cy="1341438"/>
            <a:chOff x="1392" y="644"/>
            <a:chExt cx="2996" cy="845"/>
          </a:xfrm>
        </p:grpSpPr>
        <p:sp>
          <p:nvSpPr>
            <p:cNvPr id="14345" name="AutoShape 7"/>
            <p:cNvSpPr>
              <a:spLocks noChangeArrowheads="1"/>
            </p:cNvSpPr>
            <p:nvPr/>
          </p:nvSpPr>
          <p:spPr bwMode="auto">
            <a:xfrm>
              <a:off x="1392" y="912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solidFill>
              <a:schemeClr val="bg1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2016" y="780"/>
              <a:ext cx="1728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Arial" charset="0"/>
                </a:rPr>
                <a:t>Algorithm: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  <a:cs typeface="Arial" charset="0"/>
                </a:rPr>
                <a:t> any well-defined computational procedure</a:t>
              </a:r>
            </a:p>
          </p:txBody>
        </p:sp>
        <p:sp>
          <p:nvSpPr>
            <p:cNvPr id="14347" name="AutoShape 17"/>
            <p:cNvSpPr>
              <a:spLocks noChangeArrowheads="1"/>
            </p:cNvSpPr>
            <p:nvPr/>
          </p:nvSpPr>
          <p:spPr bwMode="auto">
            <a:xfrm>
              <a:off x="4075" y="912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solidFill>
              <a:schemeClr val="bg1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48" name="Oval 8"/>
            <p:cNvSpPr>
              <a:spLocks noChangeArrowheads="1"/>
            </p:cNvSpPr>
            <p:nvPr/>
          </p:nvSpPr>
          <p:spPr bwMode="auto">
            <a:xfrm>
              <a:off x="1776" y="644"/>
              <a:ext cx="2195" cy="845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♦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▲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 animBg="1"/>
      <p:bldP spid="224274" grpId="0" animBg="1"/>
      <p:bldP spid="2242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Kinds of Problem to be solved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Sorting</a:t>
            </a:r>
            <a:r>
              <a:rPr lang="en-US" sz="2400" smtClean="0"/>
              <a:t> and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Searching</a:t>
            </a:r>
            <a:r>
              <a:rPr lang="en-US" sz="2400" smtClean="0"/>
              <a:t> are the basic and most common computational problem.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smtClean="0"/>
              <a:t>Clever algorithms are employed for the Internet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smtClean="0"/>
              <a:t>to manage large volume of data transfer.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smtClean="0"/>
              <a:t>Finding good routes on which the data will travel.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smtClean="0"/>
              <a:t>Search engine to quickly find requested pages.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smtClean="0"/>
              <a:t>Etc…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smtClean="0"/>
              <a:t>Numerical algorithms and number theory are employed in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electronic commerce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smtClean="0"/>
              <a:t>to keep and secure information such as credit card numbers, passwords, and bank statements.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Kinds of Problem </a:t>
            </a:r>
            <a:r>
              <a:rPr lang="en-US" dirty="0" smtClean="0"/>
              <a:t>to be solved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smtClean="0"/>
              <a:t>Allocating scarce resources in the most beneficial way.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smtClean="0"/>
              <a:t>An oil company may wish to know where to place its wells in order to maximize its expected profit.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smtClean="0"/>
              <a:t>A candidate may want to determine where to spend money buying campaign advertising in order to maximize the chances of winning at election.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smtClean="0"/>
              <a:t>An airline may wish to assign crews to flight in the least expensive way possible, making sure that each flight is covered and that government policy regarding crew policies are met.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2582</Words>
  <Application>Microsoft Office PowerPoint</Application>
  <PresentationFormat>Custom</PresentationFormat>
  <Paragraphs>357</Paragraphs>
  <Slides>48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Default Design</vt:lpstr>
      <vt:lpstr>Equation</vt:lpstr>
      <vt:lpstr>CSC2211 ALGORITHMS   Introduction</vt:lpstr>
      <vt:lpstr>PowerPoint Presentation</vt:lpstr>
      <vt:lpstr>PowerPoint Presentation</vt:lpstr>
      <vt:lpstr>The Goals of this Course</vt:lpstr>
      <vt:lpstr>I would request all of you to...</vt:lpstr>
      <vt:lpstr>PowerPoint Presentation</vt:lpstr>
      <vt:lpstr>Informally</vt:lpstr>
      <vt:lpstr>Kinds of Problem to be solved</vt:lpstr>
      <vt:lpstr>Kinds of Problem to be solved</vt:lpstr>
      <vt:lpstr>Algorithmic problem</vt:lpstr>
      <vt:lpstr>Algorithmic Solution</vt:lpstr>
      <vt:lpstr>Definition of an Algorithm </vt:lpstr>
      <vt:lpstr>Overall Picture</vt:lpstr>
      <vt:lpstr>How to Develop an Algorithm?</vt:lpstr>
      <vt:lpstr>PowerPoint Presentation</vt:lpstr>
      <vt:lpstr>PowerPoint Presentation</vt:lpstr>
      <vt:lpstr>Analysis of Algorithms</vt:lpstr>
      <vt:lpstr>The RAM Model</vt:lpstr>
      <vt:lpstr>The RAM Model</vt:lpstr>
      <vt:lpstr>The RAM model</vt:lpstr>
      <vt:lpstr>Insertion Sort</vt:lpstr>
      <vt:lpstr>Loop invariants  and the correctness of insertion sort</vt:lpstr>
      <vt:lpstr>Analysis of Insertion Sort</vt:lpstr>
      <vt:lpstr>…Analysis of Insertion Sort</vt:lpstr>
      <vt:lpstr>…Analysis of Insertion Sort</vt:lpstr>
      <vt:lpstr>Performance Analysis</vt:lpstr>
      <vt:lpstr>Best/ Worst/ Average Case</vt:lpstr>
      <vt:lpstr>…Best/ Worst/ Average Case</vt:lpstr>
      <vt:lpstr>…Best/ Worst/ Average Case</vt:lpstr>
      <vt:lpstr>Asymptotic Notation</vt:lpstr>
      <vt:lpstr>...Asymptotic Notation</vt:lpstr>
      <vt:lpstr>...Asymptotic Notation</vt:lpstr>
      <vt:lpstr>Asymptotic Analysis</vt:lpstr>
      <vt:lpstr>...Asymptotic Analysis</vt:lpstr>
      <vt:lpstr>PowerPoint Presentation</vt:lpstr>
      <vt:lpstr>Correctness of Algorithms</vt:lpstr>
      <vt:lpstr>Partial and Total Correctness</vt:lpstr>
      <vt:lpstr>Assertions</vt:lpstr>
      <vt:lpstr>Pre/post-conditions</vt:lpstr>
      <vt:lpstr>Loop Invariants</vt:lpstr>
      <vt:lpstr>Example: Binary Search</vt:lpstr>
      <vt:lpstr>…Example: Binary Search</vt:lpstr>
      <vt:lpstr>…Example: Binary Search</vt:lpstr>
      <vt:lpstr>Proof by Induction</vt:lpstr>
      <vt:lpstr>...Proof by Induction</vt:lpstr>
      <vt:lpstr>Sorting</vt:lpstr>
      <vt:lpstr>Sorting</vt:lpstr>
      <vt:lpstr>References &amp; Readings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CSC2105: Algorithms</dc:title>
  <dc:creator>Mashiour Rahman</dc:creator>
  <cp:lastModifiedBy>Teacher</cp:lastModifiedBy>
  <cp:revision>392</cp:revision>
  <dcterms:created xsi:type="dcterms:W3CDTF">2004-05-30T04:37:03Z</dcterms:created>
  <dcterms:modified xsi:type="dcterms:W3CDTF">2019-01-23T04:59:52Z</dcterms:modified>
</cp:coreProperties>
</file>