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7" r:id="rId2"/>
    <p:sldId id="263" r:id="rId3"/>
    <p:sldId id="268" r:id="rId4"/>
    <p:sldId id="282" r:id="rId5"/>
    <p:sldId id="283" r:id="rId6"/>
    <p:sldId id="270" r:id="rId7"/>
    <p:sldId id="269" r:id="rId8"/>
    <p:sldId id="284" r:id="rId9"/>
    <p:sldId id="285" r:id="rId10"/>
    <p:sldId id="286" r:id="rId11"/>
    <p:sldId id="271" r:id="rId12"/>
    <p:sldId id="287" r:id="rId13"/>
    <p:sldId id="288" r:id="rId14"/>
    <p:sldId id="289" r:id="rId15"/>
    <p:sldId id="272" r:id="rId16"/>
    <p:sldId id="290" r:id="rId17"/>
    <p:sldId id="291" r:id="rId18"/>
    <p:sldId id="292" r:id="rId19"/>
    <p:sldId id="293" r:id="rId20"/>
    <p:sldId id="273" r:id="rId21"/>
    <p:sldId id="294" r:id="rId22"/>
    <p:sldId id="295" r:id="rId23"/>
    <p:sldId id="296" r:id="rId24"/>
    <p:sldId id="274" r:id="rId25"/>
    <p:sldId id="297" r:id="rId26"/>
    <p:sldId id="298" r:id="rId27"/>
    <p:sldId id="299" r:id="rId28"/>
    <p:sldId id="275" r:id="rId29"/>
    <p:sldId id="300" r:id="rId30"/>
    <p:sldId id="301" r:id="rId31"/>
    <p:sldId id="276" r:id="rId32"/>
    <p:sldId id="302" r:id="rId33"/>
    <p:sldId id="277" r:id="rId34"/>
    <p:sldId id="278" r:id="rId35"/>
    <p:sldId id="303" r:id="rId36"/>
    <p:sldId id="304" r:id="rId37"/>
    <p:sldId id="305" r:id="rId38"/>
    <p:sldId id="306" r:id="rId39"/>
    <p:sldId id="279" r:id="rId40"/>
    <p:sldId id="307" r:id="rId41"/>
    <p:sldId id="308" r:id="rId42"/>
    <p:sldId id="309" r:id="rId43"/>
    <p:sldId id="310" r:id="rId44"/>
    <p:sldId id="280" r:id="rId45"/>
    <p:sldId id="311" r:id="rId46"/>
    <p:sldId id="312" r:id="rId47"/>
    <p:sldId id="313" r:id="rId48"/>
    <p:sldId id="314" r:id="rId49"/>
    <p:sldId id="281" r:id="rId50"/>
    <p:sldId id="315" r:id="rId51"/>
    <p:sldId id="316" r:id="rId52"/>
    <p:sldId id="258" r:id="rId53"/>
    <p:sldId id="267" r:id="rId5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04" autoAdjust="0"/>
    <p:restoredTop sz="94660"/>
  </p:normalViewPr>
  <p:slideViewPr>
    <p:cSldViewPr snapToGrid="0">
      <p:cViewPr>
        <p:scale>
          <a:sx n="82" d="100"/>
          <a:sy n="82" d="100"/>
        </p:scale>
        <p:origin x="31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30576-A0F2-4F14-8DA7-490B7F2E19E8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540BD-4D62-42AA-84E2-68A1E10CE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545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8BD1CA-1D05-80F2-3FB7-4AF19E6D8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47DBA4-44EE-AB07-F815-3F7601928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A4076D-EA72-FF43-1C64-38AC65FD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FD83-616E-4A9C-88BD-3353120CC8AD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362B49-B64A-DF52-1EDB-C26968B8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19590F-1CBF-C7CF-C6B8-84239B9B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0907-9731-46B4-A33D-FDF5DC3BFF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9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0BA4C2-2ED6-CF90-87B4-9E1D3B89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B7BC4F1-C7EA-B8D5-988A-1553DC542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B2C053-CADA-60FC-B0A7-ED172775C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FD83-616E-4A9C-88BD-3353120CC8AD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A864F2-CE6A-A8CE-CC7A-79C05D1D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B0940B-10DA-6897-4882-4DBE7AB1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0907-9731-46B4-A33D-FDF5DC3BFF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6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CE235C6-6061-70C5-59F7-B6CCFB260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64EA4D-DBFD-9188-6B76-5C169072E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82D39D-D942-4733-C76F-9DB16FFC4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FD83-616E-4A9C-88BD-3353120CC8AD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0BB31D-EF9B-B806-8F45-1E53D14D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3406B3-A75A-00F1-D772-772B72B7E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0907-9731-46B4-A33D-FDF5DC3BFF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CCEAFA-A0A2-F6AA-5399-8177A69D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419CCB-3B67-A475-9127-561B0D8CE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06491E-B4DA-E090-574F-BB796358D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FD83-616E-4A9C-88BD-3353120CC8AD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7194B9-C135-12FF-292D-5CE0B02D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08BF37-AD16-C464-AC2E-1D669808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0907-9731-46B4-A33D-FDF5DC3BFF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11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DD60D6-94E8-F76C-A4AE-BF9587893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EF63DB-22F7-8A7E-F35D-B422E1636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3C7FBB-1A49-DF5D-7B32-AE013F71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FD83-616E-4A9C-88BD-3353120CC8AD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697D95-74FD-76A4-A38B-CC14D4A1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2765AE-A800-240C-6A5F-1B707898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0907-9731-46B4-A33D-FDF5DC3BFF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26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41F288-90A0-50B8-3DFF-0D7CB078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62D844-07DA-0CB8-4BFD-41EA68195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DF0E093-C0F0-79FE-2767-07FDD6EB4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8875FB-B7E2-9507-BFA6-3323976E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FD83-616E-4A9C-88BD-3353120CC8AD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ED1771-6080-54CC-0256-9814780A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7C98F0-2FCB-EAC4-BF3F-AA1F7FE2A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0907-9731-46B4-A33D-FDF5DC3BFF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47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32B572-E3B4-D2DA-AAE5-6BF510442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023553-3090-A8B3-9EC0-DF178763C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E976B6-D516-44A5-F927-5A00A1962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48DE958-18AE-9F50-0638-6F4EE3F5E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86512AF-C19E-4779-9F65-6253B58D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72CCF9C-B6E9-D513-32DA-FE1F40375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FD83-616E-4A9C-88BD-3353120CC8AD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96C7378-FC24-1383-B0E7-F4F141C95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4CCEDC-F238-6070-8519-B95FF230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0907-9731-46B4-A33D-FDF5DC3BFF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19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8F31D9-9BAB-2A6C-FA6A-CCA68F8B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3B25D0-2BA2-9B0A-D9E1-A42A868C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FD83-616E-4A9C-88BD-3353120CC8AD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C973B25-2C59-6837-AE8E-5953B6F5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89A4292-766C-D895-FAEF-06E9BF547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0907-9731-46B4-A33D-FDF5DC3BFF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32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1D236F5-A447-51F8-9C05-25247F52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FD83-616E-4A9C-88BD-3353120CC8AD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3B466CF-A480-F1CC-2C0C-00F7D7550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D3CB7E-8D21-04C6-0AD0-FCE8A391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0907-9731-46B4-A33D-FDF5DC3BFF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1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1A815-E29B-1F24-6F6C-CB38191D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756FC1-035D-A18B-20DB-AD75FA0AD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44C6D9-503B-E6F3-0042-D395CFE34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EE8AC1-4E5F-DDB4-1144-92B20E9B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FD83-616E-4A9C-88BD-3353120CC8AD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55ECA71-6ED5-29E1-E7A8-CBCDB5307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6CC6EB-BFC2-EA96-DFF0-F319735B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0907-9731-46B4-A33D-FDF5DC3BFF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917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037F8-59EA-D1AD-27AA-B7547F0B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3605B72-95E6-F26B-EBC3-EF1FEAFEA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5062BB-D9AD-298D-84C4-9FAA315FF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7A55F5-1B11-C9E3-4F9A-A077782E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FD83-616E-4A9C-88BD-3353120CC8AD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607C29-D53E-9DAC-D84C-1E143459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9FF23B-3F61-7ABC-AFD2-A3BAD4FC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0907-9731-46B4-A33D-FDF5DC3BFF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46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2DD5FD6-2598-BB58-0847-AF1ACF638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015C9D-3474-F4DE-6C6A-5427F9D04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A6D766-C84B-B5F3-1B19-D17BD6C85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6AFD83-616E-4A9C-88BD-3353120CC8AD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C0C994-8A8F-87C8-8CB4-D268FD55E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1ABF67-5132-D979-DADC-C16428C51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C60907-9731-46B4-A33D-FDF5DC3BFF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9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DC736733-C65F-3F66-B6AA-BCC4FE0F3E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0" y="4924025"/>
            <a:ext cx="12192000" cy="1933975"/>
          </a:xfrm>
          <a:prstGeom prst="rect">
            <a:avLst/>
          </a:prstGeom>
        </p:spPr>
      </p:pic>
      <p:pic>
        <p:nvPicPr>
          <p:cNvPr id="4" name="圖片 3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82437B48-8782-0E6C-92DC-DEB8F0E1BE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305119" y="-1563455"/>
            <a:ext cx="6314140" cy="3025245"/>
          </a:xfrm>
          <a:prstGeom prst="rect">
            <a:avLst/>
          </a:prstGeom>
        </p:spPr>
      </p:pic>
      <p:pic>
        <p:nvPicPr>
          <p:cNvPr id="5" name="圖片 4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D6B4FA1B-DEBF-0F6F-878A-979960878C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492196"/>
            <a:ext cx="3189169" cy="1482270"/>
          </a:xfrm>
          <a:prstGeom prst="rect">
            <a:avLst/>
          </a:prstGeom>
          <a:noFill/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CF6178C-4EDE-44AB-0CD0-81BA25FDD094}"/>
              </a:ext>
            </a:extLst>
          </p:cNvPr>
          <p:cNvSpPr txBox="1"/>
          <p:nvPr/>
        </p:nvSpPr>
        <p:spPr>
          <a:xfrm>
            <a:off x="121019" y="2207483"/>
            <a:ext cx="119499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使用大型語言模型進行機器控制指令的自動化生成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Automated Generation of Machine Control Commands Using Large Language Models</a:t>
            </a:r>
            <a:endParaRPr lang="zh-TW" altLang="en-US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24D2B25-6B63-48C6-D407-CE5CCF811592}"/>
              </a:ext>
            </a:extLst>
          </p:cNvPr>
          <p:cNvSpPr txBox="1"/>
          <p:nvPr/>
        </p:nvSpPr>
        <p:spPr>
          <a:xfrm>
            <a:off x="3656646" y="4293879"/>
            <a:ext cx="4845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研究生：蔡時富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指導教授：蘇木春</a:t>
            </a:r>
          </a:p>
        </p:txBody>
      </p:sp>
    </p:spTree>
    <p:extLst>
      <p:ext uri="{BB962C8B-B14F-4D97-AF65-F5344CB8AC3E}">
        <p14:creationId xmlns:p14="http://schemas.microsoft.com/office/powerpoint/2010/main" val="3123943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6101B01D-20B3-19F9-B406-AAFDEF5FB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2498272" y="4924025"/>
            <a:ext cx="12192000" cy="1933975"/>
          </a:xfrm>
          <a:prstGeom prst="rect">
            <a:avLst/>
          </a:prstGeom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pic>
        <p:nvPicPr>
          <p:cNvPr id="10" name="圖片 9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0662A11A-9520-9358-FC38-6B3CF93604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2836048" y="-1622070"/>
            <a:ext cx="6314140" cy="3025245"/>
          </a:xfrm>
          <a:prstGeom prst="rect">
            <a:avLst/>
          </a:prstGeom>
        </p:spPr>
      </p:pic>
      <p:pic>
        <p:nvPicPr>
          <p:cNvPr id="11" name="圖片 10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B086944B-59C8-E8C1-655D-AFF2FB358D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-964573"/>
            <a:ext cx="3189169" cy="1482270"/>
          </a:xfrm>
          <a:prstGeom prst="rect">
            <a:avLst/>
          </a:prstGeom>
          <a:noFill/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F503B0-0E92-F382-5281-E9C84C9259EC}"/>
              </a:ext>
            </a:extLst>
          </p:cNvPr>
          <p:cNvSpPr txBox="1"/>
          <p:nvPr/>
        </p:nvSpPr>
        <p:spPr>
          <a:xfrm>
            <a:off x="3579926" y="504630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3D </a:t>
            </a:r>
            <a:r>
              <a:rPr lang="zh-TW" altLang="en-US" sz="36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列印技術的發展現況</a:t>
            </a:r>
            <a:endParaRPr lang="en-US" altLang="zh-TW" sz="3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67875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DC736733-C65F-3F66-B6AA-BCC4FE0F3E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0" y="4924025"/>
            <a:ext cx="12192000" cy="1933975"/>
          </a:xfrm>
          <a:prstGeom prst="rect">
            <a:avLst/>
          </a:prstGeom>
        </p:spPr>
      </p:pic>
      <p:pic>
        <p:nvPicPr>
          <p:cNvPr id="4" name="圖片 3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82437B48-8782-0E6C-92DC-DEB8F0E1BE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305119" y="-1563455"/>
            <a:ext cx="6314140" cy="3025245"/>
          </a:xfrm>
          <a:prstGeom prst="rect">
            <a:avLst/>
          </a:prstGeom>
        </p:spPr>
      </p:pic>
      <p:pic>
        <p:nvPicPr>
          <p:cNvPr id="5" name="圖片 4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D6B4FA1B-DEBF-0F6F-878A-979960878C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492196"/>
            <a:ext cx="3189169" cy="1482270"/>
          </a:xfrm>
          <a:prstGeom prst="rect">
            <a:avLst/>
          </a:prstGeom>
          <a:noFill/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68CD71-7CC6-7B7A-D280-9E7DA89612DD}"/>
              </a:ext>
            </a:extLst>
          </p:cNvPr>
          <p:cNvSpPr txBox="1"/>
          <p:nvPr/>
        </p:nvSpPr>
        <p:spPr>
          <a:xfrm>
            <a:off x="1605607" y="1391787"/>
            <a:ext cx="1014941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研究動機與目的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背景知識與相關研究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背景知識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文獻回顧</a:t>
            </a:r>
            <a:endParaRPr lang="en-US" altLang="zh-TW" sz="28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大型語言模型及其在程式碼生成與機器控制上的應用</a:t>
            </a:r>
            <a:endParaRPr lang="en-US" altLang="zh-TW" sz="28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運動學研究與機器人控制</a:t>
            </a:r>
            <a:endParaRPr lang="en-US" altLang="zh-TW" sz="28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3D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列印應用於機器人製作的相關文獻</a:t>
            </a:r>
            <a:endParaRPr lang="en-US" altLang="zh-TW" sz="28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實驗設計以及成果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結論與未來展望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27B00BF-808D-60E6-E7BF-DBB238FD7A4B}"/>
              </a:ext>
            </a:extLst>
          </p:cNvPr>
          <p:cNvSpPr txBox="1"/>
          <p:nvPr/>
        </p:nvSpPr>
        <p:spPr>
          <a:xfrm>
            <a:off x="699901" y="587000"/>
            <a:ext cx="181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1160101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6101B01D-20B3-19F9-B406-AAFDEF5FB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2498272" y="4924025"/>
            <a:ext cx="12192000" cy="1933975"/>
          </a:xfrm>
          <a:prstGeom prst="rect">
            <a:avLst/>
          </a:prstGeom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pic>
        <p:nvPicPr>
          <p:cNvPr id="10" name="圖片 9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0662A11A-9520-9358-FC38-6B3CF93604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2836048" y="-1622070"/>
            <a:ext cx="6314140" cy="3025245"/>
          </a:xfrm>
          <a:prstGeom prst="rect">
            <a:avLst/>
          </a:prstGeom>
        </p:spPr>
      </p:pic>
      <p:pic>
        <p:nvPicPr>
          <p:cNvPr id="11" name="圖片 10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B086944B-59C8-E8C1-655D-AFF2FB358D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-964573"/>
            <a:ext cx="3189169" cy="1482270"/>
          </a:xfrm>
          <a:prstGeom prst="rect">
            <a:avLst/>
          </a:prstGeom>
          <a:noFill/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F503B0-0E92-F382-5281-E9C84C9259EC}"/>
              </a:ext>
            </a:extLst>
          </p:cNvPr>
          <p:cNvSpPr txBox="1"/>
          <p:nvPr/>
        </p:nvSpPr>
        <p:spPr>
          <a:xfrm>
            <a:off x="694521" y="504630"/>
            <a:ext cx="10802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大型語言模型及其在程式碼生成與機器控制上的應用</a:t>
            </a:r>
          </a:p>
        </p:txBody>
      </p:sp>
    </p:spTree>
    <p:extLst>
      <p:ext uri="{BB962C8B-B14F-4D97-AF65-F5344CB8AC3E}">
        <p14:creationId xmlns:p14="http://schemas.microsoft.com/office/powerpoint/2010/main" val="15045282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6101B01D-20B3-19F9-B406-AAFDEF5FB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2498272" y="4924025"/>
            <a:ext cx="12192000" cy="1933975"/>
          </a:xfrm>
          <a:prstGeom prst="rect">
            <a:avLst/>
          </a:prstGeom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pic>
        <p:nvPicPr>
          <p:cNvPr id="10" name="圖片 9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0662A11A-9520-9358-FC38-6B3CF93604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2836048" y="-1622070"/>
            <a:ext cx="6314140" cy="3025245"/>
          </a:xfrm>
          <a:prstGeom prst="rect">
            <a:avLst/>
          </a:prstGeom>
        </p:spPr>
      </p:pic>
      <p:pic>
        <p:nvPicPr>
          <p:cNvPr id="11" name="圖片 10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B086944B-59C8-E8C1-655D-AFF2FB358D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-964573"/>
            <a:ext cx="3189169" cy="1482270"/>
          </a:xfrm>
          <a:prstGeom prst="rect">
            <a:avLst/>
          </a:prstGeom>
          <a:noFill/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F503B0-0E92-F382-5281-E9C84C9259EC}"/>
              </a:ext>
            </a:extLst>
          </p:cNvPr>
          <p:cNvSpPr txBox="1"/>
          <p:nvPr/>
        </p:nvSpPr>
        <p:spPr>
          <a:xfrm>
            <a:off x="3468915" y="504630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運動學研究與機器人控制</a:t>
            </a:r>
          </a:p>
        </p:txBody>
      </p:sp>
    </p:spTree>
    <p:extLst>
      <p:ext uri="{BB962C8B-B14F-4D97-AF65-F5344CB8AC3E}">
        <p14:creationId xmlns:p14="http://schemas.microsoft.com/office/powerpoint/2010/main" val="363591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6101B01D-20B3-19F9-B406-AAFDEF5FB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2498272" y="4924025"/>
            <a:ext cx="12192000" cy="1933975"/>
          </a:xfrm>
          <a:prstGeom prst="rect">
            <a:avLst/>
          </a:prstGeom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pic>
        <p:nvPicPr>
          <p:cNvPr id="10" name="圖片 9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0662A11A-9520-9358-FC38-6B3CF93604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2836048" y="-1622070"/>
            <a:ext cx="6314140" cy="3025245"/>
          </a:xfrm>
          <a:prstGeom prst="rect">
            <a:avLst/>
          </a:prstGeom>
        </p:spPr>
      </p:pic>
      <p:pic>
        <p:nvPicPr>
          <p:cNvPr id="11" name="圖片 10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B086944B-59C8-E8C1-655D-AFF2FB358D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-964573"/>
            <a:ext cx="3189169" cy="1482270"/>
          </a:xfrm>
          <a:prstGeom prst="rect">
            <a:avLst/>
          </a:prstGeom>
          <a:noFill/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F503B0-0E92-F382-5281-E9C84C9259EC}"/>
              </a:ext>
            </a:extLst>
          </p:cNvPr>
          <p:cNvSpPr txBox="1"/>
          <p:nvPr/>
        </p:nvSpPr>
        <p:spPr>
          <a:xfrm>
            <a:off x="2194932" y="504630"/>
            <a:ext cx="780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3D </a:t>
            </a:r>
            <a:r>
              <a:rPr lang="zh-TW" altLang="en-US" sz="36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列印應用於機器人製作的相關文獻</a:t>
            </a:r>
          </a:p>
        </p:txBody>
      </p:sp>
    </p:spTree>
    <p:extLst>
      <p:ext uri="{BB962C8B-B14F-4D97-AF65-F5344CB8AC3E}">
        <p14:creationId xmlns:p14="http://schemas.microsoft.com/office/powerpoint/2010/main" val="34358051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DC736733-C65F-3F66-B6AA-BCC4FE0F3E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0" y="4924025"/>
            <a:ext cx="12192000" cy="1933975"/>
          </a:xfrm>
          <a:prstGeom prst="rect">
            <a:avLst/>
          </a:prstGeom>
        </p:spPr>
      </p:pic>
      <p:pic>
        <p:nvPicPr>
          <p:cNvPr id="4" name="圖片 3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82437B48-8782-0E6C-92DC-DEB8F0E1BE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305119" y="-1563455"/>
            <a:ext cx="6314140" cy="3025245"/>
          </a:xfrm>
          <a:prstGeom prst="rect">
            <a:avLst/>
          </a:prstGeom>
        </p:spPr>
      </p:pic>
      <p:pic>
        <p:nvPicPr>
          <p:cNvPr id="5" name="圖片 4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D6B4FA1B-DEBF-0F6F-878A-979960878C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492196"/>
            <a:ext cx="3189169" cy="1482270"/>
          </a:xfrm>
          <a:prstGeom prst="rect">
            <a:avLst/>
          </a:prstGeom>
          <a:noFill/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68CD71-7CC6-7B7A-D280-9E7DA89612DD}"/>
              </a:ext>
            </a:extLst>
          </p:cNvPr>
          <p:cNvSpPr txBox="1"/>
          <p:nvPr/>
        </p:nvSpPr>
        <p:spPr>
          <a:xfrm>
            <a:off x="1605606" y="1391787"/>
            <a:ext cx="1014941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背景知識與相關研究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硬體設計流程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運動學開發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大型語言模型開發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系統架構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實驗設計以及成果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結論與未來展望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B1187FD-DB7C-426E-F9FF-49233E557579}"/>
              </a:ext>
            </a:extLst>
          </p:cNvPr>
          <p:cNvSpPr txBox="1"/>
          <p:nvPr/>
        </p:nvSpPr>
        <p:spPr>
          <a:xfrm>
            <a:off x="699901" y="587000"/>
            <a:ext cx="181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3916874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6101B01D-20B3-19F9-B406-AAFDEF5FB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2498272" y="4924025"/>
            <a:ext cx="12192000" cy="1933975"/>
          </a:xfrm>
          <a:prstGeom prst="rect">
            <a:avLst/>
          </a:prstGeom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pic>
        <p:nvPicPr>
          <p:cNvPr id="10" name="圖片 9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0662A11A-9520-9358-FC38-6B3CF93604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2836048" y="-1622070"/>
            <a:ext cx="6314140" cy="3025245"/>
          </a:xfrm>
          <a:prstGeom prst="rect">
            <a:avLst/>
          </a:prstGeom>
        </p:spPr>
      </p:pic>
      <p:pic>
        <p:nvPicPr>
          <p:cNvPr id="11" name="圖片 10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B086944B-59C8-E8C1-655D-AFF2FB358D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-964573"/>
            <a:ext cx="3189169" cy="1482270"/>
          </a:xfrm>
          <a:prstGeom prst="rect">
            <a:avLst/>
          </a:prstGeom>
          <a:noFill/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F503B0-0E92-F382-5281-E9C84C9259EC}"/>
              </a:ext>
            </a:extLst>
          </p:cNvPr>
          <p:cNvSpPr txBox="1"/>
          <p:nvPr/>
        </p:nvSpPr>
        <p:spPr>
          <a:xfrm>
            <a:off x="4618672" y="50463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硬體設計流程</a:t>
            </a:r>
            <a:endParaRPr lang="zh-TW" altLang="en-US" sz="3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8335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6101B01D-20B3-19F9-B406-AAFDEF5FB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2498272" y="4924025"/>
            <a:ext cx="12192000" cy="1933975"/>
          </a:xfrm>
          <a:prstGeom prst="rect">
            <a:avLst/>
          </a:prstGeom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pic>
        <p:nvPicPr>
          <p:cNvPr id="10" name="圖片 9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0662A11A-9520-9358-FC38-6B3CF93604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2836048" y="-1622070"/>
            <a:ext cx="6314140" cy="3025245"/>
          </a:xfrm>
          <a:prstGeom prst="rect">
            <a:avLst/>
          </a:prstGeom>
        </p:spPr>
      </p:pic>
      <p:pic>
        <p:nvPicPr>
          <p:cNvPr id="11" name="圖片 10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B086944B-59C8-E8C1-655D-AFF2FB358D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-964573"/>
            <a:ext cx="3189169" cy="1482270"/>
          </a:xfrm>
          <a:prstGeom prst="rect">
            <a:avLst/>
          </a:prstGeom>
          <a:noFill/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F503B0-0E92-F382-5281-E9C84C9259EC}"/>
              </a:ext>
            </a:extLst>
          </p:cNvPr>
          <p:cNvSpPr txBox="1"/>
          <p:nvPr/>
        </p:nvSpPr>
        <p:spPr>
          <a:xfrm>
            <a:off x="4849505" y="50463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運動學開發</a:t>
            </a:r>
            <a:endParaRPr lang="zh-TW" altLang="en-US" sz="3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1309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6101B01D-20B3-19F9-B406-AAFDEF5FB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2498272" y="4924025"/>
            <a:ext cx="12192000" cy="1933975"/>
          </a:xfrm>
          <a:prstGeom prst="rect">
            <a:avLst/>
          </a:prstGeom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pic>
        <p:nvPicPr>
          <p:cNvPr id="10" name="圖片 9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0662A11A-9520-9358-FC38-6B3CF93604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2836048" y="-1622070"/>
            <a:ext cx="6314140" cy="3025245"/>
          </a:xfrm>
          <a:prstGeom prst="rect">
            <a:avLst/>
          </a:prstGeom>
        </p:spPr>
      </p:pic>
      <p:pic>
        <p:nvPicPr>
          <p:cNvPr id="11" name="圖片 10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B086944B-59C8-E8C1-655D-AFF2FB358D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-964573"/>
            <a:ext cx="3189169" cy="1482270"/>
          </a:xfrm>
          <a:prstGeom prst="rect">
            <a:avLst/>
          </a:prstGeom>
          <a:noFill/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F503B0-0E92-F382-5281-E9C84C9259EC}"/>
              </a:ext>
            </a:extLst>
          </p:cNvPr>
          <p:cNvSpPr txBox="1"/>
          <p:nvPr/>
        </p:nvSpPr>
        <p:spPr>
          <a:xfrm>
            <a:off x="4157007" y="504630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大型語言模型開發</a:t>
            </a:r>
          </a:p>
        </p:txBody>
      </p:sp>
    </p:spTree>
    <p:extLst>
      <p:ext uri="{BB962C8B-B14F-4D97-AF65-F5344CB8AC3E}">
        <p14:creationId xmlns:p14="http://schemas.microsoft.com/office/powerpoint/2010/main" val="21026405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6101B01D-20B3-19F9-B406-AAFDEF5FB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2498272" y="4924025"/>
            <a:ext cx="12192000" cy="1933975"/>
          </a:xfrm>
          <a:prstGeom prst="rect">
            <a:avLst/>
          </a:prstGeom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pic>
        <p:nvPicPr>
          <p:cNvPr id="10" name="圖片 9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0662A11A-9520-9358-FC38-6B3CF93604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2836048" y="-1622070"/>
            <a:ext cx="6314140" cy="3025245"/>
          </a:xfrm>
          <a:prstGeom prst="rect">
            <a:avLst/>
          </a:prstGeom>
        </p:spPr>
      </p:pic>
      <p:pic>
        <p:nvPicPr>
          <p:cNvPr id="11" name="圖片 10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B086944B-59C8-E8C1-655D-AFF2FB358D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-964573"/>
            <a:ext cx="3189169" cy="1482270"/>
          </a:xfrm>
          <a:prstGeom prst="rect">
            <a:avLst/>
          </a:prstGeom>
          <a:noFill/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F503B0-0E92-F382-5281-E9C84C9259EC}"/>
              </a:ext>
            </a:extLst>
          </p:cNvPr>
          <p:cNvSpPr txBox="1"/>
          <p:nvPr/>
        </p:nvSpPr>
        <p:spPr>
          <a:xfrm>
            <a:off x="5080337" y="50463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系統架構</a:t>
            </a:r>
            <a:endParaRPr lang="zh-TW" altLang="en-US" sz="3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21894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DC736733-C65F-3F66-B6AA-BCC4FE0F3E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0" y="4924025"/>
            <a:ext cx="12192000" cy="1933975"/>
          </a:xfrm>
          <a:prstGeom prst="rect">
            <a:avLst/>
          </a:prstGeom>
        </p:spPr>
      </p:pic>
      <p:pic>
        <p:nvPicPr>
          <p:cNvPr id="4" name="圖片 3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82437B48-8782-0E6C-92DC-DEB8F0E1BE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305119" y="-1563455"/>
            <a:ext cx="6314140" cy="3025245"/>
          </a:xfrm>
          <a:prstGeom prst="rect">
            <a:avLst/>
          </a:prstGeom>
        </p:spPr>
      </p:pic>
      <p:pic>
        <p:nvPicPr>
          <p:cNvPr id="5" name="圖片 4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D6B4FA1B-DEBF-0F6F-878A-979960878C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492196"/>
            <a:ext cx="3189169" cy="1482270"/>
          </a:xfrm>
          <a:prstGeom prst="rect">
            <a:avLst/>
          </a:prstGeom>
          <a:noFill/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99CA633-98E2-B1AD-AE2B-8F8D68EE9ECE}"/>
              </a:ext>
            </a:extLst>
          </p:cNvPr>
          <p:cNvSpPr txBox="1"/>
          <p:nvPr/>
        </p:nvSpPr>
        <p:spPr>
          <a:xfrm>
            <a:off x="699901" y="587000"/>
            <a:ext cx="181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68CD71-7CC6-7B7A-D280-9E7DA89612DD}"/>
              </a:ext>
            </a:extLst>
          </p:cNvPr>
          <p:cNvSpPr txBox="1"/>
          <p:nvPr/>
        </p:nvSpPr>
        <p:spPr>
          <a:xfrm>
            <a:off x="1605608" y="1391310"/>
            <a:ext cx="66662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研究動機與目的</a:t>
            </a:r>
            <a:endParaRPr lang="en-US" altLang="zh-TW" sz="28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背景知識與相關研究</a:t>
            </a:r>
            <a:endParaRPr lang="en-US" altLang="zh-TW" sz="28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endParaRPr lang="en-US" altLang="zh-TW" sz="28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實驗設計以及成果</a:t>
            </a:r>
            <a:endParaRPr lang="en-US" altLang="zh-TW" sz="28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結論與未來展望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0161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DC736733-C65F-3F66-B6AA-BCC4FE0F3E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0" y="4924025"/>
            <a:ext cx="12192000" cy="1933975"/>
          </a:xfrm>
          <a:prstGeom prst="rect">
            <a:avLst/>
          </a:prstGeom>
        </p:spPr>
      </p:pic>
      <p:pic>
        <p:nvPicPr>
          <p:cNvPr id="4" name="圖片 3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82437B48-8782-0E6C-92DC-DEB8F0E1BE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305119" y="-1563455"/>
            <a:ext cx="6314140" cy="3025245"/>
          </a:xfrm>
          <a:prstGeom prst="rect">
            <a:avLst/>
          </a:prstGeom>
        </p:spPr>
      </p:pic>
      <p:pic>
        <p:nvPicPr>
          <p:cNvPr id="5" name="圖片 4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D6B4FA1B-DEBF-0F6F-878A-979960878C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492196"/>
            <a:ext cx="3189169" cy="1482270"/>
          </a:xfrm>
          <a:prstGeom prst="rect">
            <a:avLst/>
          </a:prstGeom>
          <a:noFill/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68CD71-7CC6-7B7A-D280-9E7DA89612DD}"/>
              </a:ext>
            </a:extLst>
          </p:cNvPr>
          <p:cNvSpPr txBox="1"/>
          <p:nvPr/>
        </p:nvSpPr>
        <p:spPr>
          <a:xfrm>
            <a:off x="1605606" y="1391787"/>
            <a:ext cx="1014941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背景知識與相關研究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硬體設計流程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模型設計軟體：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Autodesk Fusion 360</a:t>
            </a: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檔案輸出格式：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STL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Stereolithography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3D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列印機：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Creality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K1 MAX</a:t>
            </a: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運動學開發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大型語言模型開發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系統架構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實驗設計以及成果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結論與未來展望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CE81F7A-AC7B-54EA-8DE9-3A60A79E8919}"/>
              </a:ext>
            </a:extLst>
          </p:cNvPr>
          <p:cNvSpPr txBox="1"/>
          <p:nvPr/>
        </p:nvSpPr>
        <p:spPr>
          <a:xfrm>
            <a:off x="699901" y="587000"/>
            <a:ext cx="181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4203303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6101B01D-20B3-19F9-B406-AAFDEF5FB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2498272" y="4924025"/>
            <a:ext cx="12192000" cy="1933975"/>
          </a:xfrm>
          <a:prstGeom prst="rect">
            <a:avLst/>
          </a:prstGeom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pic>
        <p:nvPicPr>
          <p:cNvPr id="10" name="圖片 9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0662A11A-9520-9358-FC38-6B3CF93604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2836048" y="-1622070"/>
            <a:ext cx="6314140" cy="3025245"/>
          </a:xfrm>
          <a:prstGeom prst="rect">
            <a:avLst/>
          </a:prstGeom>
        </p:spPr>
      </p:pic>
      <p:pic>
        <p:nvPicPr>
          <p:cNvPr id="11" name="圖片 10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B086944B-59C8-E8C1-655D-AFF2FB358D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-964573"/>
            <a:ext cx="3189169" cy="1482270"/>
          </a:xfrm>
          <a:prstGeom prst="rect">
            <a:avLst/>
          </a:prstGeom>
          <a:noFill/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F503B0-0E92-F382-5281-E9C84C9259EC}"/>
              </a:ext>
            </a:extLst>
          </p:cNvPr>
          <p:cNvSpPr txBox="1"/>
          <p:nvPr/>
        </p:nvSpPr>
        <p:spPr>
          <a:xfrm>
            <a:off x="2194932" y="504630"/>
            <a:ext cx="780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模型設計軟體：</a:t>
            </a:r>
            <a:r>
              <a:rPr lang="en-US" altLang="zh-TW" sz="36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Autodesk Fusion 360</a:t>
            </a:r>
            <a:endParaRPr lang="en-US" altLang="zh-TW" sz="3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89357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6101B01D-20B3-19F9-B406-AAFDEF5FB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2498272" y="4924025"/>
            <a:ext cx="12192000" cy="1933975"/>
          </a:xfrm>
          <a:prstGeom prst="rect">
            <a:avLst/>
          </a:prstGeom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pic>
        <p:nvPicPr>
          <p:cNvPr id="10" name="圖片 9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0662A11A-9520-9358-FC38-6B3CF93604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2836048" y="-1622070"/>
            <a:ext cx="6314140" cy="3025245"/>
          </a:xfrm>
          <a:prstGeom prst="rect">
            <a:avLst/>
          </a:prstGeom>
        </p:spPr>
      </p:pic>
      <p:pic>
        <p:nvPicPr>
          <p:cNvPr id="11" name="圖片 10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B086944B-59C8-E8C1-655D-AFF2FB358D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-964573"/>
            <a:ext cx="3189169" cy="1482270"/>
          </a:xfrm>
          <a:prstGeom prst="rect">
            <a:avLst/>
          </a:prstGeom>
          <a:noFill/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F503B0-0E92-F382-5281-E9C84C9259EC}"/>
              </a:ext>
            </a:extLst>
          </p:cNvPr>
          <p:cNvSpPr txBox="1"/>
          <p:nvPr/>
        </p:nvSpPr>
        <p:spPr>
          <a:xfrm>
            <a:off x="1617851" y="504630"/>
            <a:ext cx="895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檔案輸出格式：</a:t>
            </a:r>
            <a:r>
              <a:rPr lang="en-US" altLang="zh-TW" sz="36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STL</a:t>
            </a:r>
            <a:r>
              <a:rPr lang="zh-TW" altLang="en-US" sz="36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en-US" altLang="zh-TW" sz="36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Stereolithography</a:t>
            </a:r>
            <a:r>
              <a:rPr lang="zh-TW" altLang="en-US" sz="36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006757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6101B01D-20B3-19F9-B406-AAFDEF5FB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2498272" y="4924025"/>
            <a:ext cx="12192000" cy="1933975"/>
          </a:xfrm>
          <a:prstGeom prst="rect">
            <a:avLst/>
          </a:prstGeom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pic>
        <p:nvPicPr>
          <p:cNvPr id="10" name="圖片 9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0662A11A-9520-9358-FC38-6B3CF93604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2836048" y="-1622070"/>
            <a:ext cx="6314140" cy="3025245"/>
          </a:xfrm>
          <a:prstGeom prst="rect">
            <a:avLst/>
          </a:prstGeom>
        </p:spPr>
      </p:pic>
      <p:pic>
        <p:nvPicPr>
          <p:cNvPr id="11" name="圖片 10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B086944B-59C8-E8C1-655D-AFF2FB358D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-964573"/>
            <a:ext cx="3189169" cy="1482270"/>
          </a:xfrm>
          <a:prstGeom prst="rect">
            <a:avLst/>
          </a:prstGeom>
          <a:noFill/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F503B0-0E92-F382-5281-E9C84C9259EC}"/>
              </a:ext>
            </a:extLst>
          </p:cNvPr>
          <p:cNvSpPr txBox="1"/>
          <p:nvPr/>
        </p:nvSpPr>
        <p:spPr>
          <a:xfrm>
            <a:off x="3002845" y="504630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3D </a:t>
            </a:r>
            <a:r>
              <a:rPr lang="zh-TW" altLang="en-US" sz="36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列印機：</a:t>
            </a:r>
            <a:r>
              <a:rPr lang="en-US" altLang="zh-TW" sz="36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Creality K1 MAX</a:t>
            </a:r>
          </a:p>
        </p:txBody>
      </p:sp>
    </p:spTree>
    <p:extLst>
      <p:ext uri="{BB962C8B-B14F-4D97-AF65-F5344CB8AC3E}">
        <p14:creationId xmlns:p14="http://schemas.microsoft.com/office/powerpoint/2010/main" val="11216797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DC736733-C65F-3F66-B6AA-BCC4FE0F3E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0" y="4924025"/>
            <a:ext cx="12192000" cy="1933975"/>
          </a:xfrm>
          <a:prstGeom prst="rect">
            <a:avLst/>
          </a:prstGeom>
        </p:spPr>
      </p:pic>
      <p:pic>
        <p:nvPicPr>
          <p:cNvPr id="4" name="圖片 3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82437B48-8782-0E6C-92DC-DEB8F0E1BE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305119" y="-1563455"/>
            <a:ext cx="6314140" cy="3025245"/>
          </a:xfrm>
          <a:prstGeom prst="rect">
            <a:avLst/>
          </a:prstGeom>
        </p:spPr>
      </p:pic>
      <p:pic>
        <p:nvPicPr>
          <p:cNvPr id="5" name="圖片 4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D6B4FA1B-DEBF-0F6F-878A-979960878C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492196"/>
            <a:ext cx="3189169" cy="1482270"/>
          </a:xfrm>
          <a:prstGeom prst="rect">
            <a:avLst/>
          </a:prstGeom>
          <a:noFill/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68CD71-7CC6-7B7A-D280-9E7DA89612DD}"/>
              </a:ext>
            </a:extLst>
          </p:cNvPr>
          <p:cNvSpPr txBox="1"/>
          <p:nvPr/>
        </p:nvSpPr>
        <p:spPr>
          <a:xfrm>
            <a:off x="1605606" y="1391787"/>
            <a:ext cx="1014941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背景知識與相關研究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硬體設計流程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運動學開發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運動模擬環境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順向運動學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逆向運動學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大型語言模型開發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系統架構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實驗設計以及成果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結論與未來展望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335398E-3D77-8B66-D30B-CFCC5086DC48}"/>
              </a:ext>
            </a:extLst>
          </p:cNvPr>
          <p:cNvSpPr txBox="1"/>
          <p:nvPr/>
        </p:nvSpPr>
        <p:spPr>
          <a:xfrm>
            <a:off x="699901" y="587000"/>
            <a:ext cx="181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16154358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6101B01D-20B3-19F9-B406-AAFDEF5FB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2498272" y="4924025"/>
            <a:ext cx="12192000" cy="1933975"/>
          </a:xfrm>
          <a:prstGeom prst="rect">
            <a:avLst/>
          </a:prstGeom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pic>
        <p:nvPicPr>
          <p:cNvPr id="10" name="圖片 9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0662A11A-9520-9358-FC38-6B3CF93604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2836048" y="-1622070"/>
            <a:ext cx="6314140" cy="3025245"/>
          </a:xfrm>
          <a:prstGeom prst="rect">
            <a:avLst/>
          </a:prstGeom>
        </p:spPr>
      </p:pic>
      <p:pic>
        <p:nvPicPr>
          <p:cNvPr id="11" name="圖片 10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B086944B-59C8-E8C1-655D-AFF2FB358D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-964573"/>
            <a:ext cx="3189169" cy="1482270"/>
          </a:xfrm>
          <a:prstGeom prst="rect">
            <a:avLst/>
          </a:prstGeom>
          <a:noFill/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F503B0-0E92-F382-5281-E9C84C9259EC}"/>
              </a:ext>
            </a:extLst>
          </p:cNvPr>
          <p:cNvSpPr txBox="1"/>
          <p:nvPr/>
        </p:nvSpPr>
        <p:spPr>
          <a:xfrm>
            <a:off x="4618672" y="50463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運動模擬環境</a:t>
            </a:r>
            <a:endParaRPr lang="zh-TW" altLang="en-US" sz="3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16846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6101B01D-20B3-19F9-B406-AAFDEF5FB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2498272" y="4924025"/>
            <a:ext cx="12192000" cy="1933975"/>
          </a:xfrm>
          <a:prstGeom prst="rect">
            <a:avLst/>
          </a:prstGeom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pic>
        <p:nvPicPr>
          <p:cNvPr id="10" name="圖片 9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0662A11A-9520-9358-FC38-6B3CF93604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2836048" y="-1622070"/>
            <a:ext cx="6314140" cy="3025245"/>
          </a:xfrm>
          <a:prstGeom prst="rect">
            <a:avLst/>
          </a:prstGeom>
        </p:spPr>
      </p:pic>
      <p:pic>
        <p:nvPicPr>
          <p:cNvPr id="11" name="圖片 10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B086944B-59C8-E8C1-655D-AFF2FB358D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-964573"/>
            <a:ext cx="3189169" cy="1482270"/>
          </a:xfrm>
          <a:prstGeom prst="rect">
            <a:avLst/>
          </a:prstGeom>
          <a:noFill/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F503B0-0E92-F382-5281-E9C84C9259EC}"/>
              </a:ext>
            </a:extLst>
          </p:cNvPr>
          <p:cNvSpPr txBox="1"/>
          <p:nvPr/>
        </p:nvSpPr>
        <p:spPr>
          <a:xfrm>
            <a:off x="4849505" y="50463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順向運動學</a:t>
            </a:r>
            <a:endParaRPr lang="zh-TW" altLang="en-US" sz="3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29208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6101B01D-20B3-19F9-B406-AAFDEF5FB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2498272" y="4924025"/>
            <a:ext cx="12192000" cy="1933975"/>
          </a:xfrm>
          <a:prstGeom prst="rect">
            <a:avLst/>
          </a:prstGeom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pic>
        <p:nvPicPr>
          <p:cNvPr id="10" name="圖片 9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0662A11A-9520-9358-FC38-6B3CF93604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2836048" y="-1622070"/>
            <a:ext cx="6314140" cy="3025245"/>
          </a:xfrm>
          <a:prstGeom prst="rect">
            <a:avLst/>
          </a:prstGeom>
        </p:spPr>
      </p:pic>
      <p:pic>
        <p:nvPicPr>
          <p:cNvPr id="11" name="圖片 10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B086944B-59C8-E8C1-655D-AFF2FB358D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-964573"/>
            <a:ext cx="3189169" cy="1482270"/>
          </a:xfrm>
          <a:prstGeom prst="rect">
            <a:avLst/>
          </a:prstGeom>
          <a:noFill/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F503B0-0E92-F382-5281-E9C84C9259EC}"/>
              </a:ext>
            </a:extLst>
          </p:cNvPr>
          <p:cNvSpPr txBox="1"/>
          <p:nvPr/>
        </p:nvSpPr>
        <p:spPr>
          <a:xfrm>
            <a:off x="4849505" y="50463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逆向運動學</a:t>
            </a:r>
            <a:endParaRPr lang="zh-TW" altLang="en-US" sz="3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03328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DC736733-C65F-3F66-B6AA-BCC4FE0F3E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0" y="4924025"/>
            <a:ext cx="12192000" cy="1933975"/>
          </a:xfrm>
          <a:prstGeom prst="rect">
            <a:avLst/>
          </a:prstGeom>
        </p:spPr>
      </p:pic>
      <p:pic>
        <p:nvPicPr>
          <p:cNvPr id="4" name="圖片 3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82437B48-8782-0E6C-92DC-DEB8F0E1BE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305119" y="-1563455"/>
            <a:ext cx="6314140" cy="3025245"/>
          </a:xfrm>
          <a:prstGeom prst="rect">
            <a:avLst/>
          </a:prstGeom>
        </p:spPr>
      </p:pic>
      <p:pic>
        <p:nvPicPr>
          <p:cNvPr id="5" name="圖片 4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D6B4FA1B-DEBF-0F6F-878A-979960878C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492196"/>
            <a:ext cx="3189169" cy="1482270"/>
          </a:xfrm>
          <a:prstGeom prst="rect">
            <a:avLst/>
          </a:prstGeom>
          <a:noFill/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68CD71-7CC6-7B7A-D280-9E7DA89612DD}"/>
              </a:ext>
            </a:extLst>
          </p:cNvPr>
          <p:cNvSpPr txBox="1"/>
          <p:nvPr/>
        </p:nvSpPr>
        <p:spPr>
          <a:xfrm>
            <a:off x="1605606" y="1391787"/>
            <a:ext cx="1014941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背景知識與相關研究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硬體設計流程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運動學開發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大型語言模型開發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OpenAI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與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GPT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模型使用流程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系統架構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實驗設計以及成果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結論與未來展望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6E85C96-0BA1-F4AC-FCD0-4195441EC78E}"/>
              </a:ext>
            </a:extLst>
          </p:cNvPr>
          <p:cNvSpPr txBox="1"/>
          <p:nvPr/>
        </p:nvSpPr>
        <p:spPr>
          <a:xfrm>
            <a:off x="699901" y="598723"/>
            <a:ext cx="181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3781727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6101B01D-20B3-19F9-B406-AAFDEF5FB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2498272" y="4924025"/>
            <a:ext cx="12192000" cy="1933975"/>
          </a:xfrm>
          <a:prstGeom prst="rect">
            <a:avLst/>
          </a:prstGeom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pic>
        <p:nvPicPr>
          <p:cNvPr id="10" name="圖片 9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0662A11A-9520-9358-FC38-6B3CF93604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2836048" y="-1622070"/>
            <a:ext cx="6314140" cy="3025245"/>
          </a:xfrm>
          <a:prstGeom prst="rect">
            <a:avLst/>
          </a:prstGeom>
        </p:spPr>
      </p:pic>
      <p:pic>
        <p:nvPicPr>
          <p:cNvPr id="11" name="圖片 10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B086944B-59C8-E8C1-655D-AFF2FB358D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-964573"/>
            <a:ext cx="3189169" cy="1482270"/>
          </a:xfrm>
          <a:prstGeom prst="rect">
            <a:avLst/>
          </a:prstGeom>
          <a:noFill/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F503B0-0E92-F382-5281-E9C84C9259EC}"/>
              </a:ext>
            </a:extLst>
          </p:cNvPr>
          <p:cNvSpPr txBox="1"/>
          <p:nvPr/>
        </p:nvSpPr>
        <p:spPr>
          <a:xfrm>
            <a:off x="3926175" y="504630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OpenAI </a:t>
            </a:r>
            <a:r>
              <a:rPr lang="zh-TW" altLang="en-US" sz="36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 </a:t>
            </a:r>
            <a:r>
              <a:rPr lang="en-US" altLang="zh-TW" sz="36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GPT </a:t>
            </a:r>
            <a:r>
              <a:rPr lang="zh-TW" altLang="en-US" sz="36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24346712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DC736733-C65F-3F66-B6AA-BCC4FE0F3E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0" y="4924025"/>
            <a:ext cx="12192000" cy="1933975"/>
          </a:xfrm>
          <a:prstGeom prst="rect">
            <a:avLst/>
          </a:prstGeom>
        </p:spPr>
      </p:pic>
      <p:pic>
        <p:nvPicPr>
          <p:cNvPr id="4" name="圖片 3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82437B48-8782-0E6C-92DC-DEB8F0E1BE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305119" y="-1563455"/>
            <a:ext cx="6314140" cy="3025245"/>
          </a:xfrm>
          <a:prstGeom prst="rect">
            <a:avLst/>
          </a:prstGeom>
        </p:spPr>
      </p:pic>
      <p:pic>
        <p:nvPicPr>
          <p:cNvPr id="5" name="圖片 4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D6B4FA1B-DEBF-0F6F-878A-979960878C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492196"/>
            <a:ext cx="3189169" cy="1482270"/>
          </a:xfrm>
          <a:prstGeom prst="rect">
            <a:avLst/>
          </a:prstGeom>
          <a:noFill/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68CD71-7CC6-7B7A-D280-9E7DA89612DD}"/>
              </a:ext>
            </a:extLst>
          </p:cNvPr>
          <p:cNvSpPr txBox="1"/>
          <p:nvPr/>
        </p:nvSpPr>
        <p:spPr>
          <a:xfrm>
            <a:off x="1605607" y="1353362"/>
            <a:ext cx="93320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研究動機與目的</a:t>
            </a:r>
            <a:endParaRPr lang="en-US" altLang="zh-TW" sz="28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研究動機</a:t>
            </a:r>
            <a:endParaRPr lang="en-US" altLang="zh-TW" sz="28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研究目的</a:t>
            </a:r>
            <a:endParaRPr lang="en-US" altLang="zh-TW" sz="28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endParaRPr lang="en-US" altLang="zh-TW" sz="28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背景知識與相關研究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實驗設計以及成果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結論與未來展望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4B82BEC-0E6E-662C-FA96-7781A8C0482A}"/>
              </a:ext>
            </a:extLst>
          </p:cNvPr>
          <p:cNvSpPr txBox="1"/>
          <p:nvPr/>
        </p:nvSpPr>
        <p:spPr>
          <a:xfrm>
            <a:off x="699901" y="587000"/>
            <a:ext cx="181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23815946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6101B01D-20B3-19F9-B406-AAFDEF5FB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2498272" y="4924025"/>
            <a:ext cx="12192000" cy="1933975"/>
          </a:xfrm>
          <a:prstGeom prst="rect">
            <a:avLst/>
          </a:prstGeom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pic>
        <p:nvPicPr>
          <p:cNvPr id="10" name="圖片 9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0662A11A-9520-9358-FC38-6B3CF93604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2836048" y="-1622070"/>
            <a:ext cx="6314140" cy="3025245"/>
          </a:xfrm>
          <a:prstGeom prst="rect">
            <a:avLst/>
          </a:prstGeom>
        </p:spPr>
      </p:pic>
      <p:pic>
        <p:nvPicPr>
          <p:cNvPr id="11" name="圖片 10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B086944B-59C8-E8C1-655D-AFF2FB358D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-964573"/>
            <a:ext cx="3189169" cy="1482270"/>
          </a:xfrm>
          <a:prstGeom prst="rect">
            <a:avLst/>
          </a:prstGeom>
          <a:noFill/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F503B0-0E92-F382-5281-E9C84C9259EC}"/>
              </a:ext>
            </a:extLst>
          </p:cNvPr>
          <p:cNvSpPr txBox="1"/>
          <p:nvPr/>
        </p:nvSpPr>
        <p:spPr>
          <a:xfrm>
            <a:off x="4618672" y="50463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模型使用流程</a:t>
            </a:r>
          </a:p>
        </p:txBody>
      </p:sp>
    </p:spTree>
    <p:extLst>
      <p:ext uri="{BB962C8B-B14F-4D97-AF65-F5344CB8AC3E}">
        <p14:creationId xmlns:p14="http://schemas.microsoft.com/office/powerpoint/2010/main" val="18295478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DC736733-C65F-3F66-B6AA-BCC4FE0F3E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0" y="4924025"/>
            <a:ext cx="12192000" cy="1933975"/>
          </a:xfrm>
          <a:prstGeom prst="rect">
            <a:avLst/>
          </a:prstGeom>
        </p:spPr>
      </p:pic>
      <p:pic>
        <p:nvPicPr>
          <p:cNvPr id="4" name="圖片 3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82437B48-8782-0E6C-92DC-DEB8F0E1BE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305119" y="-1563455"/>
            <a:ext cx="6314140" cy="3025245"/>
          </a:xfrm>
          <a:prstGeom prst="rect">
            <a:avLst/>
          </a:prstGeom>
        </p:spPr>
      </p:pic>
      <p:pic>
        <p:nvPicPr>
          <p:cNvPr id="5" name="圖片 4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D6B4FA1B-DEBF-0F6F-878A-979960878C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492196"/>
            <a:ext cx="3189169" cy="1482270"/>
          </a:xfrm>
          <a:prstGeom prst="rect">
            <a:avLst/>
          </a:prstGeom>
          <a:noFill/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68CD71-7CC6-7B7A-D280-9E7DA89612DD}"/>
              </a:ext>
            </a:extLst>
          </p:cNvPr>
          <p:cNvSpPr txBox="1"/>
          <p:nvPr/>
        </p:nvSpPr>
        <p:spPr>
          <a:xfrm>
            <a:off x="1605606" y="1391787"/>
            <a:ext cx="1014941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背景知識與相關研究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硬體設計流程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運動學開發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大型語言模型開發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系統架構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系統架構與流程</a:t>
            </a:r>
            <a:endParaRPr lang="en-US" altLang="zh-TW" sz="28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實驗設計以及成果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結論與未來展望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EAEE2EB-E6ED-4CB7-4C40-6522CDE9F57B}"/>
              </a:ext>
            </a:extLst>
          </p:cNvPr>
          <p:cNvSpPr txBox="1"/>
          <p:nvPr/>
        </p:nvSpPr>
        <p:spPr>
          <a:xfrm>
            <a:off x="699901" y="587000"/>
            <a:ext cx="181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27462746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6101B01D-20B3-19F9-B406-AAFDEF5FB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2498272" y="4924025"/>
            <a:ext cx="12192000" cy="1933975"/>
          </a:xfrm>
          <a:prstGeom prst="rect">
            <a:avLst/>
          </a:prstGeom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pic>
        <p:nvPicPr>
          <p:cNvPr id="10" name="圖片 9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0662A11A-9520-9358-FC38-6B3CF93604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2836048" y="-1622070"/>
            <a:ext cx="6314140" cy="3025245"/>
          </a:xfrm>
          <a:prstGeom prst="rect">
            <a:avLst/>
          </a:prstGeom>
        </p:spPr>
      </p:pic>
      <p:pic>
        <p:nvPicPr>
          <p:cNvPr id="11" name="圖片 10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B086944B-59C8-E8C1-655D-AFF2FB358D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-964573"/>
            <a:ext cx="3189169" cy="1482270"/>
          </a:xfrm>
          <a:prstGeom prst="rect">
            <a:avLst/>
          </a:prstGeom>
          <a:noFill/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F503B0-0E92-F382-5281-E9C84C9259EC}"/>
              </a:ext>
            </a:extLst>
          </p:cNvPr>
          <p:cNvSpPr txBox="1"/>
          <p:nvPr/>
        </p:nvSpPr>
        <p:spPr>
          <a:xfrm>
            <a:off x="4387840" y="50463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系統架構與流程</a:t>
            </a:r>
          </a:p>
        </p:txBody>
      </p:sp>
    </p:spTree>
    <p:extLst>
      <p:ext uri="{BB962C8B-B14F-4D97-AF65-F5344CB8AC3E}">
        <p14:creationId xmlns:p14="http://schemas.microsoft.com/office/powerpoint/2010/main" val="779152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DC736733-C65F-3F66-B6AA-BCC4FE0F3E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0" y="4924025"/>
            <a:ext cx="12192000" cy="1933975"/>
          </a:xfrm>
          <a:prstGeom prst="rect">
            <a:avLst/>
          </a:prstGeom>
        </p:spPr>
      </p:pic>
      <p:pic>
        <p:nvPicPr>
          <p:cNvPr id="4" name="圖片 3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82437B48-8782-0E6C-92DC-DEB8F0E1BE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305119" y="-1563455"/>
            <a:ext cx="6314140" cy="3025245"/>
          </a:xfrm>
          <a:prstGeom prst="rect">
            <a:avLst/>
          </a:prstGeom>
        </p:spPr>
      </p:pic>
      <p:pic>
        <p:nvPicPr>
          <p:cNvPr id="5" name="圖片 4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D6B4FA1B-DEBF-0F6F-878A-979960878C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492196"/>
            <a:ext cx="3189169" cy="1482270"/>
          </a:xfrm>
          <a:prstGeom prst="rect">
            <a:avLst/>
          </a:prstGeom>
          <a:noFill/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68CD71-7CC6-7B7A-D280-9E7DA89612DD}"/>
              </a:ext>
            </a:extLst>
          </p:cNvPr>
          <p:cNvSpPr txBox="1"/>
          <p:nvPr/>
        </p:nvSpPr>
        <p:spPr>
          <a:xfrm>
            <a:off x="1605606" y="1391787"/>
            <a:ext cx="101494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實驗設計以及成果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實驗一：機械臂的基本控制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實驗二：將機械臂用於畫圖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實驗三：機械臂在自動運輸車上的應用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結論與未來展望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5417BF8-213C-2766-A2E7-8C350A625DF6}"/>
              </a:ext>
            </a:extLst>
          </p:cNvPr>
          <p:cNvSpPr txBox="1"/>
          <p:nvPr/>
        </p:nvSpPr>
        <p:spPr>
          <a:xfrm>
            <a:off x="699901" y="587000"/>
            <a:ext cx="181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27501024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DC736733-C65F-3F66-B6AA-BCC4FE0F3E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0" y="4924025"/>
            <a:ext cx="12192000" cy="1933975"/>
          </a:xfrm>
          <a:prstGeom prst="rect">
            <a:avLst/>
          </a:prstGeom>
        </p:spPr>
      </p:pic>
      <p:pic>
        <p:nvPicPr>
          <p:cNvPr id="4" name="圖片 3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82437B48-8782-0E6C-92DC-DEB8F0E1BE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305119" y="-1563455"/>
            <a:ext cx="6314140" cy="3025245"/>
          </a:xfrm>
          <a:prstGeom prst="rect">
            <a:avLst/>
          </a:prstGeom>
        </p:spPr>
      </p:pic>
      <p:pic>
        <p:nvPicPr>
          <p:cNvPr id="5" name="圖片 4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D6B4FA1B-DEBF-0F6F-878A-979960878C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492196"/>
            <a:ext cx="3189169" cy="1482270"/>
          </a:xfrm>
          <a:prstGeom prst="rect">
            <a:avLst/>
          </a:prstGeom>
          <a:noFill/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68CD71-7CC6-7B7A-D280-9E7DA89612DD}"/>
              </a:ext>
            </a:extLst>
          </p:cNvPr>
          <p:cNvSpPr txBox="1"/>
          <p:nvPr/>
        </p:nvSpPr>
        <p:spPr>
          <a:xfrm>
            <a:off x="1605606" y="1391787"/>
            <a:ext cx="1014941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實驗設計以及成果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實驗一：機械臂的基本控制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機械結構設計圖 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函數設計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下達指令的格式範例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實驗結果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實驗二：將機械臂用於畫圖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實驗三：機械臂在自動運輸車上的應用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結論與未來展望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8343049-F821-C683-701E-852E1B96140C}"/>
              </a:ext>
            </a:extLst>
          </p:cNvPr>
          <p:cNvSpPr txBox="1"/>
          <p:nvPr/>
        </p:nvSpPr>
        <p:spPr>
          <a:xfrm>
            <a:off x="699901" y="587000"/>
            <a:ext cx="181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1774163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6101B01D-20B3-19F9-B406-AAFDEF5FB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2498272" y="4924025"/>
            <a:ext cx="12192000" cy="1933975"/>
          </a:xfrm>
          <a:prstGeom prst="rect">
            <a:avLst/>
          </a:prstGeom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pic>
        <p:nvPicPr>
          <p:cNvPr id="10" name="圖片 9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0662A11A-9520-9358-FC38-6B3CF93604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2836048" y="-1622070"/>
            <a:ext cx="6314140" cy="3025245"/>
          </a:xfrm>
          <a:prstGeom prst="rect">
            <a:avLst/>
          </a:prstGeom>
        </p:spPr>
      </p:pic>
      <p:pic>
        <p:nvPicPr>
          <p:cNvPr id="11" name="圖片 10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B086944B-59C8-E8C1-655D-AFF2FB358D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-964573"/>
            <a:ext cx="3189169" cy="1482270"/>
          </a:xfrm>
          <a:prstGeom prst="rect">
            <a:avLst/>
          </a:prstGeom>
          <a:noFill/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F503B0-0E92-F382-5281-E9C84C9259EC}"/>
              </a:ext>
            </a:extLst>
          </p:cNvPr>
          <p:cNvSpPr txBox="1"/>
          <p:nvPr/>
        </p:nvSpPr>
        <p:spPr>
          <a:xfrm>
            <a:off x="4272424" y="504630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機械結構設計圖 </a:t>
            </a:r>
            <a:endParaRPr lang="zh-TW" altLang="en-US" sz="3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8597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6101B01D-20B3-19F9-B406-AAFDEF5FB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2498272" y="4924025"/>
            <a:ext cx="12192000" cy="1933975"/>
          </a:xfrm>
          <a:prstGeom prst="rect">
            <a:avLst/>
          </a:prstGeom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pic>
        <p:nvPicPr>
          <p:cNvPr id="10" name="圖片 9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0662A11A-9520-9358-FC38-6B3CF93604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2836048" y="-1622070"/>
            <a:ext cx="6314140" cy="3025245"/>
          </a:xfrm>
          <a:prstGeom prst="rect">
            <a:avLst/>
          </a:prstGeom>
        </p:spPr>
      </p:pic>
      <p:pic>
        <p:nvPicPr>
          <p:cNvPr id="11" name="圖片 10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B086944B-59C8-E8C1-655D-AFF2FB358D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-964573"/>
            <a:ext cx="3189169" cy="1482270"/>
          </a:xfrm>
          <a:prstGeom prst="rect">
            <a:avLst/>
          </a:prstGeom>
          <a:noFill/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F503B0-0E92-F382-5281-E9C84C9259EC}"/>
              </a:ext>
            </a:extLst>
          </p:cNvPr>
          <p:cNvSpPr txBox="1"/>
          <p:nvPr/>
        </p:nvSpPr>
        <p:spPr>
          <a:xfrm>
            <a:off x="5080337" y="50463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函數設計</a:t>
            </a:r>
            <a:endParaRPr lang="zh-TW" altLang="en-US" sz="3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03725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6101B01D-20B3-19F9-B406-AAFDEF5FB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2498272" y="4924025"/>
            <a:ext cx="12192000" cy="1933975"/>
          </a:xfrm>
          <a:prstGeom prst="rect">
            <a:avLst/>
          </a:prstGeom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pic>
        <p:nvPicPr>
          <p:cNvPr id="10" name="圖片 9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0662A11A-9520-9358-FC38-6B3CF93604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2836048" y="-1622070"/>
            <a:ext cx="6314140" cy="3025245"/>
          </a:xfrm>
          <a:prstGeom prst="rect">
            <a:avLst/>
          </a:prstGeom>
        </p:spPr>
      </p:pic>
      <p:pic>
        <p:nvPicPr>
          <p:cNvPr id="11" name="圖片 10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B086944B-59C8-E8C1-655D-AFF2FB358D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-964573"/>
            <a:ext cx="3189169" cy="1482270"/>
          </a:xfrm>
          <a:prstGeom prst="rect">
            <a:avLst/>
          </a:prstGeom>
          <a:noFill/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F503B0-0E92-F382-5281-E9C84C9259EC}"/>
              </a:ext>
            </a:extLst>
          </p:cNvPr>
          <p:cNvSpPr txBox="1"/>
          <p:nvPr/>
        </p:nvSpPr>
        <p:spPr>
          <a:xfrm>
            <a:off x="3926175" y="504630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下達指令的格式範例</a:t>
            </a:r>
          </a:p>
        </p:txBody>
      </p:sp>
    </p:spTree>
    <p:extLst>
      <p:ext uri="{BB962C8B-B14F-4D97-AF65-F5344CB8AC3E}">
        <p14:creationId xmlns:p14="http://schemas.microsoft.com/office/powerpoint/2010/main" val="1687523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6101B01D-20B3-19F9-B406-AAFDEF5FB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2498272" y="4924025"/>
            <a:ext cx="12192000" cy="1933975"/>
          </a:xfrm>
          <a:prstGeom prst="rect">
            <a:avLst/>
          </a:prstGeom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pic>
        <p:nvPicPr>
          <p:cNvPr id="10" name="圖片 9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0662A11A-9520-9358-FC38-6B3CF93604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2836048" y="-1622070"/>
            <a:ext cx="6314140" cy="3025245"/>
          </a:xfrm>
          <a:prstGeom prst="rect">
            <a:avLst/>
          </a:prstGeom>
        </p:spPr>
      </p:pic>
      <p:pic>
        <p:nvPicPr>
          <p:cNvPr id="11" name="圖片 10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B086944B-59C8-E8C1-655D-AFF2FB358D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-964573"/>
            <a:ext cx="3189169" cy="1482270"/>
          </a:xfrm>
          <a:prstGeom prst="rect">
            <a:avLst/>
          </a:prstGeom>
          <a:noFill/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F503B0-0E92-F382-5281-E9C84C9259EC}"/>
              </a:ext>
            </a:extLst>
          </p:cNvPr>
          <p:cNvSpPr txBox="1"/>
          <p:nvPr/>
        </p:nvSpPr>
        <p:spPr>
          <a:xfrm>
            <a:off x="5080337" y="50463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實驗結果</a:t>
            </a:r>
          </a:p>
        </p:txBody>
      </p:sp>
    </p:spTree>
    <p:extLst>
      <p:ext uri="{BB962C8B-B14F-4D97-AF65-F5344CB8AC3E}">
        <p14:creationId xmlns:p14="http://schemas.microsoft.com/office/powerpoint/2010/main" val="6838322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DC736733-C65F-3F66-B6AA-BCC4FE0F3E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0" y="4924025"/>
            <a:ext cx="12192000" cy="1933975"/>
          </a:xfrm>
          <a:prstGeom prst="rect">
            <a:avLst/>
          </a:prstGeom>
        </p:spPr>
      </p:pic>
      <p:pic>
        <p:nvPicPr>
          <p:cNvPr id="4" name="圖片 3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82437B48-8782-0E6C-92DC-DEB8F0E1BE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305119" y="-1563455"/>
            <a:ext cx="6314140" cy="3025245"/>
          </a:xfrm>
          <a:prstGeom prst="rect">
            <a:avLst/>
          </a:prstGeom>
        </p:spPr>
      </p:pic>
      <p:pic>
        <p:nvPicPr>
          <p:cNvPr id="5" name="圖片 4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D6B4FA1B-DEBF-0F6F-878A-979960878C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492196"/>
            <a:ext cx="3189169" cy="1482270"/>
          </a:xfrm>
          <a:prstGeom prst="rect">
            <a:avLst/>
          </a:prstGeom>
          <a:noFill/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68CD71-7CC6-7B7A-D280-9E7DA89612DD}"/>
              </a:ext>
            </a:extLst>
          </p:cNvPr>
          <p:cNvSpPr txBox="1"/>
          <p:nvPr/>
        </p:nvSpPr>
        <p:spPr>
          <a:xfrm>
            <a:off x="1605606" y="1391787"/>
            <a:ext cx="1014941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實驗設計以及成果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實驗一：機械臂的基本控制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實驗二：將機械臂用於畫圖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機械結構設計圖 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函數設計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下達指令的格式範例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實驗結果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實驗三：機械臂在自動運輸車上的應用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結論與未來展望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37FF591-B4E0-89F1-3C6C-FA5EF4B62F17}"/>
              </a:ext>
            </a:extLst>
          </p:cNvPr>
          <p:cNvSpPr txBox="1"/>
          <p:nvPr/>
        </p:nvSpPr>
        <p:spPr>
          <a:xfrm>
            <a:off x="699901" y="587000"/>
            <a:ext cx="181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7185405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6101B01D-20B3-19F9-B406-AAFDEF5FB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2498272" y="4924025"/>
            <a:ext cx="12192000" cy="1933975"/>
          </a:xfrm>
          <a:prstGeom prst="rect">
            <a:avLst/>
          </a:prstGeom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pic>
        <p:nvPicPr>
          <p:cNvPr id="10" name="圖片 9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0662A11A-9520-9358-FC38-6B3CF93604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2836048" y="-1622070"/>
            <a:ext cx="6314140" cy="3025245"/>
          </a:xfrm>
          <a:prstGeom prst="rect">
            <a:avLst/>
          </a:prstGeom>
        </p:spPr>
      </p:pic>
      <p:pic>
        <p:nvPicPr>
          <p:cNvPr id="11" name="圖片 10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B086944B-59C8-E8C1-655D-AFF2FB358D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-964573"/>
            <a:ext cx="3189169" cy="1482270"/>
          </a:xfrm>
          <a:prstGeom prst="rect">
            <a:avLst/>
          </a:prstGeom>
          <a:noFill/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F503B0-0E92-F382-5281-E9C84C9259EC}"/>
              </a:ext>
            </a:extLst>
          </p:cNvPr>
          <p:cNvSpPr txBox="1"/>
          <p:nvPr/>
        </p:nvSpPr>
        <p:spPr>
          <a:xfrm>
            <a:off x="5080337" y="50463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研究動機</a:t>
            </a:r>
            <a:endParaRPr lang="en-US" altLang="zh-TW" sz="3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36408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6101B01D-20B3-19F9-B406-AAFDEF5FB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2498272" y="4924025"/>
            <a:ext cx="12192000" cy="1933975"/>
          </a:xfrm>
          <a:prstGeom prst="rect">
            <a:avLst/>
          </a:prstGeom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pic>
        <p:nvPicPr>
          <p:cNvPr id="10" name="圖片 9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0662A11A-9520-9358-FC38-6B3CF93604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2836048" y="-1622070"/>
            <a:ext cx="6314140" cy="3025245"/>
          </a:xfrm>
          <a:prstGeom prst="rect">
            <a:avLst/>
          </a:prstGeom>
        </p:spPr>
      </p:pic>
      <p:pic>
        <p:nvPicPr>
          <p:cNvPr id="11" name="圖片 10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B086944B-59C8-E8C1-655D-AFF2FB358D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-964573"/>
            <a:ext cx="3189169" cy="1482270"/>
          </a:xfrm>
          <a:prstGeom prst="rect">
            <a:avLst/>
          </a:prstGeom>
          <a:noFill/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F503B0-0E92-F382-5281-E9C84C9259EC}"/>
              </a:ext>
            </a:extLst>
          </p:cNvPr>
          <p:cNvSpPr txBox="1"/>
          <p:nvPr/>
        </p:nvSpPr>
        <p:spPr>
          <a:xfrm>
            <a:off x="4272424" y="504630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機械結構設計圖 </a:t>
            </a:r>
            <a:endParaRPr lang="zh-TW" altLang="en-US" sz="3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54802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6101B01D-20B3-19F9-B406-AAFDEF5FB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2498272" y="4924025"/>
            <a:ext cx="12192000" cy="1933975"/>
          </a:xfrm>
          <a:prstGeom prst="rect">
            <a:avLst/>
          </a:prstGeom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pic>
        <p:nvPicPr>
          <p:cNvPr id="10" name="圖片 9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0662A11A-9520-9358-FC38-6B3CF93604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2836048" y="-1622070"/>
            <a:ext cx="6314140" cy="3025245"/>
          </a:xfrm>
          <a:prstGeom prst="rect">
            <a:avLst/>
          </a:prstGeom>
        </p:spPr>
      </p:pic>
      <p:pic>
        <p:nvPicPr>
          <p:cNvPr id="11" name="圖片 10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B086944B-59C8-E8C1-655D-AFF2FB358D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-964573"/>
            <a:ext cx="3189169" cy="1482270"/>
          </a:xfrm>
          <a:prstGeom prst="rect">
            <a:avLst/>
          </a:prstGeom>
          <a:noFill/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F503B0-0E92-F382-5281-E9C84C9259EC}"/>
              </a:ext>
            </a:extLst>
          </p:cNvPr>
          <p:cNvSpPr txBox="1"/>
          <p:nvPr/>
        </p:nvSpPr>
        <p:spPr>
          <a:xfrm>
            <a:off x="5080337" y="50463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函數設計</a:t>
            </a:r>
            <a:endParaRPr lang="zh-TW" altLang="en-US" sz="3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436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6101B01D-20B3-19F9-B406-AAFDEF5FB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2498272" y="4924025"/>
            <a:ext cx="12192000" cy="1933975"/>
          </a:xfrm>
          <a:prstGeom prst="rect">
            <a:avLst/>
          </a:prstGeom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pic>
        <p:nvPicPr>
          <p:cNvPr id="10" name="圖片 9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0662A11A-9520-9358-FC38-6B3CF93604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2836048" y="-1622070"/>
            <a:ext cx="6314140" cy="3025245"/>
          </a:xfrm>
          <a:prstGeom prst="rect">
            <a:avLst/>
          </a:prstGeom>
        </p:spPr>
      </p:pic>
      <p:pic>
        <p:nvPicPr>
          <p:cNvPr id="11" name="圖片 10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B086944B-59C8-E8C1-655D-AFF2FB358D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-964573"/>
            <a:ext cx="3189169" cy="1482270"/>
          </a:xfrm>
          <a:prstGeom prst="rect">
            <a:avLst/>
          </a:prstGeom>
          <a:noFill/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F503B0-0E92-F382-5281-E9C84C9259EC}"/>
              </a:ext>
            </a:extLst>
          </p:cNvPr>
          <p:cNvSpPr txBox="1"/>
          <p:nvPr/>
        </p:nvSpPr>
        <p:spPr>
          <a:xfrm>
            <a:off x="3926175" y="504630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下達指令的格式範例</a:t>
            </a:r>
          </a:p>
        </p:txBody>
      </p:sp>
    </p:spTree>
    <p:extLst>
      <p:ext uri="{BB962C8B-B14F-4D97-AF65-F5344CB8AC3E}">
        <p14:creationId xmlns:p14="http://schemas.microsoft.com/office/powerpoint/2010/main" val="13241825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6101B01D-20B3-19F9-B406-AAFDEF5FB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2498272" y="4924025"/>
            <a:ext cx="12192000" cy="1933975"/>
          </a:xfrm>
          <a:prstGeom prst="rect">
            <a:avLst/>
          </a:prstGeom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pic>
        <p:nvPicPr>
          <p:cNvPr id="10" name="圖片 9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0662A11A-9520-9358-FC38-6B3CF93604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2836048" y="-1622070"/>
            <a:ext cx="6314140" cy="3025245"/>
          </a:xfrm>
          <a:prstGeom prst="rect">
            <a:avLst/>
          </a:prstGeom>
        </p:spPr>
      </p:pic>
      <p:pic>
        <p:nvPicPr>
          <p:cNvPr id="11" name="圖片 10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B086944B-59C8-E8C1-655D-AFF2FB358D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-964573"/>
            <a:ext cx="3189169" cy="1482270"/>
          </a:xfrm>
          <a:prstGeom prst="rect">
            <a:avLst/>
          </a:prstGeom>
          <a:noFill/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F503B0-0E92-F382-5281-E9C84C9259EC}"/>
              </a:ext>
            </a:extLst>
          </p:cNvPr>
          <p:cNvSpPr txBox="1"/>
          <p:nvPr/>
        </p:nvSpPr>
        <p:spPr>
          <a:xfrm>
            <a:off x="5080337" y="50463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實驗結果</a:t>
            </a:r>
          </a:p>
        </p:txBody>
      </p:sp>
    </p:spTree>
    <p:extLst>
      <p:ext uri="{BB962C8B-B14F-4D97-AF65-F5344CB8AC3E}">
        <p14:creationId xmlns:p14="http://schemas.microsoft.com/office/powerpoint/2010/main" val="42839831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DC736733-C65F-3F66-B6AA-BCC4FE0F3E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0" y="4924025"/>
            <a:ext cx="12192000" cy="1933975"/>
          </a:xfrm>
          <a:prstGeom prst="rect">
            <a:avLst/>
          </a:prstGeom>
        </p:spPr>
      </p:pic>
      <p:pic>
        <p:nvPicPr>
          <p:cNvPr id="4" name="圖片 3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82437B48-8782-0E6C-92DC-DEB8F0E1BE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305119" y="-1563455"/>
            <a:ext cx="6314140" cy="3025245"/>
          </a:xfrm>
          <a:prstGeom prst="rect">
            <a:avLst/>
          </a:prstGeom>
        </p:spPr>
      </p:pic>
      <p:pic>
        <p:nvPicPr>
          <p:cNvPr id="5" name="圖片 4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D6B4FA1B-DEBF-0F6F-878A-979960878C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492196"/>
            <a:ext cx="3189169" cy="1482270"/>
          </a:xfrm>
          <a:prstGeom prst="rect">
            <a:avLst/>
          </a:prstGeom>
          <a:noFill/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68CD71-7CC6-7B7A-D280-9E7DA89612DD}"/>
              </a:ext>
            </a:extLst>
          </p:cNvPr>
          <p:cNvSpPr txBox="1"/>
          <p:nvPr/>
        </p:nvSpPr>
        <p:spPr>
          <a:xfrm>
            <a:off x="1605606" y="1391787"/>
            <a:ext cx="1014941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實驗設計以及成果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實驗一：機械臂的基本控制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實驗二：將機械臂用於畫圖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實驗三：機械臂在自動運輸車上的應用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機械結構設計圖 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函數設計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下達指令的格式範例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實驗結果 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結論與未來展望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D6286F6-5227-32D7-23AF-6471B352A433}"/>
              </a:ext>
            </a:extLst>
          </p:cNvPr>
          <p:cNvSpPr txBox="1"/>
          <p:nvPr/>
        </p:nvSpPr>
        <p:spPr>
          <a:xfrm>
            <a:off x="699901" y="587000"/>
            <a:ext cx="181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21155817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6101B01D-20B3-19F9-B406-AAFDEF5FB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2498272" y="4924025"/>
            <a:ext cx="12192000" cy="1933975"/>
          </a:xfrm>
          <a:prstGeom prst="rect">
            <a:avLst/>
          </a:prstGeom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pic>
        <p:nvPicPr>
          <p:cNvPr id="10" name="圖片 9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0662A11A-9520-9358-FC38-6B3CF93604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2836048" y="-1622070"/>
            <a:ext cx="6314140" cy="3025245"/>
          </a:xfrm>
          <a:prstGeom prst="rect">
            <a:avLst/>
          </a:prstGeom>
        </p:spPr>
      </p:pic>
      <p:pic>
        <p:nvPicPr>
          <p:cNvPr id="11" name="圖片 10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B086944B-59C8-E8C1-655D-AFF2FB358D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-964573"/>
            <a:ext cx="3189169" cy="1482270"/>
          </a:xfrm>
          <a:prstGeom prst="rect">
            <a:avLst/>
          </a:prstGeom>
          <a:noFill/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F503B0-0E92-F382-5281-E9C84C9259EC}"/>
              </a:ext>
            </a:extLst>
          </p:cNvPr>
          <p:cNvSpPr txBox="1"/>
          <p:nvPr/>
        </p:nvSpPr>
        <p:spPr>
          <a:xfrm>
            <a:off x="4272424" y="504630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機械結構設計圖 </a:t>
            </a:r>
            <a:endParaRPr lang="zh-TW" altLang="en-US" sz="3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76494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6101B01D-20B3-19F9-B406-AAFDEF5FB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2498272" y="4924025"/>
            <a:ext cx="12192000" cy="1933975"/>
          </a:xfrm>
          <a:prstGeom prst="rect">
            <a:avLst/>
          </a:prstGeom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pic>
        <p:nvPicPr>
          <p:cNvPr id="10" name="圖片 9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0662A11A-9520-9358-FC38-6B3CF93604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2836048" y="-1622070"/>
            <a:ext cx="6314140" cy="3025245"/>
          </a:xfrm>
          <a:prstGeom prst="rect">
            <a:avLst/>
          </a:prstGeom>
        </p:spPr>
      </p:pic>
      <p:pic>
        <p:nvPicPr>
          <p:cNvPr id="11" name="圖片 10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B086944B-59C8-E8C1-655D-AFF2FB358D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-964573"/>
            <a:ext cx="3189169" cy="1482270"/>
          </a:xfrm>
          <a:prstGeom prst="rect">
            <a:avLst/>
          </a:prstGeom>
          <a:noFill/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F503B0-0E92-F382-5281-E9C84C9259EC}"/>
              </a:ext>
            </a:extLst>
          </p:cNvPr>
          <p:cNvSpPr txBox="1"/>
          <p:nvPr/>
        </p:nvSpPr>
        <p:spPr>
          <a:xfrm>
            <a:off x="5080337" y="50463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函數設計</a:t>
            </a:r>
            <a:endParaRPr lang="zh-TW" altLang="en-US" sz="3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47223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6101B01D-20B3-19F9-B406-AAFDEF5FB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2498272" y="4924025"/>
            <a:ext cx="12192000" cy="1933975"/>
          </a:xfrm>
          <a:prstGeom prst="rect">
            <a:avLst/>
          </a:prstGeom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pic>
        <p:nvPicPr>
          <p:cNvPr id="10" name="圖片 9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0662A11A-9520-9358-FC38-6B3CF93604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2836048" y="-1622070"/>
            <a:ext cx="6314140" cy="3025245"/>
          </a:xfrm>
          <a:prstGeom prst="rect">
            <a:avLst/>
          </a:prstGeom>
        </p:spPr>
      </p:pic>
      <p:pic>
        <p:nvPicPr>
          <p:cNvPr id="11" name="圖片 10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B086944B-59C8-E8C1-655D-AFF2FB358D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-964573"/>
            <a:ext cx="3189169" cy="1482270"/>
          </a:xfrm>
          <a:prstGeom prst="rect">
            <a:avLst/>
          </a:prstGeom>
          <a:noFill/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F503B0-0E92-F382-5281-E9C84C9259EC}"/>
              </a:ext>
            </a:extLst>
          </p:cNvPr>
          <p:cNvSpPr txBox="1"/>
          <p:nvPr/>
        </p:nvSpPr>
        <p:spPr>
          <a:xfrm>
            <a:off x="3926175" y="504630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下達指令的格式範例</a:t>
            </a:r>
          </a:p>
        </p:txBody>
      </p:sp>
    </p:spTree>
    <p:extLst>
      <p:ext uri="{BB962C8B-B14F-4D97-AF65-F5344CB8AC3E}">
        <p14:creationId xmlns:p14="http://schemas.microsoft.com/office/powerpoint/2010/main" val="3838695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6101B01D-20B3-19F9-B406-AAFDEF5FB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2498272" y="4924025"/>
            <a:ext cx="12192000" cy="1933975"/>
          </a:xfrm>
          <a:prstGeom prst="rect">
            <a:avLst/>
          </a:prstGeom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pic>
        <p:nvPicPr>
          <p:cNvPr id="10" name="圖片 9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0662A11A-9520-9358-FC38-6B3CF93604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2836048" y="-1622070"/>
            <a:ext cx="6314140" cy="3025245"/>
          </a:xfrm>
          <a:prstGeom prst="rect">
            <a:avLst/>
          </a:prstGeom>
        </p:spPr>
      </p:pic>
      <p:pic>
        <p:nvPicPr>
          <p:cNvPr id="11" name="圖片 10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B086944B-59C8-E8C1-655D-AFF2FB358D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-964573"/>
            <a:ext cx="3189169" cy="1482270"/>
          </a:xfrm>
          <a:prstGeom prst="rect">
            <a:avLst/>
          </a:prstGeom>
          <a:noFill/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F503B0-0E92-F382-5281-E9C84C9259EC}"/>
              </a:ext>
            </a:extLst>
          </p:cNvPr>
          <p:cNvSpPr txBox="1"/>
          <p:nvPr/>
        </p:nvSpPr>
        <p:spPr>
          <a:xfrm>
            <a:off x="5080337" y="50463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實驗結果</a:t>
            </a:r>
          </a:p>
        </p:txBody>
      </p:sp>
    </p:spTree>
    <p:extLst>
      <p:ext uri="{BB962C8B-B14F-4D97-AF65-F5344CB8AC3E}">
        <p14:creationId xmlns:p14="http://schemas.microsoft.com/office/powerpoint/2010/main" val="4201434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DC736733-C65F-3F66-B6AA-BCC4FE0F3E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0" y="4924025"/>
            <a:ext cx="12192000" cy="1933975"/>
          </a:xfrm>
          <a:prstGeom prst="rect">
            <a:avLst/>
          </a:prstGeom>
        </p:spPr>
      </p:pic>
      <p:pic>
        <p:nvPicPr>
          <p:cNvPr id="4" name="圖片 3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82437B48-8782-0E6C-92DC-DEB8F0E1BE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305119" y="-1563455"/>
            <a:ext cx="6314140" cy="3025245"/>
          </a:xfrm>
          <a:prstGeom prst="rect">
            <a:avLst/>
          </a:prstGeom>
        </p:spPr>
      </p:pic>
      <p:pic>
        <p:nvPicPr>
          <p:cNvPr id="5" name="圖片 4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D6B4FA1B-DEBF-0F6F-878A-979960878C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492196"/>
            <a:ext cx="3189169" cy="1482270"/>
          </a:xfrm>
          <a:prstGeom prst="rect">
            <a:avLst/>
          </a:prstGeom>
          <a:noFill/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5D059EE-B08C-A891-5027-6428BC9C170E}"/>
              </a:ext>
            </a:extLst>
          </p:cNvPr>
          <p:cNvSpPr txBox="1"/>
          <p:nvPr/>
        </p:nvSpPr>
        <p:spPr>
          <a:xfrm>
            <a:off x="1605608" y="1391310"/>
            <a:ext cx="666627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研究動機與目的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背景知識與相關研究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實驗設計以及成果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結論與未來展望</a:t>
            </a:r>
            <a:endParaRPr lang="en-US" altLang="zh-TW" sz="28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en-US" altLang="zh-TW" sz="28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未來展望</a:t>
            </a:r>
            <a:endParaRPr lang="en-US" altLang="zh-TW" sz="28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52A9377-8ABA-C064-8C18-B577C82C5FA3}"/>
              </a:ext>
            </a:extLst>
          </p:cNvPr>
          <p:cNvSpPr txBox="1"/>
          <p:nvPr/>
        </p:nvSpPr>
        <p:spPr>
          <a:xfrm>
            <a:off x="699901" y="587000"/>
            <a:ext cx="181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1021004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6101B01D-20B3-19F9-B406-AAFDEF5FB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2498272" y="4924025"/>
            <a:ext cx="12192000" cy="1933975"/>
          </a:xfrm>
          <a:prstGeom prst="rect">
            <a:avLst/>
          </a:prstGeom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pic>
        <p:nvPicPr>
          <p:cNvPr id="10" name="圖片 9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0662A11A-9520-9358-FC38-6B3CF93604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2836048" y="-1622070"/>
            <a:ext cx="6314140" cy="3025245"/>
          </a:xfrm>
          <a:prstGeom prst="rect">
            <a:avLst/>
          </a:prstGeom>
        </p:spPr>
      </p:pic>
      <p:pic>
        <p:nvPicPr>
          <p:cNvPr id="11" name="圖片 10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B086944B-59C8-E8C1-655D-AFF2FB358D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-964573"/>
            <a:ext cx="3189169" cy="1482270"/>
          </a:xfrm>
          <a:prstGeom prst="rect">
            <a:avLst/>
          </a:prstGeom>
          <a:noFill/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F503B0-0E92-F382-5281-E9C84C9259EC}"/>
              </a:ext>
            </a:extLst>
          </p:cNvPr>
          <p:cNvSpPr txBox="1"/>
          <p:nvPr/>
        </p:nvSpPr>
        <p:spPr>
          <a:xfrm>
            <a:off x="5080337" y="50463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研究目的</a:t>
            </a:r>
            <a:endParaRPr lang="en-US" altLang="zh-TW" sz="3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1870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6101B01D-20B3-19F9-B406-AAFDEF5FB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2498272" y="4924025"/>
            <a:ext cx="12192000" cy="1933975"/>
          </a:xfrm>
          <a:prstGeom prst="rect">
            <a:avLst/>
          </a:prstGeom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pic>
        <p:nvPicPr>
          <p:cNvPr id="10" name="圖片 9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0662A11A-9520-9358-FC38-6B3CF93604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2836048" y="-1622070"/>
            <a:ext cx="6314140" cy="3025245"/>
          </a:xfrm>
          <a:prstGeom prst="rect">
            <a:avLst/>
          </a:prstGeom>
        </p:spPr>
      </p:pic>
      <p:pic>
        <p:nvPicPr>
          <p:cNvPr id="11" name="圖片 10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B086944B-59C8-E8C1-655D-AFF2FB358D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-964573"/>
            <a:ext cx="3189169" cy="1482270"/>
          </a:xfrm>
          <a:prstGeom prst="rect">
            <a:avLst/>
          </a:prstGeom>
          <a:noFill/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F503B0-0E92-F382-5281-E9C84C9259EC}"/>
              </a:ext>
            </a:extLst>
          </p:cNvPr>
          <p:cNvSpPr txBox="1"/>
          <p:nvPr/>
        </p:nvSpPr>
        <p:spPr>
          <a:xfrm>
            <a:off x="5542002" y="50463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</a:p>
        </p:txBody>
      </p:sp>
    </p:spTree>
    <p:extLst>
      <p:ext uri="{BB962C8B-B14F-4D97-AF65-F5344CB8AC3E}">
        <p14:creationId xmlns:p14="http://schemas.microsoft.com/office/powerpoint/2010/main" val="28796213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6101B01D-20B3-19F9-B406-AAFDEF5FB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2498272" y="4924025"/>
            <a:ext cx="12192000" cy="1933975"/>
          </a:xfrm>
          <a:prstGeom prst="rect">
            <a:avLst/>
          </a:prstGeom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pic>
        <p:nvPicPr>
          <p:cNvPr id="10" name="圖片 9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0662A11A-9520-9358-FC38-6B3CF93604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2836048" y="-1622070"/>
            <a:ext cx="6314140" cy="3025245"/>
          </a:xfrm>
          <a:prstGeom prst="rect">
            <a:avLst/>
          </a:prstGeom>
        </p:spPr>
      </p:pic>
      <p:pic>
        <p:nvPicPr>
          <p:cNvPr id="11" name="圖片 10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B086944B-59C8-E8C1-655D-AFF2FB358D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-964573"/>
            <a:ext cx="3189169" cy="1482270"/>
          </a:xfrm>
          <a:prstGeom prst="rect">
            <a:avLst/>
          </a:prstGeom>
          <a:noFill/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F503B0-0E92-F382-5281-E9C84C9259EC}"/>
              </a:ext>
            </a:extLst>
          </p:cNvPr>
          <p:cNvSpPr txBox="1"/>
          <p:nvPr/>
        </p:nvSpPr>
        <p:spPr>
          <a:xfrm>
            <a:off x="5080337" y="50463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未來展望</a:t>
            </a:r>
          </a:p>
        </p:txBody>
      </p:sp>
    </p:spTree>
    <p:extLst>
      <p:ext uri="{BB962C8B-B14F-4D97-AF65-F5344CB8AC3E}">
        <p14:creationId xmlns:p14="http://schemas.microsoft.com/office/powerpoint/2010/main" val="31739830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pic>
        <p:nvPicPr>
          <p:cNvPr id="2" name="圖片 1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167C80CF-CDC0-1603-D553-89582E280A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2498272" y="4924025"/>
            <a:ext cx="12192000" cy="1933975"/>
          </a:xfrm>
          <a:prstGeom prst="rect">
            <a:avLst/>
          </a:prstGeom>
        </p:spPr>
      </p:pic>
      <p:pic>
        <p:nvPicPr>
          <p:cNvPr id="6" name="圖片 5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84ACE810-2C18-CFBA-8172-30AC6D8FAC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2836048" y="-1563455"/>
            <a:ext cx="6314140" cy="3025245"/>
          </a:xfrm>
          <a:prstGeom prst="rect">
            <a:avLst/>
          </a:prstGeom>
        </p:spPr>
      </p:pic>
      <p:pic>
        <p:nvPicPr>
          <p:cNvPr id="7" name="圖片 6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F5CCD7D2-10FA-9445-7CED-577298D524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-964573"/>
            <a:ext cx="3189169" cy="1482270"/>
          </a:xfrm>
          <a:prstGeom prst="rect">
            <a:avLst/>
          </a:prstGeom>
          <a:noFill/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BEC93B9-C145-565A-E9A1-FF7ECB2B27A5}"/>
              </a:ext>
            </a:extLst>
          </p:cNvPr>
          <p:cNvSpPr txBox="1"/>
          <p:nvPr/>
        </p:nvSpPr>
        <p:spPr>
          <a:xfrm>
            <a:off x="699902" y="414594"/>
            <a:ext cx="1811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7668FC9-AD29-C177-CAB8-E5A73B3D5DCA}"/>
              </a:ext>
            </a:extLst>
          </p:cNvPr>
          <p:cNvSpPr txBox="1"/>
          <p:nvPr/>
        </p:nvSpPr>
        <p:spPr>
          <a:xfrm>
            <a:off x="1605748" y="-6816575"/>
            <a:ext cx="11141679" cy="1905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研究動機與目的</a:t>
            </a:r>
            <a:endParaRPr lang="en-US" altLang="zh-TW" sz="28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研究動機</a:t>
            </a:r>
            <a:endParaRPr lang="en-US" altLang="zh-TW" sz="28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研究目的</a:t>
            </a:r>
            <a:endParaRPr lang="en-US" altLang="zh-TW" sz="28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背景知識與相關研究</a:t>
            </a:r>
            <a:endParaRPr lang="en-US" altLang="zh-TW" sz="28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背景知識</a:t>
            </a:r>
            <a:endParaRPr lang="en-US" altLang="zh-TW" sz="28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大型語言模型的研究現況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智慧機器與人工智慧物聯網的應用場景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3D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列印技術的發展現況</a:t>
            </a:r>
            <a:endParaRPr lang="en-US" altLang="zh-TW" sz="28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文獻回顧</a:t>
            </a:r>
            <a:endParaRPr lang="en-US" altLang="zh-TW" sz="28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大型語言模型及其在程式碼生成與機器控制上的應用</a:t>
            </a:r>
            <a:endParaRPr lang="en-US" altLang="zh-TW" sz="28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運動學研究與機器人控制</a:t>
            </a:r>
            <a:endParaRPr lang="en-US" altLang="zh-TW" sz="28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3D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列印應用於機器人製作的相關文獻</a:t>
            </a:r>
            <a:endParaRPr lang="en-US" altLang="zh-TW" sz="28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endParaRPr lang="en-US" altLang="zh-TW" sz="28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硬體設計流程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模型設計軟體：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Autodesk Fusion 360</a:t>
            </a: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檔案輸出格式：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STL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Stereolithography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3D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列印機：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Creality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K1 MAX</a:t>
            </a:r>
            <a:endParaRPr lang="en-US" altLang="zh-TW" sz="28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運動學開發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運動模擬環境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順向運動學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逆向運動學</a:t>
            </a:r>
            <a:endParaRPr lang="en-US" altLang="zh-TW" sz="28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大型語言模型開發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OpenAI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與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GPT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模型使用流程</a:t>
            </a:r>
            <a:endParaRPr lang="en-US" altLang="zh-TW" sz="28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系統架構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系統架構與流程</a:t>
            </a:r>
            <a:endParaRPr lang="en-US" altLang="zh-TW" sz="28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實驗設計與成果</a:t>
            </a:r>
            <a:endParaRPr lang="en-US" altLang="zh-TW" sz="28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實驗一：機械臂的基本控制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機械結構設計圖 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函數設計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下達指令的格式範例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實驗結果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實驗二：將機械臂用於畫圖機械結構設計圖 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函數設計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下達指令的格式範例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實驗結果</a:t>
            </a:r>
            <a:endParaRPr lang="en-US" altLang="zh-TW" sz="28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實驗三：機械臂在自動運輸車上的應用機械結構設計圖 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函數設計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下達指令的格式範例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實驗結果</a:t>
            </a:r>
            <a:endParaRPr lang="en-US" altLang="zh-TW" sz="28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endParaRPr lang="en-US" altLang="zh-TW" sz="28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結論與未來展望</a:t>
            </a:r>
            <a:endParaRPr lang="en-US" altLang="zh-TW" sz="28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en-US" altLang="zh-TW" sz="28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未來展望</a:t>
            </a:r>
            <a:endParaRPr lang="en-US" altLang="zh-TW" sz="28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48274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780FEAF-2C8C-4CB8-8DF8-E4BA8C9365FD}"/>
              </a:ext>
            </a:extLst>
          </p:cNvPr>
          <p:cNvSpPr txBox="1"/>
          <p:nvPr/>
        </p:nvSpPr>
        <p:spPr>
          <a:xfrm>
            <a:off x="2762864" y="1166842"/>
            <a:ext cx="6666272" cy="2520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研究動機與目的</a:t>
            </a:r>
            <a:endParaRPr lang="en-US" altLang="zh-TW" sz="32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32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研究動機</a:t>
            </a:r>
            <a:endParaRPr lang="en-US" altLang="zh-TW" sz="32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32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研究目的</a:t>
            </a:r>
            <a:endParaRPr lang="en-US" altLang="zh-TW" sz="32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背景知識與相關研究</a:t>
            </a:r>
            <a:endParaRPr lang="en-US" altLang="zh-TW" sz="32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32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背景知識</a:t>
            </a:r>
            <a:endParaRPr lang="en-US" altLang="zh-TW" sz="32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大型語言模型的研究現況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智慧機器與人工智慧物聯網的應用場景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3D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列印技術的發展現況</a:t>
            </a:r>
            <a:endParaRPr lang="en-US" altLang="zh-TW" sz="32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32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文獻回顧</a:t>
            </a:r>
            <a:endParaRPr lang="en-US" altLang="zh-TW" sz="32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大型語言模型及其在程式碼生成與機器控制上的應用</a:t>
            </a:r>
            <a:endParaRPr lang="en-US" altLang="zh-TW" sz="32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運動學研究與機器人控制</a:t>
            </a:r>
            <a:endParaRPr lang="en-US" altLang="zh-TW" sz="32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3D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列印應用於機器人製作的相關文獻</a:t>
            </a:r>
            <a:endParaRPr lang="en-US" altLang="zh-TW" sz="32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endParaRPr lang="en-US" altLang="zh-TW" sz="32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硬體設計流程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模型設計軟體：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Autodesk Fusion 360</a:t>
            </a: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檔案輸出格式：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STL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Stereolithography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3D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列印機：</a:t>
            </a:r>
            <a:r>
              <a:rPr lang="en-US" altLang="zh-TW" sz="32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Creality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K1 MAX</a:t>
            </a:r>
            <a:endParaRPr lang="en-US" altLang="zh-TW" sz="32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運動學開發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運動模擬環境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順向運動學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逆向運動學</a:t>
            </a:r>
            <a:endParaRPr lang="en-US" altLang="zh-TW" sz="32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大型語言模型開發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OpenAI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與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GPT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模型使用流程</a:t>
            </a:r>
            <a:endParaRPr lang="en-US" altLang="zh-TW" sz="32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系統架構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系統架構與流程</a:t>
            </a:r>
            <a:endParaRPr lang="en-US" altLang="zh-TW" sz="32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實驗設計與成果</a:t>
            </a:r>
            <a:endParaRPr lang="en-US" altLang="zh-TW" sz="32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實驗一：機械臂的基本控制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機械結構設計圖 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函數設計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下達指令的格式範例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實驗結果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實驗二：將機械臂用於畫圖機械結構設計圖 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函數設計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下達指令的格式範例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實驗結果</a:t>
            </a:r>
            <a:endParaRPr lang="en-US" altLang="zh-TW" sz="32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實驗三：機械臂在自動運輸車上的應用機械結構設計圖 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函數設計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下達指令的格式範例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實驗結果</a:t>
            </a:r>
            <a:endParaRPr lang="en-US" altLang="zh-TW" sz="32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endParaRPr lang="en-US" altLang="zh-TW" sz="32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結論與未來展望</a:t>
            </a:r>
            <a:endParaRPr lang="en-US" altLang="zh-TW" sz="32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en-US" altLang="zh-TW" sz="32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未來展望</a:t>
            </a:r>
            <a:endParaRPr lang="en-US" altLang="zh-TW" sz="32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16727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DC736733-C65F-3F66-B6AA-BCC4FE0F3E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0" y="4924025"/>
            <a:ext cx="12192000" cy="1933975"/>
          </a:xfrm>
          <a:prstGeom prst="rect">
            <a:avLst/>
          </a:prstGeom>
        </p:spPr>
      </p:pic>
      <p:pic>
        <p:nvPicPr>
          <p:cNvPr id="4" name="圖片 3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82437B48-8782-0E6C-92DC-DEB8F0E1BE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305119" y="-1563455"/>
            <a:ext cx="6314140" cy="3025245"/>
          </a:xfrm>
          <a:prstGeom prst="rect">
            <a:avLst/>
          </a:prstGeom>
        </p:spPr>
      </p:pic>
      <p:pic>
        <p:nvPicPr>
          <p:cNvPr id="5" name="圖片 4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D6B4FA1B-DEBF-0F6F-878A-979960878C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492196"/>
            <a:ext cx="3189169" cy="1482270"/>
          </a:xfrm>
          <a:prstGeom prst="rect">
            <a:avLst/>
          </a:prstGeom>
          <a:noFill/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68CD71-7CC6-7B7A-D280-9E7DA89612DD}"/>
              </a:ext>
            </a:extLst>
          </p:cNvPr>
          <p:cNvSpPr txBox="1"/>
          <p:nvPr/>
        </p:nvSpPr>
        <p:spPr>
          <a:xfrm>
            <a:off x="1605607" y="1391787"/>
            <a:ext cx="88162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研究動機與目的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背景知識與相關研究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背景知識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文獻回顧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實驗設計以及成果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結論與未來展望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62FBC71-2907-C995-7896-1F2F7DE34E2F}"/>
              </a:ext>
            </a:extLst>
          </p:cNvPr>
          <p:cNvSpPr txBox="1"/>
          <p:nvPr/>
        </p:nvSpPr>
        <p:spPr>
          <a:xfrm>
            <a:off x="699901" y="587000"/>
            <a:ext cx="181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1696796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DC736733-C65F-3F66-B6AA-BCC4FE0F3E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0" y="4924025"/>
            <a:ext cx="12192000" cy="1933975"/>
          </a:xfrm>
          <a:prstGeom prst="rect">
            <a:avLst/>
          </a:prstGeom>
        </p:spPr>
      </p:pic>
      <p:pic>
        <p:nvPicPr>
          <p:cNvPr id="4" name="圖片 3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82437B48-8782-0E6C-92DC-DEB8F0E1BE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305119" y="-1563455"/>
            <a:ext cx="6314140" cy="3025245"/>
          </a:xfrm>
          <a:prstGeom prst="rect">
            <a:avLst/>
          </a:prstGeom>
        </p:spPr>
      </p:pic>
      <p:pic>
        <p:nvPicPr>
          <p:cNvPr id="5" name="圖片 4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D6B4FA1B-DEBF-0F6F-878A-979960878C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492196"/>
            <a:ext cx="3189169" cy="1482270"/>
          </a:xfrm>
          <a:prstGeom prst="rect">
            <a:avLst/>
          </a:prstGeom>
          <a:noFill/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68CD71-7CC6-7B7A-D280-9E7DA89612DD}"/>
              </a:ext>
            </a:extLst>
          </p:cNvPr>
          <p:cNvSpPr txBox="1"/>
          <p:nvPr/>
        </p:nvSpPr>
        <p:spPr>
          <a:xfrm>
            <a:off x="1605607" y="1391787"/>
            <a:ext cx="881620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研究動機與目的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背景知識與相關研究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背景知識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大型語言模型的研究現況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智慧機器與人工智慧物聯網的應用場景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85900" lvl="2" indent="-571500">
              <a:buFont typeface="標楷體" panose="03000509000000000000" pitchFamily="65" charset="-120"/>
              <a:buChar char="–"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3D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列印技術的發展現況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文獻回顧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實驗設計以及成果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結論與未來展望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EE29A46-EDE0-4598-6473-FFC0793DB05A}"/>
              </a:ext>
            </a:extLst>
          </p:cNvPr>
          <p:cNvSpPr txBox="1"/>
          <p:nvPr/>
        </p:nvSpPr>
        <p:spPr>
          <a:xfrm>
            <a:off x="699901" y="587000"/>
            <a:ext cx="181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2704159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6101B01D-20B3-19F9-B406-AAFDEF5FB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2498272" y="4924025"/>
            <a:ext cx="12192000" cy="1933975"/>
          </a:xfrm>
          <a:prstGeom prst="rect">
            <a:avLst/>
          </a:prstGeom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pic>
        <p:nvPicPr>
          <p:cNvPr id="10" name="圖片 9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0662A11A-9520-9358-FC38-6B3CF93604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2836048" y="-1622070"/>
            <a:ext cx="6314140" cy="3025245"/>
          </a:xfrm>
          <a:prstGeom prst="rect">
            <a:avLst/>
          </a:prstGeom>
        </p:spPr>
      </p:pic>
      <p:pic>
        <p:nvPicPr>
          <p:cNvPr id="11" name="圖片 10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B086944B-59C8-E8C1-655D-AFF2FB358D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-964573"/>
            <a:ext cx="3189169" cy="1482270"/>
          </a:xfrm>
          <a:prstGeom prst="rect">
            <a:avLst/>
          </a:prstGeom>
          <a:noFill/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F503B0-0E92-F382-5281-E9C84C9259EC}"/>
              </a:ext>
            </a:extLst>
          </p:cNvPr>
          <p:cNvSpPr txBox="1"/>
          <p:nvPr/>
        </p:nvSpPr>
        <p:spPr>
          <a:xfrm>
            <a:off x="3464510" y="504630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大型語言模型的研究現況</a:t>
            </a:r>
            <a:endParaRPr lang="en-US" altLang="zh-TW" sz="3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62469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6101B01D-20B3-19F9-B406-AAFDEF5FB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2498272" y="4924025"/>
            <a:ext cx="12192000" cy="1933975"/>
          </a:xfrm>
          <a:prstGeom prst="rect">
            <a:avLst/>
          </a:prstGeom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pic>
        <p:nvPicPr>
          <p:cNvPr id="10" name="圖片 9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0662A11A-9520-9358-FC38-6B3CF93604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2836048" y="-1622070"/>
            <a:ext cx="6314140" cy="3025245"/>
          </a:xfrm>
          <a:prstGeom prst="rect">
            <a:avLst/>
          </a:prstGeom>
        </p:spPr>
      </p:pic>
      <p:pic>
        <p:nvPicPr>
          <p:cNvPr id="11" name="圖片 10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B086944B-59C8-E8C1-655D-AFF2FB358D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-964573"/>
            <a:ext cx="3189169" cy="1482270"/>
          </a:xfrm>
          <a:prstGeom prst="rect">
            <a:avLst/>
          </a:prstGeom>
          <a:noFill/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F503B0-0E92-F382-5281-E9C84C9259EC}"/>
              </a:ext>
            </a:extLst>
          </p:cNvPr>
          <p:cNvSpPr txBox="1"/>
          <p:nvPr/>
        </p:nvSpPr>
        <p:spPr>
          <a:xfrm>
            <a:off x="2079516" y="504630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智慧機器與人工智慧物聯網的應用場景</a:t>
            </a:r>
            <a:endParaRPr lang="en-US" altLang="zh-TW" sz="3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33264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1470</Words>
  <Application>Microsoft Office PowerPoint</Application>
  <PresentationFormat>寬螢幕</PresentationFormat>
  <Paragraphs>351</Paragraphs>
  <Slides>53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59" baseType="lpstr">
      <vt:lpstr>清松手寫體1-Medium</vt:lpstr>
      <vt:lpstr>標楷體</vt:lpstr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蔡時富 (111526001)</dc:creator>
  <cp:lastModifiedBy>蔡時富 (111526001)</cp:lastModifiedBy>
  <cp:revision>31</cp:revision>
  <dcterms:created xsi:type="dcterms:W3CDTF">2024-06-17T05:20:27Z</dcterms:created>
  <dcterms:modified xsi:type="dcterms:W3CDTF">2024-06-17T09:46:10Z</dcterms:modified>
</cp:coreProperties>
</file>