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63" r:id="rId3"/>
    <p:sldId id="268" r:id="rId4"/>
    <p:sldId id="282" r:id="rId5"/>
    <p:sldId id="317" r:id="rId6"/>
    <p:sldId id="283" r:id="rId7"/>
    <p:sldId id="270" r:id="rId8"/>
    <p:sldId id="269" r:id="rId9"/>
    <p:sldId id="284" r:id="rId10"/>
    <p:sldId id="318" r:id="rId11"/>
    <p:sldId id="285" r:id="rId12"/>
    <p:sldId id="286" r:id="rId13"/>
    <p:sldId id="271" r:id="rId14"/>
    <p:sldId id="287" r:id="rId15"/>
    <p:sldId id="288" r:id="rId16"/>
    <p:sldId id="289" r:id="rId17"/>
    <p:sldId id="272" r:id="rId18"/>
    <p:sldId id="290" r:id="rId19"/>
    <p:sldId id="291" r:id="rId20"/>
    <p:sldId id="292" r:id="rId21"/>
    <p:sldId id="293" r:id="rId22"/>
    <p:sldId id="273" r:id="rId23"/>
    <p:sldId id="294" r:id="rId24"/>
    <p:sldId id="295" r:id="rId25"/>
    <p:sldId id="296" r:id="rId26"/>
    <p:sldId id="274" r:id="rId27"/>
    <p:sldId id="297" r:id="rId28"/>
    <p:sldId id="298" r:id="rId29"/>
    <p:sldId id="299" r:id="rId30"/>
    <p:sldId id="275" r:id="rId31"/>
    <p:sldId id="300" r:id="rId32"/>
    <p:sldId id="301" r:id="rId33"/>
    <p:sldId id="276" r:id="rId34"/>
    <p:sldId id="302" r:id="rId35"/>
    <p:sldId id="277" r:id="rId36"/>
    <p:sldId id="278" r:id="rId37"/>
    <p:sldId id="303" r:id="rId38"/>
    <p:sldId id="304" r:id="rId39"/>
    <p:sldId id="305" r:id="rId40"/>
    <p:sldId id="306" r:id="rId41"/>
    <p:sldId id="279" r:id="rId42"/>
    <p:sldId id="307" r:id="rId43"/>
    <p:sldId id="308" r:id="rId44"/>
    <p:sldId id="309" r:id="rId45"/>
    <p:sldId id="310" r:id="rId46"/>
    <p:sldId id="280" r:id="rId47"/>
    <p:sldId id="311" r:id="rId48"/>
    <p:sldId id="312" r:id="rId49"/>
    <p:sldId id="313" r:id="rId50"/>
    <p:sldId id="314" r:id="rId51"/>
    <p:sldId id="281" r:id="rId52"/>
    <p:sldId id="315" r:id="rId53"/>
    <p:sldId id="316" r:id="rId54"/>
    <p:sldId id="258" r:id="rId55"/>
    <p:sldId id="267" r:id="rId5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0" autoAdjust="0"/>
    <p:restoredTop sz="94660"/>
  </p:normalViewPr>
  <p:slideViewPr>
    <p:cSldViewPr snapToGrid="0">
      <p:cViewPr>
        <p:scale>
          <a:sx n="87" d="100"/>
          <a:sy n="87" d="100"/>
        </p:scale>
        <p:origin x="2256" y="1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0576-A0F2-4F14-8DA7-490B7F2E19E8}" type="datetimeFigureOut">
              <a:rPr lang="zh-TW" altLang="en-US" smtClean="0"/>
              <a:t>2024/6/17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540BD-4D62-42AA-84E2-68A1E10CED05}" type="slidenum">
              <a:rPr lang="zh-TW" altLang="en-US" smtClean="0"/>
              <a:t>‹#›</a:t>
            </a:fld>
            <a:endParaRPr lang="zh-TW" altLang="en-US"/>
          </a:p>
        </p:txBody>
      </p:sp>
    </p:spTree>
    <p:extLst>
      <p:ext uri="{BB962C8B-B14F-4D97-AF65-F5344CB8AC3E}">
        <p14:creationId xmlns:p14="http://schemas.microsoft.com/office/powerpoint/2010/main" val="138154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BD1CA-1D05-80F2-3FB7-4AF19E6D8E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547DBA4-44EE-AB07-F815-3F7601928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A4076D-EA72-FF43-1C64-38AC65FD2E65}"/>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5" name="頁尾版面配置區 4">
            <a:extLst>
              <a:ext uri="{FF2B5EF4-FFF2-40B4-BE49-F238E27FC236}">
                <a16:creationId xmlns:a16="http://schemas.microsoft.com/office/drawing/2014/main" id="{29362B49-B64A-DF52-1EDB-C26968B87D5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19590F-1CBF-C7CF-C6B8-84239B9BA92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22929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0BA4C2-2ED6-CF90-87B4-9E1D3B8958B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B7BC4F1-C7EA-B8D5-988A-1553DC54240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DB2C053-CADA-60FC-B0A7-ED172775C101}"/>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5" name="頁尾版面配置區 4">
            <a:extLst>
              <a:ext uri="{FF2B5EF4-FFF2-40B4-BE49-F238E27FC236}">
                <a16:creationId xmlns:a16="http://schemas.microsoft.com/office/drawing/2014/main" id="{86A864F2-CE6A-A8CE-CC7A-79C05D1D42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B0940B-10DA-6897-4882-4DBE7AB11D5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2976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CE235C6-6061-70C5-59F7-B6CCFB26089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B64EA4D-DBFD-9188-6B76-5C169072E12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82D39D-D942-4733-C76F-9DB16FFC4B1B}"/>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5" name="頁尾版面配置區 4">
            <a:extLst>
              <a:ext uri="{FF2B5EF4-FFF2-40B4-BE49-F238E27FC236}">
                <a16:creationId xmlns:a16="http://schemas.microsoft.com/office/drawing/2014/main" id="{7B0BB31D-EF9B-B806-8F45-1E53D14DBF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63406B3-A75A-00F1-D772-772B72B7E0BE}"/>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554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CCEAFA-A0A2-F6AA-5399-8177A69D50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9419CCB-3B67-A475-9127-561B0D8CECA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06491E-B4DA-E090-574F-BB796358DC11}"/>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5" name="頁尾版面配置區 4">
            <a:extLst>
              <a:ext uri="{FF2B5EF4-FFF2-40B4-BE49-F238E27FC236}">
                <a16:creationId xmlns:a16="http://schemas.microsoft.com/office/drawing/2014/main" id="{277194B9-C135-12FF-292D-5CE0B02D73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08BF37-AD16-C464-AC2E-1D6698081A85}"/>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53211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DD60D6-94E8-F76C-A4AE-BF958789368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0EF63DB-22F7-8A7E-F35D-B422E1636F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B3C7FBB-1A49-DF5D-7B32-AE013F714C14}"/>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5" name="頁尾版面配置區 4">
            <a:extLst>
              <a:ext uri="{FF2B5EF4-FFF2-40B4-BE49-F238E27FC236}">
                <a16:creationId xmlns:a16="http://schemas.microsoft.com/office/drawing/2014/main" id="{E4697D95-74FD-76A4-A38B-CC14D4A134F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2765AE-A800-240C-6A5F-1B707898746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6382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41F288-90A0-50B8-3DFF-0D7CB0787C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62D844-07DA-0CB8-4BFD-41EA68195E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DF0E093-C0F0-79FE-2767-07FDD6EB47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48875FB-B7E2-9507-BFA6-3323976E451C}"/>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6" name="頁尾版面配置區 5">
            <a:extLst>
              <a:ext uri="{FF2B5EF4-FFF2-40B4-BE49-F238E27FC236}">
                <a16:creationId xmlns:a16="http://schemas.microsoft.com/office/drawing/2014/main" id="{52ED1771-6080-54CC-0256-9814780AAF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D7C98F0-2FCB-EAC4-BF3F-AA1F7FE2AC1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419947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2B572-E3B4-D2DA-AAE5-6BF5104428A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023553-3090-A8B3-9EC0-DF178763C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2E976B6-D516-44A5-F927-5A00A1962A0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48DE958-18AE-9F50-0638-6F4EE3F5E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86512AF-C19E-4779-9F65-6253B58DB46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72CCF9C-B6E9-D513-32DA-FE1F40375163}"/>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8" name="頁尾版面配置區 7">
            <a:extLst>
              <a:ext uri="{FF2B5EF4-FFF2-40B4-BE49-F238E27FC236}">
                <a16:creationId xmlns:a16="http://schemas.microsoft.com/office/drawing/2014/main" id="{796C7378-FC24-1383-B0E7-F4F141C9511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4CCEDC-F238-6070-8519-B95FF230841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68419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F31D9-9BAB-2A6C-FA6A-CCA68F8BDD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3B25D0-2BA2-9B0A-D9E1-A42A868CD43E}"/>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4" name="頁尾版面配置區 3">
            <a:extLst>
              <a:ext uri="{FF2B5EF4-FFF2-40B4-BE49-F238E27FC236}">
                <a16:creationId xmlns:a16="http://schemas.microsoft.com/office/drawing/2014/main" id="{9C973B25-2C59-6837-AE8E-5953B6F535F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89A4292-766C-D895-FAEF-06E9BF547081}"/>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36532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D236F5-A447-51F8-9C05-25247F523397}"/>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3" name="頁尾版面配置區 2">
            <a:extLst>
              <a:ext uri="{FF2B5EF4-FFF2-40B4-BE49-F238E27FC236}">
                <a16:creationId xmlns:a16="http://schemas.microsoft.com/office/drawing/2014/main" id="{83B466CF-A480-F1CC-2C0C-00F7D755034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1D3CB7E-8D21-04C6-0AD0-FCE8A3917B3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5961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71A815-E29B-1F24-6F6C-CB38191DE12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1756FC1-035D-A18B-20DB-AD75FA0AD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644C6D9-503B-E6F3-0042-D395CFE3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EEE8AC1-4E5F-DDB4-1144-92B20E9B330D}"/>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6" name="頁尾版面配置區 5">
            <a:extLst>
              <a:ext uri="{FF2B5EF4-FFF2-40B4-BE49-F238E27FC236}">
                <a16:creationId xmlns:a16="http://schemas.microsoft.com/office/drawing/2014/main" id="{255ECA71-6ED5-29E1-E7A8-CBCDB5307C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6CC6EB-BFC2-EA96-DFF0-F319735B24E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49917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037F8-59EA-D1AD-27AA-B7547F0B75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3605B72-95E6-F26B-EBC3-EF1FEAFEA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35062BB-D9AD-298D-84C4-9FAA315FF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7A55F5-1B11-C9E3-4F9A-A077782E5A7F}"/>
              </a:ext>
            </a:extLst>
          </p:cNvPr>
          <p:cNvSpPr>
            <a:spLocks noGrp="1"/>
          </p:cNvSpPr>
          <p:nvPr>
            <p:ph type="dt" sz="half" idx="10"/>
          </p:nvPr>
        </p:nvSpPr>
        <p:spPr/>
        <p:txBody>
          <a:bodyPr/>
          <a:lstStyle/>
          <a:p>
            <a:fld id="{EC6AFD83-616E-4A9C-88BD-3353120CC8AD}" type="datetimeFigureOut">
              <a:rPr lang="zh-TW" altLang="en-US" smtClean="0"/>
              <a:t>2024/6/17</a:t>
            </a:fld>
            <a:endParaRPr lang="zh-TW" altLang="en-US"/>
          </a:p>
        </p:txBody>
      </p:sp>
      <p:sp>
        <p:nvSpPr>
          <p:cNvPr id="6" name="頁尾版面配置區 5">
            <a:extLst>
              <a:ext uri="{FF2B5EF4-FFF2-40B4-BE49-F238E27FC236}">
                <a16:creationId xmlns:a16="http://schemas.microsoft.com/office/drawing/2014/main" id="{19607C29-D53E-9DAC-D84C-1E1434590BE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9FF23B-3F61-7ABC-AFD2-A3BAD4FC51E2}"/>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12846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2DD5FD6-2598-BB58-0847-AF1ACF638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1015C9D-3474-F4DE-6C6A-5427F9D04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AA6D766-C84B-B5F3-1B19-D17BD6C855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6AFD83-616E-4A9C-88BD-3353120CC8AD}" type="datetimeFigureOut">
              <a:rPr lang="zh-TW" altLang="en-US" smtClean="0"/>
              <a:t>2024/6/17</a:t>
            </a:fld>
            <a:endParaRPr lang="zh-TW" altLang="en-US"/>
          </a:p>
        </p:txBody>
      </p:sp>
      <p:sp>
        <p:nvSpPr>
          <p:cNvPr id="5" name="頁尾版面配置區 4">
            <a:extLst>
              <a:ext uri="{FF2B5EF4-FFF2-40B4-BE49-F238E27FC236}">
                <a16:creationId xmlns:a16="http://schemas.microsoft.com/office/drawing/2014/main" id="{13C0C994-8A8F-87C8-8CB4-D268FD55E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C1ABF67-5132-D979-DADC-C16428C51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7369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id="{ACF6178C-4EDE-44AB-0CD0-81BA25FDD094}"/>
              </a:ext>
            </a:extLst>
          </p:cNvPr>
          <p:cNvSpPr txBox="1"/>
          <p:nvPr/>
        </p:nvSpPr>
        <p:spPr>
          <a:xfrm>
            <a:off x="121019" y="2207483"/>
            <a:ext cx="11949962" cy="1384995"/>
          </a:xfrm>
          <a:prstGeom prst="rect">
            <a:avLst/>
          </a:prstGeom>
          <a:noFill/>
        </p:spPr>
        <p:txBody>
          <a:bodyPr wrap="square" rtlCol="0">
            <a:spAutoFit/>
          </a:bodyPr>
          <a:lstStyle/>
          <a:p>
            <a:pPr algn="ctr"/>
            <a:r>
              <a:rPr lang="zh-TW" altLang="en-US" sz="2800" b="1" dirty="0">
                <a:latin typeface="標楷體" panose="03000509000000000000" pitchFamily="65" charset="-120"/>
                <a:ea typeface="標楷體" panose="03000509000000000000" pitchFamily="65" charset="-120"/>
              </a:rPr>
              <a:t>使用大型語言模型進行機器控制指令的自動化生成</a:t>
            </a:r>
            <a:endParaRPr lang="en-US" altLang="zh-TW" sz="2800" b="1" dirty="0">
              <a:latin typeface="標楷體" panose="03000509000000000000" pitchFamily="65" charset="-120"/>
              <a:ea typeface="標楷體" panose="03000509000000000000" pitchFamily="65" charset="-120"/>
            </a:endParaRPr>
          </a:p>
          <a:p>
            <a:pPr algn="ctr"/>
            <a:r>
              <a:rPr lang="en-US" altLang="zh-TW" sz="2800" b="1" dirty="0">
                <a:latin typeface="標楷體" panose="03000509000000000000" pitchFamily="65" charset="-120"/>
                <a:ea typeface="標楷體" panose="03000509000000000000" pitchFamily="65" charset="-120"/>
              </a:rPr>
              <a:t>Automated Generation of Machine Control Commands Using Large Language Models</a:t>
            </a:r>
            <a:endParaRPr lang="zh-TW" altLang="en-US" sz="2800" b="1"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124D2B25-6B63-48C6-D407-CE5CCF811592}"/>
              </a:ext>
            </a:extLst>
          </p:cNvPr>
          <p:cNvSpPr txBox="1"/>
          <p:nvPr/>
        </p:nvSpPr>
        <p:spPr>
          <a:xfrm>
            <a:off x="3656646" y="4293879"/>
            <a:ext cx="4845230" cy="830997"/>
          </a:xfrm>
          <a:prstGeom prst="rect">
            <a:avLst/>
          </a:prstGeom>
          <a:noFill/>
        </p:spPr>
        <p:txBody>
          <a:bodyPr wrap="square" rtlCol="0">
            <a:spAutoFit/>
          </a:bodyPr>
          <a:lstStyle/>
          <a:p>
            <a:pPr algn="ctr"/>
            <a:r>
              <a:rPr lang="zh-TW" altLang="en-US" sz="2400" dirty="0">
                <a:latin typeface="標楷體" panose="03000509000000000000" pitchFamily="65" charset="-120"/>
                <a:ea typeface="標楷體" panose="03000509000000000000" pitchFamily="65" charset="-120"/>
              </a:rPr>
              <a:t>研究生：蔡時富</a:t>
            </a:r>
            <a:endParaRPr lang="en-US" altLang="zh-TW" sz="2400" dirty="0">
              <a:latin typeface="標楷體" panose="03000509000000000000" pitchFamily="65" charset="-120"/>
              <a:ea typeface="標楷體" panose="03000509000000000000" pitchFamily="65" charset="-120"/>
            </a:endParaRPr>
          </a:p>
          <a:p>
            <a:pPr algn="ctr"/>
            <a:r>
              <a:rPr lang="zh-TW" altLang="en-US" sz="2400" dirty="0">
                <a:latin typeface="標楷體" panose="03000509000000000000" pitchFamily="65" charset="-120"/>
                <a:ea typeface="標楷體" panose="03000509000000000000" pitchFamily="65" charset="-120"/>
              </a:rPr>
              <a:t>指導教授：蘇木春</a:t>
            </a:r>
          </a:p>
        </p:txBody>
      </p:sp>
    </p:spTree>
    <p:extLst>
      <p:ext uri="{BB962C8B-B14F-4D97-AF65-F5344CB8AC3E}">
        <p14:creationId xmlns:p14="http://schemas.microsoft.com/office/powerpoint/2010/main" val="31239435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464510" y="504630"/>
            <a:ext cx="5262979"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大型語言模型的研究現況</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1465" y="1700155"/>
            <a:ext cx="10395108" cy="3416320"/>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BERT</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Bidirectional Encoder Representations from Transformers</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BERT </a:t>
            </a:r>
            <a:r>
              <a:rPr lang="zh-TW" altLang="en-US" sz="2400" dirty="0">
                <a:latin typeface="標楷體" panose="03000509000000000000" pitchFamily="65" charset="-120"/>
                <a:ea typeface="標楷體" panose="03000509000000000000" pitchFamily="65" charset="-120"/>
              </a:rPr>
              <a:t>是一個雙向的 </a:t>
            </a:r>
            <a:r>
              <a:rPr lang="en-US" altLang="zh-TW" sz="2400" dirty="0">
                <a:latin typeface="標楷體" panose="03000509000000000000" pitchFamily="65" charset="-120"/>
                <a:ea typeface="標楷體" panose="03000509000000000000" pitchFamily="65" charset="-120"/>
              </a:rPr>
              <a:t>Transformer </a:t>
            </a:r>
            <a:r>
              <a:rPr lang="zh-TW" altLang="en-US" sz="2400" dirty="0">
                <a:latin typeface="標楷體" panose="03000509000000000000" pitchFamily="65" charset="-120"/>
                <a:ea typeface="標楷體" panose="03000509000000000000" pitchFamily="65" charset="-120"/>
              </a:rPr>
              <a:t>模型，通過預訓練和微調，在多項自然語言處理任務上表現卓越。</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大型語言模型（</a:t>
            </a:r>
            <a:r>
              <a:rPr lang="en-US" altLang="zh-TW" sz="2400" dirty="0">
                <a:latin typeface="標楷體" panose="03000509000000000000" pitchFamily="65" charset="-120"/>
                <a:ea typeface="標楷體" panose="03000509000000000000" pitchFamily="65" charset="-120"/>
              </a:rPr>
              <a:t>Large Language Model, LLM</a:t>
            </a:r>
            <a:r>
              <a:rPr lang="zh-TW" altLang="en-US" sz="2400" dirty="0">
                <a:latin typeface="標楷體" panose="03000509000000000000" pitchFamily="65" charset="-120"/>
                <a:ea typeface="標楷體" panose="03000509000000000000" pitchFamily="65" charset="-120"/>
              </a:rPr>
              <a:t>）：在過去的幾年中，大型語言模型取得了巨大的進展，這些模型擅長理解和生成類人語言。</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多模態模型 </a:t>
            </a:r>
            <a:r>
              <a:rPr lang="en-US" altLang="zh-TW" sz="2400" dirty="0">
                <a:latin typeface="標楷體" panose="03000509000000000000" pitchFamily="65" charset="-120"/>
                <a:ea typeface="標楷體" panose="03000509000000000000" pitchFamily="65" charset="-120"/>
              </a:rPr>
              <a:t>(Large Multimodal Models, LMM) </a:t>
            </a:r>
            <a:r>
              <a:rPr lang="zh-TW" altLang="en-US" sz="2400" dirty="0">
                <a:latin typeface="標楷體" panose="03000509000000000000" pitchFamily="65" charset="-120"/>
                <a:ea typeface="標楷體" panose="03000509000000000000" pitchFamily="65" charset="-120"/>
              </a:rPr>
              <a:t>：現今的人工智慧技術不僅能夠處理文本資訊，還可以處理如圖像、音訊、影片等多種模式。</a:t>
            </a:r>
          </a:p>
        </p:txBody>
      </p:sp>
    </p:spTree>
    <p:extLst>
      <p:ext uri="{BB962C8B-B14F-4D97-AF65-F5344CB8AC3E}">
        <p14:creationId xmlns:p14="http://schemas.microsoft.com/office/powerpoint/2010/main" val="10440128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079516" y="504630"/>
            <a:ext cx="8032968"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智慧機器與人工智慧物聯網的應用場景</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0FC5A0A6-BC18-58EA-91D4-EA1A43232475}"/>
              </a:ext>
            </a:extLst>
          </p:cNvPr>
          <p:cNvSpPr txBox="1"/>
          <p:nvPr/>
        </p:nvSpPr>
        <p:spPr>
          <a:xfrm>
            <a:off x="1241465" y="1582059"/>
            <a:ext cx="10395108" cy="415498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工業 </a:t>
            </a:r>
            <a:r>
              <a:rPr lang="en-US" altLang="zh-TW" sz="2400" dirty="0">
                <a:latin typeface="標楷體" panose="03000509000000000000" pitchFamily="65" charset="-120"/>
                <a:ea typeface="標楷體" panose="03000509000000000000" pitchFamily="65" charset="-120"/>
              </a:rPr>
              <a:t>4.0(Industry 4.0)</a:t>
            </a:r>
            <a:r>
              <a:rPr lang="zh-TW" altLang="en-US" sz="2400" dirty="0">
                <a:latin typeface="標楷體" panose="03000509000000000000" pitchFamily="65" charset="-120"/>
                <a:ea typeface="標楷體" panose="03000509000000000000" pitchFamily="65" charset="-120"/>
              </a:rPr>
              <a:t>：人工智慧物聯網技術是智慧工廠實現生產過程的自動化和智能化的關鍵，這有助於提高生產效率並減少人力成本，從而提高了整個製造業的競爭力。</a:t>
            </a: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物流和倉儲：無人搬運車 </a:t>
            </a:r>
            <a:r>
              <a:rPr lang="en-US" altLang="zh-TW" sz="2400" dirty="0">
                <a:latin typeface="標楷體" panose="03000509000000000000" pitchFamily="65" charset="-120"/>
                <a:ea typeface="標楷體" panose="03000509000000000000" pitchFamily="65" charset="-120"/>
              </a:rPr>
              <a:t>(Automated Guided Vehicle, AGV) </a:t>
            </a:r>
            <a:r>
              <a:rPr lang="zh-TW" altLang="en-US" sz="2400" dirty="0">
                <a:latin typeface="標楷體" panose="03000509000000000000" pitchFamily="65" charset="-120"/>
                <a:ea typeface="標楷體" panose="03000509000000000000" pitchFamily="65" charset="-120"/>
              </a:rPr>
              <a:t>在物流和倉儲管理中扮演著關鍵角色。它們可以自動運送物品，根據預定路徑進行導航。</a:t>
            </a: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醫療保健：手術機器人是其中一個典型的例子，它可以幫助外科醫生不受時間與地點的影響進行精確的手術操作，同時兼顧了手術的準確性、安全性與急迫性三個重要需求。</a:t>
            </a:r>
          </a:p>
        </p:txBody>
      </p:sp>
    </p:spTree>
    <p:extLst>
      <p:ext uri="{BB962C8B-B14F-4D97-AF65-F5344CB8AC3E}">
        <p14:creationId xmlns:p14="http://schemas.microsoft.com/office/powerpoint/2010/main" val="10833264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579926" y="504630"/>
            <a:ext cx="5032147"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列印技術的發展現況</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E5222DD4-79AC-82E0-F343-13E1E045B891}"/>
              </a:ext>
            </a:extLst>
          </p:cNvPr>
          <p:cNvSpPr txBox="1"/>
          <p:nvPr/>
        </p:nvSpPr>
        <p:spPr>
          <a:xfrm>
            <a:off x="1241465" y="1582059"/>
            <a:ext cx="10395108" cy="3416320"/>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受惠於電腦輔助設計（</a:t>
            </a:r>
            <a:r>
              <a:rPr lang="en-US" altLang="zh-TW" sz="2400" dirty="0">
                <a:latin typeface="標楷體" panose="03000509000000000000" pitchFamily="65" charset="-120"/>
                <a:ea typeface="標楷體" panose="03000509000000000000" pitchFamily="65" charset="-120"/>
              </a:rPr>
              <a:t>CAD</a:t>
            </a:r>
            <a:r>
              <a:rPr lang="zh-TW" altLang="en-US" sz="2400" dirty="0">
                <a:latin typeface="標楷體" panose="03000509000000000000" pitchFamily="65" charset="-120"/>
                <a:ea typeface="標楷體" panose="03000509000000000000" pitchFamily="65" charset="-120"/>
              </a:rPr>
              <a:t>）、電腦輔助製造（</a:t>
            </a:r>
            <a:r>
              <a:rPr lang="en-US" altLang="zh-TW" sz="2400" dirty="0">
                <a:latin typeface="標楷體" panose="03000509000000000000" pitchFamily="65" charset="-120"/>
                <a:ea typeface="標楷體" panose="03000509000000000000" pitchFamily="65" charset="-120"/>
              </a:rPr>
              <a:t>CAM</a:t>
            </a:r>
            <a:r>
              <a:rPr lang="zh-TW" altLang="en-US" sz="2400" dirty="0">
                <a:latin typeface="標楷體" panose="03000509000000000000" pitchFamily="65" charset="-120"/>
                <a:ea typeface="標楷體" panose="03000509000000000000" pitchFamily="65" charset="-120"/>
              </a:rPr>
              <a:t>）和電腦數值控制加工（</a:t>
            </a:r>
            <a:r>
              <a:rPr lang="en-US" altLang="zh-TW" sz="2400" dirty="0">
                <a:latin typeface="標楷體" panose="03000509000000000000" pitchFamily="65" charset="-120"/>
                <a:ea typeface="標楷體" panose="03000509000000000000" pitchFamily="65" charset="-120"/>
              </a:rPr>
              <a:t>CNC</a:t>
            </a:r>
            <a:r>
              <a:rPr lang="zh-TW" altLang="en-US" sz="2400" dirty="0">
                <a:latin typeface="標楷體" panose="03000509000000000000" pitchFamily="65" charset="-120"/>
                <a:ea typeface="標楷體" panose="03000509000000000000" pitchFamily="65" charset="-120"/>
              </a:rPr>
              <a:t>）等技術的蓬勃發展。使快速成形技術（</a:t>
            </a:r>
            <a:r>
              <a:rPr lang="en-US" altLang="zh-TW" sz="2400" dirty="0">
                <a:latin typeface="標楷體" panose="03000509000000000000" pitchFamily="65" charset="-120"/>
                <a:ea typeface="標楷體" panose="03000509000000000000" pitchFamily="65" charset="-120"/>
              </a:rPr>
              <a:t>RP</a:t>
            </a:r>
            <a:r>
              <a:rPr lang="zh-TW" altLang="en-US" sz="2400" dirty="0">
                <a:latin typeface="標楷體" panose="03000509000000000000" pitchFamily="65" charset="-120"/>
                <a:ea typeface="標楷體" panose="03000509000000000000" pitchFamily="65" charset="-120"/>
              </a:rPr>
              <a:t>）在現在的工業設計與製造的研究領域中，已越來越成熟。此技術時常用於快速生成零件模型的製造技術，它通過電腦控制，將材料進行堆疊加工，生成立體實品，因此又稱為積層製造技術（</a:t>
            </a:r>
            <a:r>
              <a:rPr lang="en-US" altLang="zh-TW" sz="2400" dirty="0">
                <a:latin typeface="標楷體" panose="03000509000000000000" pitchFamily="65" charset="-120"/>
                <a:ea typeface="標楷體" panose="03000509000000000000" pitchFamily="65" charset="-120"/>
              </a:rPr>
              <a:t>AM</a:t>
            </a:r>
            <a:r>
              <a:rPr lang="zh-TW" altLang="en-US" sz="2400" dirty="0">
                <a:latin typeface="標楷體" panose="03000509000000000000" pitchFamily="65" charset="-120"/>
                <a:ea typeface="標楷體" panose="03000509000000000000" pitchFamily="65" charset="-120"/>
              </a:rPr>
              <a:t>）。</a:t>
            </a:r>
          </a:p>
          <a:p>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現今的 </a:t>
            </a:r>
            <a:r>
              <a:rPr lang="en-US" altLang="zh-TW" sz="2400" dirty="0">
                <a:latin typeface="標楷體" panose="03000509000000000000" pitchFamily="65" charset="-120"/>
                <a:ea typeface="標楷體" panose="03000509000000000000" pitchFamily="65" charset="-120"/>
              </a:rPr>
              <a:t>3D </a:t>
            </a:r>
            <a:r>
              <a:rPr lang="zh-TW" altLang="en-US" sz="2400" dirty="0">
                <a:latin typeface="標楷體" panose="03000509000000000000" pitchFamily="65" charset="-120"/>
                <a:ea typeface="標楷體" panose="03000509000000000000" pitchFamily="65" charset="-120"/>
              </a:rPr>
              <a:t>列印技術已被廣泛應用於建築、工業設計、汽車、航太、醫療生技、服飾、飾品、地理資訊和食品等產業。一些劃時代的成品包括 </a:t>
            </a:r>
            <a:r>
              <a:rPr lang="en-US" altLang="zh-TW" sz="2400" dirty="0">
                <a:latin typeface="標楷體" panose="03000509000000000000" pitchFamily="65" charset="-120"/>
                <a:ea typeface="標楷體" panose="03000509000000000000" pitchFamily="65" charset="-120"/>
              </a:rPr>
              <a:t>3D </a:t>
            </a:r>
            <a:r>
              <a:rPr lang="zh-TW" altLang="en-US" sz="2400" dirty="0">
                <a:latin typeface="標楷體" panose="03000509000000000000" pitchFamily="65" charset="-120"/>
                <a:ea typeface="標楷體" panose="03000509000000000000" pitchFamily="65" charset="-120"/>
              </a:rPr>
              <a:t>列印的房屋、無人機、汽車、人工血管和各式食品都已在近年陸續問世。</a:t>
            </a:r>
          </a:p>
        </p:txBody>
      </p:sp>
    </p:spTree>
    <p:extLst>
      <p:ext uri="{BB962C8B-B14F-4D97-AF65-F5344CB8AC3E}">
        <p14:creationId xmlns:p14="http://schemas.microsoft.com/office/powerpoint/2010/main" val="1846787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10149410"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427B00BF-808D-60E6-E7BF-DBB238FD7A4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1160101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694521" y="504630"/>
            <a:ext cx="10802957"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大型語言模型及其在程式碼生成與機器控制上的應用</a:t>
            </a:r>
          </a:p>
        </p:txBody>
      </p:sp>
    </p:spTree>
    <p:extLst>
      <p:ext uri="{BB962C8B-B14F-4D97-AF65-F5344CB8AC3E}">
        <p14:creationId xmlns:p14="http://schemas.microsoft.com/office/powerpoint/2010/main" val="1504528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468915" y="504630"/>
            <a:ext cx="5262979"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運動學研究與機器人控制</a:t>
            </a:r>
          </a:p>
        </p:txBody>
      </p:sp>
    </p:spTree>
    <p:extLst>
      <p:ext uri="{BB962C8B-B14F-4D97-AF65-F5344CB8AC3E}">
        <p14:creationId xmlns:p14="http://schemas.microsoft.com/office/powerpoint/2010/main" val="363591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列印應用於機器人製作的相關文獻</a:t>
            </a:r>
          </a:p>
        </p:txBody>
      </p:sp>
    </p:spTree>
    <p:extLst>
      <p:ext uri="{BB962C8B-B14F-4D97-AF65-F5344CB8AC3E}">
        <p14:creationId xmlns:p14="http://schemas.microsoft.com/office/powerpoint/2010/main" val="3435805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401205"/>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B1187FD-DB7C-426E-F9FF-49233E55757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3916874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硬體設計流程</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7833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運動學開發</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4130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99CA633-98E2-B1AD-AE2B-8F8D68EE9ECE}"/>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6" name="文字方塊 5">
            <a:extLst>
              <a:ext uri="{FF2B5EF4-FFF2-40B4-BE49-F238E27FC236}">
                <a16:creationId xmlns:a16="http://schemas.microsoft.com/office/drawing/2014/main" id="{6168CD71-7CC6-7B7A-D280-9E7DA89612DD}"/>
              </a:ext>
            </a:extLst>
          </p:cNvPr>
          <p:cNvSpPr txBox="1"/>
          <p:nvPr/>
        </p:nvSpPr>
        <p:spPr>
          <a:xfrm>
            <a:off x="1605608" y="1391310"/>
            <a:ext cx="6666272" cy="22467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研究動機與目的</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背景知識與相關研究</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實驗設計以及成果</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70161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157007" y="504630"/>
            <a:ext cx="387798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大型語言模型開發</a:t>
            </a:r>
          </a:p>
        </p:txBody>
      </p:sp>
    </p:spTree>
    <p:extLst>
      <p:ext uri="{BB962C8B-B14F-4D97-AF65-F5344CB8AC3E}">
        <p14:creationId xmlns:p14="http://schemas.microsoft.com/office/powerpoint/2010/main" val="21026405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42189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ECE81F7A-AC7B-54EA-8DE9-3A60A79E891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4203303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模型設計軟體：</a:t>
            </a:r>
            <a:r>
              <a:rPr lang="en-US" altLang="zh-TW" sz="3600">
                <a:solidFill>
                  <a:srgbClr val="000000"/>
                </a:solidFill>
                <a:latin typeface="標楷體" panose="03000509000000000000" pitchFamily="65" charset="-120"/>
                <a:ea typeface="標楷體" panose="03000509000000000000" pitchFamily="65" charset="-120"/>
              </a:rPr>
              <a:t>Autodesk Fusion 360</a:t>
            </a:r>
            <a:endParaRPr lang="en-US" altLang="zh-TW"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18935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1617851" y="504630"/>
            <a:ext cx="8956298"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檔案輸出格式：</a:t>
            </a:r>
            <a:r>
              <a:rPr lang="en-US" altLang="zh-TW" sz="3600">
                <a:solidFill>
                  <a:srgbClr val="000000"/>
                </a:solidFill>
                <a:latin typeface="標楷體" panose="03000509000000000000" pitchFamily="65" charset="-120"/>
                <a:ea typeface="標楷體" panose="03000509000000000000" pitchFamily="65" charset="-120"/>
              </a:rPr>
              <a:t>STL</a:t>
            </a:r>
            <a:r>
              <a:rPr lang="zh-TW" altLang="en-US" sz="3600">
                <a:solidFill>
                  <a:srgbClr val="000000"/>
                </a:solidFill>
                <a:latin typeface="標楷體" panose="03000509000000000000" pitchFamily="65" charset="-120"/>
                <a:ea typeface="標楷體" panose="03000509000000000000" pitchFamily="65" charset="-120"/>
              </a:rPr>
              <a:t>（</a:t>
            </a:r>
            <a:r>
              <a:rPr lang="en-US" altLang="zh-TW" sz="3600">
                <a:solidFill>
                  <a:srgbClr val="000000"/>
                </a:solidFill>
                <a:latin typeface="標楷體" panose="03000509000000000000" pitchFamily="65" charset="-120"/>
                <a:ea typeface="標楷體" panose="03000509000000000000" pitchFamily="65" charset="-120"/>
              </a:rPr>
              <a:t>Stereolithography</a:t>
            </a:r>
            <a:r>
              <a:rPr lang="zh-TW" altLang="en-US" sz="3600">
                <a:solidFill>
                  <a:srgbClr val="000000"/>
                </a:solidFill>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900675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04630"/>
            <a:ext cx="6186309"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列印機：</a:t>
            </a:r>
            <a:r>
              <a:rPr lang="en-US" altLang="zh-TW" sz="3600">
                <a:solidFill>
                  <a:srgbClr val="000000"/>
                </a:solidFill>
                <a:latin typeface="標楷體" panose="03000509000000000000" pitchFamily="65" charset="-120"/>
                <a:ea typeface="標楷體" panose="03000509000000000000" pitchFamily="65" charset="-120"/>
              </a:rPr>
              <a:t>Creality K1 MAX</a:t>
            </a:r>
          </a:p>
        </p:txBody>
      </p:sp>
    </p:spTree>
    <p:extLst>
      <p:ext uri="{BB962C8B-B14F-4D97-AF65-F5344CB8AC3E}">
        <p14:creationId xmlns:p14="http://schemas.microsoft.com/office/powerpoint/2010/main" val="1121679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1335398E-3D77-8B66-D30B-CFCC5086DC48}"/>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1615435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運動模擬環境</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01684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92920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90332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53362"/>
            <a:ext cx="9332023"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研究動機與目的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endParaRPr lang="zh-TW" altLang="en-US" dirty="0">
              <a:solidFill>
                <a:schemeClr val="bg1">
                  <a:lumMod val="75000"/>
                </a:schemeClr>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44B82BEC-0E6E-662C-FA96-7781A8C0482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2381594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66E85C96-0BA1-F4AC-FCD0-4195441EC78E}"/>
              </a:ext>
            </a:extLst>
          </p:cNvPr>
          <p:cNvSpPr txBox="1"/>
          <p:nvPr/>
        </p:nvSpPr>
        <p:spPr>
          <a:xfrm>
            <a:off x="699901" y="598723"/>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37817272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OpenAI </a:t>
            </a:r>
            <a:r>
              <a:rPr lang="zh-TW" altLang="en-US" sz="3600">
                <a:solidFill>
                  <a:srgbClr val="000000"/>
                </a:solidFill>
                <a:latin typeface="標楷體" panose="03000509000000000000" pitchFamily="65" charset="-120"/>
                <a:ea typeface="標楷體" panose="03000509000000000000" pitchFamily="65" charset="-120"/>
              </a:rPr>
              <a:t>與 </a:t>
            </a:r>
            <a:r>
              <a:rPr lang="en-US" altLang="zh-TW" sz="3600">
                <a:solidFill>
                  <a:srgbClr val="000000"/>
                </a:solidFill>
                <a:latin typeface="標楷體" panose="03000509000000000000" pitchFamily="65" charset="-120"/>
                <a:ea typeface="標楷體" panose="03000509000000000000" pitchFamily="65" charset="-120"/>
              </a:rPr>
              <a:t>GPT </a:t>
            </a:r>
            <a:r>
              <a:rPr lang="zh-TW" altLang="en-US" sz="3600">
                <a:solidFill>
                  <a:srgbClr val="000000"/>
                </a:solidFill>
                <a:latin typeface="標楷體" panose="03000509000000000000" pitchFamily="65" charset="-120"/>
                <a:ea typeface="標楷體" panose="03000509000000000000" pitchFamily="65" charset="-120"/>
              </a:rPr>
              <a:t>模型</a:t>
            </a:r>
          </a:p>
        </p:txBody>
      </p:sp>
    </p:spTree>
    <p:extLst>
      <p:ext uri="{BB962C8B-B14F-4D97-AF65-F5344CB8AC3E}">
        <p14:creationId xmlns:p14="http://schemas.microsoft.com/office/powerpoint/2010/main" val="24346712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模型使用流程</a:t>
            </a:r>
          </a:p>
        </p:txBody>
      </p:sp>
    </p:spTree>
    <p:extLst>
      <p:ext uri="{BB962C8B-B14F-4D97-AF65-F5344CB8AC3E}">
        <p14:creationId xmlns:p14="http://schemas.microsoft.com/office/powerpoint/2010/main" val="1829547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83209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FEAEE2EB-E6ED-4CB7-4C40-6522CDE9F57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27462746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387840" y="504630"/>
            <a:ext cx="341632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系統架構與流程</a:t>
            </a:r>
          </a:p>
        </p:txBody>
      </p:sp>
    </p:spTree>
    <p:extLst>
      <p:ext uri="{BB962C8B-B14F-4D97-AF65-F5344CB8AC3E}">
        <p14:creationId xmlns:p14="http://schemas.microsoft.com/office/powerpoint/2010/main" val="7791527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10" name="文字方塊 9">
            <a:extLst>
              <a:ext uri="{FF2B5EF4-FFF2-40B4-BE49-F238E27FC236}">
                <a16:creationId xmlns:a16="http://schemas.microsoft.com/office/drawing/2014/main" id="{B5417BF8-213C-2766-A2E7-8C350A625DF6}"/>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2750102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8343049-F821-C683-701E-852E1B96140C}"/>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177416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485975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60372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Tree>
    <p:extLst>
      <p:ext uri="{BB962C8B-B14F-4D97-AF65-F5344CB8AC3E}">
        <p14:creationId xmlns:p14="http://schemas.microsoft.com/office/powerpoint/2010/main" val="168752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3046988"/>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在現今蓬勃發展的人工智慧領域中，隨著</a:t>
            </a:r>
            <a:r>
              <a:rPr lang="zh-TW" altLang="en-US" sz="2400" u="sng" dirty="0">
                <a:latin typeface="標楷體" panose="03000509000000000000" pitchFamily="65" charset="-120"/>
                <a:ea typeface="標楷體" panose="03000509000000000000" pitchFamily="65" charset="-120"/>
              </a:rPr>
              <a:t>高效能運算技術 </a:t>
            </a:r>
            <a:r>
              <a:rPr lang="en-US" altLang="zh-TW" sz="2400" u="sng" dirty="0">
                <a:latin typeface="標楷體" panose="03000509000000000000" pitchFamily="65" charset="-120"/>
                <a:ea typeface="標楷體" panose="03000509000000000000" pitchFamily="65" charset="-120"/>
              </a:rPr>
              <a:t>(High</a:t>
            </a:r>
            <a:r>
              <a:rPr lang="zh-TW" altLang="en-US" sz="2400" u="sng" dirty="0">
                <a:latin typeface="標楷體" panose="03000509000000000000" pitchFamily="65" charset="-120"/>
                <a:ea typeface="標楷體" panose="03000509000000000000" pitchFamily="65" charset="-120"/>
              </a:rPr>
              <a:t> </a:t>
            </a:r>
            <a:r>
              <a:rPr lang="en-US" altLang="zh-TW" sz="2400" u="sng" dirty="0">
                <a:latin typeface="標楷體" panose="03000509000000000000" pitchFamily="65" charset="-120"/>
                <a:ea typeface="標楷體" panose="03000509000000000000" pitchFamily="65" charset="-120"/>
              </a:rPr>
              <a:t>Performance Computing, HPC)</a:t>
            </a: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的快速發展，許多</a:t>
            </a:r>
            <a:r>
              <a:rPr lang="zh-TW" altLang="en-US" sz="2400" u="sng" dirty="0">
                <a:latin typeface="標楷體" panose="03000509000000000000" pitchFamily="65" charset="-120"/>
                <a:ea typeface="標楷體" panose="03000509000000000000" pitchFamily="65" charset="-120"/>
              </a:rPr>
              <a:t>大型語言模型（</a:t>
            </a:r>
            <a:r>
              <a:rPr lang="en-US" altLang="zh-TW" sz="2400" u="sng" dirty="0">
                <a:latin typeface="標楷體" panose="03000509000000000000" pitchFamily="65" charset="-120"/>
                <a:ea typeface="標楷體" panose="03000509000000000000" pitchFamily="65" charset="-120"/>
              </a:rPr>
              <a:t>Large</a:t>
            </a:r>
            <a:r>
              <a:rPr lang="zh-TW" altLang="en-US" sz="2400" u="sng" dirty="0">
                <a:latin typeface="標楷體" panose="03000509000000000000" pitchFamily="65" charset="-120"/>
                <a:ea typeface="標楷體" panose="03000509000000000000" pitchFamily="65" charset="-120"/>
              </a:rPr>
              <a:t> </a:t>
            </a:r>
            <a:r>
              <a:rPr lang="en-US" altLang="zh-TW" sz="2400" u="sng" dirty="0">
                <a:latin typeface="標楷體" panose="03000509000000000000" pitchFamily="65" charset="-120"/>
                <a:ea typeface="標楷體" panose="03000509000000000000" pitchFamily="65" charset="-120"/>
              </a:rPr>
              <a:t>Language Model, LLM</a:t>
            </a:r>
            <a:r>
              <a:rPr lang="zh-TW" altLang="en-US" sz="2400" u="sng"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的問世，至今已經深刻改變了我們對於人工智慧認知。</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對於這些模型的需求不斷增長，也促使了各大科技公司不斷投入資源，提供更加強大且多樣化的大型語言模型，使的人工智慧發展方向更加明朗。</a:t>
            </a:r>
          </a:p>
        </p:txBody>
      </p:sp>
    </p:spTree>
    <p:extLst>
      <p:ext uri="{BB962C8B-B14F-4D97-AF65-F5344CB8AC3E}">
        <p14:creationId xmlns:p14="http://schemas.microsoft.com/office/powerpoint/2010/main" val="1323640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Tree>
    <p:extLst>
      <p:ext uri="{BB962C8B-B14F-4D97-AF65-F5344CB8AC3E}">
        <p14:creationId xmlns:p14="http://schemas.microsoft.com/office/powerpoint/2010/main" val="683832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837FF591-B4E0-89F1-3C6C-FA5EF4B62F17}"/>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718540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254802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9436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Tree>
    <p:extLst>
      <p:ext uri="{BB962C8B-B14F-4D97-AF65-F5344CB8AC3E}">
        <p14:creationId xmlns:p14="http://schemas.microsoft.com/office/powerpoint/2010/main" val="13241825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Tree>
    <p:extLst>
      <p:ext uri="{BB962C8B-B14F-4D97-AF65-F5344CB8AC3E}">
        <p14:creationId xmlns:p14="http://schemas.microsoft.com/office/powerpoint/2010/main" val="42839831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 </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D6286F6-5227-32D7-23AF-6471B352A43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2115581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57649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94722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Tree>
    <p:extLst>
      <p:ext uri="{BB962C8B-B14F-4D97-AF65-F5344CB8AC3E}">
        <p14:creationId xmlns:p14="http://schemas.microsoft.com/office/powerpoint/2010/main" val="3838695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2677656"/>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目前許多研究集中於微調大型語言模型本身，以提升其在各個任務中的準確度與效能。</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本研究看到了大型語言模型在自動程式碼生成 </a:t>
            </a:r>
            <a:r>
              <a:rPr lang="en-US" altLang="zh-TW" sz="2400" dirty="0">
                <a:latin typeface="標楷體" panose="03000509000000000000" pitchFamily="65" charset="-120"/>
                <a:ea typeface="標楷體" panose="03000509000000000000" pitchFamily="65" charset="-120"/>
              </a:rPr>
              <a:t>(Code </a:t>
            </a:r>
            <a:r>
              <a:rPr lang="en-US" altLang="zh-TW" sz="2400" dirty="0" err="1">
                <a:latin typeface="標楷體" panose="03000509000000000000" pitchFamily="65" charset="-120"/>
                <a:ea typeface="標楷體" panose="03000509000000000000" pitchFamily="65" charset="-120"/>
              </a:rPr>
              <a:t>Generation</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領域的可能性，希望以此為出發點，讓使用者說出的自然語言指令透過語言模型轉換為程式碼，進而去控制其他硬體設備，使得使用者能夠以更加直觀和自然的方式與機器進行互動。</a:t>
            </a:r>
          </a:p>
        </p:txBody>
      </p:sp>
    </p:spTree>
    <p:extLst>
      <p:ext uri="{BB962C8B-B14F-4D97-AF65-F5344CB8AC3E}">
        <p14:creationId xmlns:p14="http://schemas.microsoft.com/office/powerpoint/2010/main" val="16883710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Tree>
    <p:extLst>
      <p:ext uri="{BB962C8B-B14F-4D97-AF65-F5344CB8AC3E}">
        <p14:creationId xmlns:p14="http://schemas.microsoft.com/office/powerpoint/2010/main" val="420143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5D059EE-B08C-A891-5027-6428BC9C170E}"/>
              </a:ext>
            </a:extLst>
          </p:cNvPr>
          <p:cNvSpPr txBox="1"/>
          <p:nvPr/>
        </p:nvSpPr>
        <p:spPr>
          <a:xfrm>
            <a:off x="1605608" y="1391310"/>
            <a:ext cx="6666272" cy="338554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B52A9377-8ABA-C064-8C18-B577C82C5FA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1021004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542002" y="504630"/>
            <a:ext cx="110799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結論</a:t>
            </a:r>
          </a:p>
        </p:txBody>
      </p:sp>
    </p:spTree>
    <p:extLst>
      <p:ext uri="{BB962C8B-B14F-4D97-AF65-F5344CB8AC3E}">
        <p14:creationId xmlns:p14="http://schemas.microsoft.com/office/powerpoint/2010/main" val="28796213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未來展望</a:t>
            </a:r>
          </a:p>
        </p:txBody>
      </p:sp>
    </p:spTree>
    <p:extLst>
      <p:ext uri="{BB962C8B-B14F-4D97-AF65-F5344CB8AC3E}">
        <p14:creationId xmlns:p14="http://schemas.microsoft.com/office/powerpoint/2010/main" val="3173983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圖畫, 花, 圖解, 設計 的圖片&#10;&#10;自動產生的描述">
            <a:extLst>
              <a:ext uri="{FF2B5EF4-FFF2-40B4-BE49-F238E27FC236}">
                <a16:creationId xmlns:a16="http://schemas.microsoft.com/office/drawing/2014/main" id="{CB3A8556-971A-1C7F-08E7-DD965F0CEC1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5427" y="5401256"/>
            <a:ext cx="2913488" cy="1456744"/>
          </a:xfrm>
          <a:prstGeom prst="rect">
            <a:avLst/>
          </a:prstGeom>
        </p:spPr>
      </p:pic>
      <p:sp>
        <p:nvSpPr>
          <p:cNvPr id="9" name="文字方塊 8">
            <a:extLst>
              <a:ext uri="{FF2B5EF4-FFF2-40B4-BE49-F238E27FC236}">
                <a16:creationId xmlns:a16="http://schemas.microsoft.com/office/drawing/2014/main" id="{1C7EE5CA-ED82-B3E3-5856-00255CD8AF89}"/>
              </a:ext>
            </a:extLst>
          </p:cNvPr>
          <p:cNvSpPr txBox="1"/>
          <p:nvPr/>
        </p:nvSpPr>
        <p:spPr>
          <a:xfrm>
            <a:off x="3178630" y="6325496"/>
            <a:ext cx="8576387" cy="430887"/>
          </a:xfrm>
          <a:prstGeom prst="rect">
            <a:avLst/>
          </a:prstGeom>
          <a:noFill/>
        </p:spPr>
        <p:txBody>
          <a:bodyPr wrap="none" rtlCol="0">
            <a:spAutoFit/>
          </a:bodyPr>
          <a:lstStyle/>
          <a:p>
            <a:r>
              <a:rPr lang="en-US" altLang="zh-TW" sz="2200" b="1" i="0" dirty="0">
                <a:effectLst/>
                <a:latin typeface="清松手寫體1-Medium" pitchFamily="2" charset="-120"/>
                <a:ea typeface="清松手寫體1-Medium" pitchFamily="2" charset="-120"/>
              </a:rPr>
              <a:t>Computational Intelligence and Human-Computer Interaction Lab.</a:t>
            </a:r>
          </a:p>
        </p:txBody>
      </p:sp>
      <p:pic>
        <p:nvPicPr>
          <p:cNvPr id="2" name="圖片 1" descr="一張含有 螢幕擷取畫面, 圖形, 鮮豔, 平面設計 的圖片&#10;&#10;自動產生的描述">
            <a:extLst>
              <a:ext uri="{FF2B5EF4-FFF2-40B4-BE49-F238E27FC236}">
                <a16:creationId xmlns:a16="http://schemas.microsoft.com/office/drawing/2014/main" id="{167C80CF-CDC0-1603-D553-89582E280A69}"/>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8681" r="13640" b="12137"/>
          <a:stretch/>
        </p:blipFill>
        <p:spPr>
          <a:xfrm>
            <a:off x="2498272" y="4924025"/>
            <a:ext cx="12192000" cy="1933975"/>
          </a:xfrm>
          <a:prstGeom prst="rect">
            <a:avLst/>
          </a:prstGeom>
        </p:spPr>
      </p:pic>
      <p:pic>
        <p:nvPicPr>
          <p:cNvPr id="6" name="圖片 5" descr="一張含有 螢幕擷取畫面, 圖形, 鮮豔, 平面設計 的圖片&#10;&#10;自動產生的描述">
            <a:extLst>
              <a:ext uri="{FF2B5EF4-FFF2-40B4-BE49-F238E27FC236}">
                <a16:creationId xmlns:a16="http://schemas.microsoft.com/office/drawing/2014/main" id="{84ACE810-2C18-CFBA-8172-30AC6D8FACC5}"/>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16339" r="38936" b="69995"/>
          <a:stretch/>
        </p:blipFill>
        <p:spPr>
          <a:xfrm rot="21132035">
            <a:off x="-2836048" y="-1563455"/>
            <a:ext cx="6314140" cy="3025245"/>
          </a:xfrm>
          <a:prstGeom prst="rect">
            <a:avLst/>
          </a:prstGeom>
        </p:spPr>
      </p:pic>
      <p:pic>
        <p:nvPicPr>
          <p:cNvPr id="7" name="圖片 6" descr="一張含有 螢幕擷取畫面, 圖形, 鮮豔, 平面設計 的圖片&#10;&#10;自動產生的描述">
            <a:extLst>
              <a:ext uri="{FF2B5EF4-FFF2-40B4-BE49-F238E27FC236}">
                <a16:creationId xmlns:a16="http://schemas.microsoft.com/office/drawing/2014/main" id="{F5CCD7D2-10FA-9445-7CED-577298D52433}"/>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74315" t="3003" r="3095" b="82295"/>
          <a:stretch/>
        </p:blipFill>
        <p:spPr>
          <a:xfrm rot="4134665">
            <a:off x="10278645" y="-964573"/>
            <a:ext cx="3189169" cy="1482270"/>
          </a:xfrm>
          <a:prstGeom prst="rect">
            <a:avLst/>
          </a:prstGeom>
          <a:noFill/>
        </p:spPr>
      </p:pic>
      <p:sp>
        <p:nvSpPr>
          <p:cNvPr id="4" name="文字方塊 3">
            <a:extLst>
              <a:ext uri="{FF2B5EF4-FFF2-40B4-BE49-F238E27FC236}">
                <a16:creationId xmlns:a16="http://schemas.microsoft.com/office/drawing/2014/main" id="{1BEC93B9-C145-565A-E9A1-FF7ECB2B27A5}"/>
              </a:ext>
            </a:extLst>
          </p:cNvPr>
          <p:cNvSpPr txBox="1"/>
          <p:nvPr/>
        </p:nvSpPr>
        <p:spPr>
          <a:xfrm>
            <a:off x="699902" y="414594"/>
            <a:ext cx="1811413" cy="830997"/>
          </a:xfrm>
          <a:prstGeom prst="rect">
            <a:avLst/>
          </a:prstGeom>
          <a:noFill/>
        </p:spPr>
        <p:txBody>
          <a:bodyPr wrap="square" rtlCol="0">
            <a:spAutoFit/>
          </a:bodyPr>
          <a:lstStyle/>
          <a:p>
            <a:pPr algn="ctr"/>
            <a:r>
              <a:rPr lang="zh-TW" altLang="en-US" sz="4800" dirty="0">
                <a:latin typeface="標楷體" panose="03000509000000000000" pitchFamily="65" charset="-120"/>
                <a:ea typeface="標楷體" panose="03000509000000000000" pitchFamily="65" charset="-120"/>
              </a:rPr>
              <a:t>大綱</a:t>
            </a:r>
          </a:p>
        </p:txBody>
      </p:sp>
      <p:sp>
        <p:nvSpPr>
          <p:cNvPr id="3" name="文字方塊 2">
            <a:extLst>
              <a:ext uri="{FF2B5EF4-FFF2-40B4-BE49-F238E27FC236}">
                <a16:creationId xmlns:a16="http://schemas.microsoft.com/office/drawing/2014/main" id="{E7668FC9-AD29-C177-CAB8-E5A73B3D5DCA}"/>
              </a:ext>
            </a:extLst>
          </p:cNvPr>
          <p:cNvSpPr txBox="1"/>
          <p:nvPr/>
        </p:nvSpPr>
        <p:spPr>
          <a:xfrm>
            <a:off x="1605748" y="-6816575"/>
            <a:ext cx="11141679" cy="190513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研究動機與目的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背景知識與相關研究</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背景知識</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大型語言模型的研究現況</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智慧機器與人工智慧物聯網的應用場景</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列印技術的發展現況</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實驗設計與成果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lvl="2"/>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04827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780FEAF-2C8C-4CB8-8DF8-E4BA8C9365FD}"/>
              </a:ext>
            </a:extLst>
          </p:cNvPr>
          <p:cNvSpPr txBox="1"/>
          <p:nvPr/>
        </p:nvSpPr>
        <p:spPr>
          <a:xfrm>
            <a:off x="2762864" y="1166842"/>
            <a:ext cx="6666272" cy="25206900"/>
          </a:xfrm>
          <a:prstGeom prst="rect">
            <a:avLst/>
          </a:prstGeom>
          <a:noFill/>
        </p:spPr>
        <p:txBody>
          <a:bodyPr wrap="square" rtlCol="0">
            <a:spAutoFit/>
          </a:bodyPr>
          <a:lstStyle/>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研究動機與目的</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研究動機</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研究目的</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背景知識與相關研究</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背景知識</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大型語言模型的研究現況</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智慧機器與人工智慧物聯網的應用場景</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列印技術的發展現況</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文獻回顧</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大型語言模型及其在程式碼生成與機器控制上的應用</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運動學研究與機器人控制</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列印應用於機器人製作的相關文獻</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研究方法</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硬體設計流程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模型設計軟體：</a:t>
            </a:r>
            <a:r>
              <a:rPr lang="en-US" altLang="zh-TW" sz="32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檔案輸出格式：</a:t>
            </a:r>
            <a:r>
              <a:rPr lang="en-US" altLang="zh-TW" sz="3200" dirty="0">
                <a:latin typeface="標楷體" panose="03000509000000000000" pitchFamily="65" charset="-120"/>
                <a:ea typeface="標楷體" panose="03000509000000000000" pitchFamily="65" charset="-120"/>
              </a:rPr>
              <a:t>STL</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Stereolithography</a:t>
            </a:r>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列印機：</a:t>
            </a:r>
            <a:r>
              <a:rPr lang="en-US" altLang="zh-TW" sz="3200" dirty="0" err="1">
                <a:latin typeface="標楷體" panose="03000509000000000000" pitchFamily="65" charset="-120"/>
                <a:ea typeface="標楷體" panose="03000509000000000000" pitchFamily="65" charset="-120"/>
              </a:rPr>
              <a:t>Creality</a:t>
            </a:r>
            <a:r>
              <a:rPr lang="en-US" altLang="zh-TW" sz="3200" dirty="0">
                <a:latin typeface="標楷體" panose="03000509000000000000" pitchFamily="65" charset="-120"/>
                <a:ea typeface="標楷體" panose="03000509000000000000" pitchFamily="65" charset="-120"/>
              </a:rPr>
              <a:t> K1 MAX</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運動模擬環境</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順向運動學</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逆向運動學</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OpenAI </a:t>
            </a:r>
            <a:r>
              <a:rPr lang="zh-TW" altLang="en-US" sz="3200" dirty="0">
                <a:latin typeface="標楷體" panose="03000509000000000000" pitchFamily="65" charset="-120"/>
                <a:ea typeface="標楷體" panose="03000509000000000000" pitchFamily="65" charset="-120"/>
              </a:rPr>
              <a:t>與 </a:t>
            </a:r>
            <a:r>
              <a:rPr lang="en-US" altLang="zh-TW" sz="3200" dirty="0">
                <a:latin typeface="標楷體" panose="03000509000000000000" pitchFamily="65" charset="-120"/>
                <a:ea typeface="標楷體" panose="03000509000000000000" pitchFamily="65" charset="-120"/>
              </a:rPr>
              <a:t>GPT </a:t>
            </a:r>
            <a:r>
              <a:rPr lang="zh-TW" altLang="en-US" sz="3200" dirty="0">
                <a:latin typeface="標楷體" panose="03000509000000000000" pitchFamily="65" charset="-120"/>
                <a:ea typeface="標楷體" panose="03000509000000000000" pitchFamily="65" charset="-120"/>
              </a:rPr>
              <a:t>模型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模型使用流程</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系統架構與流程</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實驗設計與成果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實驗一：機械臂的基本控制</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實驗二：將機械臂用於畫圖機械結構設計圖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實驗三：機械臂在自動運輸車上的應用機械結構設計圖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lvl="2"/>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結論與未來展望</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結論</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未來展望</a:t>
            </a:r>
            <a:endParaRPr lang="en-US" altLang="zh-TW" sz="3200" dirty="0">
              <a:solidFill>
                <a:srgbClr val="0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401672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研究目的</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A38B2C26-1505-5AB2-E117-F1E68E875EE8}"/>
              </a:ext>
            </a:extLst>
          </p:cNvPr>
          <p:cNvSpPr txBox="1"/>
          <p:nvPr/>
        </p:nvSpPr>
        <p:spPr>
          <a:xfrm>
            <a:off x="1241465" y="1251960"/>
            <a:ext cx="10395108" cy="415498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探索大型語言模型在自動程式碼生成中的應用，並達到使用自然語言控制機器的目的。</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驗證將自然語言指令轉換為程式碼的可行性和實際效果。</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自行組裝設計機器，並透過 </a:t>
            </a:r>
            <a:r>
              <a:rPr lang="en-US" altLang="zh-TW" sz="2400" dirty="0">
                <a:latin typeface="標楷體" panose="03000509000000000000" pitchFamily="65" charset="-120"/>
                <a:ea typeface="標楷體" panose="03000509000000000000" pitchFamily="65" charset="-120"/>
              </a:rPr>
              <a:t>3D </a:t>
            </a:r>
            <a:r>
              <a:rPr lang="zh-TW" altLang="en-US" sz="2400" dirty="0">
                <a:latin typeface="標楷體" panose="03000509000000000000" pitchFamily="65" charset="-120"/>
                <a:ea typeface="標楷體" panose="03000509000000000000" pitchFamily="65" charset="-120"/>
              </a:rPr>
              <a:t>列印技術實現更為客製化的機型製作。</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分析和評估所開發的系統在不同應用場景下的實際效果和應用價值。</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提供相關技術和方法的研究成果，為自然語言控制機器的相關研究和應用提供實證基礎和技術範本。</a:t>
            </a:r>
          </a:p>
        </p:txBody>
      </p:sp>
    </p:spTree>
    <p:extLst>
      <p:ext uri="{BB962C8B-B14F-4D97-AF65-F5344CB8AC3E}">
        <p14:creationId xmlns:p14="http://schemas.microsoft.com/office/powerpoint/2010/main" val="31918703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3970318"/>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文獻回顧</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62FBC71-2907-C995-7896-1F2F7DE34E2F}"/>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1696796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大型語言模型的研究現況</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智慧機器與人工智慧物聯網的應用場景</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列印技術的發展現況</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文獻回顧</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3EE29A46-EDE0-4598-6473-FFC0793DB05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2704159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464510" y="504630"/>
            <a:ext cx="5262979"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大型語言模型的研究現況</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1465" y="1424968"/>
            <a:ext cx="10395108" cy="3785652"/>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早期階段：統計模型為當時主要的方法，但這些模型在處理複雜的語言時存在一定的局限性，特別是對於語境理解和生成的能力有限。</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神經語言模型（</a:t>
            </a:r>
            <a:r>
              <a:rPr lang="en-US" altLang="zh-TW" sz="2400" dirty="0">
                <a:latin typeface="標楷體" panose="03000509000000000000" pitchFamily="65" charset="-120"/>
                <a:ea typeface="標楷體" panose="03000509000000000000" pitchFamily="65" charset="-120"/>
              </a:rPr>
              <a:t>Neural Language Model, NLM</a:t>
            </a:r>
            <a:r>
              <a:rPr lang="zh-TW" altLang="en-US" sz="2400" dirty="0">
                <a:latin typeface="標楷體" panose="03000509000000000000" pitchFamily="65" charset="-120"/>
                <a:ea typeface="標楷體" panose="03000509000000000000" pitchFamily="65" charset="-120"/>
              </a:rPr>
              <a:t>）：自然語言處理技術轉為使用類神經網路作為模型架構，但由於當時硬體計算能力和儲存空間的限制，這些模型的規模和性能十分有限。</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變換器模型 </a:t>
            </a:r>
            <a:r>
              <a:rPr lang="en-US" altLang="zh-TW" sz="2400" dirty="0">
                <a:latin typeface="標楷體" panose="03000509000000000000" pitchFamily="65" charset="-120"/>
                <a:ea typeface="標楷體" panose="03000509000000000000" pitchFamily="65" charset="-120"/>
              </a:rPr>
              <a:t>(Transformer Model)</a:t>
            </a:r>
            <a:r>
              <a:rPr lang="zh-TW" altLang="en-US" sz="2400" dirty="0">
                <a:latin typeface="標楷體" panose="03000509000000000000" pitchFamily="65" charset="-120"/>
                <a:ea typeface="標楷體" panose="03000509000000000000" pitchFamily="65" charset="-120"/>
              </a:rPr>
              <a:t>：變換器模型的提出是自然語言處理領域的一個重要突破，它引入了自注意機制 </a:t>
            </a:r>
            <a:r>
              <a:rPr lang="en-US" altLang="zh-TW" sz="2400" dirty="0">
                <a:latin typeface="標楷體" panose="03000509000000000000" pitchFamily="65" charset="-120"/>
                <a:ea typeface="標楷體" panose="03000509000000000000" pitchFamily="65" charset="-120"/>
              </a:rPr>
              <a:t>(Self-Attention)</a:t>
            </a:r>
            <a:r>
              <a:rPr lang="zh-TW" altLang="en-US" sz="2400" dirty="0">
                <a:latin typeface="標楷體" panose="03000509000000000000" pitchFamily="65" charset="-120"/>
                <a:ea typeface="標楷體" panose="03000509000000000000" pitchFamily="65" charset="-120"/>
              </a:rPr>
              <a:t>，使模型能夠更好的捕捉序列中的長程依賴性，從而取得了顯著的性能提升。</a:t>
            </a:r>
          </a:p>
        </p:txBody>
      </p:sp>
    </p:spTree>
    <p:extLst>
      <p:ext uri="{BB962C8B-B14F-4D97-AF65-F5344CB8AC3E}">
        <p14:creationId xmlns:p14="http://schemas.microsoft.com/office/powerpoint/2010/main" val="1816246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1518</TotalTime>
  <Words>1882</Words>
  <Application>Microsoft Office PowerPoint</Application>
  <PresentationFormat>寬螢幕</PresentationFormat>
  <Paragraphs>335</Paragraphs>
  <Slides>55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55</vt:i4>
      </vt:variant>
    </vt:vector>
  </HeadingPairs>
  <TitlesOfParts>
    <vt:vector size="61" baseType="lpstr">
      <vt:lpstr>清松手寫體1-Medium</vt:lpstr>
      <vt:lpstr>標楷體</vt:lpstr>
      <vt:lpstr>Aptos</vt:lpstr>
      <vt:lpstr>Aptos Display</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蔡時富 (111526001)</dc:creator>
  <cp:lastModifiedBy>蔡時富 (111526001)</cp:lastModifiedBy>
  <cp:revision>45</cp:revision>
  <dcterms:created xsi:type="dcterms:W3CDTF">2024-06-17T05:20:27Z</dcterms:created>
  <dcterms:modified xsi:type="dcterms:W3CDTF">2024-06-18T08:19:29Z</dcterms:modified>
</cp:coreProperties>
</file>