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5" r:id="rId9"/>
    <p:sldId id="261" r:id="rId10"/>
  </p:sldIdLst>
  <p:sldSz cx="12192000" cy="6858000"/>
  <p:notesSz cx="6858000" cy="9144000"/>
  <p:embeddedFontLst>
    <p:embeddedFont>
      <p:font typeface="内海フォント-Regular" panose="02000600000000000000" pitchFamily="2" charset="-12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D89725-A93C-47F5-8574-F2F02EAAA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F87D33-E5A1-4C9E-8BAD-E39E9B271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24C485-2382-49D6-9A6D-2002E17AE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D8-B792-49A3-AC03-57C7721E145E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E66E33-CEF7-4BEF-8924-30BC4E9B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7A01F6-323B-47D1-A4BC-EC16C6BF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7EF5-D65B-492F-B53C-D74F370EC6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90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9DBB82-C9DF-4AAA-9652-9092701A2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8CFFD18-1448-458B-9624-C98242323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22BAB1-6C23-4292-9122-0CD44855B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D8-B792-49A3-AC03-57C7721E145E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8E5E10-EF23-4B04-B02D-871C6627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F2B646-F45A-4366-AEC5-04CBE15F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7EF5-D65B-492F-B53C-D74F370EC6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36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59E080D-5539-4077-8FA0-3A823D5BE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89644A-B00F-4B58-8896-BAE2FDCAB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965D53-DC2B-4836-88F7-B9D0FE37B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D8-B792-49A3-AC03-57C7721E145E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91ACCD-98A1-40C4-AC64-E4827A1B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D9C21D-550F-4965-88FC-236B18BD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7EF5-D65B-492F-B53C-D74F370EC6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55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C7E829-3FE7-457D-93A6-F37D43AD0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7D5EDE-CCA7-45D5-9AA5-764BF3776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F3AA87-4DEB-4D5E-A547-7ECC33C5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D8-B792-49A3-AC03-57C7721E145E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8227E9-1315-4E5A-BFB2-84572ADE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2CD336-0BCB-48E9-992A-42522D14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7EF5-D65B-492F-B53C-D74F370EC6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07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7177FB-834C-4C8C-AB3A-4F760495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A97C05-BDAB-4446-87D2-FE5423AC2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532277-A654-4F54-94B5-C3DCC3C6C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D8-B792-49A3-AC03-57C7721E145E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D663E8-7F4E-45F0-8B84-1D494ECF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939464-93A0-4F77-B5FC-8F27C00E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7EF5-D65B-492F-B53C-D74F370EC6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41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70AD17-5D21-4F4B-BEFC-A6E7FC11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0B40EF-2C6E-4A16-B7EE-1851E7DD6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101BE9-F354-40EE-9D69-23C3DB47E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3264ED-2612-4E58-9F1E-C4A966050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D8-B792-49A3-AC03-57C7721E145E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9003DF-B7B9-4741-AB86-B91CA14D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F27AA1-FE19-4B61-ABD6-FC8A6AB1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7EF5-D65B-492F-B53C-D74F370EC6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93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8A48EB-75B7-4C98-9272-1F78471A3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2D2177-2D95-4235-A34E-191BFC1BA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CC0AF1-2E30-4780-AC0D-4CC76ED1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61F1AC8-E192-4A74-A419-6876BBC25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43FA723-DDFE-4970-9A4E-AFB271082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3597A38-0A21-441D-9A80-8A72B969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D8-B792-49A3-AC03-57C7721E145E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4E1BB59-C46D-4C3D-8354-66D0213BD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7450DC2-8CBC-41BB-A4A3-67061962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7EF5-D65B-492F-B53C-D74F370EC6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4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1F31A-573B-4148-B975-A30A6D9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3B1FE2-0DE2-4255-81A4-C5B897E4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D8-B792-49A3-AC03-57C7721E145E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34B3926-D22F-4B04-A9CD-0096D4674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2495F21-3958-4170-9A92-3366BB8D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7EF5-D65B-492F-B53C-D74F370EC6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12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A444C89-AD5D-44FB-850B-C511C4F2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D8-B792-49A3-AC03-57C7721E145E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75BB13D-3A54-472C-AEE8-D0D84883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784487-12B1-42E7-8D96-8ADB38FA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7EF5-D65B-492F-B53C-D74F370EC6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74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454FA3-FB57-4D5C-B7B9-A1CE5ED91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7A5F47-6CCA-40E4-8C65-E35F95DEA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6ED7443-FCDE-43E6-9F4F-D67E4FB67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5A5113-0749-4EEE-A6F1-6A0E137C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D8-B792-49A3-AC03-57C7721E145E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E898CC-8862-49EC-A582-9FF49B537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8A3ECA-41D0-43A1-A61B-D1E5005E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7EF5-D65B-492F-B53C-D74F370EC6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06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08D745-34B9-4B0D-AC33-C4820EDD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7F4FFB3-E8A8-436E-966C-BC1B56F27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9C54550-9C3D-4C1C-A2F2-2EA1B957E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477AE7-01E6-41A9-9774-9A718F0C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D8-B792-49A3-AC03-57C7721E145E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9B40D0-4D81-46BB-97BF-9135F59C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ACCD96-B740-4238-A0F9-C22AAFB6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7EF5-D65B-492F-B53C-D74F370EC6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18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F65B7B-B7D6-42E6-8C4E-0C433D30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D26D37-A2BB-48A7-A52F-7B73550FD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474341-D74A-4FD1-92EF-7F828C1EB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078D8-B792-49A3-AC03-57C7721E145E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D7A194-B08D-4853-A34B-2023BB116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156117-17C9-44BB-9BA8-0056D2516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37EF5-D65B-492F-B53C-D74F370EC6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29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DBB75F1-9DEC-4E6E-B26B-B6E74DD7124F}"/>
              </a:ext>
            </a:extLst>
          </p:cNvPr>
          <p:cNvSpPr txBox="1"/>
          <p:nvPr/>
        </p:nvSpPr>
        <p:spPr>
          <a:xfrm>
            <a:off x="4593024" y="3044279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2023.09.27</a:t>
            </a:r>
            <a:endParaRPr lang="zh-TW" altLang="en-US" sz="44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394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EB4D147-C2DA-48DB-974A-A778C190AF53}"/>
              </a:ext>
            </a:extLst>
          </p:cNvPr>
          <p:cNvSpPr txBox="1"/>
          <p:nvPr/>
        </p:nvSpPr>
        <p:spPr>
          <a:xfrm>
            <a:off x="3134537" y="310583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Arm</a:t>
            </a:r>
            <a:endParaRPr lang="zh-TW" altLang="en-US" sz="36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F6A672F-8B07-4D1F-BAFC-DBAF4F2C17F1}"/>
              </a:ext>
            </a:extLst>
          </p:cNvPr>
          <p:cNvSpPr txBox="1"/>
          <p:nvPr/>
        </p:nvSpPr>
        <p:spPr>
          <a:xfrm>
            <a:off x="8180299" y="310583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NN</a:t>
            </a:r>
            <a:endParaRPr lang="zh-TW" altLang="en-US" sz="36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52C2B5A-DDBF-45A2-A79E-377ED3CC973C}"/>
              </a:ext>
            </a:extLst>
          </p:cNvPr>
          <p:cNvSpPr txBox="1"/>
          <p:nvPr/>
        </p:nvSpPr>
        <p:spPr>
          <a:xfrm>
            <a:off x="5657418" y="294493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Env</a:t>
            </a:r>
            <a:endParaRPr lang="zh-TW" altLang="en-US" sz="36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AD7AF12-4F92-43EB-B384-DE9319CB961B}"/>
              </a:ext>
            </a:extLst>
          </p:cNvPr>
          <p:cNvSpPr txBox="1"/>
          <p:nvPr/>
        </p:nvSpPr>
        <p:spPr>
          <a:xfrm>
            <a:off x="5253461" y="356749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(virtual arm)</a:t>
            </a:r>
            <a:endParaRPr lang="zh-TW" altLang="en-US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522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DBB75F1-9DEC-4E6E-B26B-B6E74DD7124F}"/>
              </a:ext>
            </a:extLst>
          </p:cNvPr>
          <p:cNvSpPr txBox="1"/>
          <p:nvPr/>
        </p:nvSpPr>
        <p:spPr>
          <a:xfrm>
            <a:off x="5657418" y="294493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Env</a:t>
            </a:r>
            <a:endParaRPr lang="zh-TW" altLang="en-US" sz="36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B4D147-C2DA-48DB-974A-A778C190AF53}"/>
              </a:ext>
            </a:extLst>
          </p:cNvPr>
          <p:cNvSpPr txBox="1"/>
          <p:nvPr/>
        </p:nvSpPr>
        <p:spPr>
          <a:xfrm>
            <a:off x="3134537" y="310583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Arm</a:t>
            </a:r>
            <a:endParaRPr lang="zh-TW" altLang="en-US" sz="36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F6A672F-8B07-4D1F-BAFC-DBAF4F2C17F1}"/>
              </a:ext>
            </a:extLst>
          </p:cNvPr>
          <p:cNvSpPr txBox="1"/>
          <p:nvPr/>
        </p:nvSpPr>
        <p:spPr>
          <a:xfrm>
            <a:off x="8180299" y="310583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NN</a:t>
            </a:r>
            <a:endParaRPr lang="zh-TW" altLang="en-US" sz="36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2" name="箭號: 向右 1">
            <a:extLst>
              <a:ext uri="{FF2B5EF4-FFF2-40B4-BE49-F238E27FC236}">
                <a16:creationId xmlns:a16="http://schemas.microsoft.com/office/drawing/2014/main" id="{69F0DE0E-2F86-4DC8-89DF-2064467CE39B}"/>
              </a:ext>
            </a:extLst>
          </p:cNvPr>
          <p:cNvSpPr/>
          <p:nvPr/>
        </p:nvSpPr>
        <p:spPr>
          <a:xfrm>
            <a:off x="6868236" y="3186682"/>
            <a:ext cx="978408" cy="484632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6AA8B6-5CC8-419E-9118-102685E679A4}"/>
              </a:ext>
            </a:extLst>
          </p:cNvPr>
          <p:cNvSpPr txBox="1"/>
          <p:nvPr/>
        </p:nvSpPr>
        <p:spPr>
          <a:xfrm>
            <a:off x="6868236" y="2705723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input</a:t>
            </a:r>
            <a:endParaRPr lang="zh-TW" altLang="en-US" sz="20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7A94125-B0EE-4BF4-A15D-AC4D0D195CBE}"/>
              </a:ext>
            </a:extLst>
          </p:cNvPr>
          <p:cNvSpPr txBox="1"/>
          <p:nvPr/>
        </p:nvSpPr>
        <p:spPr>
          <a:xfrm>
            <a:off x="5253461" y="356749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(virtual arm)</a:t>
            </a:r>
            <a:endParaRPr lang="zh-TW" altLang="en-US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196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EB4D147-C2DA-48DB-974A-A778C190AF53}"/>
              </a:ext>
            </a:extLst>
          </p:cNvPr>
          <p:cNvSpPr txBox="1"/>
          <p:nvPr/>
        </p:nvSpPr>
        <p:spPr>
          <a:xfrm>
            <a:off x="3134537" y="310583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Arm</a:t>
            </a:r>
            <a:endParaRPr lang="zh-TW" altLang="en-US" sz="36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F6A672F-8B07-4D1F-BAFC-DBAF4F2C17F1}"/>
              </a:ext>
            </a:extLst>
          </p:cNvPr>
          <p:cNvSpPr txBox="1"/>
          <p:nvPr/>
        </p:nvSpPr>
        <p:spPr>
          <a:xfrm>
            <a:off x="8180299" y="310583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NN</a:t>
            </a:r>
            <a:endParaRPr lang="zh-TW" altLang="en-US" sz="36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2" name="箭號: 向右 1">
            <a:extLst>
              <a:ext uri="{FF2B5EF4-FFF2-40B4-BE49-F238E27FC236}">
                <a16:creationId xmlns:a16="http://schemas.microsoft.com/office/drawing/2014/main" id="{69F0DE0E-2F86-4DC8-89DF-2064467CE39B}"/>
              </a:ext>
            </a:extLst>
          </p:cNvPr>
          <p:cNvSpPr/>
          <p:nvPr/>
        </p:nvSpPr>
        <p:spPr>
          <a:xfrm rot="10800000">
            <a:off x="6868236" y="3186682"/>
            <a:ext cx="978408" cy="484632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6AA8B6-5CC8-419E-9118-102685E679A4}"/>
              </a:ext>
            </a:extLst>
          </p:cNvPr>
          <p:cNvSpPr txBox="1"/>
          <p:nvPr/>
        </p:nvSpPr>
        <p:spPr>
          <a:xfrm>
            <a:off x="6892537" y="270572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output</a:t>
            </a:r>
            <a:endParaRPr lang="zh-TW" altLang="en-US" sz="20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489C198-7997-472B-BFB4-83EEF1A9214F}"/>
              </a:ext>
            </a:extLst>
          </p:cNvPr>
          <p:cNvSpPr txBox="1"/>
          <p:nvPr/>
        </p:nvSpPr>
        <p:spPr>
          <a:xfrm>
            <a:off x="5657418" y="294493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Env</a:t>
            </a:r>
            <a:endParaRPr lang="zh-TW" altLang="en-US" sz="36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1BC0E5D-C9BA-41CB-986C-09FEBA93AA5D}"/>
              </a:ext>
            </a:extLst>
          </p:cNvPr>
          <p:cNvSpPr txBox="1"/>
          <p:nvPr/>
        </p:nvSpPr>
        <p:spPr>
          <a:xfrm>
            <a:off x="5253461" y="356749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(virtual arm)</a:t>
            </a:r>
            <a:endParaRPr lang="zh-TW" altLang="en-US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703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EB4D147-C2DA-48DB-974A-A778C190AF53}"/>
              </a:ext>
            </a:extLst>
          </p:cNvPr>
          <p:cNvSpPr txBox="1"/>
          <p:nvPr/>
        </p:nvSpPr>
        <p:spPr>
          <a:xfrm>
            <a:off x="3134537" y="310583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Arm</a:t>
            </a:r>
            <a:endParaRPr lang="zh-TW" altLang="en-US" sz="36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F6A672F-8B07-4D1F-BAFC-DBAF4F2C17F1}"/>
              </a:ext>
            </a:extLst>
          </p:cNvPr>
          <p:cNvSpPr txBox="1"/>
          <p:nvPr/>
        </p:nvSpPr>
        <p:spPr>
          <a:xfrm>
            <a:off x="8180299" y="310583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NN</a:t>
            </a:r>
            <a:endParaRPr lang="zh-TW" altLang="en-US" sz="36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2" name="箭號: 向右 1">
            <a:extLst>
              <a:ext uri="{FF2B5EF4-FFF2-40B4-BE49-F238E27FC236}">
                <a16:creationId xmlns:a16="http://schemas.microsoft.com/office/drawing/2014/main" id="{69F0DE0E-2F86-4DC8-89DF-2064467CE39B}"/>
              </a:ext>
            </a:extLst>
          </p:cNvPr>
          <p:cNvSpPr/>
          <p:nvPr/>
        </p:nvSpPr>
        <p:spPr>
          <a:xfrm rot="10800000">
            <a:off x="4345355" y="3186684"/>
            <a:ext cx="978408" cy="484632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6AA8B6-5CC8-419E-9118-102685E679A4}"/>
              </a:ext>
            </a:extLst>
          </p:cNvPr>
          <p:cNvSpPr txBox="1"/>
          <p:nvPr/>
        </p:nvSpPr>
        <p:spPr>
          <a:xfrm>
            <a:off x="4369656" y="270572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movement</a:t>
            </a:r>
            <a:endParaRPr lang="zh-TW" altLang="en-US" sz="20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036D597-F1FA-4770-AD51-F0CAE1955A40}"/>
              </a:ext>
            </a:extLst>
          </p:cNvPr>
          <p:cNvSpPr txBox="1"/>
          <p:nvPr/>
        </p:nvSpPr>
        <p:spPr>
          <a:xfrm>
            <a:off x="5657418" y="294493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Env</a:t>
            </a:r>
            <a:endParaRPr lang="zh-TW" altLang="en-US" sz="36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51770B4-9AE9-4FB0-837F-E0A0BA871367}"/>
              </a:ext>
            </a:extLst>
          </p:cNvPr>
          <p:cNvSpPr txBox="1"/>
          <p:nvPr/>
        </p:nvSpPr>
        <p:spPr>
          <a:xfrm>
            <a:off x="5253461" y="356749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(virtual arm)</a:t>
            </a:r>
            <a:endParaRPr lang="zh-TW" altLang="en-US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319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EB4D147-C2DA-48DB-974A-A778C190AF53}"/>
              </a:ext>
            </a:extLst>
          </p:cNvPr>
          <p:cNvSpPr txBox="1"/>
          <p:nvPr/>
        </p:nvSpPr>
        <p:spPr>
          <a:xfrm>
            <a:off x="5721538" y="3044279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NN</a:t>
            </a:r>
            <a:endParaRPr lang="zh-TW" altLang="en-US" sz="44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061223A-24EE-4FF0-9E82-2A9B7DC486BE}"/>
              </a:ext>
            </a:extLst>
          </p:cNvPr>
          <p:cNvSpPr txBox="1"/>
          <p:nvPr/>
        </p:nvSpPr>
        <p:spPr>
          <a:xfrm>
            <a:off x="559548" y="2521058"/>
            <a:ext cx="44935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7 Input:</a:t>
            </a:r>
          </a:p>
          <a:p>
            <a:pPr algn="ctr"/>
            <a:endParaRPr lang="en-US" altLang="zh-TW" sz="28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  <a:p>
            <a:pPr algn="ctr"/>
            <a:r>
              <a:rPr lang="en-US" altLang="zh-TW" sz="28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4 joint angle</a:t>
            </a:r>
          </a:p>
          <a:p>
            <a:pPr algn="ctr"/>
            <a:r>
              <a:rPr lang="en-US" altLang="zh-TW" sz="28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Target position(x, y, z)</a:t>
            </a:r>
            <a:endParaRPr lang="zh-TW" altLang="en-US" sz="28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2150E5C-6ECC-4DA5-AF94-8BDD0D549CA8}"/>
              </a:ext>
            </a:extLst>
          </p:cNvPr>
          <p:cNvSpPr txBox="1"/>
          <p:nvPr/>
        </p:nvSpPr>
        <p:spPr>
          <a:xfrm>
            <a:off x="7314910" y="2521058"/>
            <a:ext cx="359585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4 Output</a:t>
            </a:r>
          </a:p>
          <a:p>
            <a:pPr algn="ctr"/>
            <a:endParaRPr lang="en-US" altLang="zh-TW" sz="28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  <a:p>
            <a:pPr algn="ctr"/>
            <a:r>
              <a:rPr lang="en-US" altLang="zh-TW" sz="28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4 joint angle</a:t>
            </a:r>
          </a:p>
          <a:p>
            <a:pPr algn="ctr"/>
            <a:r>
              <a:rPr lang="en-US" altLang="zh-TW" sz="28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(continuous action)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7170F8-396B-4B36-A8E0-6A55A7F36600}"/>
              </a:ext>
            </a:extLst>
          </p:cNvPr>
          <p:cNvSpPr txBox="1"/>
          <p:nvPr/>
        </p:nvSpPr>
        <p:spPr>
          <a:xfrm>
            <a:off x="8313116" y="458832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[-1 ~ 1]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FE3A3A8-4D3D-4377-AA21-EADA90FE055F}"/>
              </a:ext>
            </a:extLst>
          </p:cNvPr>
          <p:cNvSpPr txBox="1"/>
          <p:nvPr/>
        </p:nvSpPr>
        <p:spPr>
          <a:xfrm>
            <a:off x="9287742" y="53198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正轉</a:t>
            </a:r>
            <a:endParaRPr lang="en-US" altLang="zh-TW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4AEAC80-AD77-4D51-A9D7-113DEEC2CE96}"/>
              </a:ext>
            </a:extLst>
          </p:cNvPr>
          <p:cNvSpPr txBox="1"/>
          <p:nvPr/>
        </p:nvSpPr>
        <p:spPr>
          <a:xfrm>
            <a:off x="8477263" y="53198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反轉</a:t>
            </a:r>
            <a:endParaRPr lang="en-US" altLang="zh-TW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7944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061223A-24EE-4FF0-9E82-2A9B7DC486BE}"/>
              </a:ext>
            </a:extLst>
          </p:cNvPr>
          <p:cNvSpPr txBox="1"/>
          <p:nvPr/>
        </p:nvSpPr>
        <p:spPr>
          <a:xfrm>
            <a:off x="2714305" y="2104065"/>
            <a:ext cx="67633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If distance(</a:t>
            </a:r>
            <a:r>
              <a:rPr lang="en-US" altLang="zh-TW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ArmTop.position</a:t>
            </a:r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, </a:t>
            </a:r>
            <a:r>
              <a:rPr lang="en-US" altLang="zh-TW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Target.position</a:t>
            </a:r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)</a:t>
            </a:r>
            <a:r>
              <a:rPr lang="zh-TW" altLang="en-US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 </a:t>
            </a:r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&lt;</a:t>
            </a:r>
            <a:r>
              <a:rPr lang="zh-TW" altLang="en-US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 </a:t>
            </a:r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threshold</a:t>
            </a:r>
          </a:p>
          <a:p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{</a:t>
            </a:r>
          </a:p>
          <a:p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    </a:t>
            </a:r>
            <a:r>
              <a:rPr lang="en-US" altLang="zh-TW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SetReward</a:t>
            </a:r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(1)</a:t>
            </a:r>
          </a:p>
          <a:p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}</a:t>
            </a:r>
          </a:p>
          <a:p>
            <a:endParaRPr lang="en-US" altLang="zh-TW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  <a:p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Else if (step&gt;</a:t>
            </a:r>
            <a:r>
              <a:rPr lang="en-US" altLang="zh-TW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Maxstep</a:t>
            </a:r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) or (collision)</a:t>
            </a:r>
          </a:p>
          <a:p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{</a:t>
            </a:r>
          </a:p>
          <a:p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    </a:t>
            </a:r>
            <a:r>
              <a:rPr lang="en-US" altLang="zh-TW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SetReward</a:t>
            </a:r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(0) #or </a:t>
            </a:r>
            <a:r>
              <a:rPr lang="en-US" altLang="zh-TW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SetReward</a:t>
            </a:r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(-1)</a:t>
            </a:r>
          </a:p>
          <a:p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    </a:t>
            </a:r>
            <a:r>
              <a:rPr lang="en-US" altLang="zh-TW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ResetEpisode</a:t>
            </a:r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()</a:t>
            </a:r>
          </a:p>
          <a:p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}</a:t>
            </a:r>
            <a:endParaRPr lang="zh-TW" altLang="en-US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FB18110-1B6A-4FDC-BE9E-19099F88A2B3}"/>
              </a:ext>
            </a:extLst>
          </p:cNvPr>
          <p:cNvSpPr/>
          <p:nvPr/>
        </p:nvSpPr>
        <p:spPr>
          <a:xfrm>
            <a:off x="5388114" y="1071289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Reward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9813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061223A-24EE-4FF0-9E82-2A9B7DC486BE}"/>
              </a:ext>
            </a:extLst>
          </p:cNvPr>
          <p:cNvSpPr txBox="1"/>
          <p:nvPr/>
        </p:nvSpPr>
        <p:spPr>
          <a:xfrm>
            <a:off x="2714305" y="2104065"/>
            <a:ext cx="67633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If distance(</a:t>
            </a:r>
            <a:r>
              <a:rPr lang="en-US" altLang="zh-TW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ArmTop.position</a:t>
            </a:r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, </a:t>
            </a:r>
            <a:r>
              <a:rPr lang="en-US" altLang="zh-TW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Target.position</a:t>
            </a:r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)</a:t>
            </a:r>
            <a:r>
              <a:rPr lang="zh-TW" altLang="en-US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 </a:t>
            </a:r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&lt;</a:t>
            </a:r>
            <a:r>
              <a:rPr lang="zh-TW" altLang="en-US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 </a:t>
            </a:r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threshold</a:t>
            </a:r>
          </a:p>
          <a:p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{</a:t>
            </a:r>
          </a:p>
          <a:p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    </a:t>
            </a:r>
            <a:r>
              <a:rPr lang="en-US" altLang="zh-TW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SetReward</a:t>
            </a:r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(1)</a:t>
            </a:r>
          </a:p>
          <a:p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}</a:t>
            </a:r>
          </a:p>
          <a:p>
            <a:endParaRPr lang="en-US" altLang="zh-TW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  <a:p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Else if (step&gt;</a:t>
            </a:r>
            <a:r>
              <a:rPr lang="en-US" altLang="zh-TW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Maxstep</a:t>
            </a:r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) or (collision)</a:t>
            </a:r>
          </a:p>
          <a:p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{</a:t>
            </a:r>
          </a:p>
          <a:p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    </a:t>
            </a:r>
            <a:r>
              <a:rPr lang="en-US" altLang="zh-TW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SetReward</a:t>
            </a:r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(0) #or </a:t>
            </a:r>
            <a:r>
              <a:rPr lang="en-US" altLang="zh-TW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SetReward</a:t>
            </a:r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(-1)</a:t>
            </a:r>
          </a:p>
          <a:p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    </a:t>
            </a:r>
            <a:r>
              <a:rPr lang="en-US" altLang="zh-TW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ResetEpisode</a:t>
            </a:r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()</a:t>
            </a:r>
          </a:p>
          <a:p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}</a:t>
            </a:r>
            <a:endParaRPr lang="zh-TW" altLang="en-US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FB18110-1B6A-4FDC-BE9E-19099F88A2B3}"/>
              </a:ext>
            </a:extLst>
          </p:cNvPr>
          <p:cNvSpPr/>
          <p:nvPr/>
        </p:nvSpPr>
        <p:spPr>
          <a:xfrm>
            <a:off x="5388114" y="1071289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Reward</a:t>
            </a:r>
            <a:endParaRPr lang="zh-TW" altLang="en-US" sz="3200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9717D2F-7394-4395-9714-C466597A7E49}"/>
              </a:ext>
            </a:extLst>
          </p:cNvPr>
          <p:cNvSpPr txBox="1"/>
          <p:nvPr/>
        </p:nvSpPr>
        <p:spPr>
          <a:xfrm>
            <a:off x="4080063" y="5414388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Use PPO to Maximize reward!</a:t>
            </a:r>
            <a:endParaRPr lang="zh-TW" altLang="en-US" sz="24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5886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061223A-24EE-4FF0-9E82-2A9B7DC486BE}"/>
              </a:ext>
            </a:extLst>
          </p:cNvPr>
          <p:cNvSpPr txBox="1"/>
          <p:nvPr/>
        </p:nvSpPr>
        <p:spPr>
          <a:xfrm>
            <a:off x="2214167" y="2476534"/>
            <a:ext cx="899477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4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Update environment.</a:t>
            </a:r>
          </a:p>
          <a:p>
            <a:pPr marL="342900" indent="-342900">
              <a:buAutoNum type="arabicPeriod"/>
            </a:pPr>
            <a:r>
              <a:rPr lang="en-US" altLang="zh-TW" sz="24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Get observation from environment.</a:t>
            </a:r>
          </a:p>
          <a:p>
            <a:pPr marL="342900" indent="-342900">
              <a:buAutoNum type="arabicPeriod"/>
            </a:pPr>
            <a:r>
              <a:rPr lang="en-US" altLang="zh-TW" sz="24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Generate random actions depend on input.</a:t>
            </a:r>
          </a:p>
          <a:p>
            <a:pPr marL="342900" indent="-342900">
              <a:buAutoNum type="arabicPeriod"/>
            </a:pPr>
            <a:r>
              <a:rPr lang="en-US" altLang="zh-TW" sz="24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Robot arm position and rotation changed in environment.</a:t>
            </a:r>
          </a:p>
          <a:p>
            <a:pPr marL="342900" indent="-342900">
              <a:buAutoNum type="arabicPeriod"/>
            </a:pPr>
            <a:r>
              <a:rPr lang="en-US" altLang="zh-TW" sz="24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Check if the episode is over and set rewards.</a:t>
            </a:r>
          </a:p>
          <a:p>
            <a:pPr marL="342900" indent="-342900">
              <a:buAutoNum type="arabicPeriod"/>
            </a:pPr>
            <a:r>
              <a:rPr lang="en-US" altLang="zh-TW" sz="24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Back Propagation Time~</a:t>
            </a:r>
          </a:p>
          <a:p>
            <a:pPr marL="342900" indent="-342900">
              <a:buAutoNum type="arabicPeriod"/>
            </a:pPr>
            <a:r>
              <a:rPr lang="en-US" altLang="zh-TW" sz="24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Loop</a:t>
            </a:r>
            <a:r>
              <a:rPr lang="zh-TW" altLang="en-US" sz="24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 </a:t>
            </a:r>
            <a:r>
              <a:rPr lang="en-US" altLang="zh-TW" sz="24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1~6.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472B870-A1F2-425B-9120-65BDCA3159FA}"/>
              </a:ext>
            </a:extLst>
          </p:cNvPr>
          <p:cNvSpPr txBox="1"/>
          <p:nvPr/>
        </p:nvSpPr>
        <p:spPr>
          <a:xfrm>
            <a:off x="5195753" y="939145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My Plan</a:t>
            </a:r>
          </a:p>
        </p:txBody>
      </p:sp>
    </p:spTree>
    <p:extLst>
      <p:ext uri="{BB962C8B-B14F-4D97-AF65-F5344CB8AC3E}">
        <p14:creationId xmlns:p14="http://schemas.microsoft.com/office/powerpoint/2010/main" val="424616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210</Words>
  <Application>Microsoft Office PowerPoint</Application>
  <PresentationFormat>寬螢幕</PresentationFormat>
  <Paragraphs>63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内海フォント-Regular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時富 蔡</dc:creator>
  <cp:lastModifiedBy>蔡時富 (111526001)</cp:lastModifiedBy>
  <cp:revision>63</cp:revision>
  <dcterms:created xsi:type="dcterms:W3CDTF">2023-09-26T02:21:08Z</dcterms:created>
  <dcterms:modified xsi:type="dcterms:W3CDTF">2023-09-26T16:03:16Z</dcterms:modified>
</cp:coreProperties>
</file>